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5F7C"/>
    <a:srgbClr val="FFFFFF"/>
    <a:srgbClr val="C0C9D2"/>
    <a:srgbClr val="F8F9FA"/>
    <a:srgbClr val="E1EAF1"/>
    <a:srgbClr val="7F7F7F"/>
    <a:srgbClr val="CCD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>
        <p:scale>
          <a:sx n="70" d="100"/>
          <a:sy n="70" d="100"/>
        </p:scale>
        <p:origin x="34" y="-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0333D-D178-4B99-AD7F-D85035DA7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FBC478-0234-44A9-ADF1-CA35231B1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76FB-E6E0-48D3-81C7-A7799D895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1A5F-F529-4526-BEC2-60A941663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6012C-EA5A-4A49-BFB0-48A55656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9790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5FE9-6251-42DB-BE4B-D1F983753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DF985-E6AD-4C02-9096-D49686583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2A1B-2E7E-4210-8250-0FF02CF5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777A-1600-4B5D-A9A8-F85BC9B6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200DF-924F-42D3-81B8-7FF505078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09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BEC717-CFF1-4709-8161-DEC33C5E10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421A92-1684-4E83-885A-E0A63CDF8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1A20D-B099-49BE-995F-64F7F85F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EDF3C-3E09-4179-AE1D-A0B98754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8B94F-80D8-42A0-98A6-9FA45EF1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789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3D66-24BC-4328-A0D8-36344BB7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A315E-EDA5-479B-B652-9F7D4CC09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53CE4-3B79-4D86-A38D-C290ED8D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B4BF8-7540-49FD-B1D4-9374380D6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B6258-9534-4D50-A0D6-EC4F637E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74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568E-31B6-435C-ADD4-C8C8F7ED9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1F015-873E-4AA4-A0CD-CEDBDD638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698D3-8AD2-4DF6-9ABF-7D124FD2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524F-BEB1-4F56-B16C-33705392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8528F-D5BE-4A19-89D7-C4BCB935D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58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DD0B-75D3-4784-9D66-83C466CA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898A7-E048-41BE-AB16-CD5C59441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EBF15-1D06-4270-BE5C-EB89E1BB14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76E4D-17F6-4745-8DFD-3266DA69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FDB1E9-C877-4574-B4D9-098A69FC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61A56-3FA8-47CC-997A-18D9DA148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9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619F1-F407-460F-AF85-4B926CEA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C19AD-E657-4BCA-99C1-7F736F0E8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66700-BBDA-4C8E-9BF0-1454B37E5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73BF8B-7E56-4B93-8754-841D099058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BE455-7B31-4478-82EC-8491885980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B63E9-5576-4060-A223-2E394F475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019BD1-4828-4595-93C3-8FDAE1924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785C50-A78A-45D1-8859-17077403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42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F9A83-EAF5-46FA-9CD0-2482B72AA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659F1-7E35-4AD2-B51E-8FFA93F8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DAA19-7205-436E-B3D9-46AE59192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4E5A0-3706-425C-AF03-9A53C8B8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983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BD0AC5-FF28-4CF9-8B61-24C1957E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DBC137-820A-46C8-ACA9-E84D648A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E7C5C-0384-4021-AB0A-E33B84F0E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42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43FF6-9610-46E4-90D1-20B4C0F26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12860-4110-478B-8C6D-62CB51585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2D6980-EE1C-4423-9A30-AE75236F0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B0031-89AF-4BE5-B9FF-681D49BB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9C2307-C7C9-44BF-98FB-926CAADB0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2FB59-8AFF-4FA3-9673-F95A141D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235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8C900-1C4F-4FF5-993A-DB1CFE92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C75A1-663C-4E67-B16F-897C1A4E7B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F80D7-E08E-4549-BD71-643D39D89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B53ECB-A933-40F3-9C3D-E4892600B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B312D-75C0-4F11-A482-E1F17CA0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C485B-C939-499B-BF92-3E36ECF8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402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26F9E7-4984-40B3-AFF9-1A251FF9E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9FAF3-137E-4E1D-9A49-33DF8413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34E7-F54F-4B2C-B65F-0743D7C1D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065D8-7A8C-4AF8-814A-6227569659AB}" type="datetimeFigureOut">
              <a:rPr lang="en-GB" smtClean="0"/>
              <a:t>09/08/2025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B28FB-C85B-4B05-9C6C-672BA565E7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0013A-050B-46E3-9BE8-70A3D2506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D0686-046D-4E22-9C63-295956E2E5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43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30868C-7762-4EDC-9A6A-2A4183DC12DE}"/>
              </a:ext>
            </a:extLst>
          </p:cNvPr>
          <p:cNvSpPr txBox="1"/>
          <p:nvPr/>
        </p:nvSpPr>
        <p:spPr>
          <a:xfrm>
            <a:off x="537881" y="654424"/>
            <a:ext cx="7301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385F7C"/>
                </a:solidFill>
              </a:rPr>
              <a:t>Project Documentation: Furniture Sales Performance Dashboard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2B4E22-2893-4978-A97E-EBEAB1C60788}"/>
              </a:ext>
            </a:extLst>
          </p:cNvPr>
          <p:cNvSpPr txBox="1"/>
          <p:nvPr/>
        </p:nvSpPr>
        <p:spPr>
          <a:xfrm>
            <a:off x="537882" y="1037862"/>
            <a:ext cx="5710518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85F7C"/>
                </a:solidFill>
              </a:rPr>
              <a:t>Project Title:</a:t>
            </a:r>
            <a:br>
              <a:rPr lang="en-US" sz="1600" dirty="0">
                <a:solidFill>
                  <a:srgbClr val="385F7C"/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Furniture Sales Performance Dashboard (Excel)</a:t>
            </a:r>
          </a:p>
          <a:p>
            <a:r>
              <a:rPr lang="en-US" sz="1600" b="1" dirty="0">
                <a:solidFill>
                  <a:srgbClr val="385F7C"/>
                </a:solidFill>
              </a:rPr>
              <a:t>Tool Used:</a:t>
            </a:r>
            <a:br>
              <a:rPr lang="en-US" sz="1600" dirty="0">
                <a:solidFill>
                  <a:srgbClr val="385F7C"/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Microsoft Excel</a:t>
            </a:r>
          </a:p>
          <a:p>
            <a:endParaRPr lang="en-US" sz="1600" dirty="0">
              <a:solidFill>
                <a:srgbClr val="385F7C"/>
              </a:solidFill>
            </a:endParaRPr>
          </a:p>
          <a:p>
            <a:r>
              <a:rPr lang="en-US" sz="1600" b="1" dirty="0">
                <a:solidFill>
                  <a:srgbClr val="385F7C"/>
                </a:solidFill>
              </a:rPr>
              <a:t>Project Summary:</a:t>
            </a:r>
            <a:br>
              <a:rPr lang="en-US" sz="1600" dirty="0">
                <a:solidFill>
                  <a:srgbClr val="385F7C"/>
                </a:solidFill>
              </a:rPr>
            </a:b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This dashboard was created as part of a hands-on end-to-end Excel tutorial project. It showcases the performance of furniture sales across different regions in the U.S., using real-world sales data. From Power Query to Pivot Tables and Pivot Charts, this project walks through the full data transformation and dashboard-building process, helping beginners and intermediates understand how to build beautiful, functional dashboards in Excel.</a:t>
            </a:r>
          </a:p>
          <a:p>
            <a:endParaRPr lang="en-US" sz="1600" dirty="0">
              <a:solidFill>
                <a:srgbClr val="385F7C"/>
              </a:solidFill>
            </a:endParaRPr>
          </a:p>
          <a:p>
            <a:r>
              <a:rPr lang="en-US" sz="1600" b="1" dirty="0">
                <a:solidFill>
                  <a:srgbClr val="385F7C"/>
                </a:solidFill>
              </a:rPr>
              <a:t>Skills Applied:</a:t>
            </a:r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Data Cleaning &amp; Transformation (Power Query)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Pivot Table and Pivot Chart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Dynamic Title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Region/Segment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Custom Dashboard Layout &amp;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F27707-27CC-45BC-8B6E-5A54B4D330DE}"/>
              </a:ext>
            </a:extLst>
          </p:cNvPr>
          <p:cNvSpPr txBox="1"/>
          <p:nvPr/>
        </p:nvSpPr>
        <p:spPr>
          <a:xfrm>
            <a:off x="6534150" y="2273494"/>
            <a:ext cx="54023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385F7C"/>
                </a:solidFill>
              </a:rPr>
              <a:t>Dashboard Overview</a:t>
            </a:r>
          </a:p>
          <a:p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The dashboard provides visual insights into the following:</a:t>
            </a:r>
          </a:p>
          <a:p>
            <a:endParaRPr lang="en-US" sz="1600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Key Metrics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Total Sales, Profit, Quantity (with YoY % growth)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Shipping Mode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Most used shipment methods and their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Sales Trend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Monthly breakdown with peak month highlighted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Shipping Duration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Delivery days and their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Category Performance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Top furniture categories by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State-wise Sales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Geographic visualization using a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Top Cities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Best-performing cities by quantity of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385F7C"/>
                </a:solidFill>
              </a:rPr>
              <a:t>Interactive Filters</a:t>
            </a:r>
            <a:r>
              <a:rPr lang="en-US" sz="1600" dirty="0">
                <a:solidFill>
                  <a:srgbClr val="385F7C"/>
                </a:solidFill>
              </a:rPr>
              <a:t>: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Region and Segment slicers for dynamic insights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F5B52D-C768-40AB-9CB3-63B71C9054AB}"/>
              </a:ext>
            </a:extLst>
          </p:cNvPr>
          <p:cNvCxnSpPr/>
          <p:nvPr/>
        </p:nvCxnSpPr>
        <p:spPr>
          <a:xfrm>
            <a:off x="6315075" y="2400300"/>
            <a:ext cx="0" cy="33718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8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3BD15B-AB24-489A-8BD3-F24E2B076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5" y="1514475"/>
            <a:ext cx="10373268" cy="4846527"/>
          </a:xfrm>
          <a:prstGeom prst="rect">
            <a:avLst/>
          </a:prstGeom>
        </p:spPr>
      </p:pic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2B7D7B0-5E67-483B-8E79-5CC585628DCD}"/>
              </a:ext>
            </a:extLst>
          </p:cNvPr>
          <p:cNvCxnSpPr/>
          <p:nvPr/>
        </p:nvCxnSpPr>
        <p:spPr>
          <a:xfrm rot="16200000" flipV="1">
            <a:off x="1271588" y="1252538"/>
            <a:ext cx="561975" cy="381000"/>
          </a:xfrm>
          <a:prstGeom prst="bentConnector3">
            <a:avLst/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EB02D4-79EB-4B85-B12D-05C2F89A1246}"/>
              </a:ext>
            </a:extLst>
          </p:cNvPr>
          <p:cNvSpPr txBox="1"/>
          <p:nvPr/>
        </p:nvSpPr>
        <p:spPr>
          <a:xfrm>
            <a:off x="913397" y="895647"/>
            <a:ext cx="1087855" cy="373261"/>
          </a:xfrm>
          <a:prstGeom prst="roundRect">
            <a:avLst>
              <a:gd name="adj" fmla="val 30653"/>
            </a:avLst>
          </a:prstGeom>
          <a:solidFill>
            <a:srgbClr val="CCDCE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385F7C"/>
                </a:solidFill>
              </a:rPr>
              <a:t>#CCDCE8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A0AA8B6-09DE-4A0D-BAA1-A68DB8BB8409}"/>
              </a:ext>
            </a:extLst>
          </p:cNvPr>
          <p:cNvCxnSpPr>
            <a:cxnSpLocks/>
            <a:endCxn id="16" idx="2"/>
          </p:cNvCxnSpPr>
          <p:nvPr/>
        </p:nvCxnSpPr>
        <p:spPr>
          <a:xfrm rot="5400000" flipH="1" flipV="1">
            <a:off x="2549312" y="1405313"/>
            <a:ext cx="608856" cy="333376"/>
          </a:xfrm>
          <a:prstGeom prst="bentConnector3">
            <a:avLst>
              <a:gd name="adj1" fmla="val 50000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3D803B-553B-4369-83F6-6177232EFE77}"/>
              </a:ext>
            </a:extLst>
          </p:cNvPr>
          <p:cNvSpPr txBox="1"/>
          <p:nvPr/>
        </p:nvSpPr>
        <p:spPr>
          <a:xfrm>
            <a:off x="2571750" y="894312"/>
            <a:ext cx="897355" cy="373261"/>
          </a:xfrm>
          <a:prstGeom prst="roundRect">
            <a:avLst>
              <a:gd name="adj" fmla="val 30653"/>
            </a:avLst>
          </a:prstGeom>
          <a:solidFill>
            <a:srgbClr val="E1EAF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rgbClr val="385F7C"/>
                </a:solidFill>
              </a:rPr>
              <a:t>#E1EAF1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64431B3-8881-4144-B93F-F907D726E8D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745382" y="1177214"/>
            <a:ext cx="1043133" cy="732423"/>
          </a:xfrm>
          <a:prstGeom prst="bentConnector3">
            <a:avLst>
              <a:gd name="adj1" fmla="val 1605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612EF64-A0CB-4BFC-9739-56159B46A6CC}"/>
              </a:ext>
            </a:extLst>
          </p:cNvPr>
          <p:cNvSpPr txBox="1"/>
          <p:nvPr/>
        </p:nvSpPr>
        <p:spPr>
          <a:xfrm>
            <a:off x="4089232" y="719890"/>
            <a:ext cx="1087855" cy="373261"/>
          </a:xfrm>
          <a:prstGeom prst="roundRect">
            <a:avLst>
              <a:gd name="adj" fmla="val 30653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385F7C"/>
                </a:solidFill>
              </a:rPr>
              <a:t>#385F7C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DC24A29-9A10-425B-B8E4-DCD58AD58390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941425" y="1158048"/>
            <a:ext cx="1231320" cy="732423"/>
          </a:xfrm>
          <a:prstGeom prst="bentConnector3">
            <a:avLst>
              <a:gd name="adj1" fmla="val 50000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078DF0E-03F1-4784-B0D5-2C2C1CF2DB40}"/>
              </a:ext>
            </a:extLst>
          </p:cNvPr>
          <p:cNvSpPr txBox="1"/>
          <p:nvPr/>
        </p:nvSpPr>
        <p:spPr>
          <a:xfrm>
            <a:off x="5393155" y="627612"/>
            <a:ext cx="1087855" cy="373261"/>
          </a:xfrm>
          <a:prstGeom prst="roundRect">
            <a:avLst>
              <a:gd name="adj" fmla="val 30653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7F7F7F"/>
                </a:solidFill>
              </a:rPr>
              <a:t>#7F7F7F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3F06EF5-CBC4-4480-AECE-68591AD513D9}"/>
              </a:ext>
            </a:extLst>
          </p:cNvPr>
          <p:cNvCxnSpPr>
            <a:cxnSpLocks/>
          </p:cNvCxnSpPr>
          <p:nvPr/>
        </p:nvCxnSpPr>
        <p:spPr>
          <a:xfrm rot="10800000">
            <a:off x="666747" y="2822775"/>
            <a:ext cx="1771654" cy="1114965"/>
          </a:xfrm>
          <a:prstGeom prst="bentConnector3">
            <a:avLst>
              <a:gd name="adj1" fmla="val 100538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323FD7-09F1-4966-938F-4727BE258888}"/>
              </a:ext>
            </a:extLst>
          </p:cNvPr>
          <p:cNvSpPr txBox="1"/>
          <p:nvPr/>
        </p:nvSpPr>
        <p:spPr>
          <a:xfrm>
            <a:off x="122819" y="2512694"/>
            <a:ext cx="1087855" cy="373261"/>
          </a:xfrm>
          <a:prstGeom prst="roundRect">
            <a:avLst>
              <a:gd name="adj" fmla="val 30653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E1EAF1"/>
                </a:solidFill>
              </a:rPr>
              <a:t>#E1EAF1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79EC3A8-2B51-46B2-86A7-938DB8778CFC}"/>
              </a:ext>
            </a:extLst>
          </p:cNvPr>
          <p:cNvCxnSpPr>
            <a:cxnSpLocks/>
            <a:endCxn id="45" idx="2"/>
          </p:cNvCxnSpPr>
          <p:nvPr/>
        </p:nvCxnSpPr>
        <p:spPr>
          <a:xfrm rot="5400000" flipH="1" flipV="1">
            <a:off x="10246013" y="1969184"/>
            <a:ext cx="1917040" cy="887079"/>
          </a:xfrm>
          <a:prstGeom prst="bentConnector3">
            <a:avLst>
              <a:gd name="adj1" fmla="val 314"/>
            </a:avLst>
          </a:prstGeom>
          <a:ln w="12700">
            <a:solidFill>
              <a:srgbClr val="385F7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0CB3416-20DC-4BC9-AE5B-BB44A85BE865}"/>
              </a:ext>
            </a:extLst>
          </p:cNvPr>
          <p:cNvSpPr txBox="1"/>
          <p:nvPr/>
        </p:nvSpPr>
        <p:spPr>
          <a:xfrm>
            <a:off x="11104145" y="1080942"/>
            <a:ext cx="1087855" cy="373261"/>
          </a:xfrm>
          <a:prstGeom prst="roundRect">
            <a:avLst>
              <a:gd name="adj" fmla="val 30653"/>
            </a:avLst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>
                <a:solidFill>
                  <a:srgbClr val="E1EAF1"/>
                </a:solidFill>
                <a:highlight>
                  <a:srgbClr val="385F7C"/>
                </a:highlight>
              </a:rPr>
              <a:t>#F8F9FA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1419968-7E2F-4B36-BBC0-ACA174A10A49}"/>
              </a:ext>
            </a:extLst>
          </p:cNvPr>
          <p:cNvSpPr txBox="1"/>
          <p:nvPr/>
        </p:nvSpPr>
        <p:spPr>
          <a:xfrm>
            <a:off x="2830413" y="150668"/>
            <a:ext cx="7301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385F7C"/>
                </a:solidFill>
              </a:rPr>
              <a:t>COLOR PALETTE</a:t>
            </a:r>
          </a:p>
        </p:txBody>
      </p:sp>
    </p:spTree>
    <p:extLst>
      <p:ext uri="{BB962C8B-B14F-4D97-AF65-F5344CB8AC3E}">
        <p14:creationId xmlns:p14="http://schemas.microsoft.com/office/powerpoint/2010/main" val="114276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231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Honour Oboh</dc:creator>
  <cp:lastModifiedBy>ankdatascientist@gmail.com</cp:lastModifiedBy>
  <cp:revision>6</cp:revision>
  <dcterms:created xsi:type="dcterms:W3CDTF">2025-05-26T11:25:08Z</dcterms:created>
  <dcterms:modified xsi:type="dcterms:W3CDTF">2025-08-09T16:27:36Z</dcterms:modified>
</cp:coreProperties>
</file>