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7"/>
  </p:notesMasterIdLst>
  <p:handoutMasterIdLst>
    <p:handoutMasterId r:id="rId18"/>
  </p:handoutMasterIdLst>
  <p:sldIdLst>
    <p:sldId id="277" r:id="rId4"/>
    <p:sldId id="399" r:id="rId5"/>
    <p:sldId id="400" r:id="rId6"/>
    <p:sldId id="408" r:id="rId7"/>
    <p:sldId id="401" r:id="rId8"/>
    <p:sldId id="409" r:id="rId9"/>
    <p:sldId id="410" r:id="rId10"/>
    <p:sldId id="402" r:id="rId11"/>
    <p:sldId id="411" r:id="rId12"/>
    <p:sldId id="403" r:id="rId13"/>
    <p:sldId id="412" r:id="rId14"/>
    <p:sldId id="405" r:id="rId15"/>
    <p:sldId id="40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p:scale>
          <a:sx n="66" d="100"/>
          <a:sy n="66" d="100"/>
        </p:scale>
        <p:origin x="856" y="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shullakra23@gmail.com" userId="f455968045089e43" providerId="LiveId" clId="{7DBD5109-2386-4E90-9E7F-627AC578EB6C}"/>
    <pc:docChg chg="modSld sldOrd">
      <pc:chgData name="anshullakra23@gmail.com" userId="f455968045089e43" providerId="LiveId" clId="{7DBD5109-2386-4E90-9E7F-627AC578EB6C}" dt="2024-02-09T05:00:09.373" v="4"/>
      <pc:docMkLst>
        <pc:docMk/>
      </pc:docMkLst>
      <pc:sldChg chg="ord">
        <pc:chgData name="anshullakra23@gmail.com" userId="f455968045089e43" providerId="LiveId" clId="{7DBD5109-2386-4E90-9E7F-627AC578EB6C}" dt="2024-02-09T05:00:09.373" v="4"/>
        <pc:sldMkLst>
          <pc:docMk/>
          <pc:sldMk cId="880465665" sldId="405"/>
        </pc:sldMkLst>
      </pc:sldChg>
      <pc:sldChg chg="modSp mod">
        <pc:chgData name="anshullakra23@gmail.com" userId="f455968045089e43" providerId="LiveId" clId="{7DBD5109-2386-4E90-9E7F-627AC578EB6C}" dt="2024-02-09T05:00:03.305" v="0" actId="113"/>
        <pc:sldMkLst>
          <pc:docMk/>
          <pc:sldMk cId="1952428375" sldId="406"/>
        </pc:sldMkLst>
        <pc:spChg chg="mod">
          <ac:chgData name="anshullakra23@gmail.com" userId="f455968045089e43" providerId="LiveId" clId="{7DBD5109-2386-4E90-9E7F-627AC578EB6C}" dt="2024-02-09T05:00:03.305" v="0" actId="113"/>
          <ac:spMkLst>
            <pc:docMk/>
            <pc:sldMk cId="1952428375" sldId="406"/>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2/9/2024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79076" y="141574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Artificial Intelligence and Machine Learning(CSE)</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Automated Animal Identification and detection</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762463" y="4170679"/>
            <a:ext cx="2852897" cy="2554545"/>
          </a:xfrm>
          <a:prstGeom prst="rect">
            <a:avLst/>
          </a:prstGeom>
          <a:noFill/>
        </p:spPr>
        <p:txBody>
          <a:bodyPr wrap="none" rtlCol="0">
            <a:spAutoFit/>
          </a:bodyPr>
          <a:lstStyle/>
          <a:p>
            <a:r>
              <a:rPr lang="en-US" sz="2000" b="1" dirty="0"/>
              <a:t>Submitted by: </a:t>
            </a:r>
          </a:p>
          <a:p>
            <a:r>
              <a:rPr lang="en-US" sz="2000" dirty="0"/>
              <a:t>Ankur Lakra  (21BCS6577)</a:t>
            </a:r>
          </a:p>
          <a:p>
            <a:r>
              <a:rPr lang="en-US" sz="2000" dirty="0"/>
              <a:t>Kartik             (21BCS6622)</a:t>
            </a:r>
          </a:p>
          <a:p>
            <a:r>
              <a:rPr lang="en-US" sz="2000" dirty="0"/>
              <a:t>Jatin Dhillon (21BCS6584)</a:t>
            </a:r>
          </a:p>
          <a:p>
            <a:r>
              <a:rPr lang="en-US" sz="2000" dirty="0"/>
              <a:t>Shubham      (21BCS6626)</a:t>
            </a:r>
          </a:p>
          <a:p>
            <a:r>
              <a:rPr lang="en-US" sz="2000" dirty="0"/>
              <a:t> </a:t>
            </a:r>
          </a:p>
          <a:p>
            <a:r>
              <a:rPr lang="en-US" sz="2000" dirty="0"/>
              <a:t> </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b="0" i="0" dirty="0">
                <a:solidFill>
                  <a:srgbClr val="333333"/>
                </a:solidFill>
                <a:effectLst/>
                <a:latin typeface="Roboto" panose="020F0502020204030204" pitchFamily="2" charset="0"/>
              </a:rPr>
              <a:t> </a:t>
            </a:r>
            <a:r>
              <a:rPr lang="en-US" sz="1800" b="0" i="0" dirty="0">
                <a:solidFill>
                  <a:srgbClr val="FF0000"/>
                </a:solidFill>
                <a:effectLst/>
                <a:latin typeface="Roboto" panose="020F0502020204030204" pitchFamily="2" charset="0"/>
              </a:rPr>
              <a:t>Surinder Chauhan (E15372)</a:t>
            </a:r>
            <a:endParaRPr lang="en-US" sz="2000" dirty="0"/>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a:t>Methodology used</a:t>
            </a:r>
          </a:p>
        </p:txBody>
      </p:sp>
      <p:sp>
        <p:nvSpPr>
          <p:cNvPr id="3" name="Content Placeholder 2"/>
          <p:cNvSpPr>
            <a:spLocks noGrp="1"/>
          </p:cNvSpPr>
          <p:nvPr>
            <p:ph idx="1"/>
          </p:nvPr>
        </p:nvSpPr>
        <p:spPr/>
        <p:txBody>
          <a:bodyPr/>
          <a:lstStyle/>
          <a:p>
            <a:pPr algn="just"/>
            <a:r>
              <a:rPr lang="en-US" b="1" i="0" dirty="0">
                <a:solidFill>
                  <a:srgbClr val="0D0D0D"/>
                </a:solidFill>
                <a:effectLst/>
                <a:latin typeface="Söhne"/>
              </a:rPr>
              <a:t>Data Collection and Preprocessing</a:t>
            </a:r>
            <a:r>
              <a:rPr lang="en-US" b="0" i="0" dirty="0">
                <a:solidFill>
                  <a:srgbClr val="0D0D0D"/>
                </a:solidFill>
                <a:effectLst/>
                <a:latin typeface="Söhne"/>
              </a:rPr>
              <a:t>: Gather a diverse dataset of annotated images containing various species of animals captured by camera traps in different habitats. Preprocess the data to remove noise, standardize image formats, and augment the dataset to increase its diversity and robustness.</a:t>
            </a:r>
          </a:p>
          <a:p>
            <a:pPr algn="just"/>
            <a:r>
              <a:rPr lang="en-US" b="1" i="0" dirty="0">
                <a:solidFill>
                  <a:srgbClr val="0D0D0D"/>
                </a:solidFill>
                <a:effectLst/>
                <a:latin typeface="Söhne"/>
              </a:rPr>
              <a:t>Algorithm Development and Training</a:t>
            </a:r>
            <a:r>
              <a:rPr lang="en-US" b="0" i="0" dirty="0">
                <a:solidFill>
                  <a:srgbClr val="0D0D0D"/>
                </a:solidFill>
                <a:effectLst/>
                <a:latin typeface="Söhne"/>
              </a:rPr>
              <a:t>: Develop computer vision algorithms, leveraging deep learning techniques such as convolutional neural networks (CNNs), to identify and classify animal species from images. Train the algorithms using the annotated dataset, optimizing hyperparameters and model architectures to maximize performance.</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2285240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5E0D6E-DBFC-5DE0-5A49-2EDBBF29A336}"/>
              </a:ext>
            </a:extLst>
          </p:cNvPr>
          <p:cNvSpPr>
            <a:spLocks noGrp="1"/>
          </p:cNvSpPr>
          <p:nvPr>
            <p:ph idx="1"/>
          </p:nvPr>
        </p:nvSpPr>
        <p:spPr>
          <a:xfrm>
            <a:off x="838200" y="320842"/>
            <a:ext cx="10515600" cy="5856121"/>
          </a:xfrm>
        </p:spPr>
        <p:txBody>
          <a:bodyPr>
            <a:normAutofit lnSpcReduction="10000"/>
          </a:bodyPr>
          <a:lstStyle/>
          <a:p>
            <a:pPr algn="just"/>
            <a:r>
              <a:rPr lang="en-US" b="1" i="0" dirty="0">
                <a:solidFill>
                  <a:srgbClr val="0D0D0D"/>
                </a:solidFill>
                <a:effectLst/>
                <a:latin typeface="Söhne"/>
              </a:rPr>
              <a:t>Validation and Testing</a:t>
            </a:r>
            <a:r>
              <a:rPr lang="en-US" b="0" i="0" dirty="0">
                <a:solidFill>
                  <a:srgbClr val="0D0D0D"/>
                </a:solidFill>
                <a:effectLst/>
                <a:latin typeface="Söhne"/>
              </a:rPr>
              <a:t>: Validate the trained algorithms using separate validation datasets to assess their accuracy, precision, recall, and other performance metrics. Conduct rigorous testing under controlled conditions and in real-world environments to evaluate the algorithms' robustness and generalization capabilities.</a:t>
            </a:r>
          </a:p>
          <a:p>
            <a:pPr algn="just"/>
            <a:r>
              <a:rPr lang="en-US" b="1" i="0" dirty="0">
                <a:solidFill>
                  <a:srgbClr val="0D0D0D"/>
                </a:solidFill>
                <a:effectLst/>
                <a:latin typeface="Söhne"/>
              </a:rPr>
              <a:t>Optimization and Fine-Tuning</a:t>
            </a:r>
            <a:r>
              <a:rPr lang="en-US" b="0" i="0" dirty="0">
                <a:solidFill>
                  <a:srgbClr val="0D0D0D"/>
                </a:solidFill>
                <a:effectLst/>
                <a:latin typeface="Söhne"/>
              </a:rPr>
              <a:t>: Iterate on the algorithm development process, incorporating feedback from validation and testing phases to optimize performance further. Fine-tune the algorithms using techniques such as transfer learning, ensemble methods, and model pruning to improve efficiency and reduce computational costs.</a:t>
            </a:r>
            <a:endParaRPr lang="en-US" dirty="0">
              <a:solidFill>
                <a:srgbClr val="0D0D0D"/>
              </a:solidFill>
              <a:latin typeface="Söhne"/>
            </a:endParaRPr>
          </a:p>
          <a:p>
            <a:pPr algn="just"/>
            <a:r>
              <a:rPr lang="en-US" b="1" i="0" dirty="0">
                <a:solidFill>
                  <a:srgbClr val="0D0D0D"/>
                </a:solidFill>
                <a:effectLst/>
                <a:latin typeface="Söhne"/>
              </a:rPr>
              <a:t>Real-Time Monitoring and Analysis</a:t>
            </a:r>
            <a:r>
              <a:rPr lang="en-US" b="0" i="0" dirty="0">
                <a:solidFill>
                  <a:srgbClr val="0D0D0D"/>
                </a:solidFill>
                <a:effectLst/>
                <a:latin typeface="Söhne"/>
              </a:rPr>
              <a:t>: Implement real-time monitoring and analysis capabilities, enabling the system to process incoming data streams from camera traps and generate timely insights into wildlife activity. Develop visualization tools and dashboards to present the data in an intuitive and actionable format for end-users.</a:t>
            </a:r>
            <a:endParaRPr lang="en-US" dirty="0"/>
          </a:p>
        </p:txBody>
      </p:sp>
      <p:sp>
        <p:nvSpPr>
          <p:cNvPr id="4" name="Slide Number Placeholder 3">
            <a:extLst>
              <a:ext uri="{FF2B5EF4-FFF2-40B4-BE49-F238E27FC236}">
                <a16:creationId xmlns:a16="http://schemas.microsoft.com/office/drawing/2014/main" id="{F99546E7-EFC4-5FA2-A062-690A0BCECD79}"/>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4095913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algn="just"/>
            <a:r>
              <a:rPr lang="en-US" b="0" i="0" dirty="0">
                <a:solidFill>
                  <a:srgbClr val="0D0D0D"/>
                </a:solidFill>
                <a:effectLst/>
                <a:latin typeface="Söhne"/>
              </a:rPr>
              <a:t>The Automated Animal Identification and Detection project employs cutting-edge technology to revolutionize wildlife monitoring, offering efficient, accurate, and scalable solutions. Through the development of advanced algorithms, integration with sensor networks, and stakeholder engagement, the project facilitates real-time data collection and informed decision-making for conservation efforts. By harnessing the power of automation and collaboration, it represents a significant step forward in our ability to understand and protect biodiversity for the benefit of current and future generations.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880465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Scope</a:t>
            </a:r>
          </a:p>
        </p:txBody>
      </p:sp>
      <p:sp>
        <p:nvSpPr>
          <p:cNvPr id="3" name="Content Placeholder 2"/>
          <p:cNvSpPr>
            <a:spLocks noGrp="1"/>
          </p:cNvSpPr>
          <p:nvPr>
            <p:ph idx="1"/>
          </p:nvPr>
        </p:nvSpPr>
        <p:spPr/>
        <p:txBody>
          <a:bodyPr/>
          <a:lstStyle/>
          <a:p>
            <a:pPr algn="just"/>
            <a:r>
              <a:rPr lang="en-US" i="0" dirty="0">
                <a:solidFill>
                  <a:srgbClr val="0D0D0D"/>
                </a:solidFill>
                <a:effectLst/>
                <a:latin typeface="Söhne"/>
              </a:rPr>
              <a:t>Continued Algorithm Refinement</a:t>
            </a:r>
          </a:p>
          <a:p>
            <a:pPr algn="just"/>
            <a:r>
              <a:rPr lang="en-US" i="0" dirty="0">
                <a:solidFill>
                  <a:srgbClr val="0D0D0D"/>
                </a:solidFill>
                <a:effectLst/>
                <a:latin typeface="Söhne"/>
              </a:rPr>
              <a:t>Integration of Advanced Technologies</a:t>
            </a:r>
            <a:endParaRPr lang="en-US" dirty="0">
              <a:solidFill>
                <a:srgbClr val="0D0D0D"/>
              </a:solidFill>
              <a:latin typeface="Söhne"/>
            </a:endParaRPr>
          </a:p>
          <a:p>
            <a:pPr algn="just"/>
            <a:r>
              <a:rPr lang="en-US" i="0" dirty="0">
                <a:solidFill>
                  <a:srgbClr val="0D0D0D"/>
                </a:solidFill>
                <a:effectLst/>
                <a:latin typeface="Söhne"/>
              </a:rPr>
              <a:t>Expansion to New Habitats and Species</a:t>
            </a:r>
          </a:p>
          <a:p>
            <a:pPr algn="just"/>
            <a:r>
              <a:rPr lang="en-US" i="0" dirty="0">
                <a:solidFill>
                  <a:srgbClr val="0D0D0D"/>
                </a:solidFill>
                <a:effectLst/>
                <a:latin typeface="Söhne"/>
              </a:rPr>
              <a:t>Enhanced Data Analysis and Interpretation</a:t>
            </a:r>
            <a:endParaRPr lang="en-US" dirty="0">
              <a:solidFill>
                <a:srgbClr val="0D0D0D"/>
              </a:solidFill>
              <a:latin typeface="Söhne"/>
            </a:endParaRPr>
          </a:p>
          <a:p>
            <a:pPr algn="just"/>
            <a:r>
              <a:rPr lang="en-US" i="0" dirty="0">
                <a:solidFill>
                  <a:srgbClr val="0D0D0D"/>
                </a:solidFill>
                <a:effectLst/>
                <a:latin typeface="Söhne"/>
              </a:rPr>
              <a:t>Development of Decision Support Systems</a:t>
            </a:r>
          </a:p>
          <a:p>
            <a:pPr algn="just"/>
            <a:r>
              <a:rPr lang="en-US" i="0" dirty="0">
                <a:solidFill>
                  <a:srgbClr val="0D0D0D"/>
                </a:solidFill>
                <a:effectLst/>
                <a:latin typeface="Söhne"/>
              </a:rPr>
              <a:t>Addressing Emerging Challenges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952428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normAutofit lnSpcReduction="10000"/>
          </a:bodyPr>
          <a:lstStyle/>
          <a:p>
            <a:pPr marL="0" indent="0" algn="just">
              <a:buNone/>
            </a:pPr>
            <a:r>
              <a:rPr lang="en-US" dirty="0"/>
              <a:t>Automated animal identification and detection is a technology-driven approach to identify and track wildlife using advanced methods such as image recognition, machine learning, and sensor technologies.</a:t>
            </a:r>
          </a:p>
          <a:p>
            <a:pPr marL="0" indent="0" algn="just">
              <a:buNone/>
            </a:pPr>
            <a:r>
              <a:rPr lang="en-US" b="0" i="0" dirty="0">
                <a:solidFill>
                  <a:srgbClr val="0D0D0D"/>
                </a:solidFill>
                <a:effectLst/>
                <a:latin typeface="Söhne"/>
              </a:rPr>
              <a:t>The Automated Animal Identification and Detection project aims to leverage these technological advancements to revolutionize wildlife monitoring efforts. By deploying a network of cameras equipped with sophisticated image processing algorithms, this project seeks to automate the process of identifying and detecting animals in various ecosystems. This innovative approach not only reduces the need for manual labor but also enables real-time monitoring and data collection, providing researchers and conservationists with valuable insights into the dynamics of wildlife populations.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F82225-7D5B-B857-7B1C-E082A05264CC}"/>
              </a:ext>
            </a:extLst>
          </p:cNvPr>
          <p:cNvSpPr>
            <a:spLocks noGrp="1"/>
          </p:cNvSpPr>
          <p:nvPr>
            <p:ph idx="1"/>
          </p:nvPr>
        </p:nvSpPr>
        <p:spPr>
          <a:xfrm>
            <a:off x="838200" y="136525"/>
            <a:ext cx="10515600" cy="6584950"/>
          </a:xfrm>
        </p:spPr>
        <p:txBody>
          <a:bodyPr/>
          <a:lstStyle/>
          <a:p>
            <a:pPr marL="0" indent="0">
              <a:buNone/>
            </a:pPr>
            <a:r>
              <a:rPr lang="en-US" sz="4400" b="1" i="0" dirty="0">
                <a:solidFill>
                  <a:srgbClr val="0D0D0D"/>
                </a:solidFill>
                <a:effectLst/>
                <a:latin typeface="Söhne"/>
              </a:rPr>
              <a:t>Key components of the project include:</a:t>
            </a:r>
          </a:p>
          <a:p>
            <a:r>
              <a:rPr lang="en-US" i="0" dirty="0">
                <a:solidFill>
                  <a:srgbClr val="0D0D0D"/>
                </a:solidFill>
                <a:effectLst/>
                <a:latin typeface="Söhne"/>
              </a:rPr>
              <a:t>Computer Vision Algorithms</a:t>
            </a:r>
            <a:endParaRPr lang="en-US" dirty="0">
              <a:solidFill>
                <a:srgbClr val="0D0D0D"/>
              </a:solidFill>
              <a:latin typeface="Söhne"/>
            </a:endParaRPr>
          </a:p>
          <a:p>
            <a:endParaRPr lang="en-US" i="0" dirty="0">
              <a:solidFill>
                <a:srgbClr val="0D0D0D"/>
              </a:solidFill>
              <a:effectLst/>
              <a:latin typeface="Söhne"/>
            </a:endParaRPr>
          </a:p>
          <a:p>
            <a:r>
              <a:rPr lang="en-US" i="0" dirty="0">
                <a:solidFill>
                  <a:srgbClr val="0D0D0D"/>
                </a:solidFill>
                <a:effectLst/>
                <a:latin typeface="Söhne"/>
              </a:rPr>
              <a:t>Machine Learning Models</a:t>
            </a:r>
          </a:p>
          <a:p>
            <a:endParaRPr lang="en-US" i="0" dirty="0">
              <a:solidFill>
                <a:srgbClr val="0D0D0D"/>
              </a:solidFill>
              <a:effectLst/>
              <a:latin typeface="Söhne"/>
            </a:endParaRPr>
          </a:p>
          <a:p>
            <a:r>
              <a:rPr lang="en-US" i="0" dirty="0">
                <a:solidFill>
                  <a:srgbClr val="0D0D0D"/>
                </a:solidFill>
                <a:effectLst/>
                <a:latin typeface="Söhne"/>
              </a:rPr>
              <a:t>Camera Traps and Sensor Networks</a:t>
            </a:r>
            <a:endParaRPr lang="en-US" dirty="0">
              <a:solidFill>
                <a:srgbClr val="0D0D0D"/>
              </a:solidFill>
              <a:latin typeface="Söhne"/>
            </a:endParaRPr>
          </a:p>
          <a:p>
            <a:endParaRPr lang="en-US" i="0" dirty="0">
              <a:solidFill>
                <a:srgbClr val="0D0D0D"/>
              </a:solidFill>
              <a:effectLst/>
              <a:latin typeface="Söhne"/>
            </a:endParaRPr>
          </a:p>
          <a:p>
            <a:r>
              <a:rPr lang="en-US" i="0" dirty="0">
                <a:solidFill>
                  <a:srgbClr val="0D0D0D"/>
                </a:solidFill>
                <a:effectLst/>
                <a:latin typeface="Söhne"/>
              </a:rPr>
              <a:t>Data Analysis and Visualization</a:t>
            </a:r>
          </a:p>
          <a:p>
            <a:endParaRPr lang="en-US" dirty="0">
              <a:solidFill>
                <a:srgbClr val="0D0D0D"/>
              </a:solidFill>
              <a:latin typeface="Söhne"/>
            </a:endParaRPr>
          </a:p>
          <a:p>
            <a:r>
              <a:rPr lang="en-US" i="0" dirty="0">
                <a:solidFill>
                  <a:srgbClr val="0D0D0D"/>
                </a:solidFill>
                <a:effectLst/>
                <a:latin typeface="Söhne"/>
              </a:rPr>
              <a:t>Adaptive Sampling Strategies</a:t>
            </a:r>
            <a:endParaRPr lang="en-US" dirty="0"/>
          </a:p>
        </p:txBody>
      </p:sp>
      <p:sp>
        <p:nvSpPr>
          <p:cNvPr id="4" name="Slide Number Placeholder 3">
            <a:extLst>
              <a:ext uri="{FF2B5EF4-FFF2-40B4-BE49-F238E27FC236}">
                <a16:creationId xmlns:a16="http://schemas.microsoft.com/office/drawing/2014/main" id="{72803FD7-94CA-4DAB-A9ED-66116CAAABCB}"/>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1015389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Formulation</a:t>
            </a:r>
          </a:p>
        </p:txBody>
      </p:sp>
      <p:sp>
        <p:nvSpPr>
          <p:cNvPr id="3" name="Content Placeholder 2"/>
          <p:cNvSpPr>
            <a:spLocks noGrp="1"/>
          </p:cNvSpPr>
          <p:nvPr>
            <p:ph idx="1"/>
          </p:nvPr>
        </p:nvSpPr>
        <p:spPr/>
        <p:txBody>
          <a:bodyPr/>
          <a:lstStyle/>
          <a:p>
            <a:pPr algn="just"/>
            <a:r>
              <a:rPr lang="en-US" b="0" i="0" dirty="0">
                <a:solidFill>
                  <a:srgbClr val="0D0D0D"/>
                </a:solidFill>
                <a:effectLst/>
                <a:latin typeface="Söhne"/>
              </a:rPr>
              <a:t>The Automated Animal Identification and Detection project addresses the challenge of accurately monitoring wildlife populations in diverse ecosystems. Traditional methods of wildlife monitoring, relying on manual observation, are often limited by their labor-intensive nature, restricted spatial coverage, and potential for human error. As a result, there is a pressing need for automated systems capable of efficiently identifying and detecting animals in their natural habitats.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0A9C8-89DF-7AC3-B4D4-FAD52D2CB77D}"/>
              </a:ext>
            </a:extLst>
          </p:cNvPr>
          <p:cNvSpPr>
            <a:spLocks noGrp="1"/>
          </p:cNvSpPr>
          <p:nvPr>
            <p:ph type="title"/>
          </p:nvPr>
        </p:nvSpPr>
        <p:spPr/>
        <p:txBody>
          <a:bodyPr/>
          <a:lstStyle/>
          <a:p>
            <a:r>
              <a:rPr lang="en-US" b="0" i="0" dirty="0">
                <a:solidFill>
                  <a:srgbClr val="0D0D0D"/>
                </a:solidFill>
                <a:effectLst/>
                <a:latin typeface="Söhne"/>
              </a:rPr>
              <a:t>Key aspects of the problem formulation</a:t>
            </a:r>
            <a:endParaRPr lang="en-US" dirty="0"/>
          </a:p>
        </p:txBody>
      </p:sp>
      <p:sp>
        <p:nvSpPr>
          <p:cNvPr id="3" name="Content Placeholder 2">
            <a:extLst>
              <a:ext uri="{FF2B5EF4-FFF2-40B4-BE49-F238E27FC236}">
                <a16:creationId xmlns:a16="http://schemas.microsoft.com/office/drawing/2014/main" id="{8509D650-868D-783C-C837-E03B4693E776}"/>
              </a:ext>
            </a:extLst>
          </p:cNvPr>
          <p:cNvSpPr>
            <a:spLocks noGrp="1"/>
          </p:cNvSpPr>
          <p:nvPr>
            <p:ph idx="1"/>
          </p:nvPr>
        </p:nvSpPr>
        <p:spPr/>
        <p:txBody>
          <a:bodyPr/>
          <a:lstStyle/>
          <a:p>
            <a:pPr algn="just"/>
            <a:r>
              <a:rPr lang="en-US" b="1" i="0" dirty="0">
                <a:solidFill>
                  <a:srgbClr val="0D0D0D"/>
                </a:solidFill>
                <a:effectLst/>
                <a:latin typeface="Söhne"/>
              </a:rPr>
              <a:t>Identification Accuracy</a:t>
            </a:r>
            <a:r>
              <a:rPr lang="en-US" b="0" i="0" dirty="0">
                <a:solidFill>
                  <a:srgbClr val="0D0D0D"/>
                </a:solidFill>
                <a:effectLst/>
                <a:latin typeface="Söhne"/>
              </a:rPr>
              <a:t>: The primary objective is to develop computer vision algorithms capable of accurately identifying and classifying species based on visual cues captured by camera traps.</a:t>
            </a:r>
          </a:p>
          <a:p>
            <a:pPr algn="just"/>
            <a:r>
              <a:rPr lang="en-US" b="1" i="0" dirty="0">
                <a:solidFill>
                  <a:srgbClr val="0D0D0D"/>
                </a:solidFill>
                <a:effectLst/>
                <a:latin typeface="Söhne"/>
              </a:rPr>
              <a:t>Detection Efficiency</a:t>
            </a:r>
            <a:r>
              <a:rPr lang="en-US" b="0" i="0" dirty="0">
                <a:solidFill>
                  <a:srgbClr val="0D0D0D"/>
                </a:solidFill>
                <a:effectLst/>
                <a:latin typeface="Söhne"/>
              </a:rPr>
              <a:t>: The system should be able to detect animals promptly and reliably, even in challenging environmental conditions such as low light, dense vegetation, or adverse weather</a:t>
            </a:r>
            <a:r>
              <a:rPr lang="en-US" dirty="0">
                <a:solidFill>
                  <a:srgbClr val="0D0D0D"/>
                </a:solidFill>
                <a:latin typeface="Söhne"/>
              </a:rPr>
              <a:t>.</a:t>
            </a:r>
          </a:p>
          <a:p>
            <a:pPr algn="just"/>
            <a:r>
              <a:rPr lang="en-US" b="1" i="0" dirty="0">
                <a:solidFill>
                  <a:srgbClr val="0D0D0D"/>
                </a:solidFill>
                <a:effectLst/>
                <a:latin typeface="Söhne"/>
              </a:rPr>
              <a:t>Scalability and Robustness</a:t>
            </a:r>
            <a:r>
              <a:rPr lang="en-US" b="0" i="0" dirty="0">
                <a:solidFill>
                  <a:srgbClr val="0D0D0D"/>
                </a:solidFill>
                <a:effectLst/>
                <a:latin typeface="Söhne"/>
              </a:rPr>
              <a:t>: The project aims to design a scalable and robust monitoring framework capable of operating across a wide range of habitats and ecosystems.</a:t>
            </a:r>
            <a:endParaRPr lang="en-US" dirty="0"/>
          </a:p>
        </p:txBody>
      </p:sp>
      <p:sp>
        <p:nvSpPr>
          <p:cNvPr id="4" name="Slide Number Placeholder 3">
            <a:extLst>
              <a:ext uri="{FF2B5EF4-FFF2-40B4-BE49-F238E27FC236}">
                <a16:creationId xmlns:a16="http://schemas.microsoft.com/office/drawing/2014/main" id="{2A9D6292-E4FA-1720-659A-1CEF7229CB1C}"/>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1472145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E12E4F-2C2E-E05F-2AA9-5D1587B90EBA}"/>
              </a:ext>
            </a:extLst>
          </p:cNvPr>
          <p:cNvSpPr>
            <a:spLocks noGrp="1"/>
          </p:cNvSpPr>
          <p:nvPr>
            <p:ph idx="1"/>
          </p:nvPr>
        </p:nvSpPr>
        <p:spPr>
          <a:xfrm>
            <a:off x="838200" y="294468"/>
            <a:ext cx="10515600" cy="5882495"/>
          </a:xfrm>
        </p:spPr>
        <p:txBody>
          <a:bodyPr/>
          <a:lstStyle/>
          <a:p>
            <a:pPr algn="just"/>
            <a:r>
              <a:rPr lang="en-US" b="1" i="0" dirty="0">
                <a:solidFill>
                  <a:srgbClr val="0D0D0D"/>
                </a:solidFill>
                <a:effectLst/>
                <a:latin typeface="Söhne"/>
              </a:rPr>
              <a:t>Data Management and Analysis</a:t>
            </a:r>
            <a:r>
              <a:rPr lang="en-US" b="0" i="0" dirty="0">
                <a:solidFill>
                  <a:srgbClr val="0D0D0D"/>
                </a:solidFill>
                <a:effectLst/>
                <a:latin typeface="Söhne"/>
              </a:rPr>
              <a:t>: Efficient data management and analysis are critical for processing large volumes of image data collected by camera traps. </a:t>
            </a:r>
          </a:p>
          <a:p>
            <a:pPr algn="just"/>
            <a:r>
              <a:rPr lang="en-US" b="1" i="0" dirty="0">
                <a:solidFill>
                  <a:srgbClr val="0D0D0D"/>
                </a:solidFill>
                <a:effectLst/>
                <a:latin typeface="Söhne"/>
              </a:rPr>
              <a:t>Privacy and Ethical Considerations</a:t>
            </a:r>
            <a:r>
              <a:rPr lang="en-US" b="0" i="0" dirty="0">
                <a:solidFill>
                  <a:srgbClr val="0D0D0D"/>
                </a:solidFill>
                <a:effectLst/>
                <a:latin typeface="Söhne"/>
              </a:rPr>
              <a:t>: Privacy preservation measures should be integrated into the system to ensure compliance with ethical guidelines and regulations governing wildlife monitoring.</a:t>
            </a:r>
            <a:endParaRPr lang="en-US" dirty="0">
              <a:solidFill>
                <a:srgbClr val="0D0D0D"/>
              </a:solidFill>
              <a:latin typeface="Söhne"/>
            </a:endParaRPr>
          </a:p>
          <a:p>
            <a:pPr algn="just"/>
            <a:r>
              <a:rPr lang="en-US" b="1" i="0" dirty="0">
                <a:solidFill>
                  <a:srgbClr val="0D0D0D"/>
                </a:solidFill>
                <a:effectLst/>
                <a:latin typeface="Söhne"/>
              </a:rPr>
              <a:t>Integration of Stakeholder Feedback</a:t>
            </a:r>
            <a:r>
              <a:rPr lang="en-US" b="0" i="0" dirty="0">
                <a:solidFill>
                  <a:srgbClr val="0D0D0D"/>
                </a:solidFill>
                <a:effectLst/>
                <a:latin typeface="Söhne"/>
              </a:rPr>
              <a:t>: Engaging stakeholders, including researchers, conservationists, and local communities, is crucial for the success of the project.</a:t>
            </a:r>
          </a:p>
          <a:p>
            <a:pPr algn="just"/>
            <a:r>
              <a:rPr lang="en-US" b="1" i="0" dirty="0">
                <a:solidFill>
                  <a:srgbClr val="0D0D0D"/>
                </a:solidFill>
                <a:effectLst/>
                <a:latin typeface="Söhne"/>
              </a:rPr>
              <a:t>Long-Term Sustainability</a:t>
            </a:r>
            <a:r>
              <a:rPr lang="en-US" b="0" i="0" dirty="0">
                <a:solidFill>
                  <a:srgbClr val="0D0D0D"/>
                </a:solidFill>
                <a:effectLst/>
                <a:latin typeface="Söhne"/>
              </a:rPr>
              <a:t>: The project aims to establish a long-term monitoring program capable of providing continuous data on wildlife populations for conservation and management purposes.</a:t>
            </a:r>
            <a:endParaRPr lang="en-US" dirty="0"/>
          </a:p>
        </p:txBody>
      </p:sp>
      <p:sp>
        <p:nvSpPr>
          <p:cNvPr id="4" name="Slide Number Placeholder 3">
            <a:extLst>
              <a:ext uri="{FF2B5EF4-FFF2-40B4-BE49-F238E27FC236}">
                <a16:creationId xmlns:a16="http://schemas.microsoft.com/office/drawing/2014/main" id="{F94E7EFC-205E-724E-E9B4-2525D699EFA9}"/>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1910100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 of the Work</a:t>
            </a:r>
          </a:p>
        </p:txBody>
      </p:sp>
      <p:sp>
        <p:nvSpPr>
          <p:cNvPr id="3" name="Content Placeholder 2"/>
          <p:cNvSpPr>
            <a:spLocks noGrp="1"/>
          </p:cNvSpPr>
          <p:nvPr>
            <p:ph idx="1"/>
          </p:nvPr>
        </p:nvSpPr>
        <p:spPr/>
        <p:txBody>
          <a:bodyPr>
            <a:normAutofit/>
          </a:bodyPr>
          <a:lstStyle/>
          <a:p>
            <a:pPr algn="just"/>
            <a:r>
              <a:rPr lang="en-US" sz="2500" b="1" i="0" dirty="0">
                <a:solidFill>
                  <a:srgbClr val="0D0D0D"/>
                </a:solidFill>
                <a:effectLst/>
                <a:latin typeface="Söhne"/>
              </a:rPr>
              <a:t>Develop and Refine Computer Vision Algorithms</a:t>
            </a:r>
            <a:r>
              <a:rPr lang="en-US" sz="2500" b="1" dirty="0">
                <a:solidFill>
                  <a:srgbClr val="0D0D0D"/>
                </a:solidFill>
                <a:latin typeface="Söhne"/>
              </a:rPr>
              <a:t>-</a:t>
            </a:r>
            <a:r>
              <a:rPr lang="en-US" sz="2500" b="0" i="0" dirty="0">
                <a:solidFill>
                  <a:srgbClr val="0D0D0D"/>
                </a:solidFill>
                <a:effectLst/>
                <a:latin typeface="Söhne"/>
              </a:rPr>
              <a:t>The primary objective is to develop and refine computer vision algorithms capable of accurately identifying and classifying animal species based on images captured by camera traps</a:t>
            </a:r>
          </a:p>
          <a:p>
            <a:pPr algn="just"/>
            <a:r>
              <a:rPr lang="en-US" sz="2500" b="1" i="0" dirty="0">
                <a:solidFill>
                  <a:srgbClr val="0D0D0D"/>
                </a:solidFill>
                <a:effectLst/>
                <a:latin typeface="Söhne"/>
              </a:rPr>
              <a:t>Maximize Detection Accuracy and Efficiency</a:t>
            </a:r>
            <a:r>
              <a:rPr lang="en-US" sz="2500" b="0" i="0" dirty="0">
                <a:solidFill>
                  <a:srgbClr val="0D0D0D"/>
                </a:solidFill>
                <a:effectLst/>
                <a:latin typeface="Söhne"/>
              </a:rPr>
              <a:t>: The project aims to maximize detection accuracy and efficiency by optimizing camera trap placement, sensor configurations, and image processing techniques.</a:t>
            </a:r>
          </a:p>
          <a:p>
            <a:pPr algn="just"/>
            <a:r>
              <a:rPr lang="en-US" sz="2500" b="1" i="0" dirty="0">
                <a:solidFill>
                  <a:srgbClr val="0D0D0D"/>
                </a:solidFill>
                <a:effectLst/>
                <a:latin typeface="Söhne"/>
              </a:rPr>
              <a:t>Enhance Data Management and Analysis Pipelines</a:t>
            </a:r>
            <a:r>
              <a:rPr lang="en-US" sz="2500" b="0" i="0" dirty="0">
                <a:solidFill>
                  <a:srgbClr val="0D0D0D"/>
                </a:solidFill>
                <a:effectLst/>
                <a:latin typeface="Söhne"/>
              </a:rPr>
              <a:t>: Develop automated data management and analysis pipelines to efficiently process large volumes of image data collected by camera traps</a:t>
            </a:r>
            <a:endParaRPr lang="en-US" sz="2500" b="1" i="0" dirty="0">
              <a:solidFill>
                <a:srgbClr val="0D0D0D"/>
              </a:solidFill>
              <a:effectLst/>
              <a:latin typeface="Söhne"/>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474965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8C02B6-AF66-230F-754F-884625C819AC}"/>
              </a:ext>
            </a:extLst>
          </p:cNvPr>
          <p:cNvSpPr>
            <a:spLocks noGrp="1"/>
          </p:cNvSpPr>
          <p:nvPr>
            <p:ph idx="1"/>
          </p:nvPr>
        </p:nvSpPr>
        <p:spPr>
          <a:xfrm>
            <a:off x="838200" y="239486"/>
            <a:ext cx="10515600" cy="5937477"/>
          </a:xfrm>
        </p:spPr>
        <p:txBody>
          <a:bodyPr/>
          <a:lstStyle/>
          <a:p>
            <a:pPr algn="just"/>
            <a:r>
              <a:rPr lang="en-US" b="1" i="0" dirty="0">
                <a:solidFill>
                  <a:srgbClr val="0D0D0D"/>
                </a:solidFill>
                <a:effectLst/>
                <a:latin typeface="Söhne"/>
              </a:rPr>
              <a:t>Ensure Privacy and Ethical Compliance</a:t>
            </a:r>
            <a:r>
              <a:rPr lang="en-US" b="0" i="0" dirty="0">
                <a:solidFill>
                  <a:srgbClr val="0D0D0D"/>
                </a:solidFill>
                <a:effectLst/>
                <a:latin typeface="Söhne"/>
              </a:rPr>
              <a:t>: Implement privacy preservation measures to ensure compliance with ethical guidelines and regulations governing wildlife monitoring.</a:t>
            </a:r>
          </a:p>
          <a:p>
            <a:pPr algn="just"/>
            <a:r>
              <a:rPr lang="en-US" b="1" i="0" dirty="0">
                <a:solidFill>
                  <a:srgbClr val="0D0D0D"/>
                </a:solidFill>
                <a:effectLst/>
                <a:latin typeface="Söhne"/>
              </a:rPr>
              <a:t>Facilitate Stakeholder Engagement and Collaboration</a:t>
            </a:r>
            <a:r>
              <a:rPr lang="en-US" b="0" i="0" dirty="0">
                <a:solidFill>
                  <a:srgbClr val="0D0D0D"/>
                </a:solidFill>
                <a:effectLst/>
                <a:latin typeface="Söhne"/>
              </a:rPr>
              <a:t>: Engage with stakeholders, including researchers, conservationists, local communities, and government agencies, to gather input, share knowledge, and foster collaboration throughout the project lifecycle.</a:t>
            </a:r>
            <a:endParaRPr lang="en-US" dirty="0">
              <a:solidFill>
                <a:srgbClr val="0D0D0D"/>
              </a:solidFill>
              <a:latin typeface="Söhne"/>
            </a:endParaRPr>
          </a:p>
          <a:p>
            <a:pPr algn="just"/>
            <a:r>
              <a:rPr lang="en-US" b="1" i="0" dirty="0">
                <a:solidFill>
                  <a:srgbClr val="0D0D0D"/>
                </a:solidFill>
                <a:effectLst/>
                <a:latin typeface="Söhne"/>
              </a:rPr>
              <a:t>Deploy and Evaluate Monitoring System</a:t>
            </a:r>
            <a:r>
              <a:rPr lang="en-US" b="0" i="0" dirty="0">
                <a:solidFill>
                  <a:srgbClr val="0D0D0D"/>
                </a:solidFill>
                <a:effectLst/>
                <a:latin typeface="Söhne"/>
              </a:rPr>
              <a:t>: Deploy the automated monitoring system in target areas and evaluate its performance in real-world conditions. </a:t>
            </a:r>
            <a:endParaRPr lang="en-US" dirty="0"/>
          </a:p>
        </p:txBody>
      </p:sp>
      <p:sp>
        <p:nvSpPr>
          <p:cNvPr id="4" name="Slide Number Placeholder 3">
            <a:extLst>
              <a:ext uri="{FF2B5EF4-FFF2-40B4-BE49-F238E27FC236}">
                <a16:creationId xmlns:a16="http://schemas.microsoft.com/office/drawing/2014/main" id="{9E26BC21-3640-7C38-5FC3-E99DF3E24F00}"/>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300827126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6170</TotalTime>
  <Words>1036</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13</vt:i4>
      </vt:variant>
    </vt:vector>
  </HeadingPairs>
  <TitlesOfParts>
    <vt:vector size="25" baseType="lpstr">
      <vt:lpstr>Arial</vt:lpstr>
      <vt:lpstr>Arial Black</vt:lpstr>
      <vt:lpstr>Calibri</vt:lpstr>
      <vt:lpstr>Calibri Light</vt:lpstr>
      <vt:lpstr>Casper</vt:lpstr>
      <vt:lpstr>Raleway ExtraBold</vt:lpstr>
      <vt:lpstr>Roboto</vt:lpstr>
      <vt:lpstr>Söhne</vt:lpstr>
      <vt:lpstr>Times New Roman</vt:lpstr>
      <vt:lpstr>1_Office Theme</vt:lpstr>
      <vt:lpstr>2_Office Theme</vt:lpstr>
      <vt:lpstr>Contents Slide Master</vt:lpstr>
      <vt:lpstr>PowerPoint Presentation</vt:lpstr>
      <vt:lpstr>Outline</vt:lpstr>
      <vt:lpstr>Introduction to Project</vt:lpstr>
      <vt:lpstr>PowerPoint Presentation</vt:lpstr>
      <vt:lpstr>Problem Formulation</vt:lpstr>
      <vt:lpstr>Key aspects of the problem formulation</vt:lpstr>
      <vt:lpstr>PowerPoint Presentation</vt:lpstr>
      <vt:lpstr>Objectives of the Work</vt:lpstr>
      <vt:lpstr>PowerPoint Presentation</vt:lpstr>
      <vt:lpstr>Methodology used</vt:lpstr>
      <vt:lpstr>PowerPoint Presentation</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anshullakra23@gmail.com</cp:lastModifiedBy>
  <cp:revision>493</cp:revision>
  <dcterms:created xsi:type="dcterms:W3CDTF">2019-01-09T10:33:58Z</dcterms:created>
  <dcterms:modified xsi:type="dcterms:W3CDTF">2024-02-09T05:00:17Z</dcterms:modified>
</cp:coreProperties>
</file>