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8" r:id="rId4"/>
    <p:sldId id="265" r:id="rId5"/>
    <p:sldId id="266" r:id="rId6"/>
    <p:sldId id="260" r:id="rId7"/>
    <p:sldId id="262" r:id="rId8"/>
    <p:sldId id="263" r:id="rId9"/>
    <p:sldId id="270" r:id="rId10"/>
    <p:sldId id="271" r:id="rId11"/>
    <p:sldId id="272" r:id="rId12"/>
    <p:sldId id="264" r:id="rId13"/>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85" d="100"/>
          <a:sy n="85" d="100"/>
        </p:scale>
        <p:origin x="-828"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66E19-B11B-4136-A54C-B0126A17371B}" type="doc">
      <dgm:prSet loTypeId="urn:microsoft.com/office/officeart/2005/8/layout/process1" loCatId="process" qsTypeId="urn:microsoft.com/office/officeart/2005/8/quickstyle/simple1" qsCatId="simple" csTypeId="urn:microsoft.com/office/officeart/2005/8/colors/colorful1" csCatId="colorful" phldr="1"/>
      <dgm:spPr/>
    </dgm:pt>
    <dgm:pt modelId="{921291A6-AFE4-4BFC-A6D6-8307C3D4FA22}">
      <dgm:prSet phldrT="[Text]" custT="1"/>
      <dgm:spPr/>
      <dgm:t>
        <a:bodyPr/>
        <a:lstStyle/>
        <a:p>
          <a:r>
            <a:rPr lang="en-IN" sz="1100"/>
            <a:t>Data Collection </a:t>
          </a:r>
        </a:p>
      </dgm:t>
    </dgm:pt>
    <dgm:pt modelId="{98AC75BC-ECB9-464E-BEB8-1310E3B889DF}" type="parTrans" cxnId="{73DFD308-D0A5-4702-8BBF-518D3F8E4C9C}">
      <dgm:prSet/>
      <dgm:spPr/>
      <dgm:t>
        <a:bodyPr/>
        <a:lstStyle/>
        <a:p>
          <a:endParaRPr lang="en-IN"/>
        </a:p>
      </dgm:t>
    </dgm:pt>
    <dgm:pt modelId="{AFAD2FE9-AB8F-45E2-B7B5-B255F74BD351}" type="sibTrans" cxnId="{73DFD308-D0A5-4702-8BBF-518D3F8E4C9C}">
      <dgm:prSet/>
      <dgm:spPr/>
      <dgm:t>
        <a:bodyPr/>
        <a:lstStyle/>
        <a:p>
          <a:endParaRPr lang="en-IN"/>
        </a:p>
      </dgm:t>
    </dgm:pt>
    <dgm:pt modelId="{75C3E4AF-4FB8-454E-B1FF-4BE37221BA8F}">
      <dgm:prSet phldrT="[Text]" custT="1"/>
      <dgm:spPr/>
      <dgm:t>
        <a:bodyPr/>
        <a:lstStyle/>
        <a:p>
          <a:r>
            <a:rPr lang="en-IN" sz="1200"/>
            <a:t>Exploring the neighbourhoods using Foursqaure API</a:t>
          </a:r>
        </a:p>
      </dgm:t>
    </dgm:pt>
    <dgm:pt modelId="{D582A4AD-10AA-4EC4-B331-A0D26D1F4628}" type="parTrans" cxnId="{0128237C-458F-46DA-9C3A-A602878FB4D1}">
      <dgm:prSet/>
      <dgm:spPr/>
      <dgm:t>
        <a:bodyPr/>
        <a:lstStyle/>
        <a:p>
          <a:endParaRPr lang="en-IN"/>
        </a:p>
      </dgm:t>
    </dgm:pt>
    <dgm:pt modelId="{1A725A77-4EB3-4DCB-B8CE-4C71E218C885}" type="sibTrans" cxnId="{0128237C-458F-46DA-9C3A-A602878FB4D1}">
      <dgm:prSet/>
      <dgm:spPr/>
      <dgm:t>
        <a:bodyPr/>
        <a:lstStyle/>
        <a:p>
          <a:endParaRPr lang="en-IN"/>
        </a:p>
      </dgm:t>
    </dgm:pt>
    <dgm:pt modelId="{5EF7833C-6326-45D1-A19F-286A8B3EE9FF}">
      <dgm:prSet phldrT="[Text]"/>
      <dgm:spPr/>
      <dgm:t>
        <a:bodyPr/>
        <a:lstStyle/>
        <a:p>
          <a:r>
            <a:rPr lang="en-IN"/>
            <a:t>Clustering the Data using K - means Algorithm</a:t>
          </a:r>
        </a:p>
      </dgm:t>
    </dgm:pt>
    <dgm:pt modelId="{7661EEF0-2AD1-4AF9-814B-973A123780F6}" type="parTrans" cxnId="{D9962B47-EC49-4E04-9FAC-6CBC702B7462}">
      <dgm:prSet/>
      <dgm:spPr/>
      <dgm:t>
        <a:bodyPr/>
        <a:lstStyle/>
        <a:p>
          <a:endParaRPr lang="en-IN"/>
        </a:p>
      </dgm:t>
    </dgm:pt>
    <dgm:pt modelId="{AE7F27BB-7857-4E08-8D1A-29A62AAC1878}" type="sibTrans" cxnId="{D9962B47-EC49-4E04-9FAC-6CBC702B7462}">
      <dgm:prSet/>
      <dgm:spPr/>
      <dgm:t>
        <a:bodyPr/>
        <a:lstStyle/>
        <a:p>
          <a:endParaRPr lang="en-IN"/>
        </a:p>
      </dgm:t>
    </dgm:pt>
    <dgm:pt modelId="{8841ADA1-3D2E-412E-AC01-5CCC0EFBC8C9}">
      <dgm:prSet phldrT="[Text]"/>
      <dgm:spPr/>
      <dgm:t>
        <a:bodyPr/>
        <a:lstStyle/>
        <a:p>
          <a:r>
            <a:rPr lang="en-IN"/>
            <a:t>Visualization of the clusters using Folium Library </a:t>
          </a:r>
        </a:p>
      </dgm:t>
    </dgm:pt>
    <dgm:pt modelId="{D870E9F5-D86E-4A71-9F19-0B3F4F00AA3B}" type="parTrans" cxnId="{36481986-79E1-40E4-8E1B-5A7688E16DB4}">
      <dgm:prSet/>
      <dgm:spPr/>
      <dgm:t>
        <a:bodyPr/>
        <a:lstStyle/>
        <a:p>
          <a:endParaRPr lang="en-IN"/>
        </a:p>
      </dgm:t>
    </dgm:pt>
    <dgm:pt modelId="{7DC6C38F-02E6-4CF3-90EF-D0E115875081}" type="sibTrans" cxnId="{36481986-79E1-40E4-8E1B-5A7688E16DB4}">
      <dgm:prSet/>
      <dgm:spPr/>
      <dgm:t>
        <a:bodyPr/>
        <a:lstStyle/>
        <a:p>
          <a:endParaRPr lang="en-IN"/>
        </a:p>
      </dgm:t>
    </dgm:pt>
    <dgm:pt modelId="{79170CCC-C3B2-421D-827F-3C7B7CCF65B6}">
      <dgm:prSet phldrT="[Text]"/>
      <dgm:spPr/>
      <dgm:t>
        <a:bodyPr/>
        <a:lstStyle/>
        <a:p>
          <a:r>
            <a:rPr lang="en-IN"/>
            <a:t>Analysing the results  to find the best location for the restaurant</a:t>
          </a:r>
        </a:p>
      </dgm:t>
    </dgm:pt>
    <dgm:pt modelId="{3BDCCC96-C9A9-444C-A0B2-7E95BB639F69}" type="parTrans" cxnId="{B94B273D-5BF1-4C3C-A001-2D3447311291}">
      <dgm:prSet/>
      <dgm:spPr/>
      <dgm:t>
        <a:bodyPr/>
        <a:lstStyle/>
        <a:p>
          <a:endParaRPr lang="en-IN"/>
        </a:p>
      </dgm:t>
    </dgm:pt>
    <dgm:pt modelId="{13B2BB5F-7013-4F2B-8405-B7B04ED93570}" type="sibTrans" cxnId="{B94B273D-5BF1-4C3C-A001-2D3447311291}">
      <dgm:prSet/>
      <dgm:spPr/>
      <dgm:t>
        <a:bodyPr/>
        <a:lstStyle/>
        <a:p>
          <a:endParaRPr lang="en-IN"/>
        </a:p>
      </dgm:t>
    </dgm:pt>
    <dgm:pt modelId="{2E312982-5690-4935-A626-535FC49E4B4C}" type="pres">
      <dgm:prSet presAssocID="{84166E19-B11B-4136-A54C-B0126A17371B}" presName="Name0" presStyleCnt="0">
        <dgm:presLayoutVars>
          <dgm:dir/>
          <dgm:resizeHandles val="exact"/>
        </dgm:presLayoutVars>
      </dgm:prSet>
      <dgm:spPr/>
    </dgm:pt>
    <dgm:pt modelId="{C2347B9A-F4C0-46D7-B916-F5579608456F}" type="pres">
      <dgm:prSet presAssocID="{921291A6-AFE4-4BFC-A6D6-8307C3D4FA22}" presName="node" presStyleLbl="node1" presStyleIdx="0" presStyleCnt="5">
        <dgm:presLayoutVars>
          <dgm:bulletEnabled val="1"/>
        </dgm:presLayoutVars>
      </dgm:prSet>
      <dgm:spPr/>
      <dgm:t>
        <a:bodyPr/>
        <a:lstStyle/>
        <a:p>
          <a:endParaRPr lang="en-IN"/>
        </a:p>
      </dgm:t>
    </dgm:pt>
    <dgm:pt modelId="{AC9F30D6-2484-4C42-9C26-1E9A642D1A5A}" type="pres">
      <dgm:prSet presAssocID="{AFAD2FE9-AB8F-45E2-B7B5-B255F74BD351}" presName="sibTrans" presStyleLbl="sibTrans2D1" presStyleIdx="0" presStyleCnt="4"/>
      <dgm:spPr/>
      <dgm:t>
        <a:bodyPr/>
        <a:lstStyle/>
        <a:p>
          <a:endParaRPr lang="en-IN"/>
        </a:p>
      </dgm:t>
    </dgm:pt>
    <dgm:pt modelId="{30C59B29-FEED-41E7-BF28-7EDB2D01C01B}" type="pres">
      <dgm:prSet presAssocID="{AFAD2FE9-AB8F-45E2-B7B5-B255F74BD351}" presName="connectorText" presStyleLbl="sibTrans2D1" presStyleIdx="0" presStyleCnt="4"/>
      <dgm:spPr/>
      <dgm:t>
        <a:bodyPr/>
        <a:lstStyle/>
        <a:p>
          <a:endParaRPr lang="en-IN"/>
        </a:p>
      </dgm:t>
    </dgm:pt>
    <dgm:pt modelId="{EB457F82-0D27-4122-B144-5300C029E7FF}" type="pres">
      <dgm:prSet presAssocID="{75C3E4AF-4FB8-454E-B1FF-4BE37221BA8F}" presName="node" presStyleLbl="node1" presStyleIdx="1" presStyleCnt="5">
        <dgm:presLayoutVars>
          <dgm:bulletEnabled val="1"/>
        </dgm:presLayoutVars>
      </dgm:prSet>
      <dgm:spPr/>
      <dgm:t>
        <a:bodyPr/>
        <a:lstStyle/>
        <a:p>
          <a:endParaRPr lang="en-IN"/>
        </a:p>
      </dgm:t>
    </dgm:pt>
    <dgm:pt modelId="{7C5A95AC-F7D5-4756-9441-807748708E2A}" type="pres">
      <dgm:prSet presAssocID="{1A725A77-4EB3-4DCB-B8CE-4C71E218C885}" presName="sibTrans" presStyleLbl="sibTrans2D1" presStyleIdx="1" presStyleCnt="4"/>
      <dgm:spPr/>
      <dgm:t>
        <a:bodyPr/>
        <a:lstStyle/>
        <a:p>
          <a:endParaRPr lang="en-IN"/>
        </a:p>
      </dgm:t>
    </dgm:pt>
    <dgm:pt modelId="{B2C4C33C-E3A6-4B29-80DC-6F5D579D4B51}" type="pres">
      <dgm:prSet presAssocID="{1A725A77-4EB3-4DCB-B8CE-4C71E218C885}" presName="connectorText" presStyleLbl="sibTrans2D1" presStyleIdx="1" presStyleCnt="4"/>
      <dgm:spPr/>
      <dgm:t>
        <a:bodyPr/>
        <a:lstStyle/>
        <a:p>
          <a:endParaRPr lang="en-IN"/>
        </a:p>
      </dgm:t>
    </dgm:pt>
    <dgm:pt modelId="{61A1CCC8-9164-4E4E-80BB-1600407AE272}" type="pres">
      <dgm:prSet presAssocID="{5EF7833C-6326-45D1-A19F-286A8B3EE9FF}" presName="node" presStyleLbl="node1" presStyleIdx="2" presStyleCnt="5">
        <dgm:presLayoutVars>
          <dgm:bulletEnabled val="1"/>
        </dgm:presLayoutVars>
      </dgm:prSet>
      <dgm:spPr/>
      <dgm:t>
        <a:bodyPr/>
        <a:lstStyle/>
        <a:p>
          <a:endParaRPr lang="en-IN"/>
        </a:p>
      </dgm:t>
    </dgm:pt>
    <dgm:pt modelId="{295755D3-1277-4A43-A22C-A95BCF552A4D}" type="pres">
      <dgm:prSet presAssocID="{AE7F27BB-7857-4E08-8D1A-29A62AAC1878}" presName="sibTrans" presStyleLbl="sibTrans2D1" presStyleIdx="2" presStyleCnt="4"/>
      <dgm:spPr/>
      <dgm:t>
        <a:bodyPr/>
        <a:lstStyle/>
        <a:p>
          <a:endParaRPr lang="en-IN"/>
        </a:p>
      </dgm:t>
    </dgm:pt>
    <dgm:pt modelId="{80FDBFA4-CB35-453F-8F22-BB611BDB321E}" type="pres">
      <dgm:prSet presAssocID="{AE7F27BB-7857-4E08-8D1A-29A62AAC1878}" presName="connectorText" presStyleLbl="sibTrans2D1" presStyleIdx="2" presStyleCnt="4"/>
      <dgm:spPr/>
      <dgm:t>
        <a:bodyPr/>
        <a:lstStyle/>
        <a:p>
          <a:endParaRPr lang="en-IN"/>
        </a:p>
      </dgm:t>
    </dgm:pt>
    <dgm:pt modelId="{DF63D201-3270-4C0D-9FCC-63C15B7A1EA6}" type="pres">
      <dgm:prSet presAssocID="{8841ADA1-3D2E-412E-AC01-5CCC0EFBC8C9}" presName="node" presStyleLbl="node1" presStyleIdx="3" presStyleCnt="5">
        <dgm:presLayoutVars>
          <dgm:bulletEnabled val="1"/>
        </dgm:presLayoutVars>
      </dgm:prSet>
      <dgm:spPr/>
      <dgm:t>
        <a:bodyPr/>
        <a:lstStyle/>
        <a:p>
          <a:endParaRPr lang="en-IN"/>
        </a:p>
      </dgm:t>
    </dgm:pt>
    <dgm:pt modelId="{7A80AC7E-7F26-4EAF-911E-FE69F25EB7B6}" type="pres">
      <dgm:prSet presAssocID="{7DC6C38F-02E6-4CF3-90EF-D0E115875081}" presName="sibTrans" presStyleLbl="sibTrans2D1" presStyleIdx="3" presStyleCnt="4"/>
      <dgm:spPr/>
      <dgm:t>
        <a:bodyPr/>
        <a:lstStyle/>
        <a:p>
          <a:endParaRPr lang="en-IN"/>
        </a:p>
      </dgm:t>
    </dgm:pt>
    <dgm:pt modelId="{92768AB3-DCAC-4DBF-BAD9-09ED6DB98D8A}" type="pres">
      <dgm:prSet presAssocID="{7DC6C38F-02E6-4CF3-90EF-D0E115875081}" presName="connectorText" presStyleLbl="sibTrans2D1" presStyleIdx="3" presStyleCnt="4"/>
      <dgm:spPr/>
      <dgm:t>
        <a:bodyPr/>
        <a:lstStyle/>
        <a:p>
          <a:endParaRPr lang="en-IN"/>
        </a:p>
      </dgm:t>
    </dgm:pt>
    <dgm:pt modelId="{72C3FF6F-155A-4DF6-9207-7977B8F2F4CA}" type="pres">
      <dgm:prSet presAssocID="{79170CCC-C3B2-421D-827F-3C7B7CCF65B6}" presName="node" presStyleLbl="node1" presStyleIdx="4" presStyleCnt="5">
        <dgm:presLayoutVars>
          <dgm:bulletEnabled val="1"/>
        </dgm:presLayoutVars>
      </dgm:prSet>
      <dgm:spPr/>
      <dgm:t>
        <a:bodyPr/>
        <a:lstStyle/>
        <a:p>
          <a:endParaRPr lang="en-IN"/>
        </a:p>
      </dgm:t>
    </dgm:pt>
  </dgm:ptLst>
  <dgm:cxnLst>
    <dgm:cxn modelId="{4D83B314-9042-41F7-A2CC-FEB57C6AADF0}" type="presOf" srcId="{AE7F27BB-7857-4E08-8D1A-29A62AAC1878}" destId="{295755D3-1277-4A43-A22C-A95BCF552A4D}" srcOrd="0" destOrd="0" presId="urn:microsoft.com/office/officeart/2005/8/layout/process1"/>
    <dgm:cxn modelId="{90FA23CB-2D11-4459-93BF-9193BCB5065C}" type="presOf" srcId="{AFAD2FE9-AB8F-45E2-B7B5-B255F74BD351}" destId="{30C59B29-FEED-41E7-BF28-7EDB2D01C01B}" srcOrd="1" destOrd="0" presId="urn:microsoft.com/office/officeart/2005/8/layout/process1"/>
    <dgm:cxn modelId="{DFFF9573-31C8-40D4-855F-2A6C726C54F9}" type="presOf" srcId="{79170CCC-C3B2-421D-827F-3C7B7CCF65B6}" destId="{72C3FF6F-155A-4DF6-9207-7977B8F2F4CA}" srcOrd="0" destOrd="0" presId="urn:microsoft.com/office/officeart/2005/8/layout/process1"/>
    <dgm:cxn modelId="{73DFD308-D0A5-4702-8BBF-518D3F8E4C9C}" srcId="{84166E19-B11B-4136-A54C-B0126A17371B}" destId="{921291A6-AFE4-4BFC-A6D6-8307C3D4FA22}" srcOrd="0" destOrd="0" parTransId="{98AC75BC-ECB9-464E-BEB8-1310E3B889DF}" sibTransId="{AFAD2FE9-AB8F-45E2-B7B5-B255F74BD351}"/>
    <dgm:cxn modelId="{BC6FF964-6146-4D73-9E21-1E84D30C3706}" type="presOf" srcId="{8841ADA1-3D2E-412E-AC01-5CCC0EFBC8C9}" destId="{DF63D201-3270-4C0D-9FCC-63C15B7A1EA6}" srcOrd="0" destOrd="0" presId="urn:microsoft.com/office/officeart/2005/8/layout/process1"/>
    <dgm:cxn modelId="{9DD2ABA0-69ED-4A57-8EC9-9F6E4ECEB0D2}" type="presOf" srcId="{7DC6C38F-02E6-4CF3-90EF-D0E115875081}" destId="{7A80AC7E-7F26-4EAF-911E-FE69F25EB7B6}" srcOrd="0" destOrd="0" presId="urn:microsoft.com/office/officeart/2005/8/layout/process1"/>
    <dgm:cxn modelId="{439F1733-3CE7-4084-8F58-9FE5AB90A466}" type="presOf" srcId="{75C3E4AF-4FB8-454E-B1FF-4BE37221BA8F}" destId="{EB457F82-0D27-4122-B144-5300C029E7FF}" srcOrd="0" destOrd="0" presId="urn:microsoft.com/office/officeart/2005/8/layout/process1"/>
    <dgm:cxn modelId="{8F2B66A0-3D26-4D4D-9C3B-61845F6310CD}" type="presOf" srcId="{1A725A77-4EB3-4DCB-B8CE-4C71E218C885}" destId="{7C5A95AC-F7D5-4756-9441-807748708E2A}" srcOrd="0" destOrd="0" presId="urn:microsoft.com/office/officeart/2005/8/layout/process1"/>
    <dgm:cxn modelId="{D9962B47-EC49-4E04-9FAC-6CBC702B7462}" srcId="{84166E19-B11B-4136-A54C-B0126A17371B}" destId="{5EF7833C-6326-45D1-A19F-286A8B3EE9FF}" srcOrd="2" destOrd="0" parTransId="{7661EEF0-2AD1-4AF9-814B-973A123780F6}" sibTransId="{AE7F27BB-7857-4E08-8D1A-29A62AAC1878}"/>
    <dgm:cxn modelId="{F2E4F334-E25B-4EDD-B595-CA8CECDBA7EF}" type="presOf" srcId="{7DC6C38F-02E6-4CF3-90EF-D0E115875081}" destId="{92768AB3-DCAC-4DBF-BAD9-09ED6DB98D8A}" srcOrd="1" destOrd="0" presId="urn:microsoft.com/office/officeart/2005/8/layout/process1"/>
    <dgm:cxn modelId="{B94B273D-5BF1-4C3C-A001-2D3447311291}" srcId="{84166E19-B11B-4136-A54C-B0126A17371B}" destId="{79170CCC-C3B2-421D-827F-3C7B7CCF65B6}" srcOrd="4" destOrd="0" parTransId="{3BDCCC96-C9A9-444C-A0B2-7E95BB639F69}" sibTransId="{13B2BB5F-7013-4F2B-8405-B7B04ED93570}"/>
    <dgm:cxn modelId="{DE8EFD6B-4418-4B33-BBB9-E18A6D08AD0A}" type="presOf" srcId="{AE7F27BB-7857-4E08-8D1A-29A62AAC1878}" destId="{80FDBFA4-CB35-453F-8F22-BB611BDB321E}" srcOrd="1" destOrd="0" presId="urn:microsoft.com/office/officeart/2005/8/layout/process1"/>
    <dgm:cxn modelId="{36481986-79E1-40E4-8E1B-5A7688E16DB4}" srcId="{84166E19-B11B-4136-A54C-B0126A17371B}" destId="{8841ADA1-3D2E-412E-AC01-5CCC0EFBC8C9}" srcOrd="3" destOrd="0" parTransId="{D870E9F5-D86E-4A71-9F19-0B3F4F00AA3B}" sibTransId="{7DC6C38F-02E6-4CF3-90EF-D0E115875081}"/>
    <dgm:cxn modelId="{5E7401EB-8A62-4994-BE35-0947CB9B7263}" type="presOf" srcId="{5EF7833C-6326-45D1-A19F-286A8B3EE9FF}" destId="{61A1CCC8-9164-4E4E-80BB-1600407AE272}" srcOrd="0" destOrd="0" presId="urn:microsoft.com/office/officeart/2005/8/layout/process1"/>
    <dgm:cxn modelId="{60AB5BAA-FC43-410C-969F-BA7C1D186B3D}" type="presOf" srcId="{84166E19-B11B-4136-A54C-B0126A17371B}" destId="{2E312982-5690-4935-A626-535FC49E4B4C}" srcOrd="0" destOrd="0" presId="urn:microsoft.com/office/officeart/2005/8/layout/process1"/>
    <dgm:cxn modelId="{930EC9E8-EE6A-4FE2-9B85-4DF19F399120}" type="presOf" srcId="{921291A6-AFE4-4BFC-A6D6-8307C3D4FA22}" destId="{C2347B9A-F4C0-46D7-B916-F5579608456F}" srcOrd="0" destOrd="0" presId="urn:microsoft.com/office/officeart/2005/8/layout/process1"/>
    <dgm:cxn modelId="{0128237C-458F-46DA-9C3A-A602878FB4D1}" srcId="{84166E19-B11B-4136-A54C-B0126A17371B}" destId="{75C3E4AF-4FB8-454E-B1FF-4BE37221BA8F}" srcOrd="1" destOrd="0" parTransId="{D582A4AD-10AA-4EC4-B331-A0D26D1F4628}" sibTransId="{1A725A77-4EB3-4DCB-B8CE-4C71E218C885}"/>
    <dgm:cxn modelId="{B599478D-67D2-425D-A344-28FB15A9E656}" type="presOf" srcId="{1A725A77-4EB3-4DCB-B8CE-4C71E218C885}" destId="{B2C4C33C-E3A6-4B29-80DC-6F5D579D4B51}" srcOrd="1" destOrd="0" presId="urn:microsoft.com/office/officeart/2005/8/layout/process1"/>
    <dgm:cxn modelId="{ACF729DB-F2CA-491D-A5C1-4C195D5C51A3}" type="presOf" srcId="{AFAD2FE9-AB8F-45E2-B7B5-B255F74BD351}" destId="{AC9F30D6-2484-4C42-9C26-1E9A642D1A5A}" srcOrd="0" destOrd="0" presId="urn:microsoft.com/office/officeart/2005/8/layout/process1"/>
    <dgm:cxn modelId="{1EE6373A-673E-4043-8CB9-732640C71732}" type="presParOf" srcId="{2E312982-5690-4935-A626-535FC49E4B4C}" destId="{C2347B9A-F4C0-46D7-B916-F5579608456F}" srcOrd="0" destOrd="0" presId="urn:microsoft.com/office/officeart/2005/8/layout/process1"/>
    <dgm:cxn modelId="{D734D0BE-784B-4D33-8CB8-A9D2539764B1}" type="presParOf" srcId="{2E312982-5690-4935-A626-535FC49E4B4C}" destId="{AC9F30D6-2484-4C42-9C26-1E9A642D1A5A}" srcOrd="1" destOrd="0" presId="urn:microsoft.com/office/officeart/2005/8/layout/process1"/>
    <dgm:cxn modelId="{762448C5-ACAF-4292-9373-A691AF4078D0}" type="presParOf" srcId="{AC9F30D6-2484-4C42-9C26-1E9A642D1A5A}" destId="{30C59B29-FEED-41E7-BF28-7EDB2D01C01B}" srcOrd="0" destOrd="0" presId="urn:microsoft.com/office/officeart/2005/8/layout/process1"/>
    <dgm:cxn modelId="{47DE405C-2319-4052-AE63-99DE1604A3ED}" type="presParOf" srcId="{2E312982-5690-4935-A626-535FC49E4B4C}" destId="{EB457F82-0D27-4122-B144-5300C029E7FF}" srcOrd="2" destOrd="0" presId="urn:microsoft.com/office/officeart/2005/8/layout/process1"/>
    <dgm:cxn modelId="{120E6E10-87E8-4EB7-8E20-6F7CF371011B}" type="presParOf" srcId="{2E312982-5690-4935-A626-535FC49E4B4C}" destId="{7C5A95AC-F7D5-4756-9441-807748708E2A}" srcOrd="3" destOrd="0" presId="urn:microsoft.com/office/officeart/2005/8/layout/process1"/>
    <dgm:cxn modelId="{8FE3483D-7BF2-4C2C-84DC-075DC08572A5}" type="presParOf" srcId="{7C5A95AC-F7D5-4756-9441-807748708E2A}" destId="{B2C4C33C-E3A6-4B29-80DC-6F5D579D4B51}" srcOrd="0" destOrd="0" presId="urn:microsoft.com/office/officeart/2005/8/layout/process1"/>
    <dgm:cxn modelId="{3F340BE8-245B-429E-AEA9-5DEB9A2921D0}" type="presParOf" srcId="{2E312982-5690-4935-A626-535FC49E4B4C}" destId="{61A1CCC8-9164-4E4E-80BB-1600407AE272}" srcOrd="4" destOrd="0" presId="urn:microsoft.com/office/officeart/2005/8/layout/process1"/>
    <dgm:cxn modelId="{B211CAAC-3AD7-4061-A192-E34F0E91CF5D}" type="presParOf" srcId="{2E312982-5690-4935-A626-535FC49E4B4C}" destId="{295755D3-1277-4A43-A22C-A95BCF552A4D}" srcOrd="5" destOrd="0" presId="urn:microsoft.com/office/officeart/2005/8/layout/process1"/>
    <dgm:cxn modelId="{64306843-A006-4349-8945-88B379FDBA7F}" type="presParOf" srcId="{295755D3-1277-4A43-A22C-A95BCF552A4D}" destId="{80FDBFA4-CB35-453F-8F22-BB611BDB321E}" srcOrd="0" destOrd="0" presId="urn:microsoft.com/office/officeart/2005/8/layout/process1"/>
    <dgm:cxn modelId="{7DCF2278-4E81-4DD4-A9CB-3915E73BBADF}" type="presParOf" srcId="{2E312982-5690-4935-A626-535FC49E4B4C}" destId="{DF63D201-3270-4C0D-9FCC-63C15B7A1EA6}" srcOrd="6" destOrd="0" presId="urn:microsoft.com/office/officeart/2005/8/layout/process1"/>
    <dgm:cxn modelId="{27B3ABB0-7C1B-4A0A-9FA9-32186C4D52EF}" type="presParOf" srcId="{2E312982-5690-4935-A626-535FC49E4B4C}" destId="{7A80AC7E-7F26-4EAF-911E-FE69F25EB7B6}" srcOrd="7" destOrd="0" presId="urn:microsoft.com/office/officeart/2005/8/layout/process1"/>
    <dgm:cxn modelId="{4EE2182F-1F7B-412D-8444-5FC3DBE7E7A1}" type="presParOf" srcId="{7A80AC7E-7F26-4EAF-911E-FE69F25EB7B6}" destId="{92768AB3-DCAC-4DBF-BAD9-09ED6DB98D8A}" srcOrd="0" destOrd="0" presId="urn:microsoft.com/office/officeart/2005/8/layout/process1"/>
    <dgm:cxn modelId="{A0EDB523-736B-49AE-B237-889FF279A75C}" type="presParOf" srcId="{2E312982-5690-4935-A626-535FC49E4B4C}" destId="{72C3FF6F-155A-4DF6-9207-7977B8F2F4C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47B9A-F4C0-46D7-B916-F5579608456F}">
      <dsp:nvSpPr>
        <dsp:cNvPr id="0" name=""/>
        <dsp:cNvSpPr/>
      </dsp:nvSpPr>
      <dsp:spPr>
        <a:xfrm>
          <a:off x="3797" y="904991"/>
          <a:ext cx="1177162" cy="130469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a:t>Data Collection </a:t>
          </a:r>
        </a:p>
      </dsp:txBody>
      <dsp:txXfrm>
        <a:off x="38275" y="939469"/>
        <a:ext cx="1108206" cy="1235736"/>
      </dsp:txXfrm>
    </dsp:sp>
    <dsp:sp modelId="{AC9F30D6-2484-4C42-9C26-1E9A642D1A5A}">
      <dsp:nvSpPr>
        <dsp:cNvPr id="0" name=""/>
        <dsp:cNvSpPr/>
      </dsp:nvSpPr>
      <dsp:spPr>
        <a:xfrm>
          <a:off x="1298675" y="1411369"/>
          <a:ext cx="249558" cy="2919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1298675" y="1469756"/>
        <a:ext cx="174691" cy="175162"/>
      </dsp:txXfrm>
    </dsp:sp>
    <dsp:sp modelId="{EB457F82-0D27-4122-B144-5300C029E7FF}">
      <dsp:nvSpPr>
        <dsp:cNvPr id="0" name=""/>
        <dsp:cNvSpPr/>
      </dsp:nvSpPr>
      <dsp:spPr>
        <a:xfrm>
          <a:off x="1651824" y="904991"/>
          <a:ext cx="1177162" cy="130469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a:t>Exploring the neighbourhoods using Foursqaure API</a:t>
          </a:r>
        </a:p>
      </dsp:txBody>
      <dsp:txXfrm>
        <a:off x="1686302" y="939469"/>
        <a:ext cx="1108206" cy="1235736"/>
      </dsp:txXfrm>
    </dsp:sp>
    <dsp:sp modelId="{7C5A95AC-F7D5-4756-9441-807748708E2A}">
      <dsp:nvSpPr>
        <dsp:cNvPr id="0" name=""/>
        <dsp:cNvSpPr/>
      </dsp:nvSpPr>
      <dsp:spPr>
        <a:xfrm>
          <a:off x="2946702" y="1411369"/>
          <a:ext cx="249558" cy="2919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2946702" y="1469756"/>
        <a:ext cx="174691" cy="175162"/>
      </dsp:txXfrm>
    </dsp:sp>
    <dsp:sp modelId="{61A1CCC8-9164-4E4E-80BB-1600407AE272}">
      <dsp:nvSpPr>
        <dsp:cNvPr id="0" name=""/>
        <dsp:cNvSpPr/>
      </dsp:nvSpPr>
      <dsp:spPr>
        <a:xfrm>
          <a:off x="3299850" y="904991"/>
          <a:ext cx="1177162" cy="130469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Clustering the Data using K - means Algorithm</a:t>
          </a:r>
        </a:p>
      </dsp:txBody>
      <dsp:txXfrm>
        <a:off x="3334328" y="939469"/>
        <a:ext cx="1108206" cy="1235736"/>
      </dsp:txXfrm>
    </dsp:sp>
    <dsp:sp modelId="{295755D3-1277-4A43-A22C-A95BCF552A4D}">
      <dsp:nvSpPr>
        <dsp:cNvPr id="0" name=""/>
        <dsp:cNvSpPr/>
      </dsp:nvSpPr>
      <dsp:spPr>
        <a:xfrm>
          <a:off x="4594729" y="1411369"/>
          <a:ext cx="249558" cy="29193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4594729" y="1469756"/>
        <a:ext cx="174691" cy="175162"/>
      </dsp:txXfrm>
    </dsp:sp>
    <dsp:sp modelId="{DF63D201-3270-4C0D-9FCC-63C15B7A1EA6}">
      <dsp:nvSpPr>
        <dsp:cNvPr id="0" name=""/>
        <dsp:cNvSpPr/>
      </dsp:nvSpPr>
      <dsp:spPr>
        <a:xfrm>
          <a:off x="4947877" y="904991"/>
          <a:ext cx="1177162" cy="130469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Visualization of the clusters using Folium Library </a:t>
          </a:r>
        </a:p>
      </dsp:txBody>
      <dsp:txXfrm>
        <a:off x="4982355" y="939469"/>
        <a:ext cx="1108206" cy="1235736"/>
      </dsp:txXfrm>
    </dsp:sp>
    <dsp:sp modelId="{7A80AC7E-7F26-4EAF-911E-FE69F25EB7B6}">
      <dsp:nvSpPr>
        <dsp:cNvPr id="0" name=""/>
        <dsp:cNvSpPr/>
      </dsp:nvSpPr>
      <dsp:spPr>
        <a:xfrm>
          <a:off x="6242756" y="1411369"/>
          <a:ext cx="249558" cy="29193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6242756" y="1469756"/>
        <a:ext cx="174691" cy="175162"/>
      </dsp:txXfrm>
    </dsp:sp>
    <dsp:sp modelId="{72C3FF6F-155A-4DF6-9207-7977B8F2F4CA}">
      <dsp:nvSpPr>
        <dsp:cNvPr id="0" name=""/>
        <dsp:cNvSpPr/>
      </dsp:nvSpPr>
      <dsp:spPr>
        <a:xfrm>
          <a:off x="6595904" y="904991"/>
          <a:ext cx="1177162" cy="130469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Analysing the results  to find the best location for the restaurant</a:t>
          </a:r>
        </a:p>
      </dsp:txBody>
      <dsp:txXfrm>
        <a:off x="6630382" y="939469"/>
        <a:ext cx="1108206" cy="12357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12/12/2020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7282704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12/12/2020</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12/12/2020</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12/12/2020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12/12/2020</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12/12/2020</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12/12/2020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12/12/2020</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12/12/2020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12/12/2020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12/12/2020</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f-courses-data.s3.us.cloud-object-storage.appdomain.cloud/IBMDeveloperSkillsNetwork-DS0701EN-SkillsNetwork/labs/newyork_data.js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899592" y="123478"/>
            <a:ext cx="6477000" cy="2664296"/>
          </a:xfrm>
        </p:spPr>
        <p:txBody>
          <a:bodyPr>
            <a:normAutofit fontScale="90000"/>
          </a:bodyPr>
          <a:lstStyle>
            <a:extLst/>
          </a:lstStyle>
          <a:p>
            <a:r>
              <a:rPr lang="en-IN" b="1" dirty="0"/>
              <a:t> </a:t>
            </a:r>
            <a:br>
              <a:rPr lang="en-IN" b="1" dirty="0"/>
            </a:br>
            <a:r>
              <a:rPr lang="en-IN" b="1" dirty="0" err="1"/>
              <a:t>Coursera</a:t>
            </a:r>
            <a:r>
              <a:rPr lang="en-IN" b="1" dirty="0"/>
              <a:t> Capstone</a:t>
            </a:r>
            <a:br>
              <a:rPr lang="en-IN" b="1" dirty="0"/>
            </a:br>
            <a:r>
              <a:rPr lang="en-IN" b="1" dirty="0"/>
              <a:t> </a:t>
            </a:r>
            <a:br>
              <a:rPr lang="en-IN" b="1" dirty="0"/>
            </a:br>
            <a:r>
              <a:rPr lang="en-IN" b="1" dirty="0"/>
              <a:t> </a:t>
            </a:r>
            <a:br>
              <a:rPr lang="en-IN" b="1" dirty="0"/>
            </a:br>
            <a:r>
              <a:rPr lang="en-IN" b="1" dirty="0"/>
              <a:t>IBM Applied Data Science Capstone</a:t>
            </a:r>
            <a:br>
              <a:rPr lang="en-IN" b="1" dirty="0"/>
            </a:br>
            <a:r>
              <a:rPr lang="en-IN" b="1" dirty="0"/>
              <a:t> </a:t>
            </a:r>
            <a:br>
              <a:rPr lang="en-IN" b="1" dirty="0"/>
            </a:br>
            <a:r>
              <a:rPr lang="en-IN" b="1" dirty="0"/>
              <a:t>“The Battle of Neighbourhoods”</a:t>
            </a:r>
            <a:br>
              <a:rPr lang="en-IN" b="1" dirty="0"/>
            </a:br>
            <a:r>
              <a:rPr lang="en-IN" b="1" dirty="0"/>
              <a:t> </a:t>
            </a:r>
            <a:br>
              <a:rPr lang="en-IN" b="1" dirty="0"/>
            </a:br>
            <a:r>
              <a:rPr lang="en-IN" b="1" dirty="0"/>
              <a:t> </a:t>
            </a:r>
            <a:br>
              <a:rPr lang="en-IN" b="1" dirty="0"/>
            </a:br>
            <a:r>
              <a:rPr lang="en-IN" b="1" dirty="0"/>
              <a:t> </a:t>
            </a:r>
            <a:br>
              <a:rPr lang="en-IN" b="1" dirty="0"/>
            </a:br>
            <a:r>
              <a:rPr lang="en-IN" b="1" dirty="0"/>
              <a:t> </a:t>
            </a:r>
            <a:br>
              <a:rPr lang="en-IN" b="1" dirty="0"/>
            </a:br>
            <a:r>
              <a:rPr lang="en-IN" b="1" dirty="0"/>
              <a:t> </a:t>
            </a:r>
            <a:br>
              <a:rPr lang="en-IN" b="1" dirty="0"/>
            </a:br>
            <a:r>
              <a:rPr lang="en-IN" b="1" dirty="0"/>
              <a:t> </a:t>
            </a:r>
            <a:br>
              <a:rPr lang="en-IN" b="1" dirty="0"/>
            </a:br>
            <a:r>
              <a:rPr lang="en-IN" b="1" dirty="0"/>
              <a:t> </a:t>
            </a:r>
            <a:br>
              <a:rPr lang="en-IN" b="1" dirty="0"/>
            </a:br>
            <a:r>
              <a:rPr lang="en-IN" b="1" dirty="0"/>
              <a:t>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smtClean="0"/>
              <a:t>COURSERA CAPSTONE – </a:t>
            </a:r>
            <a:br>
              <a:rPr lang="en-IN" b="1" dirty="0" smtClean="0"/>
            </a:br>
            <a:r>
              <a:rPr lang="en-IN" b="1" dirty="0"/>
              <a:t/>
            </a:r>
            <a:br>
              <a:rPr lang="en-IN" b="1" dirty="0"/>
            </a:br>
            <a:r>
              <a:rPr lang="en-IN" sz="3100" b="1" dirty="0" smtClean="0"/>
              <a:t>Finding </a:t>
            </a:r>
            <a:r>
              <a:rPr lang="en-IN" sz="3100" b="1" dirty="0"/>
              <a:t>a location to open an </a:t>
            </a:r>
            <a:r>
              <a:rPr lang="en-IN" sz="3100" b="1" dirty="0">
                <a:latin typeface="Times New Roman" pitchFamily="18" charset="0"/>
                <a:cs typeface="Times New Roman" pitchFamily="18" charset="0"/>
              </a:rPr>
              <a:t>Indian</a:t>
            </a:r>
            <a:r>
              <a:rPr lang="en-IN" sz="3100" b="1" dirty="0"/>
              <a:t> restaurant in Manhattan New York</a:t>
            </a:r>
          </a:p>
        </p:txBody>
      </p:sp>
      <p:sp>
        <p:nvSpPr>
          <p:cNvPr id="2" name="TextBox 1"/>
          <p:cNvSpPr txBox="1"/>
          <p:nvPr/>
        </p:nvSpPr>
        <p:spPr>
          <a:xfrm>
            <a:off x="6660232" y="3651870"/>
            <a:ext cx="1351652" cy="646331"/>
          </a:xfrm>
          <a:prstGeom prst="rect">
            <a:avLst/>
          </a:prstGeom>
          <a:noFill/>
        </p:spPr>
        <p:txBody>
          <a:bodyPr wrap="none" rtlCol="0">
            <a:spAutoFit/>
          </a:bodyPr>
          <a:lstStyle/>
          <a:p>
            <a:r>
              <a:rPr lang="en-IN" dirty="0" smtClean="0"/>
              <a:t>By :</a:t>
            </a:r>
          </a:p>
          <a:p>
            <a:r>
              <a:rPr lang="en-IN" dirty="0" err="1" smtClean="0"/>
              <a:t>Ankur</a:t>
            </a:r>
            <a:r>
              <a:rPr lang="en-IN" dirty="0" smtClean="0"/>
              <a:t> Mehta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807" y="1434172"/>
            <a:ext cx="7920632" cy="369332"/>
          </a:xfrm>
          <a:prstGeom prst="rect">
            <a:avLst/>
          </a:prstGeom>
        </p:spPr>
        <p:txBody>
          <a:bodyPr wrap="square">
            <a:spAutoFit/>
          </a:bodyPr>
          <a:lstStyle/>
          <a:p>
            <a:r>
              <a:rPr lang="en-IN" dirty="0"/>
              <a:t>We further take a look at the most popular venues in the cluster </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55576" y="1803504"/>
            <a:ext cx="8064896" cy="1933575"/>
          </a:xfrm>
          <a:prstGeom prst="rect">
            <a:avLst/>
          </a:prstGeom>
          <a:noFill/>
          <a:ln>
            <a:noFill/>
          </a:ln>
        </p:spPr>
      </p:pic>
    </p:spTree>
    <p:extLst>
      <p:ext uri="{BB962C8B-B14F-4D97-AF65-F5344CB8AC3E}">
        <p14:creationId xmlns:p14="http://schemas.microsoft.com/office/powerpoint/2010/main" val="453074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635646"/>
            <a:ext cx="7632848" cy="1477328"/>
          </a:xfrm>
          <a:prstGeom prst="rect">
            <a:avLst/>
          </a:prstGeom>
        </p:spPr>
        <p:txBody>
          <a:bodyPr wrap="square">
            <a:spAutoFit/>
          </a:bodyPr>
          <a:lstStyle/>
          <a:p>
            <a:r>
              <a:rPr lang="en-IN" b="1" dirty="0"/>
              <a:t>We see that the cluster is a working cluster occupied mostly by Offices and shops . We also notice that as far as the eating scene is concerned ,it is dominated by Deli’s and Food Trucks . Considering the offices and shops giving rise to fast moving footfall an Indian Food Tuck can also be considered an option instead of a Restaurant</a:t>
            </a:r>
            <a:endParaRPr lang="en-IN" b="1" dirty="0"/>
          </a:p>
        </p:txBody>
      </p:sp>
    </p:spTree>
    <p:extLst>
      <p:ext uri="{BB962C8B-B14F-4D97-AF65-F5344CB8AC3E}">
        <p14:creationId xmlns:p14="http://schemas.microsoft.com/office/powerpoint/2010/main" val="453074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51435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extLst/>
          </a:lstStyle>
          <a:p>
            <a:endParaRPr lang="en-US"/>
          </a:p>
        </p:txBody>
      </p:sp>
      <p:sp>
        <p:nvSpPr>
          <p:cNvPr id="8" name="TextBox 7"/>
          <p:cNvSpPr txBox="1"/>
          <p:nvPr/>
        </p:nvSpPr>
        <p:spPr>
          <a:xfrm>
            <a:off x="2483768" y="2002401"/>
            <a:ext cx="3672408" cy="707886"/>
          </a:xfrm>
          <a:prstGeom prst="rect">
            <a:avLst/>
          </a:prstGeom>
          <a:noFill/>
        </p:spPr>
        <p:txBody>
          <a:bodyPr wrap="square" rtlCol="0">
            <a:spAutoFit/>
          </a:bodyPr>
          <a:lstStyle/>
          <a:p>
            <a:r>
              <a:rPr lang="en-IN" sz="4000" b="1" dirty="0" smtClean="0"/>
              <a:t>Thank You !!!</a:t>
            </a:r>
            <a:endParaRPr lang="en-IN" sz="4000" b="1"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b="1" dirty="0" smtClean="0"/>
              <a:t>Introduction</a:t>
            </a:r>
            <a:endParaRPr lang="en-US" b="1" dirty="0"/>
          </a:p>
        </p:txBody>
      </p:sp>
      <p:sp>
        <p:nvSpPr>
          <p:cNvPr id="3" name="Rectangle 2"/>
          <p:cNvSpPr>
            <a:spLocks noGrp="1"/>
          </p:cNvSpPr>
          <p:nvPr>
            <p:ph sz="quarter" idx="13"/>
          </p:nvPr>
        </p:nvSpPr>
        <p:spPr>
          <a:xfrm>
            <a:off x="539552" y="1203598"/>
            <a:ext cx="8138864" cy="3867893"/>
          </a:xfrm>
        </p:spPr>
        <p:txBody>
          <a:bodyPr>
            <a:noAutofit/>
          </a:bodyPr>
          <a:lstStyle>
            <a:extLst/>
          </a:lstStyle>
          <a:p>
            <a:pPr marL="0" indent="0" algn="just">
              <a:buNone/>
            </a:pPr>
            <a:r>
              <a:rPr lang="en-IN" sz="1400" dirty="0"/>
              <a:t>The United States of America is the country with one of the largest immigrant population in the world. After the IT boom ,  this immigration in recent times has been driven by IT workers from Asia coming into  the states. A large number of them belong to India which due to its high population and educational system is able to provide one of the cheapest most talented manpower for IT firms. Indians flock by the 1000's to America chasing the American Dream. This has led to a growth of new markets being created that caters to the immigrated folk. One of the most lucrative ones of them being the Indian restaurant business. Indian cooking is known across the world for its diverse flavours and spices . Both Indians and American Nationals alike have taken a great fondness to the Indian Cuisine.  This has led to a spurt in the Indian restaurant business. These businesses have specifically targeted places with large Indian population earlier but due to market saturation have started moving away to other parts</a:t>
            </a:r>
            <a:r>
              <a:rPr lang="en-IN" sz="1400" dirty="0" smtClean="0"/>
              <a:t>. </a:t>
            </a:r>
          </a:p>
          <a:p>
            <a:pPr marL="0" indent="0" algn="just">
              <a:buNone/>
            </a:pPr>
            <a:r>
              <a:rPr lang="en-IN" sz="1400" dirty="0" smtClean="0"/>
              <a:t>In </a:t>
            </a:r>
            <a:r>
              <a:rPr lang="en-IN" sz="1400" dirty="0"/>
              <a:t>this project we will try to find an optimal location for an India restaurant. Specifically, this report will be targeted to stakeholders interested in opening an Indian restaurant in Manhattan , New York, </a:t>
            </a:r>
            <a:r>
              <a:rPr lang="en-IN" sz="1400" dirty="0" smtClean="0"/>
              <a:t>USA</a:t>
            </a:r>
          </a:p>
          <a:p>
            <a:pPr marL="0" indent="0" algn="just">
              <a:buNone/>
            </a:pPr>
            <a:r>
              <a:rPr lang="en-IN" sz="1400" dirty="0" smtClean="0"/>
              <a:t>Since </a:t>
            </a:r>
            <a:r>
              <a:rPr lang="en-IN" sz="1400" dirty="0"/>
              <a:t>there are lots of restaurants in New York we will try to detect locations that are not already crowded with restaurants. We are also particularly interested in areas with no Indian restaurants in vicinity</a:t>
            </a:r>
            <a:r>
              <a:rPr lang="en-IN" sz="1400" dirty="0" smtClean="0"/>
              <a:t>.</a:t>
            </a:r>
            <a:r>
              <a:rPr lang="en-IN" sz="1400" dirty="0"/>
              <a:t> </a:t>
            </a:r>
          </a:p>
          <a:p>
            <a:pPr marL="0" indent="0" algn="just">
              <a:buNone/>
            </a:pPr>
            <a:r>
              <a:rPr lang="en-IN" sz="1400" dirty="0" smtClean="0"/>
              <a:t>We </a:t>
            </a:r>
            <a:r>
              <a:rPr lang="en-IN" sz="1400" dirty="0"/>
              <a:t>will use our data science powers to generate a few most promising neighbourhoods based on these criteria. Advantages of each area will then be clearly expressed so that best possible final location can be chosen by stakeholders.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extLst/>
          </a:lstStyle>
          <a:p>
            <a:pPr lvl="0"/>
            <a:r>
              <a:rPr lang="en-IN" b="1" dirty="0"/>
              <a:t>Problem </a:t>
            </a:r>
            <a:r>
              <a:rPr lang="en-IN" b="1" dirty="0" smtClean="0"/>
              <a:t>Statement</a:t>
            </a:r>
            <a:endParaRPr lang="en-US" dirty="0"/>
          </a:p>
        </p:txBody>
      </p:sp>
      <p:sp>
        <p:nvSpPr>
          <p:cNvPr id="3" name="Rectangle 2"/>
          <p:cNvSpPr>
            <a:spLocks noGrp="1"/>
          </p:cNvSpPr>
          <p:nvPr>
            <p:ph sz="quarter" idx="13"/>
          </p:nvPr>
        </p:nvSpPr>
        <p:spPr>
          <a:xfrm>
            <a:off x="609600" y="1200150"/>
            <a:ext cx="7850832" cy="3200400"/>
          </a:xfrm>
        </p:spPr>
        <p:txBody>
          <a:bodyPr anchor="ctr">
            <a:normAutofit lnSpcReduction="10000"/>
          </a:bodyPr>
          <a:lstStyle>
            <a:extLst/>
          </a:lstStyle>
          <a:p>
            <a:pPr marL="0" lvl="1" indent="0" algn="just">
              <a:buNone/>
            </a:pPr>
            <a:r>
              <a:rPr lang="en-IN" dirty="0"/>
              <a:t>The objective of this capstone project will be to find a suitable location to open an Indian Restaurant in Manhattan New York that would have the most chance of being successful by leveraging Data Science and Machine Learning (k - means). The main Business question that will be answered in the Capstone Project will be : “Which neighbourhoods in Manhattan New York are best suitable for an Indian Restaurant </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extLst/>
          </a:lstStyle>
          <a:p>
            <a:pPr lvl="0"/>
            <a:r>
              <a:rPr lang="en-IN" b="1" dirty="0"/>
              <a:t>Stakeholders/Target Audience</a:t>
            </a:r>
            <a:endParaRPr lang="en-IN" dirty="0"/>
          </a:p>
        </p:txBody>
      </p:sp>
      <p:sp>
        <p:nvSpPr>
          <p:cNvPr id="3" name="Rectangle 2"/>
          <p:cNvSpPr>
            <a:spLocks noGrp="1"/>
          </p:cNvSpPr>
          <p:nvPr>
            <p:ph sz="quarter" idx="13"/>
          </p:nvPr>
        </p:nvSpPr>
        <p:spPr>
          <a:xfrm>
            <a:off x="611560" y="1491630"/>
            <a:ext cx="7850832" cy="3200400"/>
          </a:xfrm>
        </p:spPr>
        <p:txBody>
          <a:bodyPr anchor="ctr">
            <a:normAutofit fontScale="62500" lnSpcReduction="20000"/>
          </a:bodyPr>
          <a:lstStyle>
            <a:extLst/>
          </a:lstStyle>
          <a:p>
            <a:pPr marL="0" indent="0" algn="just">
              <a:buNone/>
            </a:pPr>
            <a:r>
              <a:rPr lang="en-IN" sz="3200" dirty="0"/>
              <a:t>The Capstone Project will be particularly useful for people looking to open a restaurant in a given area. The project can also be modified to go beyond just the restaurant scope as it can be used to scope out other businesses in the area be it gyms , schools </a:t>
            </a:r>
            <a:r>
              <a:rPr lang="en-IN" sz="3200" dirty="0" err="1"/>
              <a:t>etc</a:t>
            </a:r>
            <a:r>
              <a:rPr lang="en-IN" sz="3200" dirty="0"/>
              <a:t> . The project can be used in an advisory capability by property consultants, realtors </a:t>
            </a:r>
            <a:r>
              <a:rPr lang="en-IN" sz="3200" dirty="0" err="1"/>
              <a:t>etc</a:t>
            </a:r>
            <a:r>
              <a:rPr lang="en-IN" sz="3200" dirty="0"/>
              <a:t> who can use the project to give their customer an overview of the area and allow them to make a better informed decision. With basic knowledge, customers themselves can use the this project to better understand the option available with them to make informed business decisions thus improving their chances of being successful. </a:t>
            </a:r>
            <a:endParaRPr lang="en-IN" sz="2800" dirty="0"/>
          </a:p>
          <a:p>
            <a:pPr marL="0" indent="0">
              <a:buNone/>
            </a:pPr>
            <a:r>
              <a:rPr lang="en-IN" sz="3200" dirty="0"/>
              <a:t/>
            </a:r>
            <a:br>
              <a:rPr lang="en-IN" sz="3200" dirty="0"/>
            </a:br>
            <a:r>
              <a:rPr lang="en-IN" sz="3200" dirty="0"/>
              <a:t> </a:t>
            </a:r>
            <a:endParaRPr lang="en-IN" sz="2800" dirty="0"/>
          </a:p>
        </p:txBody>
      </p:sp>
    </p:spTree>
    <p:extLst>
      <p:ext uri="{BB962C8B-B14F-4D97-AF65-F5344CB8AC3E}">
        <p14:creationId xmlns:p14="http://schemas.microsoft.com/office/powerpoint/2010/main" val="45281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extLst/>
          </a:lstStyle>
          <a:p>
            <a:pPr lvl="0"/>
            <a:r>
              <a:rPr lang="en-IN" b="1" dirty="0"/>
              <a:t>Data</a:t>
            </a:r>
            <a:endParaRPr lang="en-IN" dirty="0"/>
          </a:p>
        </p:txBody>
      </p:sp>
      <p:sp>
        <p:nvSpPr>
          <p:cNvPr id="3" name="Rectangle 2"/>
          <p:cNvSpPr>
            <a:spLocks noGrp="1"/>
          </p:cNvSpPr>
          <p:nvPr>
            <p:ph sz="quarter" idx="13"/>
          </p:nvPr>
        </p:nvSpPr>
        <p:spPr>
          <a:xfrm>
            <a:off x="609600" y="1200150"/>
            <a:ext cx="7850832" cy="3891880"/>
          </a:xfrm>
        </p:spPr>
        <p:txBody>
          <a:bodyPr anchor="ctr">
            <a:normAutofit fontScale="47500" lnSpcReduction="20000"/>
          </a:bodyPr>
          <a:lstStyle>
            <a:extLst/>
          </a:lstStyle>
          <a:p>
            <a:pPr marL="0" indent="0">
              <a:buNone/>
            </a:pPr>
            <a:r>
              <a:rPr lang="en-IN" sz="3200" dirty="0"/>
              <a:t>Data used in this project is the New York dataset and was sourced from: </a:t>
            </a:r>
            <a:r>
              <a:rPr lang="en-IN" sz="3200" u="sng" dirty="0">
                <a:hlinkClick r:id="rId3"/>
              </a:rPr>
              <a:t>https://cf-courses-data.s3.us.cloud-object-storage.appdomain.cloud/IBMDeveloperSkillsNetwork-DS0701EN-SkillsNetwork/labs/newyork_data.json</a:t>
            </a:r>
            <a:r>
              <a:rPr lang="en-IN" sz="3200" dirty="0"/>
              <a:t> </a:t>
            </a:r>
            <a:endParaRPr lang="en-IN" sz="2800" dirty="0"/>
          </a:p>
          <a:p>
            <a:pPr marL="0" indent="0">
              <a:buNone/>
            </a:pPr>
            <a:r>
              <a:rPr lang="en-IN" sz="3200" dirty="0"/>
              <a:t> </a:t>
            </a:r>
            <a:endParaRPr lang="en-IN" sz="2800" dirty="0"/>
          </a:p>
          <a:p>
            <a:pPr marL="0" indent="0">
              <a:buNone/>
            </a:pPr>
            <a:r>
              <a:rPr lang="en-IN" sz="3200" dirty="0"/>
              <a:t>The coordinates of places if and when required can be sought by using </a:t>
            </a:r>
            <a:r>
              <a:rPr lang="en-IN" sz="3200" dirty="0" err="1"/>
              <a:t>geopy</a:t>
            </a:r>
            <a:r>
              <a:rPr lang="en-IN" sz="3200" dirty="0"/>
              <a:t>. </a:t>
            </a:r>
            <a:r>
              <a:rPr lang="en-IN" sz="3200" dirty="0" err="1"/>
              <a:t>Geopy</a:t>
            </a:r>
            <a:r>
              <a:rPr lang="en-IN" sz="3200" dirty="0"/>
              <a:t> is a Python client for several popular geocoding web services. </a:t>
            </a:r>
            <a:r>
              <a:rPr lang="en-IN" sz="3200" dirty="0" err="1"/>
              <a:t>Geopy</a:t>
            </a:r>
            <a:r>
              <a:rPr lang="en-IN" sz="3200" dirty="0"/>
              <a:t> makes it easy for Python developers to locate the coordinates of addresses, cities, countries, and landmarks across the globe using third-party </a:t>
            </a:r>
            <a:r>
              <a:rPr lang="en-IN" sz="3200" dirty="0" err="1"/>
              <a:t>geocoders</a:t>
            </a:r>
            <a:r>
              <a:rPr lang="en-IN" sz="3200" dirty="0"/>
              <a:t> and other data sources</a:t>
            </a:r>
            <a:endParaRPr lang="en-IN" sz="2800" dirty="0"/>
          </a:p>
          <a:p>
            <a:pPr marL="0" indent="0">
              <a:buNone/>
            </a:pPr>
            <a:r>
              <a:rPr lang="en-IN" sz="3200" dirty="0"/>
              <a:t> </a:t>
            </a:r>
            <a:endParaRPr lang="en-IN" sz="2800" dirty="0"/>
          </a:p>
          <a:p>
            <a:pPr marL="0" indent="0">
              <a:buNone/>
            </a:pPr>
            <a:r>
              <a:rPr lang="en-IN" sz="3200" dirty="0"/>
              <a:t>Finally Foursquare API will be used for identifying and analysing areas of interests which basically involves using the API to gather the following details – </a:t>
            </a:r>
            <a:endParaRPr lang="en-IN" sz="2800" dirty="0"/>
          </a:p>
          <a:p>
            <a:pPr lvl="0"/>
            <a:r>
              <a:rPr lang="en-IN" sz="3200" dirty="0"/>
              <a:t>Number of venues in a particular area based on the radius provided by the user based on neighbourhood details.</a:t>
            </a:r>
            <a:endParaRPr lang="en-IN" sz="2800" dirty="0"/>
          </a:p>
          <a:p>
            <a:pPr lvl="0"/>
            <a:r>
              <a:rPr lang="en-IN" sz="3200" dirty="0"/>
              <a:t>Name of the venue</a:t>
            </a:r>
            <a:endParaRPr lang="en-IN" sz="2800" dirty="0"/>
          </a:p>
          <a:p>
            <a:pPr lvl="0"/>
            <a:r>
              <a:rPr lang="en-IN" sz="3200" dirty="0"/>
              <a:t>Category of venues (Restaurants, gyms </a:t>
            </a:r>
            <a:r>
              <a:rPr lang="en-IN" sz="3200" dirty="0" err="1"/>
              <a:t>etc</a:t>
            </a:r>
            <a:r>
              <a:rPr lang="en-IN" sz="3200" dirty="0"/>
              <a:t> )</a:t>
            </a:r>
            <a:endParaRPr lang="en-IN" sz="2800" dirty="0"/>
          </a:p>
          <a:p>
            <a:pPr lvl="0"/>
            <a:r>
              <a:rPr lang="en-IN" sz="3200" dirty="0"/>
              <a:t>Location of the Venue (Latitude , Longitude )</a:t>
            </a:r>
            <a:endParaRPr lang="en-IN" sz="2800" dirty="0"/>
          </a:p>
        </p:txBody>
      </p:sp>
    </p:spTree>
    <p:extLst>
      <p:ext uri="{BB962C8B-B14F-4D97-AF65-F5344CB8AC3E}">
        <p14:creationId xmlns:p14="http://schemas.microsoft.com/office/powerpoint/2010/main" val="452812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extLst/>
          </a:lstStyle>
          <a:p>
            <a:r>
              <a:rPr lang="en-US" b="1" dirty="0" smtClean="0"/>
              <a:t>Methodology</a:t>
            </a:r>
            <a:endParaRPr lang="en-US" b="1" dirty="0"/>
          </a:p>
        </p:txBody>
      </p:sp>
      <p:graphicFrame>
        <p:nvGraphicFramePr>
          <p:cNvPr id="7" name="Diagram 6"/>
          <p:cNvGraphicFramePr/>
          <p:nvPr>
            <p:extLst>
              <p:ext uri="{D42A27DB-BD31-4B8C-83A1-F6EECF244321}">
                <p14:modId xmlns:p14="http://schemas.microsoft.com/office/powerpoint/2010/main" val="2774553879"/>
              </p:ext>
            </p:extLst>
          </p:nvPr>
        </p:nvGraphicFramePr>
        <p:xfrm>
          <a:off x="755576" y="1563638"/>
          <a:ext cx="7776864" cy="3114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6150616" y="4866501"/>
            <a:ext cx="2993384" cy="276999"/>
          </a:xfrm>
          <a:prstGeom prst="rect">
            <a:avLst/>
          </a:prstGeom>
          <a:noFill/>
        </p:spPr>
        <p:txBody>
          <a:bodyPr wrap="none" rtlCol="0">
            <a:spAutoFit/>
          </a:bodyPr>
          <a:lstStyle/>
          <a:p>
            <a:r>
              <a:rPr lang="en-IN" sz="1200" dirty="0" smtClean="0"/>
              <a:t>Methodology explained in detail in the report</a:t>
            </a:r>
            <a:endParaRPr lang="en-IN"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11560" y="123478"/>
            <a:ext cx="8153400" cy="1005840"/>
          </a:xfrm>
        </p:spPr>
        <p:txBody>
          <a:bodyPr/>
          <a:lstStyle>
            <a:extLst/>
          </a:lstStyle>
          <a:p>
            <a:r>
              <a:rPr lang="en-US" b="1" dirty="0" smtClean="0"/>
              <a:t>Results &amp; Conclusion</a:t>
            </a:r>
            <a:endParaRPr lang="en-US" b="1" dirty="0"/>
          </a:p>
        </p:txBody>
      </p:sp>
      <p:pic>
        <p:nvPicPr>
          <p:cNvPr id="7" name="Content Placeholder 6"/>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403648" y="1707654"/>
            <a:ext cx="5834608" cy="3363838"/>
          </a:xfrm>
          <a:prstGeom prst="rect">
            <a:avLst/>
          </a:prstGeom>
          <a:noFill/>
          <a:ln>
            <a:noFill/>
          </a:ln>
        </p:spPr>
      </p:pic>
      <p:sp>
        <p:nvSpPr>
          <p:cNvPr id="4" name="TextBox 3"/>
          <p:cNvSpPr txBox="1"/>
          <p:nvPr/>
        </p:nvSpPr>
        <p:spPr>
          <a:xfrm>
            <a:off x="107504" y="1292818"/>
            <a:ext cx="8749768" cy="369332"/>
          </a:xfrm>
          <a:prstGeom prst="rect">
            <a:avLst/>
          </a:prstGeom>
          <a:noFill/>
        </p:spPr>
        <p:txBody>
          <a:bodyPr wrap="none" rtlCol="0">
            <a:spAutoFit/>
          </a:bodyPr>
          <a:lstStyle/>
          <a:p>
            <a:r>
              <a:rPr lang="en-IN" dirty="0" smtClean="0"/>
              <a:t>Map of Manhattan after running k-means , dividing Manhattan neighbourhoods into 3 clusters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11559" y="2566974"/>
            <a:ext cx="7920879" cy="1019175"/>
          </a:xfrm>
          <a:prstGeom prst="rect">
            <a:avLst/>
          </a:prstGeom>
          <a:noFill/>
          <a:ln>
            <a:noFill/>
          </a:ln>
        </p:spPr>
      </p:pic>
      <p:sp>
        <p:nvSpPr>
          <p:cNvPr id="7" name="Rectangle 6"/>
          <p:cNvSpPr/>
          <p:nvPr/>
        </p:nvSpPr>
        <p:spPr>
          <a:xfrm>
            <a:off x="611807" y="1434172"/>
            <a:ext cx="7920632" cy="646331"/>
          </a:xfrm>
          <a:prstGeom prst="rect">
            <a:avLst/>
          </a:prstGeom>
        </p:spPr>
        <p:txBody>
          <a:bodyPr wrap="square">
            <a:spAutoFit/>
          </a:bodyPr>
          <a:lstStyle/>
          <a:p>
            <a:r>
              <a:rPr lang="en-IN" dirty="0"/>
              <a:t>We now take at the results of the clusters which were the output of the k – Means algorithm</a:t>
            </a:r>
          </a:p>
        </p:txBody>
      </p:sp>
      <p:sp>
        <p:nvSpPr>
          <p:cNvPr id="8" name="Rectangle 7"/>
          <p:cNvSpPr/>
          <p:nvPr/>
        </p:nvSpPr>
        <p:spPr>
          <a:xfrm>
            <a:off x="611807" y="3867894"/>
            <a:ext cx="7920632" cy="923330"/>
          </a:xfrm>
          <a:prstGeom prst="rect">
            <a:avLst/>
          </a:prstGeom>
        </p:spPr>
        <p:txBody>
          <a:bodyPr wrap="square">
            <a:spAutoFit/>
          </a:bodyPr>
          <a:lstStyle/>
          <a:p>
            <a:r>
              <a:rPr lang="en-IN" b="1" dirty="0"/>
              <a:t>We can see from the results above that cluster 0 with no restaurants is best suited for opening a new restaurant as it offers little competition in the matter of other competing Indian Restaurants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807" y="1249506"/>
            <a:ext cx="7920632" cy="369332"/>
          </a:xfrm>
          <a:prstGeom prst="rect">
            <a:avLst/>
          </a:prstGeom>
        </p:spPr>
        <p:txBody>
          <a:bodyPr wrap="square">
            <a:spAutoFit/>
          </a:bodyPr>
          <a:lstStyle/>
          <a:p>
            <a:r>
              <a:rPr lang="en-IN" dirty="0"/>
              <a:t>We now further explore the neighbourhoods in detail in the Cluster </a:t>
            </a:r>
            <a:r>
              <a:rPr lang="en-IN" dirty="0" smtClean="0"/>
              <a:t>0</a:t>
            </a:r>
            <a:endParaRPr lang="en-IN" dirty="0"/>
          </a:p>
        </p:txBody>
      </p:sp>
      <p:sp>
        <p:nvSpPr>
          <p:cNvPr id="8" name="Rectangle 7"/>
          <p:cNvSpPr/>
          <p:nvPr/>
        </p:nvSpPr>
        <p:spPr>
          <a:xfrm>
            <a:off x="589153" y="3304583"/>
            <a:ext cx="7920632" cy="1815882"/>
          </a:xfrm>
          <a:prstGeom prst="rect">
            <a:avLst/>
          </a:prstGeom>
        </p:spPr>
        <p:txBody>
          <a:bodyPr wrap="square">
            <a:spAutoFit/>
          </a:bodyPr>
          <a:lstStyle/>
          <a:p>
            <a:r>
              <a:rPr lang="en-IN" sz="1600" b="1" dirty="0"/>
              <a:t>From the above result it can be seen that there are 5 neighbourhoods in Cluster 0 . </a:t>
            </a:r>
          </a:p>
          <a:p>
            <a:r>
              <a:rPr lang="en-IN" sz="1600" b="1" dirty="0"/>
              <a:t>It is visible that the Neighbourhood of Little Italy and Chinatown are saturated with Italian and Chinese Restaurants. It is understood the these neighbourhoods will be tough to open an Indian Restaurant as it might not find enough footfall for our new restaurant. </a:t>
            </a:r>
          </a:p>
          <a:p>
            <a:r>
              <a:rPr lang="en-IN" sz="1600" b="1" dirty="0"/>
              <a:t>We should focus our concentration on concentrating on other three neighbourhoods , which are  Clinton ,Greenwich Village , Midtown South and Carnegie Hill.</a:t>
            </a:r>
          </a:p>
          <a:p>
            <a:r>
              <a:rPr lang="en-IN" sz="1600" dirty="0" smtClean="0"/>
              <a:t>.</a:t>
            </a:r>
            <a:endParaRPr lang="en-IN" sz="16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18838"/>
            <a:ext cx="7272808" cy="1713230"/>
          </a:xfrm>
          <a:prstGeom prst="rect">
            <a:avLst/>
          </a:prstGeom>
          <a:noFill/>
          <a:ln>
            <a:noFill/>
          </a:ln>
        </p:spPr>
      </p:pic>
    </p:spTree>
    <p:extLst>
      <p:ext uri="{BB962C8B-B14F-4D97-AF65-F5344CB8AC3E}">
        <p14:creationId xmlns:p14="http://schemas.microsoft.com/office/powerpoint/2010/main" val="453074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784</Words>
  <Application>Microsoft Office PowerPoint</Application>
  <PresentationFormat>On-screen Show (16:9)</PresentationFormat>
  <Paragraphs>54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Widescreen Presentation</vt:lpstr>
      <vt:lpstr>  Coursera Capstone     IBM Applied Data Science Capstone   “The Battle of Neighbourhoods”                     COURSERA CAPSTONE –   Finding a location to open an Indian restaurant in Manhattan New York</vt:lpstr>
      <vt:lpstr>Introduction</vt:lpstr>
      <vt:lpstr>Problem Statement</vt:lpstr>
      <vt:lpstr>Stakeholders/Target Audience</vt:lpstr>
      <vt:lpstr>Data</vt:lpstr>
      <vt:lpstr>Methodology</vt:lpstr>
      <vt:lpstr>Results &amp; 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2020-12-12T18:24:42Z</dcterms:created>
  <dcterms:modified xsi:type="dcterms:W3CDTF">2020-12-12T18:48:56Z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