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06" r:id="rId4"/>
    <p:sldId id="259" r:id="rId5"/>
    <p:sldId id="260" r:id="rId6"/>
    <p:sldId id="261" r:id="rId7"/>
    <p:sldId id="262" r:id="rId8"/>
    <p:sldId id="263" r:id="rId9"/>
    <p:sldId id="271" r:id="rId10"/>
    <p:sldId id="264"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94" r:id="rId28"/>
    <p:sldId id="288" r:id="rId29"/>
    <p:sldId id="289" r:id="rId30"/>
    <p:sldId id="290" r:id="rId31"/>
    <p:sldId id="291" r:id="rId32"/>
    <p:sldId id="292" r:id="rId33"/>
    <p:sldId id="293" r:id="rId34"/>
    <p:sldId id="295" r:id="rId35"/>
    <p:sldId id="296" r:id="rId36"/>
    <p:sldId id="297" r:id="rId37"/>
    <p:sldId id="298" r:id="rId38"/>
    <p:sldId id="299" r:id="rId39"/>
    <p:sldId id="300" r:id="rId40"/>
    <p:sldId id="301" r:id="rId41"/>
    <p:sldId id="302" r:id="rId42"/>
    <p:sldId id="303" r:id="rId43"/>
    <p:sldId id="304"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9987474-F333-441F-9D6F-9D4E1EE372EC}" type="datetimeFigureOut">
              <a:rPr lang="en-US" smtClean="0"/>
              <a:t>2/29/2024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BE7935C-9201-49D4-AD5B-F5D5B470A380}" type="slidenum">
              <a:rPr lang="en-US" smtClean="0"/>
              <a:t>‹#›</a:t>
            </a:fld>
            <a:endParaRPr lang="en-US"/>
          </a:p>
        </p:txBody>
      </p:sp>
    </p:spTree>
    <p:extLst>
      <p:ext uri="{BB962C8B-B14F-4D97-AF65-F5344CB8AC3E}">
        <p14:creationId xmlns:p14="http://schemas.microsoft.com/office/powerpoint/2010/main" val="34518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87474-F333-441F-9D6F-9D4E1EE372EC}"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386017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9987474-F333-441F-9D6F-9D4E1EE372EC}" type="datetimeFigureOut">
              <a:rPr lang="en-US" smtClean="0"/>
              <a:t>2/29/2024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BE7935C-9201-49D4-AD5B-F5D5B470A380}" type="slidenum">
              <a:rPr lang="en-US" smtClean="0"/>
              <a:t>‹#›</a:t>
            </a:fld>
            <a:endParaRPr lang="en-US"/>
          </a:p>
        </p:txBody>
      </p:sp>
    </p:spTree>
    <p:extLst>
      <p:ext uri="{BB962C8B-B14F-4D97-AF65-F5344CB8AC3E}">
        <p14:creationId xmlns:p14="http://schemas.microsoft.com/office/powerpoint/2010/main" val="137347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87474-F333-441F-9D6F-9D4E1EE372EC}"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424936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987474-F333-441F-9D6F-9D4E1EE372EC}" type="datetimeFigureOut">
              <a:rPr lang="en-US" smtClean="0"/>
              <a:t>2/29/2024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E7935C-9201-49D4-AD5B-F5D5B470A380}" type="slidenum">
              <a:rPr lang="en-US" smtClean="0"/>
              <a:t>‹#›</a:t>
            </a:fld>
            <a:endParaRPr lang="en-US"/>
          </a:p>
        </p:txBody>
      </p:sp>
    </p:spTree>
    <p:extLst>
      <p:ext uri="{BB962C8B-B14F-4D97-AF65-F5344CB8AC3E}">
        <p14:creationId xmlns:p14="http://schemas.microsoft.com/office/powerpoint/2010/main" val="211000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987474-F333-441F-9D6F-9D4E1EE372EC}"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14302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987474-F333-441F-9D6F-9D4E1EE372EC}"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13365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9987474-F333-441F-9D6F-9D4E1EE372EC}"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9538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87474-F333-441F-9D6F-9D4E1EE372EC}"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76593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9987474-F333-441F-9D6F-9D4E1EE372EC}" type="datetimeFigureOut">
              <a:rPr lang="en-US" smtClean="0"/>
              <a:t>2/29/2024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E7935C-9201-49D4-AD5B-F5D5B470A380}" type="slidenum">
              <a:rPr lang="en-US" smtClean="0"/>
              <a:t>‹#›</a:t>
            </a:fld>
            <a:endParaRPr lang="en-US"/>
          </a:p>
        </p:txBody>
      </p:sp>
    </p:spTree>
    <p:extLst>
      <p:ext uri="{BB962C8B-B14F-4D97-AF65-F5344CB8AC3E}">
        <p14:creationId xmlns:p14="http://schemas.microsoft.com/office/powerpoint/2010/main" val="12988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987474-F333-441F-9D6F-9D4E1EE372EC}"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7935C-9201-49D4-AD5B-F5D5B470A380}" type="slidenum">
              <a:rPr lang="en-US" smtClean="0"/>
              <a:t>‹#›</a:t>
            </a:fld>
            <a:endParaRPr lang="en-US"/>
          </a:p>
        </p:txBody>
      </p:sp>
    </p:spTree>
    <p:extLst>
      <p:ext uri="{BB962C8B-B14F-4D97-AF65-F5344CB8AC3E}">
        <p14:creationId xmlns:p14="http://schemas.microsoft.com/office/powerpoint/2010/main" val="27930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987474-F333-441F-9D6F-9D4E1EE372EC}" type="datetimeFigureOut">
              <a:rPr lang="en-US" smtClean="0"/>
              <a:t>2/29/2024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BE7935C-9201-49D4-AD5B-F5D5B470A38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40770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 1- introduction</a:t>
            </a:r>
          </a:p>
        </p:txBody>
      </p:sp>
    </p:spTree>
    <p:extLst>
      <p:ext uri="{BB962C8B-B14F-4D97-AF65-F5344CB8AC3E}">
        <p14:creationId xmlns:p14="http://schemas.microsoft.com/office/powerpoint/2010/main" val="300694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5937662" y="568193"/>
            <a:ext cx="5805860" cy="5290606"/>
          </a:xfrm>
          <a:prstGeom prst="rect">
            <a:avLst/>
          </a:prstGeom>
        </p:spPr>
      </p:pic>
      <p:pic>
        <p:nvPicPr>
          <p:cNvPr id="4" name="Picture 3"/>
          <p:cNvPicPr>
            <a:picLocks noChangeAspect="1"/>
          </p:cNvPicPr>
          <p:nvPr/>
        </p:nvPicPr>
        <p:blipFill>
          <a:blip r:embed="rId3"/>
          <a:stretch>
            <a:fillRect/>
          </a:stretch>
        </p:blipFill>
        <p:spPr>
          <a:xfrm>
            <a:off x="448478" y="568193"/>
            <a:ext cx="5489184" cy="5290606"/>
          </a:xfrm>
          <a:prstGeom prst="rect">
            <a:avLst/>
          </a:prstGeom>
        </p:spPr>
      </p:pic>
    </p:spTree>
    <p:extLst>
      <p:ext uri="{BB962C8B-B14F-4D97-AF65-F5344CB8AC3E}">
        <p14:creationId xmlns:p14="http://schemas.microsoft.com/office/powerpoint/2010/main" val="243801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characteristics</a:t>
            </a:r>
          </a:p>
        </p:txBody>
      </p:sp>
      <p:pic>
        <p:nvPicPr>
          <p:cNvPr id="4" name="Content Placeholder 3"/>
          <p:cNvPicPr>
            <a:picLocks noGrp="1" noChangeAspect="1"/>
          </p:cNvPicPr>
          <p:nvPr>
            <p:ph idx="1"/>
          </p:nvPr>
        </p:nvPicPr>
        <p:blipFill>
          <a:blip r:embed="rId2"/>
          <a:stretch>
            <a:fillRect/>
          </a:stretch>
        </p:blipFill>
        <p:spPr>
          <a:xfrm>
            <a:off x="581192" y="1900052"/>
            <a:ext cx="11029615" cy="4833257"/>
          </a:xfrm>
          <a:prstGeom prst="rect">
            <a:avLst/>
          </a:prstGeom>
        </p:spPr>
      </p:pic>
    </p:spTree>
    <p:extLst>
      <p:ext uri="{BB962C8B-B14F-4D97-AF65-F5344CB8AC3E}">
        <p14:creationId xmlns:p14="http://schemas.microsoft.com/office/powerpoint/2010/main" val="423467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Software Crisis</a:t>
            </a:r>
            <a:endParaRPr lang="en-US"/>
          </a:p>
        </p:txBody>
      </p:sp>
      <p:sp>
        <p:nvSpPr>
          <p:cNvPr id="3" name="Content Placeholder 2"/>
          <p:cNvSpPr>
            <a:spLocks noGrp="1"/>
          </p:cNvSpPr>
          <p:nvPr>
            <p:ph idx="1"/>
          </p:nvPr>
        </p:nvSpPr>
        <p:spPr>
          <a:xfrm>
            <a:off x="581192" y="2180496"/>
            <a:ext cx="11029615" cy="4481561"/>
          </a:xfrm>
        </p:spPr>
        <p:txBody>
          <a:bodyPr/>
          <a:lstStyle/>
          <a:p>
            <a:r>
              <a:rPr lang="en-US" b="1"/>
              <a:t>Software Crisis</a:t>
            </a:r>
            <a:r>
              <a:rPr lang="en-US"/>
              <a:t> is a term used in computer science for the difficulty of writing useful and efficient computer programs in the required time</a:t>
            </a:r>
          </a:p>
          <a:p>
            <a:r>
              <a:rPr lang="en-US"/>
              <a:t>Reasons can be:</a:t>
            </a:r>
          </a:p>
          <a:p>
            <a:endParaRPr lang="en-US"/>
          </a:p>
          <a:p>
            <a:endParaRPr lang="en-US"/>
          </a:p>
          <a:p>
            <a:endParaRPr lang="en-US"/>
          </a:p>
          <a:p>
            <a:endParaRPr lang="en-US"/>
          </a:p>
          <a:p>
            <a:endParaRPr lang="en-US"/>
          </a:p>
          <a:p>
            <a:endParaRPr lang="en-US"/>
          </a:p>
          <a:p>
            <a:r>
              <a:rPr lang="en-US"/>
              <a:t>Solution: SOFTWARE ENGINEERING</a:t>
            </a:r>
          </a:p>
          <a:p>
            <a:endParaRPr lang="en-US"/>
          </a:p>
          <a:p>
            <a:endParaRPr lang="en-US"/>
          </a:p>
        </p:txBody>
      </p:sp>
      <p:pic>
        <p:nvPicPr>
          <p:cNvPr id="4" name="Picture 3"/>
          <p:cNvPicPr>
            <a:picLocks noChangeAspect="1"/>
          </p:cNvPicPr>
          <p:nvPr/>
        </p:nvPicPr>
        <p:blipFill>
          <a:blip r:embed="rId2"/>
          <a:stretch>
            <a:fillRect/>
          </a:stretch>
        </p:blipFill>
        <p:spPr>
          <a:xfrm>
            <a:off x="4219698" y="2719448"/>
            <a:ext cx="4985656" cy="2859453"/>
          </a:xfrm>
          <a:prstGeom prst="rect">
            <a:avLst/>
          </a:prstGeom>
        </p:spPr>
      </p:pic>
    </p:spTree>
    <p:extLst>
      <p:ext uri="{BB962C8B-B14F-4D97-AF65-F5344CB8AC3E}">
        <p14:creationId xmlns:p14="http://schemas.microsoft.com/office/powerpoint/2010/main" val="102337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0549" y="702154"/>
            <a:ext cx="11256132" cy="5262547"/>
          </a:xfrm>
          <a:prstGeom prst="rect">
            <a:avLst/>
          </a:prstGeom>
        </p:spPr>
      </p:pic>
    </p:spTree>
    <p:extLst>
      <p:ext uri="{BB962C8B-B14F-4D97-AF65-F5344CB8AC3E}">
        <p14:creationId xmlns:p14="http://schemas.microsoft.com/office/powerpoint/2010/main" val="36325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1192" y="702153"/>
            <a:ext cx="11029615" cy="5156646"/>
          </a:xfrm>
          <a:prstGeom prst="rect">
            <a:avLst/>
          </a:prstGeom>
        </p:spPr>
      </p:pic>
    </p:spTree>
    <p:extLst>
      <p:ext uri="{BB962C8B-B14F-4D97-AF65-F5344CB8AC3E}">
        <p14:creationId xmlns:p14="http://schemas.microsoft.com/office/powerpoint/2010/main" val="98621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33035"/>
            <a:ext cx="12192000" cy="6854653"/>
          </a:xfrm>
          <a:prstGeom prst="rect">
            <a:avLst/>
          </a:prstGeom>
        </p:spPr>
      </p:pic>
    </p:spTree>
    <p:extLst>
      <p:ext uri="{BB962C8B-B14F-4D97-AF65-F5344CB8AC3E}">
        <p14:creationId xmlns:p14="http://schemas.microsoft.com/office/powerpoint/2010/main" val="399147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1192" y="702156"/>
            <a:ext cx="10914122" cy="5294883"/>
          </a:xfrm>
          <a:prstGeom prst="rect">
            <a:avLst/>
          </a:prstGeom>
        </p:spPr>
      </p:pic>
    </p:spTree>
    <p:extLst>
      <p:ext uri="{BB962C8B-B14F-4D97-AF65-F5344CB8AC3E}">
        <p14:creationId xmlns:p14="http://schemas.microsoft.com/office/powerpoint/2010/main" val="284357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Various </a:t>
            </a:r>
            <a:r>
              <a:rPr lang="en-US" err="1"/>
              <a:t>sdlc</a:t>
            </a:r>
            <a:r>
              <a:rPr lang="en-US"/>
              <a:t> models</a:t>
            </a:r>
          </a:p>
        </p:txBody>
      </p:sp>
      <p:sp>
        <p:nvSpPr>
          <p:cNvPr id="3" name="Content Placeholder 2"/>
          <p:cNvSpPr>
            <a:spLocks noGrp="1"/>
          </p:cNvSpPr>
          <p:nvPr>
            <p:ph idx="1"/>
          </p:nvPr>
        </p:nvSpPr>
        <p:spPr/>
        <p:txBody>
          <a:bodyPr/>
          <a:lstStyle/>
          <a:p>
            <a:r>
              <a:rPr lang="en-US"/>
              <a:t>WATERFALL MODEL</a:t>
            </a:r>
          </a:p>
          <a:p>
            <a:r>
              <a:rPr lang="en-US"/>
              <a:t>PROTOTYPE MODEL</a:t>
            </a:r>
          </a:p>
          <a:p>
            <a:r>
              <a:rPr lang="en-US"/>
              <a:t>SPIRAL MODEL</a:t>
            </a:r>
          </a:p>
          <a:p>
            <a:r>
              <a:rPr lang="en-US"/>
              <a:t>EVOLUTIONARY DEVELOPMENT MODELS</a:t>
            </a:r>
          </a:p>
          <a:p>
            <a:r>
              <a:rPr lang="en-US"/>
              <a:t>ITERATIVE ENHANCEMENT MODELS</a:t>
            </a:r>
          </a:p>
        </p:txBody>
      </p:sp>
    </p:spTree>
    <p:extLst>
      <p:ext uri="{BB962C8B-B14F-4D97-AF65-F5344CB8AC3E}">
        <p14:creationId xmlns:p14="http://schemas.microsoft.com/office/powerpoint/2010/main" val="246362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WATERFALL MODEL (classic life cycle model)</a:t>
            </a:r>
          </a:p>
        </p:txBody>
      </p:sp>
      <p:pic>
        <p:nvPicPr>
          <p:cNvPr id="4" name="Content Placeholder 3"/>
          <p:cNvPicPr>
            <a:picLocks noGrp="1" noChangeAspect="1"/>
          </p:cNvPicPr>
          <p:nvPr>
            <p:ph idx="1"/>
          </p:nvPr>
        </p:nvPicPr>
        <p:blipFill>
          <a:blip r:embed="rId2"/>
          <a:stretch>
            <a:fillRect/>
          </a:stretch>
        </p:blipFill>
        <p:spPr>
          <a:xfrm>
            <a:off x="855085" y="2106128"/>
            <a:ext cx="10755723" cy="4270921"/>
          </a:xfrm>
          <a:prstGeom prst="rect">
            <a:avLst/>
          </a:prstGeom>
        </p:spPr>
      </p:pic>
    </p:spTree>
    <p:extLst>
      <p:ext uri="{BB962C8B-B14F-4D97-AF65-F5344CB8AC3E}">
        <p14:creationId xmlns:p14="http://schemas.microsoft.com/office/powerpoint/2010/main" val="245939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Points to ponder(Waterfall model)</a:t>
            </a:r>
          </a:p>
        </p:txBody>
      </p:sp>
      <p:sp>
        <p:nvSpPr>
          <p:cNvPr id="3" name="Content Placeholder 2"/>
          <p:cNvSpPr>
            <a:spLocks noGrp="1"/>
          </p:cNvSpPr>
          <p:nvPr>
            <p:ph idx="1"/>
          </p:nvPr>
        </p:nvSpPr>
        <p:spPr/>
        <p:txBody>
          <a:bodyPr/>
          <a:lstStyle/>
          <a:p>
            <a:r>
              <a:rPr lang="en-US"/>
              <a:t>Systematic, sequential approach for software development</a:t>
            </a:r>
          </a:p>
          <a:p>
            <a:r>
              <a:rPr lang="en-US"/>
              <a:t>Oldest paradigm for software engineering</a:t>
            </a:r>
          </a:p>
          <a:p>
            <a:r>
              <a:rPr lang="en-US"/>
              <a:t>Also sometimes called linear model</a:t>
            </a:r>
          </a:p>
          <a:p>
            <a:r>
              <a:rPr lang="en-US"/>
              <a:t>Real projects rarely follow it. Why?</a:t>
            </a:r>
          </a:p>
          <a:p>
            <a:pPr marL="324000" lvl="1" indent="0">
              <a:buNone/>
            </a:pPr>
            <a:r>
              <a:rPr lang="en-US"/>
              <a:t>		Linear nature. Customer need a lot of patience to see the end product. Blocking states occurs where some team members of later phases wait until earlier phases complete their work.</a:t>
            </a:r>
          </a:p>
          <a:p>
            <a:pPr marL="324000" lvl="1" indent="0">
              <a:buNone/>
            </a:pPr>
            <a:r>
              <a:rPr lang="en-US"/>
              <a:t>For completing all phases in a concrete fashion huge and highly skilled workmen are necessary.</a:t>
            </a:r>
          </a:p>
          <a:p>
            <a:pPr marL="324000" lvl="1" indent="0">
              <a:buNone/>
            </a:pPr>
            <a:endParaRPr lang="en-US"/>
          </a:p>
          <a:p>
            <a:pPr marL="324000" lvl="1" indent="0">
              <a:buNone/>
            </a:pPr>
            <a:r>
              <a:rPr lang="en-US"/>
              <a:t>Useful at places where requirements are fixed and work need to be completed in a linear manner.</a:t>
            </a:r>
          </a:p>
        </p:txBody>
      </p:sp>
    </p:spTree>
    <p:extLst>
      <p:ext uri="{BB962C8B-B14F-4D97-AF65-F5344CB8AC3E}">
        <p14:creationId xmlns:p14="http://schemas.microsoft.com/office/powerpoint/2010/main" val="233262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Software?</a:t>
            </a:r>
          </a:p>
        </p:txBody>
      </p:sp>
      <p:sp>
        <p:nvSpPr>
          <p:cNvPr id="3" name="Content Placeholder 2"/>
          <p:cNvSpPr>
            <a:spLocks noGrp="1"/>
          </p:cNvSpPr>
          <p:nvPr>
            <p:ph idx="1"/>
          </p:nvPr>
        </p:nvSpPr>
        <p:spPr/>
        <p:txBody>
          <a:bodyPr>
            <a:normAutofit fontScale="92500"/>
          </a:bodyPr>
          <a:lstStyle/>
          <a:p>
            <a:pPr marL="0" indent="0">
              <a:spcBef>
                <a:spcPts val="0"/>
              </a:spcBef>
              <a:spcAft>
                <a:spcPts val="0"/>
              </a:spcAft>
              <a:buNone/>
            </a:pPr>
            <a:r>
              <a:rPr lang="en-US" sz="2400" i="1" dirty="0"/>
              <a:t>Software is: (1) instructions (computer programs) that when executed provide desired features, function, and performance; </a:t>
            </a:r>
          </a:p>
          <a:p>
            <a:pPr marL="0" indent="0">
              <a:spcBef>
                <a:spcPts val="0"/>
              </a:spcBef>
              <a:spcAft>
                <a:spcPts val="0"/>
              </a:spcAft>
              <a:buNone/>
            </a:pPr>
            <a:r>
              <a:rPr lang="en-US" sz="2400" i="1" dirty="0"/>
              <a:t> (2)enable the programs to adequately manipulate information and (3) documentation that describes the operation and use of the programs.</a:t>
            </a:r>
          </a:p>
          <a:p>
            <a:pPr marL="0" indent="0">
              <a:spcBef>
                <a:spcPts val="0"/>
              </a:spcBef>
              <a:spcAft>
                <a:spcPts val="0"/>
              </a:spcAft>
              <a:buNone/>
            </a:pPr>
            <a:endParaRPr lang="en-US" sz="2400" i="1" dirty="0"/>
          </a:p>
          <a:p>
            <a:pPr marL="305435" indent="-305435"/>
            <a:r>
              <a:rPr lang="en-US" sz="2400" b="1" i="1" dirty="0"/>
              <a:t>Software is developed or engineered, it is not manufactured in the classical sense.</a:t>
            </a:r>
          </a:p>
          <a:p>
            <a:pPr marL="305435" indent="-305435"/>
            <a:r>
              <a:rPr lang="en-US" sz="2400" dirty="0"/>
              <a:t> </a:t>
            </a:r>
            <a:r>
              <a:rPr lang="en-US" sz="2400" b="1" i="1" dirty="0"/>
              <a:t>Software doesn't "wear out."</a:t>
            </a:r>
          </a:p>
          <a:p>
            <a:pPr marL="305435" indent="-305435"/>
            <a:r>
              <a:rPr lang="en-US" sz="2400" dirty="0"/>
              <a:t> </a:t>
            </a:r>
            <a:r>
              <a:rPr lang="en-US" sz="2400" b="1" i="1" dirty="0"/>
              <a:t>Although the industry is moving toward component-based construction, most</a:t>
            </a:r>
          </a:p>
          <a:p>
            <a:pPr marL="0" indent="0">
              <a:buNone/>
            </a:pPr>
            <a:r>
              <a:rPr lang="en-US" sz="2400" b="1" i="1" dirty="0"/>
              <a:t>     software continues to be custom-built.</a:t>
            </a:r>
            <a:endParaRPr lang="en-US" sz="2400" dirty="0"/>
          </a:p>
        </p:txBody>
      </p:sp>
    </p:spTree>
    <p:extLst>
      <p:ext uri="{BB962C8B-B14F-4D97-AF65-F5344CB8AC3E}">
        <p14:creationId xmlns:p14="http://schemas.microsoft.com/office/powerpoint/2010/main" val="49561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incremental MODEL</a:t>
            </a:r>
          </a:p>
        </p:txBody>
      </p:sp>
      <p:sp>
        <p:nvSpPr>
          <p:cNvPr id="3" name="Content Placeholder 2"/>
          <p:cNvSpPr>
            <a:spLocks noGrp="1"/>
          </p:cNvSpPr>
          <p:nvPr>
            <p:ph idx="1"/>
          </p:nvPr>
        </p:nvSpPr>
        <p:spPr/>
        <p:txBody>
          <a:bodyPr/>
          <a:lstStyle/>
          <a:p>
            <a:r>
              <a:rPr lang="en-US"/>
              <a:t>It delivers a series of releases, called increments, that provide progressively more functionality for the customers as each increment is delivered.</a:t>
            </a:r>
          </a:p>
          <a:p>
            <a:r>
              <a:rPr lang="en-US"/>
              <a:t>Thus combines waterfall model elements , applied in incremental fashion.</a:t>
            </a:r>
          </a:p>
          <a:p>
            <a:r>
              <a:rPr lang="en-US"/>
              <a:t>Each linear sequence produces deliverables “increments” of the software</a:t>
            </a:r>
          </a:p>
          <a:p>
            <a:r>
              <a:rPr lang="en-US"/>
              <a:t>Useful when staffing is less. Early increments can be implemented with fewer people and later more staff can be hired.</a:t>
            </a:r>
          </a:p>
          <a:p>
            <a:pPr marL="0" indent="0">
              <a:buNone/>
            </a:pPr>
            <a:endParaRPr lang="en-US"/>
          </a:p>
        </p:txBody>
      </p:sp>
    </p:spTree>
    <p:extLst>
      <p:ext uri="{BB962C8B-B14F-4D97-AF65-F5344CB8AC3E}">
        <p14:creationId xmlns:p14="http://schemas.microsoft.com/office/powerpoint/2010/main" val="264193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23305" y="632978"/>
            <a:ext cx="11309515" cy="5459063"/>
          </a:xfrm>
          <a:prstGeom prst="rect">
            <a:avLst/>
          </a:prstGeom>
        </p:spPr>
      </p:pic>
    </p:spTree>
    <p:extLst>
      <p:ext uri="{BB962C8B-B14F-4D97-AF65-F5344CB8AC3E}">
        <p14:creationId xmlns:p14="http://schemas.microsoft.com/office/powerpoint/2010/main" val="1919912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and Disadvantages</a:t>
            </a:r>
          </a:p>
        </p:txBody>
      </p:sp>
      <p:sp>
        <p:nvSpPr>
          <p:cNvPr id="3" name="Content Placeholder 2"/>
          <p:cNvSpPr>
            <a:spLocks noGrp="1"/>
          </p:cNvSpPr>
          <p:nvPr>
            <p:ph idx="1"/>
          </p:nvPr>
        </p:nvSpPr>
        <p:spPr/>
        <p:txBody>
          <a:bodyPr>
            <a:normAutofit/>
          </a:bodyPr>
          <a:lstStyle/>
          <a:p>
            <a:r>
              <a:rPr lang="en-US"/>
              <a:t>Advantages – </a:t>
            </a:r>
          </a:p>
          <a:p>
            <a:pPr lvl="1"/>
            <a:r>
              <a:rPr lang="en-US"/>
              <a:t> Error Reduction (core modules are used by the customer from the beginning of the phase and then these are tested thoroughly) </a:t>
            </a:r>
          </a:p>
          <a:p>
            <a:pPr lvl="1"/>
            <a:r>
              <a:rPr lang="en-US"/>
              <a:t> Uses divide and conquer for breakdown of tasks.</a:t>
            </a:r>
          </a:p>
          <a:p>
            <a:pPr lvl="1"/>
            <a:r>
              <a:rPr lang="en-US"/>
              <a:t> Lowers initial delivery cost. </a:t>
            </a:r>
          </a:p>
          <a:p>
            <a:pPr lvl="1"/>
            <a:r>
              <a:rPr lang="en-US"/>
              <a:t> Incremental Resource Deployment. </a:t>
            </a:r>
          </a:p>
          <a:p>
            <a:r>
              <a:rPr lang="en-US"/>
              <a:t>Disadvantages – </a:t>
            </a:r>
          </a:p>
          <a:p>
            <a:pPr lvl="1"/>
            <a:r>
              <a:rPr lang="en-US"/>
              <a:t> Requires good planning and design. </a:t>
            </a:r>
          </a:p>
          <a:p>
            <a:pPr lvl="1"/>
            <a:r>
              <a:rPr lang="en-US"/>
              <a:t> Total cost is not lower. </a:t>
            </a:r>
          </a:p>
          <a:p>
            <a:pPr lvl="1"/>
            <a:r>
              <a:rPr lang="en-US"/>
              <a:t> Well defined module interfaces are required</a:t>
            </a:r>
          </a:p>
        </p:txBody>
      </p:sp>
    </p:spTree>
    <p:extLst>
      <p:ext uri="{BB962C8B-B14F-4D97-AF65-F5344CB8AC3E}">
        <p14:creationId xmlns:p14="http://schemas.microsoft.com/office/powerpoint/2010/main" val="276190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RAD (RAPID APPLICATION DEVELOPMENT) MODEL:</a:t>
            </a:r>
          </a:p>
        </p:txBody>
      </p:sp>
      <p:sp>
        <p:nvSpPr>
          <p:cNvPr id="3" name="Content Placeholder 2"/>
          <p:cNvSpPr>
            <a:spLocks noGrp="1"/>
          </p:cNvSpPr>
          <p:nvPr>
            <p:ph idx="1"/>
          </p:nvPr>
        </p:nvSpPr>
        <p:spPr/>
        <p:txBody>
          <a:bodyPr>
            <a:normAutofit/>
          </a:bodyPr>
          <a:lstStyle/>
          <a:p>
            <a:r>
              <a:rPr lang="en-US" sz="2400"/>
              <a:t>Rapid Application Development (RAD) is an incremental software development process model which is a “high-speed” adaptation of the linear sequential model in which rapid development is achieved by using component-based construction. If requirements are well understood and project scope is constrained, the RAD process enables a development team to create a “fully functional system” within very short time periods, such as in 60 to 90 days. </a:t>
            </a:r>
          </a:p>
        </p:txBody>
      </p:sp>
    </p:spTree>
    <p:extLst>
      <p:ext uri="{BB962C8B-B14F-4D97-AF65-F5344CB8AC3E}">
        <p14:creationId xmlns:p14="http://schemas.microsoft.com/office/powerpoint/2010/main" val="349548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9097" y="630998"/>
            <a:ext cx="11283724" cy="5413541"/>
          </a:xfrm>
          <a:prstGeom prst="rect">
            <a:avLst/>
          </a:prstGeom>
        </p:spPr>
      </p:pic>
    </p:spTree>
    <p:extLst>
      <p:ext uri="{BB962C8B-B14F-4D97-AF65-F5344CB8AC3E}">
        <p14:creationId xmlns:p14="http://schemas.microsoft.com/office/powerpoint/2010/main" val="794835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t>
            </a:r>
          </a:p>
        </p:txBody>
      </p:sp>
      <p:sp>
        <p:nvSpPr>
          <p:cNvPr id="3" name="Content Placeholder 2"/>
          <p:cNvSpPr>
            <a:spLocks noGrp="1"/>
          </p:cNvSpPr>
          <p:nvPr>
            <p:ph idx="1"/>
          </p:nvPr>
        </p:nvSpPr>
        <p:spPr/>
        <p:txBody>
          <a:bodyPr/>
          <a:lstStyle/>
          <a:p>
            <a:pPr marL="0" indent="0">
              <a:buNone/>
            </a:pPr>
            <a:r>
              <a:rPr lang="en-US"/>
              <a:t> Use of reusable components helps to reduce the cycle time of the project. </a:t>
            </a:r>
          </a:p>
          <a:p>
            <a:pPr marL="0" indent="0">
              <a:buNone/>
            </a:pPr>
            <a:r>
              <a:rPr lang="en-US"/>
              <a:t> Feedback from the customer is available at initial stages.</a:t>
            </a:r>
          </a:p>
          <a:p>
            <a:pPr marL="0" indent="0">
              <a:buNone/>
            </a:pPr>
            <a:r>
              <a:rPr lang="en-US"/>
              <a:t> Reduced costs as fewer developers are required. </a:t>
            </a:r>
          </a:p>
          <a:p>
            <a:pPr marL="0" indent="0">
              <a:buNone/>
            </a:pPr>
            <a:r>
              <a:rPr lang="en-US"/>
              <a:t> Use of powerful development tools results in better quality products in comparatively shorter time spans. </a:t>
            </a:r>
          </a:p>
          <a:p>
            <a:pPr marL="0" indent="0">
              <a:buNone/>
            </a:pPr>
            <a:r>
              <a:rPr lang="en-US"/>
              <a:t> The progress and development of the project can be measured through the various stages. </a:t>
            </a:r>
          </a:p>
          <a:p>
            <a:pPr marL="0" indent="0">
              <a:buNone/>
            </a:pPr>
            <a:r>
              <a:rPr lang="en-US"/>
              <a:t> It is easier to accommodate changing requirements due to the short iteration time spans. </a:t>
            </a:r>
          </a:p>
        </p:txBody>
      </p:sp>
    </p:spTree>
    <p:extLst>
      <p:ext uri="{BB962C8B-B14F-4D97-AF65-F5344CB8AC3E}">
        <p14:creationId xmlns:p14="http://schemas.microsoft.com/office/powerpoint/2010/main" val="4092831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a:t>The use of powerful and efficient tools requires highly skilled professionals. </a:t>
            </a:r>
          </a:p>
          <a:p>
            <a:pPr>
              <a:buFont typeface="Arial" panose="020B0604020202020204" pitchFamily="34" charset="0"/>
              <a:buChar char="•"/>
            </a:pPr>
            <a:r>
              <a:rPr lang="en-US"/>
              <a:t> The absence of reusable components can lead to failure of the project. </a:t>
            </a:r>
          </a:p>
          <a:p>
            <a:pPr>
              <a:buFont typeface="Arial" panose="020B0604020202020204" pitchFamily="34" charset="0"/>
              <a:buChar char="•"/>
            </a:pPr>
            <a:r>
              <a:rPr lang="en-US"/>
              <a:t> The team leader must work closely with the developers and customers to close the project in time. </a:t>
            </a:r>
          </a:p>
          <a:p>
            <a:pPr>
              <a:buFont typeface="Arial" panose="020B0604020202020204" pitchFamily="34" charset="0"/>
              <a:buChar char="•"/>
            </a:pPr>
            <a:r>
              <a:rPr lang="en-US"/>
              <a:t> The systems which cannot be modularized suitably cannot use this model. </a:t>
            </a:r>
          </a:p>
          <a:p>
            <a:pPr>
              <a:buFont typeface="Arial" panose="020B0604020202020204" pitchFamily="34" charset="0"/>
              <a:buChar char="•"/>
            </a:pPr>
            <a:r>
              <a:rPr lang="en-US"/>
              <a:t> Customer involvement is required throughout the life cycle. </a:t>
            </a:r>
          </a:p>
          <a:p>
            <a:pPr>
              <a:buFont typeface="Arial" panose="020B0604020202020204" pitchFamily="34" charset="0"/>
              <a:buChar char="•"/>
            </a:pPr>
            <a:r>
              <a:rPr lang="en-US"/>
              <a:t>It is not meant for small scale projects as for such cases, the cost of using automated tools and techniques may exceed the entire budget of the project.</a:t>
            </a:r>
          </a:p>
        </p:txBody>
      </p:sp>
    </p:spTree>
    <p:extLst>
      <p:ext uri="{BB962C8B-B14F-4D97-AF65-F5344CB8AC3E}">
        <p14:creationId xmlns:p14="http://schemas.microsoft.com/office/powerpoint/2010/main" val="51432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time</a:t>
            </a:r>
          </a:p>
        </p:txBody>
      </p:sp>
      <p:sp>
        <p:nvSpPr>
          <p:cNvPr id="3" name="Content Placeholder 2"/>
          <p:cNvSpPr>
            <a:spLocks noGrp="1"/>
          </p:cNvSpPr>
          <p:nvPr>
            <p:ph idx="1"/>
          </p:nvPr>
        </p:nvSpPr>
        <p:spPr/>
        <p:txBody>
          <a:bodyPr>
            <a:normAutofit fontScale="92500"/>
          </a:bodyPr>
          <a:lstStyle/>
          <a:p>
            <a:pPr marL="0" indent="0">
              <a:buNone/>
            </a:pPr>
            <a:r>
              <a:rPr lang="en-US"/>
              <a:t>SCENARIO:</a:t>
            </a:r>
          </a:p>
          <a:p>
            <a:pPr marL="0" indent="0">
              <a:buNone/>
            </a:pPr>
            <a:r>
              <a:rPr lang="en-US"/>
              <a:t>ABC - Honda 2- wheeler spare parts manufacturer industry - is searching for some s/w developer who can create their website.</a:t>
            </a:r>
          </a:p>
          <a:p>
            <a:pPr marL="0" indent="0">
              <a:buNone/>
            </a:pPr>
            <a:r>
              <a:rPr lang="en-US"/>
              <a:t>Client Profile: ABC is a well renowned name in Delhi NCR region for manufacturing and wholesale selling of spare parts of two-wheeler of Honda company. It is one among the leading company in this business. Yearly turnover is around 80 crores. It is clean and highly reputed industry.</a:t>
            </a:r>
          </a:p>
          <a:p>
            <a:pPr marL="0" indent="0">
              <a:buNone/>
            </a:pPr>
            <a:r>
              <a:rPr lang="en-US"/>
              <a:t>Case 1: Reputation is most and most important thing for ABC. They are ready to pay but they want best results. Ready to invest more time even. So, they have invested a lot of time and money to come up with very clear requirements.</a:t>
            </a:r>
          </a:p>
          <a:p>
            <a:pPr marL="0" indent="0">
              <a:buNone/>
            </a:pPr>
            <a:r>
              <a:rPr lang="en-US"/>
              <a:t>Case 2: Due to some top management and developer conflicts, company now started doubting the work and want to see some output . It cannot wait anymore</a:t>
            </a:r>
          </a:p>
          <a:p>
            <a:pPr marL="0" indent="0">
              <a:buNone/>
            </a:pPr>
            <a:r>
              <a:rPr lang="en-US"/>
              <a:t>Case 3 : Developer has crossed the timeline …company want the deliverables in next 90 days.</a:t>
            </a:r>
          </a:p>
        </p:txBody>
      </p:sp>
    </p:spTree>
    <p:extLst>
      <p:ext uri="{BB962C8B-B14F-4D97-AF65-F5344CB8AC3E}">
        <p14:creationId xmlns:p14="http://schemas.microsoft.com/office/powerpoint/2010/main" val="3462114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EVOLUTIONALRY PROCESS MODELS</a:t>
            </a:r>
          </a:p>
        </p:txBody>
      </p:sp>
      <p:sp>
        <p:nvSpPr>
          <p:cNvPr id="3" name="Content Placeholder 2"/>
          <p:cNvSpPr>
            <a:spLocks noGrp="1"/>
          </p:cNvSpPr>
          <p:nvPr>
            <p:ph idx="1"/>
          </p:nvPr>
        </p:nvSpPr>
        <p:spPr/>
        <p:txBody>
          <a:bodyPr/>
          <a:lstStyle/>
          <a:p>
            <a:r>
              <a:rPr lang="en-US" dirty="0"/>
              <a:t>Process model which evolves more in each iteration.</a:t>
            </a:r>
          </a:p>
          <a:p>
            <a:r>
              <a:rPr lang="en-US" dirty="0"/>
              <a:t>Thus evolutionary process models are iterative</a:t>
            </a:r>
          </a:p>
          <a:p>
            <a:r>
              <a:rPr lang="en-US" dirty="0"/>
              <a:t>They are characterized in a manner that enables software engineers to develop increasingly more complete versions of the software.</a:t>
            </a:r>
          </a:p>
          <a:p>
            <a:pPr marL="0" indent="0">
              <a:buNone/>
            </a:pPr>
            <a:r>
              <a:rPr lang="en-US" dirty="0"/>
              <a:t>Some if them are:</a:t>
            </a:r>
          </a:p>
          <a:p>
            <a:pPr marL="0" indent="0">
              <a:buNone/>
            </a:pPr>
            <a:r>
              <a:rPr lang="en-US" dirty="0"/>
              <a:t>	Prototyping</a:t>
            </a:r>
          </a:p>
          <a:p>
            <a:pPr marL="0" indent="0">
              <a:buNone/>
            </a:pPr>
            <a:r>
              <a:rPr lang="en-US" dirty="0"/>
              <a:t>	Spiral Model</a:t>
            </a:r>
          </a:p>
          <a:p>
            <a:pPr marL="0" indent="0">
              <a:buNone/>
            </a:pPr>
            <a:r>
              <a:rPr lang="en-US" dirty="0"/>
              <a:t>	Concurrent Development Model</a:t>
            </a:r>
          </a:p>
        </p:txBody>
      </p:sp>
    </p:spTree>
    <p:extLst>
      <p:ext uri="{BB962C8B-B14F-4D97-AF65-F5344CB8AC3E}">
        <p14:creationId xmlns:p14="http://schemas.microsoft.com/office/powerpoint/2010/main" val="143659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Prototyping</a:t>
            </a:r>
          </a:p>
        </p:txBody>
      </p:sp>
      <p:sp>
        <p:nvSpPr>
          <p:cNvPr id="3" name="Content Placeholder 2"/>
          <p:cNvSpPr>
            <a:spLocks noGrp="1"/>
          </p:cNvSpPr>
          <p:nvPr>
            <p:ph idx="1"/>
          </p:nvPr>
        </p:nvSpPr>
        <p:spPr>
          <a:xfrm>
            <a:off x="581192" y="2180496"/>
            <a:ext cx="7217371" cy="3678303"/>
          </a:xfrm>
        </p:spPr>
        <p:txBody>
          <a:bodyPr/>
          <a:lstStyle/>
          <a:p>
            <a:pPr marL="305435" indent="-305435"/>
            <a:r>
              <a:rPr lang="en-US"/>
              <a:t>Prototyping: Often, a customer defines a set of general objectives for software but does not identify detailed requirements for functions and features. </a:t>
            </a:r>
          </a:p>
          <a:p>
            <a:pPr marL="305435" indent="-305435"/>
            <a:r>
              <a:rPr lang="en-US"/>
              <a:t>In other cases, the developer may be unsure of the efficiency of an algorithm, the adaptability of an operating system, or the form that human-machine interaction should take.</a:t>
            </a:r>
          </a:p>
          <a:p>
            <a:pPr marL="305435" indent="-305435"/>
            <a:r>
              <a:rPr lang="en-US"/>
              <a:t> In these, and many other situations, a prototyping paradigm may offer the best approach. </a:t>
            </a:r>
          </a:p>
          <a:p>
            <a:pPr marL="305435" indent="-305435"/>
            <a:r>
              <a:rPr lang="en-US"/>
              <a:t>Although prototyping can be used as a stand-alone process model, it is more commonly used as a technique that can be implemented within the context of any one of the process models.</a:t>
            </a:r>
          </a:p>
        </p:txBody>
      </p:sp>
      <p:pic>
        <p:nvPicPr>
          <p:cNvPr id="4" name="Picture 3"/>
          <p:cNvPicPr>
            <a:picLocks noChangeAspect="1"/>
          </p:cNvPicPr>
          <p:nvPr/>
        </p:nvPicPr>
        <p:blipFill>
          <a:blip r:embed="rId2"/>
          <a:stretch>
            <a:fillRect/>
          </a:stretch>
        </p:blipFill>
        <p:spPr>
          <a:xfrm>
            <a:off x="7552706" y="1840675"/>
            <a:ext cx="4639293" cy="4678878"/>
          </a:xfrm>
          <a:prstGeom prst="rect">
            <a:avLst/>
          </a:prstGeom>
        </p:spPr>
      </p:pic>
    </p:spTree>
    <p:extLst>
      <p:ext uri="{BB962C8B-B14F-4D97-AF65-F5344CB8AC3E}">
        <p14:creationId xmlns:p14="http://schemas.microsoft.com/office/powerpoint/2010/main" val="70129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4A6C-67CF-8D6A-CA80-FE7B8626FE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75A4CD-6E4D-E5B8-CD34-BEC62B82642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21185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prototype model</a:t>
            </a:r>
          </a:p>
        </p:txBody>
      </p:sp>
      <p:pic>
        <p:nvPicPr>
          <p:cNvPr id="4" name="Content Placeholder 3"/>
          <p:cNvPicPr>
            <a:picLocks noGrp="1" noChangeAspect="1"/>
          </p:cNvPicPr>
          <p:nvPr>
            <p:ph idx="1"/>
          </p:nvPr>
        </p:nvPicPr>
        <p:blipFill>
          <a:blip r:embed="rId2"/>
          <a:stretch>
            <a:fillRect/>
          </a:stretch>
        </p:blipFill>
        <p:spPr>
          <a:xfrm>
            <a:off x="886690" y="1968510"/>
            <a:ext cx="10620499" cy="4705422"/>
          </a:xfrm>
          <a:prstGeom prst="rect">
            <a:avLst/>
          </a:prstGeom>
        </p:spPr>
      </p:pic>
    </p:spTree>
    <p:extLst>
      <p:ext uri="{BB962C8B-B14F-4D97-AF65-F5344CB8AC3E}">
        <p14:creationId xmlns:p14="http://schemas.microsoft.com/office/powerpoint/2010/main" val="91044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t>
            </a:r>
          </a:p>
        </p:txBody>
      </p:sp>
      <p:sp>
        <p:nvSpPr>
          <p:cNvPr id="3" name="Content Placeholder 2"/>
          <p:cNvSpPr>
            <a:spLocks noGrp="1"/>
          </p:cNvSpPr>
          <p:nvPr>
            <p:ph idx="1"/>
          </p:nvPr>
        </p:nvSpPr>
        <p:spPr/>
        <p:txBody>
          <a:bodyPr/>
          <a:lstStyle/>
          <a:p>
            <a:pPr marL="0" indent="0">
              <a:buNone/>
            </a:pPr>
            <a:r>
              <a:rPr lang="en-US"/>
              <a:t> The customers get to see the partial product early in the life cycle. This ensures a greater level of customer satisfaction and comfort. </a:t>
            </a:r>
          </a:p>
          <a:p>
            <a:pPr marL="0" indent="0">
              <a:buNone/>
            </a:pPr>
            <a:r>
              <a:rPr lang="en-US"/>
              <a:t> New requirements can be easily accommodated as there is scope for refinement. </a:t>
            </a:r>
          </a:p>
          <a:p>
            <a:pPr marL="0" indent="0">
              <a:buNone/>
            </a:pPr>
            <a:r>
              <a:rPr lang="en-US"/>
              <a:t> Missing functionalities can be easily figured out. </a:t>
            </a:r>
          </a:p>
          <a:p>
            <a:pPr marL="0" indent="0">
              <a:buNone/>
            </a:pPr>
            <a:r>
              <a:rPr lang="en-US"/>
              <a:t> Errors can be detected much earlier thereby saving a lot of effort and cost, besides enhancing the quality of the software. </a:t>
            </a:r>
          </a:p>
          <a:p>
            <a:pPr marL="0" indent="0">
              <a:buNone/>
            </a:pPr>
            <a:r>
              <a:rPr lang="en-US"/>
              <a:t> The developed prototype can be reused by the developer for more complicated projects in the future. </a:t>
            </a:r>
          </a:p>
          <a:p>
            <a:pPr marL="0" indent="0">
              <a:buNone/>
            </a:pPr>
            <a:r>
              <a:rPr lang="en-US"/>
              <a:t> Flexibility in design.</a:t>
            </a:r>
          </a:p>
        </p:txBody>
      </p:sp>
    </p:spTree>
    <p:extLst>
      <p:ext uri="{BB962C8B-B14F-4D97-AF65-F5344CB8AC3E}">
        <p14:creationId xmlns:p14="http://schemas.microsoft.com/office/powerpoint/2010/main" val="2351033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Disadvantages –</a:t>
            </a:r>
          </a:p>
        </p:txBody>
      </p:sp>
      <p:sp>
        <p:nvSpPr>
          <p:cNvPr id="3" name="Content Placeholder 2"/>
          <p:cNvSpPr>
            <a:spLocks noGrp="1"/>
          </p:cNvSpPr>
          <p:nvPr>
            <p:ph idx="1"/>
          </p:nvPr>
        </p:nvSpPr>
        <p:spPr/>
        <p:txBody>
          <a:bodyPr/>
          <a:lstStyle/>
          <a:p>
            <a:pPr marL="0" indent="0">
              <a:buNone/>
            </a:pPr>
            <a:r>
              <a:rPr lang="en-US"/>
              <a:t> Costly w.r.t time as well as money. </a:t>
            </a:r>
          </a:p>
          <a:p>
            <a:pPr marL="0" indent="0">
              <a:buNone/>
            </a:pPr>
            <a:r>
              <a:rPr lang="en-US"/>
              <a:t> There may be too much variation in requirements each time the prototype is evaluated by the customer. </a:t>
            </a:r>
          </a:p>
          <a:p>
            <a:pPr marL="0" indent="0">
              <a:buNone/>
            </a:pPr>
            <a:r>
              <a:rPr lang="en-US"/>
              <a:t> Poor Documentation due to continuously changing customer requirements. </a:t>
            </a:r>
          </a:p>
          <a:p>
            <a:pPr marL="0" indent="0">
              <a:buNone/>
            </a:pPr>
            <a:r>
              <a:rPr lang="en-US"/>
              <a:t> It is very difficult for the developers to accommodate all the changes demanded by the customer. </a:t>
            </a:r>
          </a:p>
          <a:p>
            <a:pPr marL="0" indent="0">
              <a:buNone/>
            </a:pPr>
            <a:r>
              <a:rPr lang="en-US"/>
              <a:t> There is uncertainty in determining the number of iterations that would be required before the prototype is finally accepted by the customer. </a:t>
            </a:r>
          </a:p>
          <a:p>
            <a:pPr marL="0" indent="0">
              <a:buNone/>
            </a:pPr>
            <a:r>
              <a:rPr lang="en-US"/>
              <a:t> After seeing an early prototype, the customers sometimes demand the actual product to be delivered soon. </a:t>
            </a:r>
          </a:p>
          <a:p>
            <a:pPr marL="0" indent="0">
              <a:buNone/>
            </a:pPr>
            <a:r>
              <a:rPr lang="en-US"/>
              <a:t> Developers in a hurry to build prototypes may end up with sub-optimal solutions. </a:t>
            </a:r>
          </a:p>
          <a:p>
            <a:pPr marL="0" indent="0">
              <a:buNone/>
            </a:pPr>
            <a:r>
              <a:rPr lang="en-US"/>
              <a:t> The customer might lose interest in the product if he/she is not satisfied with the initial prototype.</a:t>
            </a:r>
          </a:p>
        </p:txBody>
      </p:sp>
    </p:spTree>
    <p:extLst>
      <p:ext uri="{BB962C8B-B14F-4D97-AF65-F5344CB8AC3E}">
        <p14:creationId xmlns:p14="http://schemas.microsoft.com/office/powerpoint/2010/main" val="349988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6530"/>
            <a:ext cx="11029616" cy="1013800"/>
          </a:xfrm>
        </p:spPr>
        <p:txBody>
          <a:bodyPr/>
          <a:lstStyle/>
          <a:p>
            <a:r>
              <a:rPr lang="en-US"/>
              <a:t>THE SPIRAL MODEL</a:t>
            </a:r>
          </a:p>
        </p:txBody>
      </p:sp>
      <p:sp>
        <p:nvSpPr>
          <p:cNvPr id="3" name="Content Placeholder 2"/>
          <p:cNvSpPr>
            <a:spLocks noGrp="1"/>
          </p:cNvSpPr>
          <p:nvPr>
            <p:ph idx="1"/>
          </p:nvPr>
        </p:nvSpPr>
        <p:spPr/>
        <p:txBody>
          <a:bodyPr/>
          <a:lstStyle/>
          <a:p>
            <a:r>
              <a:rPr lang="en-US" dirty="0"/>
              <a:t>Originally proposed by Barry Boehm, the spiral model is an evolutionary software process model that couples the iterative nature of prototyping with the controlled and systematic aspects of the waterfall model.  </a:t>
            </a:r>
          </a:p>
          <a:p>
            <a:r>
              <a:rPr lang="en-US" dirty="0"/>
              <a:t>It provides the potential for rapid development of increasingly more complete versions of the software. </a:t>
            </a:r>
          </a:p>
          <a:p>
            <a:r>
              <a:rPr lang="en-US" dirty="0"/>
              <a:t>Boehm describes the model in the following manner:  </a:t>
            </a:r>
          </a:p>
          <a:p>
            <a:pPr lvl="1"/>
            <a:r>
              <a:rPr lang="en-US" dirty="0"/>
              <a:t>"The spiral development model is a risk-driven process model generator that is used to guide multi-stakeholder concurrent engineering of software intensive systems. </a:t>
            </a:r>
          </a:p>
          <a:p>
            <a:pPr lvl="1"/>
            <a:r>
              <a:rPr lang="en-US" dirty="0"/>
              <a:t>It has two main distinguishing features. One is a cyclic approach for incrementally growing a system’s degree of definition and implementation while decreasing its degree of risk. The other is a set of anchor point milestones for ensuring stakeholder commitment to feasible and mutually satisfactory system solutions." </a:t>
            </a:r>
          </a:p>
        </p:txBody>
      </p:sp>
    </p:spTree>
    <p:extLst>
      <p:ext uri="{BB962C8B-B14F-4D97-AF65-F5344CB8AC3E}">
        <p14:creationId xmlns:p14="http://schemas.microsoft.com/office/powerpoint/2010/main" val="2062947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86192" y="619031"/>
            <a:ext cx="11124615" cy="5627392"/>
          </a:xfrm>
          <a:prstGeom prst="rect">
            <a:avLst/>
          </a:prstGeom>
        </p:spPr>
      </p:pic>
      <p:pic>
        <p:nvPicPr>
          <p:cNvPr id="6" name="Picture 5"/>
          <p:cNvPicPr>
            <a:picLocks noChangeAspect="1"/>
          </p:cNvPicPr>
          <p:nvPr/>
        </p:nvPicPr>
        <p:blipFill>
          <a:blip r:embed="rId3"/>
          <a:stretch>
            <a:fillRect/>
          </a:stretch>
        </p:blipFill>
        <p:spPr>
          <a:xfrm>
            <a:off x="95249" y="6157232"/>
            <a:ext cx="11981956" cy="837334"/>
          </a:xfrm>
          <a:prstGeom prst="rect">
            <a:avLst/>
          </a:prstGeom>
        </p:spPr>
      </p:pic>
    </p:spTree>
    <p:extLst>
      <p:ext uri="{BB962C8B-B14F-4D97-AF65-F5344CB8AC3E}">
        <p14:creationId xmlns:p14="http://schemas.microsoft.com/office/powerpoint/2010/main" val="2066807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 : spiral model</a:t>
            </a:r>
          </a:p>
        </p:txBody>
      </p:sp>
      <p:sp>
        <p:nvSpPr>
          <p:cNvPr id="3" name="Content Placeholder 2"/>
          <p:cNvSpPr>
            <a:spLocks noGrp="1"/>
          </p:cNvSpPr>
          <p:nvPr>
            <p:ph idx="1"/>
          </p:nvPr>
        </p:nvSpPr>
        <p:spPr/>
        <p:txBody>
          <a:bodyPr/>
          <a:lstStyle/>
          <a:p>
            <a:r>
              <a:rPr lang="en-US" dirty="0"/>
              <a:t>Using the spiral model, software is developed in a series of evolutionary releases. </a:t>
            </a:r>
          </a:p>
          <a:p>
            <a:r>
              <a:rPr lang="en-US" dirty="0"/>
              <a:t>During early iterations, the release might be a model or prototype. </a:t>
            </a:r>
          </a:p>
          <a:p>
            <a:r>
              <a:rPr lang="en-US" dirty="0"/>
              <a:t>During later iterations,  increasingly more complete versions of the engineered system are produced. </a:t>
            </a:r>
          </a:p>
          <a:p>
            <a:r>
              <a:rPr lang="en-US" dirty="0"/>
              <a:t>A spiral model is divided into a set of framework activities defined by the software engineering team. </a:t>
            </a:r>
          </a:p>
          <a:p>
            <a:r>
              <a:rPr lang="en-US" dirty="0"/>
              <a:t>Each of the framework activities represent one segment of the spiral path illustrated in Figure. </a:t>
            </a:r>
          </a:p>
          <a:p>
            <a:r>
              <a:rPr lang="en-US" dirty="0"/>
              <a:t>The spiral model can be adapted to apply throughout the life of the computer software. </a:t>
            </a:r>
          </a:p>
        </p:txBody>
      </p:sp>
      <p:sp>
        <p:nvSpPr>
          <p:cNvPr id="4" name="TextBox 3">
            <a:extLst>
              <a:ext uri="{FF2B5EF4-FFF2-40B4-BE49-F238E27FC236}">
                <a16:creationId xmlns:a16="http://schemas.microsoft.com/office/drawing/2014/main" id="{FC603F73-3AE2-472D-A472-08F369D26643}"/>
              </a:ext>
            </a:extLst>
          </p:cNvPr>
          <p:cNvSpPr txBox="1"/>
          <p:nvPr/>
        </p:nvSpPr>
        <p:spPr>
          <a:xfrm>
            <a:off x="7648575" y="15621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948562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SEGMENTS: </a:t>
            </a:r>
          </a:p>
        </p:txBody>
      </p:sp>
      <p:sp>
        <p:nvSpPr>
          <p:cNvPr id="3" name="Content Placeholder 2"/>
          <p:cNvSpPr>
            <a:spLocks noGrp="1"/>
          </p:cNvSpPr>
          <p:nvPr>
            <p:ph idx="1"/>
          </p:nvPr>
        </p:nvSpPr>
        <p:spPr/>
        <p:txBody>
          <a:bodyPr/>
          <a:lstStyle/>
          <a:p>
            <a:r>
              <a:rPr lang="en-US"/>
              <a:t>SEGMENT 1 includes following activities:  Communication (requirement gathering,</a:t>
            </a:r>
          </a:p>
          <a:p>
            <a:pPr marL="0" indent="0">
              <a:buNone/>
            </a:pPr>
            <a:r>
              <a:rPr lang="en-US"/>
              <a:t>     customer evaluation and understanding) </a:t>
            </a:r>
          </a:p>
          <a:p>
            <a:r>
              <a:rPr lang="en-US"/>
              <a:t>SEGMENT 2 includes following activities:  Planning (estimation, scheduling and risk analysis) </a:t>
            </a:r>
          </a:p>
          <a:p>
            <a:r>
              <a:rPr lang="en-US"/>
              <a:t>SEGMENT 3 includes following activities:  Modeling (analysis and design) </a:t>
            </a:r>
          </a:p>
          <a:p>
            <a:r>
              <a:rPr lang="en-US"/>
              <a:t>SEGMENT 4 includes following activities:  Construction (coding and testing) </a:t>
            </a:r>
          </a:p>
          <a:p>
            <a:r>
              <a:rPr lang="en-US"/>
              <a:t>SEGMENT 5 includes following activities:  Deployment (delivery and feedback) </a:t>
            </a:r>
          </a:p>
        </p:txBody>
      </p:sp>
    </p:spTree>
    <p:extLst>
      <p:ext uri="{BB962C8B-B14F-4D97-AF65-F5344CB8AC3E}">
        <p14:creationId xmlns:p14="http://schemas.microsoft.com/office/powerpoint/2010/main" val="988568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CIRCUITS AROUND THE SPIRAL: </a:t>
            </a:r>
          </a:p>
        </p:txBody>
      </p:sp>
      <p:sp>
        <p:nvSpPr>
          <p:cNvPr id="3" name="Content Placeholder 2"/>
          <p:cNvSpPr>
            <a:spLocks noGrp="1"/>
          </p:cNvSpPr>
          <p:nvPr>
            <p:ph idx="1"/>
          </p:nvPr>
        </p:nvSpPr>
        <p:spPr>
          <a:xfrm>
            <a:off x="581192" y="1715956"/>
            <a:ext cx="11029615" cy="5142044"/>
          </a:xfrm>
        </p:spPr>
        <p:txBody>
          <a:bodyPr>
            <a:normAutofit/>
          </a:bodyPr>
          <a:lstStyle/>
          <a:p>
            <a:r>
              <a:rPr lang="en-US"/>
              <a:t>As this evolutionary process begins, the software team performs activities that are implied by a circuit around the spiral in a clockwise direction, beginning at the center.  </a:t>
            </a:r>
          </a:p>
          <a:p>
            <a:r>
              <a:rPr lang="en-US"/>
              <a:t>Risk is considered as each revolution is made.  </a:t>
            </a:r>
          </a:p>
          <a:p>
            <a:r>
              <a:rPr lang="en-US"/>
              <a:t>Anchor point milestones - a combination of work products and conditions that are attained along the path of the spiral - are noted for each evolutionary pass.  </a:t>
            </a:r>
          </a:p>
          <a:p>
            <a:r>
              <a:rPr lang="en-US"/>
              <a:t>The first circuit around the spiral might result in the development of a product specification and concept development of project, that starts at the core of the spiral and continues for multiple iterations until concept development is complete. </a:t>
            </a:r>
          </a:p>
          <a:p>
            <a:r>
              <a:rPr lang="en-US"/>
              <a:t>Each pass through the planning region results in adjustments to the project plan.  </a:t>
            </a:r>
          </a:p>
          <a:p>
            <a:r>
              <a:rPr lang="en-US"/>
              <a:t>Cost and schedule are adjusted based on feedback derived from the customer after delivery.  </a:t>
            </a:r>
          </a:p>
          <a:p>
            <a:r>
              <a:rPr lang="en-US"/>
              <a:t>In addition, the project manager adjusts the planned number of iterations required to complete the software. </a:t>
            </a:r>
          </a:p>
          <a:p>
            <a:r>
              <a:rPr lang="en-US"/>
              <a:t>The version or build or deliverable produced at the end of Deployment phase of the last circuit, is the final software product. </a:t>
            </a:r>
          </a:p>
        </p:txBody>
      </p:sp>
    </p:spTree>
    <p:extLst>
      <p:ext uri="{BB962C8B-B14F-4D97-AF65-F5344CB8AC3E}">
        <p14:creationId xmlns:p14="http://schemas.microsoft.com/office/powerpoint/2010/main" val="3481551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Spiral Model: </a:t>
            </a:r>
          </a:p>
        </p:txBody>
      </p:sp>
      <p:pic>
        <p:nvPicPr>
          <p:cNvPr id="4" name="Content Placeholder 3"/>
          <p:cNvPicPr>
            <a:picLocks noGrp="1" noChangeAspect="1"/>
          </p:cNvPicPr>
          <p:nvPr>
            <p:ph idx="1"/>
          </p:nvPr>
        </p:nvPicPr>
        <p:blipFill>
          <a:blip r:embed="rId2"/>
          <a:stretch>
            <a:fillRect/>
          </a:stretch>
        </p:blipFill>
        <p:spPr>
          <a:xfrm>
            <a:off x="459982" y="1994922"/>
            <a:ext cx="11308465" cy="4744327"/>
          </a:xfrm>
          <a:prstGeom prst="rect">
            <a:avLst/>
          </a:prstGeom>
        </p:spPr>
      </p:pic>
    </p:spTree>
    <p:extLst>
      <p:ext uri="{BB962C8B-B14F-4D97-AF65-F5344CB8AC3E}">
        <p14:creationId xmlns:p14="http://schemas.microsoft.com/office/powerpoint/2010/main" val="65201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Disadvantages of Spiral Model:</a:t>
            </a:r>
          </a:p>
        </p:txBody>
      </p:sp>
      <p:pic>
        <p:nvPicPr>
          <p:cNvPr id="4" name="Content Placeholder 3"/>
          <p:cNvPicPr>
            <a:picLocks noGrp="1" noChangeAspect="1"/>
          </p:cNvPicPr>
          <p:nvPr>
            <p:ph idx="1"/>
          </p:nvPr>
        </p:nvPicPr>
        <p:blipFill>
          <a:blip r:embed="rId2"/>
          <a:stretch>
            <a:fillRect/>
          </a:stretch>
        </p:blipFill>
        <p:spPr>
          <a:xfrm>
            <a:off x="393369" y="2157587"/>
            <a:ext cx="11446329" cy="4076958"/>
          </a:xfrm>
          <a:prstGeom prst="rect">
            <a:avLst/>
          </a:prstGeom>
        </p:spPr>
      </p:pic>
    </p:spTree>
    <p:extLst>
      <p:ext uri="{BB962C8B-B14F-4D97-AF65-F5344CB8AC3E}">
        <p14:creationId xmlns:p14="http://schemas.microsoft.com/office/powerpoint/2010/main" val="17165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Applications</a:t>
            </a:r>
          </a:p>
        </p:txBody>
      </p:sp>
      <p:sp>
        <p:nvSpPr>
          <p:cNvPr id="3" name="Content Placeholder 2"/>
          <p:cNvSpPr>
            <a:spLocks noGrp="1"/>
          </p:cNvSpPr>
          <p:nvPr>
            <p:ph idx="1"/>
          </p:nvPr>
        </p:nvSpPr>
        <p:spPr/>
        <p:txBody>
          <a:bodyPr>
            <a:normAutofit/>
          </a:bodyPr>
          <a:lstStyle/>
          <a:p>
            <a:r>
              <a:rPr lang="en-US" dirty="0"/>
              <a:t>system software</a:t>
            </a:r>
          </a:p>
          <a:p>
            <a:r>
              <a:rPr lang="en-US" dirty="0"/>
              <a:t> application software</a:t>
            </a:r>
          </a:p>
          <a:p>
            <a:r>
              <a:rPr lang="en-US" dirty="0"/>
              <a:t> engineering/scientific software </a:t>
            </a:r>
          </a:p>
          <a:p>
            <a:r>
              <a:rPr lang="en-US" dirty="0"/>
              <a:t> embedded software </a:t>
            </a:r>
          </a:p>
          <a:p>
            <a:r>
              <a:rPr lang="en-US" dirty="0" err="1"/>
              <a:t>WebApps</a:t>
            </a:r>
            <a:r>
              <a:rPr lang="en-US" dirty="0"/>
              <a:t> (Web applications)</a:t>
            </a:r>
          </a:p>
          <a:p>
            <a:r>
              <a:rPr lang="en-US" dirty="0"/>
              <a:t> AI software</a:t>
            </a:r>
          </a:p>
        </p:txBody>
      </p:sp>
    </p:spTree>
    <p:extLst>
      <p:ext uri="{BB962C8B-B14F-4D97-AF65-F5344CB8AC3E}">
        <p14:creationId xmlns:p14="http://schemas.microsoft.com/office/powerpoint/2010/main" val="385482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Iterative enhancement model</a:t>
            </a:r>
          </a:p>
        </p:txBody>
      </p:sp>
      <p:sp>
        <p:nvSpPr>
          <p:cNvPr id="3" name="Content Placeholder 2"/>
          <p:cNvSpPr>
            <a:spLocks noGrp="1"/>
          </p:cNvSpPr>
          <p:nvPr>
            <p:ph idx="1"/>
          </p:nvPr>
        </p:nvSpPr>
        <p:spPr/>
        <p:txBody>
          <a:bodyPr/>
          <a:lstStyle/>
          <a:p>
            <a:r>
              <a:rPr lang="en-US" dirty="0"/>
              <a:t>In 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p>
          <a:p>
            <a:r>
              <a:rPr lang="en-US" dirty="0"/>
              <a:t>The Iterative Model allows the accessing earlier phases, in which the variations made respectively. The final output of the project renewed at the end of the Software Development Life Cycle (SDLC) process.</a:t>
            </a:r>
          </a:p>
          <a:p>
            <a:br>
              <a:rPr lang="en-US" dirty="0"/>
            </a:br>
            <a:endParaRPr lang="en-US" dirty="0"/>
          </a:p>
        </p:txBody>
      </p:sp>
    </p:spTree>
    <p:extLst>
      <p:ext uri="{BB962C8B-B14F-4D97-AF65-F5344CB8AC3E}">
        <p14:creationId xmlns:p14="http://schemas.microsoft.com/office/powerpoint/2010/main" val="2049246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1192" y="702156"/>
            <a:ext cx="11029615" cy="5342384"/>
          </a:xfrm>
          <a:prstGeom prst="rect">
            <a:avLst/>
          </a:prstGeom>
        </p:spPr>
      </p:pic>
    </p:spTree>
    <p:extLst>
      <p:ext uri="{BB962C8B-B14F-4D97-AF65-F5344CB8AC3E}">
        <p14:creationId xmlns:p14="http://schemas.microsoft.com/office/powerpoint/2010/main" val="2377824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use the Iterative Model?</a:t>
            </a:r>
            <a:br>
              <a:rPr lang="en-US"/>
            </a:br>
            <a:endParaRPr lang="en-US"/>
          </a:p>
        </p:txBody>
      </p:sp>
      <p:sp>
        <p:nvSpPr>
          <p:cNvPr id="3" name="Content Placeholder 2"/>
          <p:cNvSpPr>
            <a:spLocks noGrp="1"/>
          </p:cNvSpPr>
          <p:nvPr>
            <p:ph idx="1"/>
          </p:nvPr>
        </p:nvSpPr>
        <p:spPr/>
        <p:txBody>
          <a:bodyPr/>
          <a:lstStyle/>
          <a:p>
            <a:r>
              <a:rPr lang="en-US"/>
              <a:t>When requirements are defined clearly and easy to understand.</a:t>
            </a:r>
          </a:p>
          <a:p>
            <a:r>
              <a:rPr lang="en-US"/>
              <a:t>When the software application is large.</a:t>
            </a:r>
          </a:p>
          <a:p>
            <a:r>
              <a:rPr lang="en-US"/>
              <a:t>When there is a requirement of changes in future.</a:t>
            </a:r>
          </a:p>
        </p:txBody>
      </p:sp>
    </p:spTree>
    <p:extLst>
      <p:ext uri="{BB962C8B-B14F-4D97-AF65-F5344CB8AC3E}">
        <p14:creationId xmlns:p14="http://schemas.microsoft.com/office/powerpoint/2010/main" val="3593221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a:t>
            </a:r>
            <a:br>
              <a:rPr lang="en-US"/>
            </a:br>
            <a:endParaRPr lang="en-US"/>
          </a:p>
        </p:txBody>
      </p:sp>
      <p:sp>
        <p:nvSpPr>
          <p:cNvPr id="3" name="Content Placeholder 2"/>
          <p:cNvSpPr>
            <a:spLocks noGrp="1"/>
          </p:cNvSpPr>
          <p:nvPr>
            <p:ph idx="1"/>
          </p:nvPr>
        </p:nvSpPr>
        <p:spPr/>
        <p:txBody>
          <a:bodyPr/>
          <a:lstStyle/>
          <a:p>
            <a:r>
              <a:rPr lang="en-US"/>
              <a:t>Testing and debugging during smaller iteration is easy.</a:t>
            </a:r>
          </a:p>
          <a:p>
            <a:r>
              <a:rPr lang="en-US"/>
              <a:t>A Parallel development can plan.</a:t>
            </a:r>
          </a:p>
          <a:p>
            <a:r>
              <a:rPr lang="en-US"/>
              <a:t>It is easily acceptable to ever-changing needs of the project.</a:t>
            </a:r>
          </a:p>
          <a:p>
            <a:r>
              <a:rPr lang="en-US"/>
              <a:t>Risks are identified and resolved during iteration.</a:t>
            </a:r>
          </a:p>
          <a:p>
            <a:r>
              <a:rPr lang="en-US"/>
              <a:t>Limited time spent on documentation and extra time on designing.</a:t>
            </a:r>
          </a:p>
          <a:p>
            <a:endParaRPr lang="en-US"/>
          </a:p>
        </p:txBody>
      </p:sp>
    </p:spTree>
    <p:extLst>
      <p:ext uri="{BB962C8B-B14F-4D97-AF65-F5344CB8AC3E}">
        <p14:creationId xmlns:p14="http://schemas.microsoft.com/office/powerpoint/2010/main" val="1828369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a:t>
            </a:r>
            <a:br>
              <a:rPr lang="en-US"/>
            </a:br>
            <a:endParaRPr lang="en-US"/>
          </a:p>
        </p:txBody>
      </p:sp>
      <p:sp>
        <p:nvSpPr>
          <p:cNvPr id="3" name="Content Placeholder 2"/>
          <p:cNvSpPr>
            <a:spLocks noGrp="1"/>
          </p:cNvSpPr>
          <p:nvPr>
            <p:ph idx="1"/>
          </p:nvPr>
        </p:nvSpPr>
        <p:spPr/>
        <p:txBody>
          <a:bodyPr/>
          <a:lstStyle/>
          <a:p>
            <a:r>
              <a:rPr lang="en-US"/>
              <a:t>It is not suitable for smaller projects.</a:t>
            </a:r>
          </a:p>
          <a:p>
            <a:r>
              <a:rPr lang="en-US"/>
              <a:t>More Resources may be required.</a:t>
            </a:r>
          </a:p>
          <a:p>
            <a:r>
              <a:rPr lang="en-US"/>
              <a:t>Design can be changed again and again because of imperfect requirements.</a:t>
            </a:r>
          </a:p>
          <a:p>
            <a:r>
              <a:rPr lang="en-US"/>
              <a:t>Requirement changes can cause over budget.</a:t>
            </a:r>
          </a:p>
          <a:p>
            <a:r>
              <a:rPr lang="en-US"/>
              <a:t>Project completion date not confirmed because of changing requirements.</a:t>
            </a:r>
          </a:p>
        </p:txBody>
      </p:sp>
    </p:spTree>
    <p:extLst>
      <p:ext uri="{BB962C8B-B14F-4D97-AF65-F5344CB8AC3E}">
        <p14:creationId xmlns:p14="http://schemas.microsoft.com/office/powerpoint/2010/main" val="208955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Software</a:t>
            </a:r>
          </a:p>
        </p:txBody>
      </p:sp>
      <p:sp>
        <p:nvSpPr>
          <p:cNvPr id="3" name="Content Placeholder 2"/>
          <p:cNvSpPr>
            <a:spLocks noGrp="1"/>
          </p:cNvSpPr>
          <p:nvPr>
            <p:ph idx="1"/>
          </p:nvPr>
        </p:nvSpPr>
        <p:spPr/>
        <p:txBody>
          <a:bodyPr>
            <a:normAutofit/>
          </a:bodyPr>
          <a:lstStyle/>
          <a:p>
            <a:pPr marL="0" indent="0">
              <a:buNone/>
            </a:pPr>
            <a:r>
              <a:rPr lang="en-US" b="1" i="1"/>
              <a:t>Why must it change?</a:t>
            </a:r>
          </a:p>
          <a:p>
            <a:pPr>
              <a:buFont typeface="Arial" panose="020B0604020202020204" pitchFamily="34" charset="0"/>
              <a:buChar char="•"/>
            </a:pPr>
            <a:r>
              <a:rPr lang="en-US"/>
              <a:t>software must be adapted to meet the needs of new computing environments or technology.</a:t>
            </a:r>
          </a:p>
          <a:p>
            <a:pPr>
              <a:buFont typeface="Arial" panose="020B0604020202020204" pitchFamily="34" charset="0"/>
              <a:buChar char="•"/>
            </a:pPr>
            <a:r>
              <a:rPr lang="en-US"/>
              <a:t>software must be enhanced to implement new business requirements.</a:t>
            </a:r>
          </a:p>
          <a:p>
            <a:pPr>
              <a:buFont typeface="Arial" panose="020B0604020202020204" pitchFamily="34" charset="0"/>
              <a:buChar char="•"/>
            </a:pPr>
            <a:r>
              <a:rPr lang="en-US"/>
              <a:t> software must be extended to make it interoperable with other more modern systems or databases.</a:t>
            </a:r>
          </a:p>
          <a:p>
            <a:pPr>
              <a:buFont typeface="Arial" panose="020B0604020202020204" pitchFamily="34" charset="0"/>
              <a:buChar char="•"/>
            </a:pPr>
            <a:r>
              <a:rPr lang="en-US"/>
              <a:t> software must be re-architected to make it viable within a network environment</a:t>
            </a:r>
          </a:p>
        </p:txBody>
      </p:sp>
    </p:spTree>
    <p:extLst>
      <p:ext uri="{BB962C8B-B14F-4D97-AF65-F5344CB8AC3E}">
        <p14:creationId xmlns:p14="http://schemas.microsoft.com/office/powerpoint/2010/main" val="217303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Engineering</a:t>
            </a:r>
          </a:p>
        </p:txBody>
      </p:sp>
      <p:sp>
        <p:nvSpPr>
          <p:cNvPr id="3" name="Content Placeholder 2"/>
          <p:cNvSpPr>
            <a:spLocks noGrp="1"/>
          </p:cNvSpPr>
          <p:nvPr>
            <p:ph idx="1"/>
          </p:nvPr>
        </p:nvSpPr>
        <p:spPr>
          <a:xfrm>
            <a:off x="581192" y="2180496"/>
            <a:ext cx="11029615" cy="4398434"/>
          </a:xfrm>
        </p:spPr>
        <p:txBody>
          <a:bodyPr>
            <a:normAutofit/>
          </a:bodyPr>
          <a:lstStyle/>
          <a:p>
            <a:r>
              <a:rPr lang="en-US" dirty="0"/>
              <a:t>Some realities:</a:t>
            </a:r>
          </a:p>
          <a:p>
            <a:pPr lvl="1">
              <a:buFont typeface="Wingdings" panose="05000000000000000000" pitchFamily="2" charset="2"/>
              <a:buChar char="v"/>
            </a:pPr>
            <a:r>
              <a:rPr lang="en-US" dirty="0"/>
              <a:t> </a:t>
            </a:r>
            <a:r>
              <a:rPr lang="en-US" i="1" dirty="0"/>
              <a:t>a concerted effort should be made to understand the problem before a software solution is developed</a:t>
            </a:r>
          </a:p>
          <a:p>
            <a:pPr lvl="1">
              <a:buFont typeface="Wingdings" panose="05000000000000000000" pitchFamily="2" charset="2"/>
              <a:buChar char="v"/>
            </a:pPr>
            <a:r>
              <a:rPr lang="en-US" dirty="0"/>
              <a:t> </a:t>
            </a:r>
            <a:r>
              <a:rPr lang="en-US" i="1" dirty="0"/>
              <a:t>design becomes a prime activity</a:t>
            </a:r>
          </a:p>
          <a:p>
            <a:pPr lvl="1">
              <a:buFont typeface="Wingdings" panose="05000000000000000000" pitchFamily="2" charset="2"/>
              <a:buChar char="v"/>
            </a:pPr>
            <a:r>
              <a:rPr lang="en-US" dirty="0"/>
              <a:t> </a:t>
            </a:r>
            <a:r>
              <a:rPr lang="en-US" i="1" dirty="0"/>
              <a:t>software should exhibit high quality</a:t>
            </a:r>
          </a:p>
          <a:p>
            <a:pPr lvl="1">
              <a:buFont typeface="Wingdings" panose="05000000000000000000" pitchFamily="2" charset="2"/>
              <a:buChar char="v"/>
            </a:pPr>
            <a:r>
              <a:rPr lang="en-US" dirty="0"/>
              <a:t> </a:t>
            </a:r>
            <a:r>
              <a:rPr lang="en-US" i="1" dirty="0"/>
              <a:t>software should be maintainable</a:t>
            </a:r>
          </a:p>
          <a:p>
            <a:r>
              <a:rPr lang="en-US" dirty="0"/>
              <a:t> The definition:</a:t>
            </a:r>
          </a:p>
          <a:p>
            <a:pPr marL="0" indent="0">
              <a:buNone/>
            </a:pPr>
            <a:r>
              <a:rPr lang="en-US" dirty="0"/>
              <a:t>	 </a:t>
            </a:r>
            <a:r>
              <a:rPr lang="en-US" i="1" dirty="0"/>
              <a:t>[Software engineering is] the establishment and use of sound engineering principles in order to obtain economically software that is reliable and works efficiently on real machines.</a:t>
            </a:r>
            <a:endParaRPr lang="en-US" dirty="0"/>
          </a:p>
          <a:p>
            <a:r>
              <a:rPr lang="en-US" dirty="0"/>
              <a:t> The IEEE definition:</a:t>
            </a:r>
          </a:p>
          <a:p>
            <a:pPr marL="0" indent="0">
              <a:buNone/>
            </a:pPr>
            <a:r>
              <a:rPr lang="en-US" dirty="0"/>
              <a:t> 	 </a:t>
            </a:r>
            <a:r>
              <a:rPr lang="en-US" i="1" dirty="0"/>
              <a:t>Software Engineering: (1) The application of a systematic, disciplined, quantifiable approach to the development, operation, and maintenance of software; that is, the application of engineering to software.  (2) The study of approaches as in (1).</a:t>
            </a:r>
            <a:endParaRPr lang="en-US" dirty="0"/>
          </a:p>
        </p:txBody>
      </p:sp>
    </p:spTree>
    <p:extLst>
      <p:ext uri="{BB962C8B-B14F-4D97-AF65-F5344CB8AC3E}">
        <p14:creationId xmlns:p14="http://schemas.microsoft.com/office/powerpoint/2010/main" val="348180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 </a:t>
            </a:r>
            <a:r>
              <a:rPr lang="en-US" err="1"/>
              <a:t>Engg</a:t>
            </a:r>
            <a:r>
              <a:rPr lang="en-US"/>
              <a:t> is A Layered Technology</a:t>
            </a:r>
          </a:p>
        </p:txBody>
      </p:sp>
      <p:pic>
        <p:nvPicPr>
          <p:cNvPr id="4" name="Content Placeholder 3"/>
          <p:cNvPicPr>
            <a:picLocks noGrp="1" noChangeAspect="1"/>
          </p:cNvPicPr>
          <p:nvPr>
            <p:ph idx="1"/>
          </p:nvPr>
        </p:nvPicPr>
        <p:blipFill>
          <a:blip r:embed="rId2"/>
          <a:stretch>
            <a:fillRect/>
          </a:stretch>
        </p:blipFill>
        <p:spPr>
          <a:xfrm>
            <a:off x="970123" y="1914121"/>
            <a:ext cx="8755764" cy="4560124"/>
          </a:xfrm>
          <a:prstGeom prst="rect">
            <a:avLst/>
          </a:prstGeom>
        </p:spPr>
      </p:pic>
    </p:spTree>
    <p:extLst>
      <p:ext uri="{BB962C8B-B14F-4D97-AF65-F5344CB8AC3E}">
        <p14:creationId xmlns:p14="http://schemas.microsoft.com/office/powerpoint/2010/main" val="335013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0010" y="637726"/>
            <a:ext cx="11376561" cy="5253157"/>
          </a:xfrm>
          <a:prstGeom prst="rect">
            <a:avLst/>
          </a:prstGeom>
        </p:spPr>
      </p:pic>
    </p:spTree>
    <p:extLst>
      <p:ext uri="{BB962C8B-B14F-4D97-AF65-F5344CB8AC3E}">
        <p14:creationId xmlns:p14="http://schemas.microsoft.com/office/powerpoint/2010/main" val="75098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1192" y="702156"/>
            <a:ext cx="11029615" cy="5283008"/>
          </a:xfrm>
          <a:prstGeom prst="rect">
            <a:avLst/>
          </a:prstGeom>
        </p:spPr>
      </p:pic>
    </p:spTree>
    <p:extLst>
      <p:ext uri="{BB962C8B-B14F-4D97-AF65-F5344CB8AC3E}">
        <p14:creationId xmlns:p14="http://schemas.microsoft.com/office/powerpoint/2010/main" val="38418568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742</TotalTime>
  <Words>2207</Words>
  <Application>Microsoft Office PowerPoint</Application>
  <PresentationFormat>Widescreen</PresentationFormat>
  <Paragraphs>179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Gill Sans MT</vt:lpstr>
      <vt:lpstr>Wingdings</vt:lpstr>
      <vt:lpstr>Wingdings 2</vt:lpstr>
      <vt:lpstr>Dividend</vt:lpstr>
      <vt:lpstr>UNIT 1- introduction</vt:lpstr>
      <vt:lpstr>What is Software?</vt:lpstr>
      <vt:lpstr>PowerPoint Presentation</vt:lpstr>
      <vt:lpstr>Software Applications</vt:lpstr>
      <vt:lpstr>Legacy Software</vt:lpstr>
      <vt:lpstr>Software Engineering</vt:lpstr>
      <vt:lpstr>S/W Engg is A Layered Technology</vt:lpstr>
      <vt:lpstr>PowerPoint Presentation</vt:lpstr>
      <vt:lpstr>PowerPoint Presentation</vt:lpstr>
      <vt:lpstr>PowerPoint Presentation</vt:lpstr>
      <vt:lpstr>Software characteristics</vt:lpstr>
      <vt:lpstr>Software Crisis</vt:lpstr>
      <vt:lpstr>PowerPoint Presentation</vt:lpstr>
      <vt:lpstr>PowerPoint Presentation</vt:lpstr>
      <vt:lpstr>PowerPoint Presentation</vt:lpstr>
      <vt:lpstr>PowerPoint Presentation</vt:lpstr>
      <vt:lpstr>Various sdlc models</vt:lpstr>
      <vt:lpstr>WATERFALL MODEL (classic life cycle model)</vt:lpstr>
      <vt:lpstr>Points to ponder(Waterfall model)</vt:lpstr>
      <vt:lpstr>The incremental MODEL</vt:lpstr>
      <vt:lpstr>PowerPoint Presentation</vt:lpstr>
      <vt:lpstr>Advantages and Disadvantages</vt:lpstr>
      <vt:lpstr>THE RAD (RAPID APPLICATION DEVELOPMENT) MODEL:</vt:lpstr>
      <vt:lpstr>PowerPoint Presentation</vt:lpstr>
      <vt:lpstr>Advantages –</vt:lpstr>
      <vt:lpstr>disadvantages</vt:lpstr>
      <vt:lpstr>Activity time</vt:lpstr>
      <vt:lpstr>EVOLUTIONALRY PROCESS MODELS</vt:lpstr>
      <vt:lpstr>Prototyping</vt:lpstr>
      <vt:lpstr>The prototype model</vt:lpstr>
      <vt:lpstr>Advantages –</vt:lpstr>
      <vt:lpstr>Disadvantages –</vt:lpstr>
      <vt:lpstr>THE SPIRAL MODEL</vt:lpstr>
      <vt:lpstr>PowerPoint Presentation</vt:lpstr>
      <vt:lpstr>Key points : spiral model</vt:lpstr>
      <vt:lpstr>SEGMENTS: </vt:lpstr>
      <vt:lpstr>CIRCUITS AROUND THE SPIRAL: </vt:lpstr>
      <vt:lpstr>Advantages of Spiral Model: </vt:lpstr>
      <vt:lpstr>Disadvantages of Spiral Model:</vt:lpstr>
      <vt:lpstr>Iterative enhancement model</vt:lpstr>
      <vt:lpstr>PowerPoint Presentation</vt:lpstr>
      <vt:lpstr>When to use the Iterative Model? </vt:lpstr>
      <vt:lpstr>Advantage </vt:lpstr>
      <vt:lpstr>Disadvantage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dc:title>
  <dc:creator>Sapna Jain</dc:creator>
  <cp:lastModifiedBy>Kalpana CS</cp:lastModifiedBy>
  <cp:revision>24</cp:revision>
  <dcterms:created xsi:type="dcterms:W3CDTF">2022-02-14T10:36:33Z</dcterms:created>
  <dcterms:modified xsi:type="dcterms:W3CDTF">2024-02-29T09:36:43Z</dcterms:modified>
</cp:coreProperties>
</file>