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74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36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4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8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4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4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6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5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Reducing Customer Churn in Telecommunication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Strategies to Reduce Churn Rate and Enhance Customer Retention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Strategy 4: Loyalty Programs and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Exclusive Rewards: Develop loyalty programs with exclusive benefits.</a:t>
            </a:r>
          </a:p>
          <a:p>
            <a:r>
              <a:t>- Referral Bonuses: Provide attractive bonuses for referrals.</a:t>
            </a:r>
          </a:p>
          <a:p>
            <a:r>
              <a:t>- Long-Term Incentives: Offer discounts for contract renewals.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426" y="306333"/>
            <a:ext cx="6589199" cy="1280890"/>
          </a:xfrm>
        </p:spPr>
        <p:txBody>
          <a:bodyPr>
            <a:normAutofit/>
          </a:bodyPr>
          <a:lstStyle/>
          <a:p>
            <a:r>
              <a:rPr b="1" dirty="0"/>
              <a:t>Strategy 5: Flexible Billing and Payment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Transparent Billing: Ensure clear and transparent billing statements.</a:t>
            </a:r>
          </a:p>
          <a:p>
            <a:r>
              <a:t>- Flexible Payment Plans: Offer installment and deferred payment options.</a:t>
            </a:r>
          </a:p>
          <a:p>
            <a:r>
              <a:t>- Billing Support: Provide dedicated support for billing queries.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Implementation Plan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Implementation Steps:</a:t>
            </a:r>
          </a:p>
          <a:p>
            <a:r>
              <a:t>  1. Gather Feedback: Regularly collect and analyze customer feedback.</a:t>
            </a:r>
          </a:p>
          <a:p>
            <a:r>
              <a:t>  2. Train Support Teams: Equip teams to handle specific issues.</a:t>
            </a:r>
          </a:p>
          <a:p>
            <a:r>
              <a:t>  3. Monitor Progress: Continuously track churn rates and strategy effectiveness.</a:t>
            </a:r>
          </a:p>
          <a:p>
            <a:r>
              <a:t>  4. Adapt and Improve: Refine strategies based on data and feedback.</a:t>
            </a:r>
          </a:p>
          <a:p>
            <a:r>
              <a:t>- Conclusion: By focusing on targeted strategies, we can reduce churn, enhance customer satisfaction, and foster long-term loyalty.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Objective: To address the issue of customer churn in telecommunication services.</a:t>
            </a:r>
          </a:p>
          <a:p>
            <a:r>
              <a:t>Agenda:</a:t>
            </a:r>
          </a:p>
          <a:p>
            <a:r>
              <a:t>1. Understanding the Problem</a:t>
            </a:r>
          </a:p>
          <a:p>
            <a:r>
              <a:t>2. Key Insights</a:t>
            </a:r>
          </a:p>
          <a:p>
            <a:r>
              <a:t>3. Strategies to Reduce Churn</a:t>
            </a:r>
          </a:p>
          <a:p>
            <a:r>
              <a:t>4. Implementation Plan</a:t>
            </a:r>
          </a:p>
          <a:p>
            <a:r>
              <a:t>5.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14488"/>
            <a:ext cx="6591985" cy="4296734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A high</a:t>
            </a:r>
            <a:r>
              <a:rPr dirty="0"/>
              <a:t> churn rate negatively impacts revenue and customer loyalty.</a:t>
            </a:r>
          </a:p>
          <a:p>
            <a:pPr marL="0" indent="0">
              <a:buNone/>
            </a:pPr>
            <a:r>
              <a:rPr b="1" dirty="0"/>
              <a:t>Common reasons for churn:</a:t>
            </a:r>
            <a:r>
              <a:rPr lang="en-US" b="1" dirty="0"/>
              <a:t> </a:t>
            </a:r>
          </a:p>
          <a:p>
            <a:r>
              <a:rPr lang="en-IN" dirty="0"/>
              <a:t>Competitors had better devices</a:t>
            </a:r>
            <a:r>
              <a:rPr dirty="0"/>
              <a:t>, poor customer support,</a:t>
            </a:r>
            <a:r>
              <a:rPr lang="en-US" dirty="0"/>
              <a:t> and </a:t>
            </a:r>
            <a:r>
              <a:rPr dirty="0"/>
              <a:t>high costs.</a:t>
            </a:r>
            <a:endParaRPr lang="en-US" dirty="0"/>
          </a:p>
          <a:p>
            <a:r>
              <a:rPr lang="en-IN" dirty="0"/>
              <a:t>Competitor made a better offer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b="1" dirty="0"/>
              <a:t>Goal:</a:t>
            </a:r>
            <a:endParaRPr lang="en-US" b="1" dirty="0"/>
          </a:p>
          <a:p>
            <a:r>
              <a:rPr b="1" dirty="0"/>
              <a:t> </a:t>
            </a:r>
            <a:r>
              <a:rPr dirty="0"/>
              <a:t>Identify specific causes of churn and develop targeted strategies.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85899"/>
            <a:ext cx="6591985" cy="5000625"/>
          </a:xfrm>
        </p:spPr>
        <p:txBody>
          <a:bodyPr/>
          <a:lstStyle/>
          <a:p>
            <a:pPr marL="0" indent="0">
              <a:buNone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Total Churn By Churn Category </a:t>
            </a:r>
          </a:p>
          <a:p>
            <a:pPr marL="0" indent="0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Competitor</a:t>
            </a:r>
            <a:r>
              <a:rPr sz="2000" dirty="0"/>
              <a:t>:</a:t>
            </a:r>
            <a:endParaRPr lang="en-US" sz="2000" dirty="0"/>
          </a:p>
          <a:p>
            <a:r>
              <a:rPr lang="en-US" i="0" dirty="0">
                <a:solidFill>
                  <a:srgbClr val="111111"/>
                </a:solidFill>
                <a:effectLst/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44% of customer churn is due to competitors offering better devices and services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18% of customer churn is due to poor customer service.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Common Issues Identified: </a:t>
            </a:r>
            <a:endParaRPr lang="en-US" sz="20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billing issues, </a:t>
            </a:r>
            <a:endParaRPr lang="en-US" dirty="0">
              <a:solidFill>
                <a:srgbClr val="111111"/>
              </a:solidFill>
              <a:highlight>
                <a:srgbClr val="F3F3F3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lack of support.</a:t>
            </a:r>
            <a:endParaRPr lang="en-US" dirty="0">
              <a:solidFill>
                <a:srgbClr val="111111"/>
              </a:solidFill>
              <a:highlight>
                <a:srgbClr val="F3F3F3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111111"/>
              </a:solidFill>
              <a:highlight>
                <a:srgbClr val="F3F3F3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>
              <a:solidFill>
                <a:srgbClr val="111111"/>
              </a:solidFill>
              <a:highlight>
                <a:srgbClr val="F3F3F3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85899"/>
            <a:ext cx="6591985" cy="5000625"/>
          </a:xfrm>
        </p:spPr>
        <p:txBody>
          <a:bodyPr/>
          <a:lstStyle/>
          <a:p>
            <a:pPr marL="0" indent="0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Services Used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Churn Rate By Internet Type </a:t>
            </a:r>
          </a:p>
          <a:p>
            <a:r>
              <a:rPr lang="en-IN"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Those customers who use fibre optic have a high churn rate (41.1%). </a:t>
            </a:r>
            <a:endParaRPr lang="en-US" dirty="0">
              <a:solidFill>
                <a:srgbClr val="111111"/>
              </a:solidFill>
              <a:highlight>
                <a:srgbClr val="F3F3F3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Geographic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Top 5 States with High Churn Rate </a:t>
            </a:r>
          </a:p>
          <a:p>
            <a:r>
              <a:rPr lang="en-IN"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Jammu &amp; Kashmir 57.2%</a:t>
            </a:r>
            <a:endParaRPr lang="en-US" dirty="0">
              <a:solidFill>
                <a:srgbClr val="111111"/>
              </a:solidFill>
              <a:highlight>
                <a:srgbClr val="F3F3F3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Assam 38.1%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Jharkhand 34.5%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Chhattisgarh  30.5%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Delhi 29.9%</a:t>
            </a:r>
          </a:p>
          <a:p>
            <a:endParaRPr lang="en-IN" dirty="0">
              <a:solidFill>
                <a:srgbClr val="111111"/>
              </a:solidFill>
              <a:highlight>
                <a:srgbClr val="F3F3F3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>
              <a:solidFill>
                <a:srgbClr val="111111"/>
              </a:solidFill>
              <a:highlight>
                <a:srgbClr val="F3F3F3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7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85899"/>
            <a:ext cx="6591985" cy="5000625"/>
          </a:xfrm>
        </p:spPr>
        <p:txBody>
          <a:bodyPr/>
          <a:lstStyle/>
          <a:p>
            <a:pPr marL="0" indent="0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Services Used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Churn Rate By Contract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Customers who subscribe to month-to-month contracts have a higher probability of churning</a:t>
            </a:r>
          </a:p>
          <a:p>
            <a:pPr marL="0" indent="0">
              <a:buNone/>
            </a:pPr>
            <a:endParaRPr lang="en-US" sz="2000" b="1" dirty="0">
              <a:solidFill>
                <a:srgbClr val="111111"/>
              </a:solidFill>
              <a:highlight>
                <a:srgbClr val="F3F3F3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Demographic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Total Churn By Gender 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churn rate for females is higher than that for males.</a:t>
            </a:r>
          </a:p>
          <a:p>
            <a:endParaRPr lang="en-US" dirty="0">
              <a:solidFill>
                <a:srgbClr val="111111"/>
              </a:solidFill>
              <a:highlight>
                <a:srgbClr val="F3F3F3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Churn Rate By Age Group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3F3F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Age group Between 20-35 and &gt;55 has high churn rate customers in this range are more likely to switch or leave service.</a:t>
            </a: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highlight>
                <a:srgbClr val="F3F3F3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9" y="624110"/>
            <a:ext cx="7091362" cy="1280890"/>
          </a:xfrm>
        </p:spPr>
        <p:txBody>
          <a:bodyPr>
            <a:normAutofit/>
          </a:bodyPr>
          <a:lstStyle/>
          <a:p>
            <a:r>
              <a:rPr lang="en-US" b="1" dirty="0"/>
              <a:t>Strategy 1: Enhance Customer Support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Dedicated Support Teams: Train teams to address specific customer needs.</a:t>
            </a:r>
          </a:p>
          <a:p>
            <a:r>
              <a:rPr dirty="0"/>
              <a:t>- Proactive Outreach: Contact dissatisfied customers to resolve issues.</a:t>
            </a:r>
          </a:p>
          <a:p>
            <a:r>
              <a:rPr dirty="0"/>
              <a:t>- Personalized Assistance: Offer tailored help and follow-ups.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Strategy 2: Personalized Offers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Tailored Promotions: Create offers that cater to customer preferences.</a:t>
            </a:r>
          </a:p>
          <a:p>
            <a:r>
              <a:t>- Customized Service Plans: Develop plans that align with usage patterns.</a:t>
            </a:r>
          </a:p>
          <a:p>
            <a:r>
              <a:t>- Value-Added Services: Offer additional services like enhanced security and premium support.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Strategy 3: Community Building and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Community Initiatives: Organize workshops and community events.</a:t>
            </a:r>
          </a:p>
          <a:p>
            <a:r>
              <a:t>- Online Forums: Establish forums for customers to share experiences.</a:t>
            </a:r>
          </a:p>
          <a:p>
            <a:r>
              <a:t>- Engagement Campaigns: Run campaigns that resonate with customers.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564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Arial Narrow</vt:lpstr>
      <vt:lpstr>Century Gothic</vt:lpstr>
      <vt:lpstr>Wingdings 3</vt:lpstr>
      <vt:lpstr>Wisp</vt:lpstr>
      <vt:lpstr>Reducing Customer Churn in Telecommunication Services</vt:lpstr>
      <vt:lpstr>Introduction</vt:lpstr>
      <vt:lpstr>Understanding the Problem</vt:lpstr>
      <vt:lpstr>Key Insights from Data</vt:lpstr>
      <vt:lpstr>Key Insights from Data</vt:lpstr>
      <vt:lpstr>Key Insights from Data</vt:lpstr>
      <vt:lpstr>Strategy 1: Enhance Customer Support</vt:lpstr>
      <vt:lpstr>Strategy 2: Personalized Offers and Services</vt:lpstr>
      <vt:lpstr>Strategy 3: Community Building and Engagement</vt:lpstr>
      <vt:lpstr>Strategy 4: Loyalty Programs and Rewards</vt:lpstr>
      <vt:lpstr>Strategy 5: Flexible Billing and Payment Options</vt:lpstr>
      <vt:lpstr>Implementation Plan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Yogesh Dahake</cp:lastModifiedBy>
  <cp:revision>4</cp:revision>
  <dcterms:created xsi:type="dcterms:W3CDTF">2013-01-27T09:14:16Z</dcterms:created>
  <dcterms:modified xsi:type="dcterms:W3CDTF">2024-07-26T10:20:27Z</dcterms:modified>
  <cp:category/>
</cp:coreProperties>
</file>