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f777897e5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f777897e5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f7db46d9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f7db46d9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f7db46d9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f7db46d9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f777897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f777897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f777897e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f777897e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f832ed6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f832ed6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f832ed6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f832ed6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f777897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2f777897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f777897e5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f777897e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f832ed67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f832ed67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f777897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f777897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2f832ed67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2f832ed67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f777897e5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f777897e5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f832ed67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f832ed67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2f832ed67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2f832ed67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f832ed67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f832ed67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f832ed6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2f832ed6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f777897e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f777897e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f777897e5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f777897e5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f832ed67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f832ed67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f832ed67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f832ed67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f777897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f777897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f777897e5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f777897e5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f832ed67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2f832ed67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2f777897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2f777897e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2f832ed67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2f832ed67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f832ed67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f832ed67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f777897e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f777897e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f832ed67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f832ed67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f777897e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f777897e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f777897e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f777897e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f777897e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f777897e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f7db46d9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f7db46d9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f777897e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f777897e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f7db46d9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f7db46d9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f7db46d9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f7db46d9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f7db46d9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f7db46d9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f777897e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f777897e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f7db46d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f7db46d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reinec.medium.com/my-notes-handling-skewed-data-5984de303725" TargetMode="External"/><Relationship Id="rId4" Type="http://schemas.openxmlformats.org/officeDocument/2006/relationships/hyperlink" Target="https://towardsdatascience.com/skewed-data-a-problem-to-your-statistical-model-9a6b5bb74e37" TargetMode="External"/><Relationship Id="rId9" Type="http://schemas.openxmlformats.org/officeDocument/2006/relationships/hyperlink" Target="https://www.ravelin.com/insights/machine-learning-for-fraud-detection#:~:text=Machine%20learning%20models%20are%20able,t%20been%20a%20chargeback%20yet" TargetMode="External"/><Relationship Id="rId5" Type="http://schemas.openxmlformats.org/officeDocument/2006/relationships/hyperlink" Target="https://www.analyseup.com/python-data-science-reference/seaborn-continuous-variables.html" TargetMode="External"/><Relationship Id="rId6" Type="http://schemas.openxmlformats.org/officeDocument/2006/relationships/hyperlink" Target="https://stats.stackexchange.com/questions/315462/removing-skew-from-ordinal-variables" TargetMode="External"/><Relationship Id="rId7" Type="http://schemas.openxmlformats.org/officeDocument/2006/relationships/hyperlink" Target="https://pandas.pydata.org/docs/reference/frame.html" TargetMode="External"/><Relationship Id="rId8" Type="http://schemas.openxmlformats.org/officeDocument/2006/relationships/hyperlink" Target="https://scikit-learn.org/stable/modules/classes.html#module-sklearn.ensemb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27825" y="1825450"/>
            <a:ext cx="8520600" cy="900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688" u="sng"/>
              <a:t>Quantum Learning Project</a:t>
            </a:r>
            <a:endParaRPr sz="4688" u="sng"/>
          </a:p>
        </p:txBody>
      </p:sp>
      <p:sp>
        <p:nvSpPr>
          <p:cNvPr id="55" name="Google Shape;55;p13"/>
          <p:cNvSpPr txBox="1"/>
          <p:nvPr>
            <p:ph idx="1" type="subTitle"/>
          </p:nvPr>
        </p:nvSpPr>
        <p:spPr>
          <a:xfrm>
            <a:off x="227825" y="3444000"/>
            <a:ext cx="8520600" cy="1272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t>Name: Ankur Rai</a:t>
            </a:r>
            <a:endParaRPr sz="2500"/>
          </a:p>
          <a:p>
            <a:pPr indent="0" lvl="0" marL="0" rtl="0" algn="ctr">
              <a:spcBef>
                <a:spcPts val="0"/>
              </a:spcBef>
              <a:spcAft>
                <a:spcPts val="0"/>
              </a:spcAft>
              <a:buNone/>
            </a:pPr>
            <a:r>
              <a:rPr lang="en" sz="2500"/>
              <a:t>Instructor: Karan Mehta</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252050" y="16547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Clr>
                <a:schemeClr val="dk1"/>
              </a:buClr>
              <a:buSzPct val="61111"/>
              <a:buFont typeface="Arial"/>
              <a:buNone/>
            </a:pPr>
            <a:r>
              <a:rPr lang="en" sz="1800">
                <a:solidFill>
                  <a:schemeClr val="dk2"/>
                </a:solidFill>
              </a:rPr>
              <a:t>Bengaluru house data</a:t>
            </a:r>
            <a:endParaRPr/>
          </a:p>
          <a:p>
            <a:pPr indent="0" lvl="0" marL="0" rtl="0" algn="l">
              <a:spcBef>
                <a:spcPts val="1200"/>
              </a:spcBef>
              <a:spcAft>
                <a:spcPts val="0"/>
              </a:spcAft>
              <a:buNone/>
            </a:pPr>
            <a:r>
              <a:t/>
            </a:r>
            <a:endParaRPr/>
          </a:p>
        </p:txBody>
      </p:sp>
      <p:sp>
        <p:nvSpPr>
          <p:cNvPr id="117" name="Google Shape;117;p22"/>
          <p:cNvSpPr txBox="1"/>
          <p:nvPr>
            <p:ph idx="1" type="body"/>
          </p:nvPr>
        </p:nvSpPr>
        <p:spPr>
          <a:xfrm>
            <a:off x="0" y="738175"/>
            <a:ext cx="9144000" cy="44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I analysed the plot between price and total_sqft and found that the graph was right skewed, which was handle through log transformation on both of them.</a:t>
            </a:r>
            <a:endParaRPr sz="1200"/>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818599" y="1563173"/>
            <a:ext cx="7506801" cy="1275999"/>
          </a:xfrm>
          <a:prstGeom prst="rect">
            <a:avLst/>
          </a:prstGeom>
          <a:noFill/>
          <a:ln>
            <a:noFill/>
          </a:ln>
        </p:spPr>
      </p:pic>
      <p:pic>
        <p:nvPicPr>
          <p:cNvPr id="119" name="Google Shape;119;p22"/>
          <p:cNvPicPr preferRelativeResize="0"/>
          <p:nvPr/>
        </p:nvPicPr>
        <p:blipFill>
          <a:blip r:embed="rId4">
            <a:alphaModFix/>
          </a:blip>
          <a:stretch>
            <a:fillRect/>
          </a:stretch>
        </p:blipFill>
        <p:spPr>
          <a:xfrm>
            <a:off x="887559" y="2970104"/>
            <a:ext cx="7368903" cy="15162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0" y="118150"/>
            <a:ext cx="91440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Clr>
                <a:schemeClr val="dk1"/>
              </a:buClr>
              <a:buSzPct val="61111"/>
              <a:buFont typeface="Arial"/>
              <a:buNone/>
            </a:pPr>
            <a:r>
              <a:rPr lang="en" sz="1800">
                <a:solidFill>
                  <a:schemeClr val="dk2"/>
                </a:solidFill>
              </a:rPr>
              <a:t>Bengaluru house data</a:t>
            </a:r>
            <a:endParaRPr sz="1800">
              <a:solidFill>
                <a:schemeClr val="dk2"/>
              </a:solidFill>
            </a:endParaRPr>
          </a:p>
          <a:p>
            <a:pPr indent="0" lvl="0" marL="0" rtl="0" algn="l">
              <a:spcBef>
                <a:spcPts val="1200"/>
              </a:spcBef>
              <a:spcAft>
                <a:spcPts val="0"/>
              </a:spcAft>
              <a:buNone/>
            </a:pPr>
            <a:r>
              <a:t/>
            </a:r>
            <a:endParaRPr/>
          </a:p>
        </p:txBody>
      </p:sp>
      <p:sp>
        <p:nvSpPr>
          <p:cNvPr id="125" name="Google Shape;125;p23"/>
          <p:cNvSpPr txBox="1"/>
          <p:nvPr>
            <p:ph idx="1" type="body"/>
          </p:nvPr>
        </p:nvSpPr>
        <p:spPr>
          <a:xfrm>
            <a:off x="0" y="826800"/>
            <a:ext cx="9144000" cy="421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One hot encoding was performed on location data.</a:t>
            </a:r>
            <a:endParaRPr sz="1200"/>
          </a:p>
          <a:p>
            <a:pPr indent="0" lvl="0" marL="0" rtl="0" algn="l">
              <a:spcBef>
                <a:spcPts val="1200"/>
              </a:spcBef>
              <a:spcAft>
                <a:spcPts val="1200"/>
              </a:spcAft>
              <a:buClr>
                <a:schemeClr val="dk1"/>
              </a:buClr>
              <a:buSzPts val="1100"/>
              <a:buFont typeface="Arial"/>
              <a:buNone/>
            </a:pPr>
            <a:r>
              <a:t/>
            </a:r>
            <a:endParaRPr/>
          </a:p>
        </p:txBody>
      </p:sp>
      <p:pic>
        <p:nvPicPr>
          <p:cNvPr id="126" name="Google Shape;126;p23"/>
          <p:cNvPicPr preferRelativeResize="0"/>
          <p:nvPr/>
        </p:nvPicPr>
        <p:blipFill>
          <a:blip r:embed="rId3">
            <a:alphaModFix/>
          </a:blip>
          <a:stretch>
            <a:fillRect/>
          </a:stretch>
        </p:blipFill>
        <p:spPr>
          <a:xfrm>
            <a:off x="773375" y="1228513"/>
            <a:ext cx="7431801" cy="3407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100" y="185450"/>
            <a:ext cx="91440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Clr>
                <a:schemeClr val="dk1"/>
              </a:buClr>
              <a:buSzPct val="61111"/>
              <a:buFont typeface="Arial"/>
              <a:buNone/>
            </a:pPr>
            <a:r>
              <a:rPr lang="en" sz="1800">
                <a:solidFill>
                  <a:schemeClr val="dk2"/>
                </a:solidFill>
              </a:rPr>
              <a:t>Bengaluru house data</a:t>
            </a:r>
            <a:endParaRPr sz="1800">
              <a:solidFill>
                <a:schemeClr val="dk2"/>
              </a:solidFill>
            </a:endParaRPr>
          </a:p>
          <a:p>
            <a:pPr indent="0" lvl="0" marL="0" rtl="0" algn="l">
              <a:spcBef>
                <a:spcPts val="1200"/>
              </a:spcBef>
              <a:spcAft>
                <a:spcPts val="0"/>
              </a:spcAft>
              <a:buNone/>
            </a:pPr>
            <a:r>
              <a:t/>
            </a:r>
            <a:endParaRPr/>
          </a:p>
        </p:txBody>
      </p:sp>
      <p:sp>
        <p:nvSpPr>
          <p:cNvPr id="132" name="Google Shape;132;p24"/>
          <p:cNvSpPr txBox="1"/>
          <p:nvPr>
            <p:ph idx="1" type="body"/>
          </p:nvPr>
        </p:nvSpPr>
        <p:spPr>
          <a:xfrm>
            <a:off x="0" y="942175"/>
            <a:ext cx="9144000" cy="42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At last for model building, i dropped the object type columns like, location, size and price_per_sqft.</a:t>
            </a:r>
            <a:endParaRPr/>
          </a:p>
          <a:p>
            <a:pPr indent="0" lvl="0" marL="0" rtl="0" algn="l">
              <a:spcBef>
                <a:spcPts val="120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615000" y="1431549"/>
            <a:ext cx="7311475" cy="322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37" name="Shape 137"/>
        <p:cNvGrpSpPr/>
        <p:nvPr/>
      </p:nvGrpSpPr>
      <p:grpSpPr>
        <a:xfrm>
          <a:off x="0" y="0"/>
          <a:ext cx="0" cy="0"/>
          <a:chOff x="0" y="0"/>
          <a:chExt cx="0" cy="0"/>
        </a:xfrm>
      </p:grpSpPr>
      <p:sp>
        <p:nvSpPr>
          <p:cNvPr id="138" name="Google Shape;138;p25"/>
          <p:cNvSpPr txBox="1"/>
          <p:nvPr>
            <p:ph type="title"/>
          </p:nvPr>
        </p:nvSpPr>
        <p:spPr>
          <a:xfrm>
            <a:off x="-125" y="193450"/>
            <a:ext cx="9144000" cy="49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800"/>
              <a:t>Company Attrition Data</a:t>
            </a:r>
            <a:endParaRPr sz="1800"/>
          </a:p>
        </p:txBody>
      </p:sp>
      <p:sp>
        <p:nvSpPr>
          <p:cNvPr id="139" name="Google Shape;139;p25"/>
          <p:cNvSpPr txBox="1"/>
          <p:nvPr>
            <p:ph idx="1" type="body"/>
          </p:nvPr>
        </p:nvSpPr>
        <p:spPr>
          <a:xfrm>
            <a:off x="0" y="792025"/>
            <a:ext cx="9144000" cy="435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In EDA, it</a:t>
            </a:r>
            <a:r>
              <a:rPr lang="en"/>
              <a:t> </a:t>
            </a:r>
            <a:r>
              <a:rPr lang="en" sz="1200"/>
              <a:t>was found that no null data was present. </a:t>
            </a:r>
            <a:r>
              <a:rPr lang="en" sz="1200"/>
              <a:t>But duplicate data was present which were dropped instantly.</a:t>
            </a:r>
            <a:r>
              <a:rPr lang="en" sz="1200"/>
              <a:t> </a:t>
            </a:r>
            <a:endParaRPr sz="1200"/>
          </a:p>
        </p:txBody>
      </p:sp>
      <p:pic>
        <p:nvPicPr>
          <p:cNvPr id="140" name="Google Shape;140;p25"/>
          <p:cNvPicPr preferRelativeResize="0"/>
          <p:nvPr/>
        </p:nvPicPr>
        <p:blipFill>
          <a:blip r:embed="rId3">
            <a:alphaModFix/>
          </a:blip>
          <a:stretch>
            <a:fillRect/>
          </a:stretch>
        </p:blipFill>
        <p:spPr>
          <a:xfrm>
            <a:off x="1789050" y="3596725"/>
            <a:ext cx="5720801" cy="1297500"/>
          </a:xfrm>
          <a:prstGeom prst="rect">
            <a:avLst/>
          </a:prstGeom>
          <a:noFill/>
          <a:ln>
            <a:noFill/>
          </a:ln>
        </p:spPr>
      </p:pic>
      <p:pic>
        <p:nvPicPr>
          <p:cNvPr id="141" name="Google Shape;141;p25"/>
          <p:cNvPicPr preferRelativeResize="0"/>
          <p:nvPr/>
        </p:nvPicPr>
        <p:blipFill>
          <a:blip r:embed="rId4">
            <a:alphaModFix/>
          </a:blip>
          <a:stretch>
            <a:fillRect/>
          </a:stretch>
        </p:blipFill>
        <p:spPr>
          <a:xfrm>
            <a:off x="819975" y="1198700"/>
            <a:ext cx="7736801" cy="245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0" y="137550"/>
            <a:ext cx="9144000" cy="440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999"/>
              <a:buFont typeface="Arial"/>
              <a:buNone/>
            </a:pPr>
            <a:r>
              <a:rPr lang="en" sz="1800"/>
              <a:t>Company Attrition Data</a:t>
            </a:r>
            <a:endParaRPr sz="1800"/>
          </a:p>
          <a:p>
            <a:pPr indent="0" lvl="0" marL="0" rtl="0" algn="l">
              <a:spcBef>
                <a:spcPts val="0"/>
              </a:spcBef>
              <a:spcAft>
                <a:spcPts val="0"/>
              </a:spcAft>
              <a:buNone/>
            </a:pPr>
            <a:r>
              <a:t/>
            </a:r>
            <a:endParaRPr/>
          </a:p>
        </p:txBody>
      </p:sp>
      <p:sp>
        <p:nvSpPr>
          <p:cNvPr id="147" name="Google Shape;147;p26"/>
          <p:cNvSpPr txBox="1"/>
          <p:nvPr>
            <p:ph idx="1" type="body"/>
          </p:nvPr>
        </p:nvSpPr>
        <p:spPr>
          <a:xfrm>
            <a:off x="0" y="726800"/>
            <a:ext cx="9144000" cy="44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Nearly all the columns in company data were categorical. We checked for skewness and the column promotion_last_5years was most skewed and dropped it before modelling.. </a:t>
            </a:r>
            <a:endParaRPr sz="1200"/>
          </a:p>
          <a:p>
            <a:pPr indent="0" lvl="0" marL="0" rtl="0" algn="l">
              <a:spcBef>
                <a:spcPts val="1200"/>
              </a:spcBef>
              <a:spcAft>
                <a:spcPts val="1200"/>
              </a:spcAft>
              <a:buNone/>
            </a:pPr>
            <a:r>
              <a:t/>
            </a:r>
            <a:endParaRPr/>
          </a:p>
        </p:txBody>
      </p:sp>
      <p:pic>
        <p:nvPicPr>
          <p:cNvPr id="148" name="Google Shape;148;p26"/>
          <p:cNvPicPr preferRelativeResize="0"/>
          <p:nvPr/>
        </p:nvPicPr>
        <p:blipFill>
          <a:blip r:embed="rId3">
            <a:alphaModFix/>
          </a:blip>
          <a:stretch>
            <a:fillRect/>
          </a:stretch>
        </p:blipFill>
        <p:spPr>
          <a:xfrm>
            <a:off x="1985125" y="1462925"/>
            <a:ext cx="5173750" cy="2419500"/>
          </a:xfrm>
          <a:prstGeom prst="rect">
            <a:avLst/>
          </a:prstGeom>
          <a:noFill/>
          <a:ln>
            <a:noFill/>
          </a:ln>
        </p:spPr>
      </p:pic>
      <p:pic>
        <p:nvPicPr>
          <p:cNvPr id="149" name="Google Shape;149;p26"/>
          <p:cNvPicPr preferRelativeResize="0"/>
          <p:nvPr/>
        </p:nvPicPr>
        <p:blipFill>
          <a:blip r:embed="rId4">
            <a:alphaModFix/>
          </a:blip>
          <a:stretch>
            <a:fillRect/>
          </a:stretch>
        </p:blipFill>
        <p:spPr>
          <a:xfrm>
            <a:off x="940075" y="3968625"/>
            <a:ext cx="6667500" cy="933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53" name="Shape 153"/>
        <p:cNvGrpSpPr/>
        <p:nvPr/>
      </p:nvGrpSpPr>
      <p:grpSpPr>
        <a:xfrm>
          <a:off x="0" y="0"/>
          <a:ext cx="0" cy="0"/>
          <a:chOff x="0" y="0"/>
          <a:chExt cx="0" cy="0"/>
        </a:xfrm>
      </p:grpSpPr>
      <p:sp>
        <p:nvSpPr>
          <p:cNvPr id="154" name="Google Shape;154;p27"/>
          <p:cNvSpPr txBox="1"/>
          <p:nvPr>
            <p:ph type="title"/>
          </p:nvPr>
        </p:nvSpPr>
        <p:spPr>
          <a:xfrm>
            <a:off x="75" y="156175"/>
            <a:ext cx="9144000" cy="43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999"/>
              <a:buFont typeface="Arial"/>
              <a:buNone/>
            </a:pPr>
            <a:r>
              <a:rPr lang="en" sz="1800"/>
              <a:t>Company Attrition Data</a:t>
            </a:r>
            <a:endParaRPr sz="1800"/>
          </a:p>
          <a:p>
            <a:pPr indent="0" lvl="0" marL="0" rtl="0" algn="l">
              <a:spcBef>
                <a:spcPts val="0"/>
              </a:spcBef>
              <a:spcAft>
                <a:spcPts val="0"/>
              </a:spcAft>
              <a:buNone/>
            </a:pPr>
            <a:r>
              <a:t/>
            </a:r>
            <a:endParaRPr/>
          </a:p>
        </p:txBody>
      </p:sp>
      <p:sp>
        <p:nvSpPr>
          <p:cNvPr id="155" name="Google Shape;155;p27"/>
          <p:cNvSpPr txBox="1"/>
          <p:nvPr>
            <p:ph idx="1" type="body"/>
          </p:nvPr>
        </p:nvSpPr>
        <p:spPr>
          <a:xfrm>
            <a:off x="0" y="801350"/>
            <a:ext cx="9144000" cy="428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200"/>
              <a:t>In one hot encoding, we coded Sales_Occured and salary and concatenated with the dataset. </a:t>
            </a:r>
            <a:endParaRPr/>
          </a:p>
        </p:txBody>
      </p:sp>
      <p:pic>
        <p:nvPicPr>
          <p:cNvPr id="156" name="Google Shape;156;p27"/>
          <p:cNvPicPr preferRelativeResize="0"/>
          <p:nvPr/>
        </p:nvPicPr>
        <p:blipFill>
          <a:blip r:embed="rId3">
            <a:alphaModFix/>
          </a:blip>
          <a:stretch>
            <a:fillRect/>
          </a:stretch>
        </p:blipFill>
        <p:spPr>
          <a:xfrm>
            <a:off x="1097973" y="1509750"/>
            <a:ext cx="6948201" cy="3278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160" name="Shape 160"/>
        <p:cNvGrpSpPr/>
        <p:nvPr/>
      </p:nvGrpSpPr>
      <p:grpSpPr>
        <a:xfrm>
          <a:off x="0" y="0"/>
          <a:ext cx="0" cy="0"/>
          <a:chOff x="0" y="0"/>
          <a:chExt cx="0" cy="0"/>
        </a:xfrm>
      </p:grpSpPr>
      <p:sp>
        <p:nvSpPr>
          <p:cNvPr id="161" name="Google Shape;161;p28"/>
          <p:cNvSpPr txBox="1"/>
          <p:nvPr>
            <p:ph type="title"/>
          </p:nvPr>
        </p:nvSpPr>
        <p:spPr>
          <a:xfrm>
            <a:off x="0" y="193425"/>
            <a:ext cx="90945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999"/>
              <a:buFont typeface="Arial"/>
              <a:buNone/>
            </a:pPr>
            <a:r>
              <a:rPr lang="en" sz="1800"/>
              <a:t>Company Attrition Data</a:t>
            </a:r>
            <a:endParaRPr sz="1800"/>
          </a:p>
          <a:p>
            <a:pPr indent="0" lvl="0" marL="0" rtl="0" algn="l">
              <a:spcBef>
                <a:spcPts val="0"/>
              </a:spcBef>
              <a:spcAft>
                <a:spcPts val="0"/>
              </a:spcAft>
              <a:buNone/>
            </a:pPr>
            <a:r>
              <a:t/>
            </a:r>
            <a:endParaRPr/>
          </a:p>
        </p:txBody>
      </p:sp>
      <p:sp>
        <p:nvSpPr>
          <p:cNvPr id="162" name="Google Shape;162;p28"/>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After one hot encoding, dropped the previous column of Sales_Occured and salary.</a:t>
            </a:r>
            <a:endParaRPr/>
          </a:p>
          <a:p>
            <a:pPr indent="0" lvl="0" marL="0" rtl="0" algn="l">
              <a:spcBef>
                <a:spcPts val="1200"/>
              </a:spcBef>
              <a:spcAft>
                <a:spcPts val="1200"/>
              </a:spcAft>
              <a:buNone/>
            </a:pPr>
            <a:r>
              <a:t/>
            </a:r>
            <a:endParaRPr/>
          </a:p>
        </p:txBody>
      </p:sp>
      <p:pic>
        <p:nvPicPr>
          <p:cNvPr id="163" name="Google Shape;163;p28"/>
          <p:cNvPicPr preferRelativeResize="0"/>
          <p:nvPr/>
        </p:nvPicPr>
        <p:blipFill>
          <a:blip r:embed="rId3">
            <a:alphaModFix/>
          </a:blip>
          <a:stretch>
            <a:fillRect/>
          </a:stretch>
        </p:blipFill>
        <p:spPr>
          <a:xfrm>
            <a:off x="397563" y="2157400"/>
            <a:ext cx="8143875" cy="82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0" y="212075"/>
            <a:ext cx="9144000" cy="44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1800"/>
              <a:t>Diamond Price Prediction</a:t>
            </a:r>
            <a:endParaRPr sz="1800"/>
          </a:p>
        </p:txBody>
      </p:sp>
      <p:sp>
        <p:nvSpPr>
          <p:cNvPr id="169" name="Google Shape;169;p29"/>
          <p:cNvSpPr txBox="1"/>
          <p:nvPr>
            <p:ph idx="1" type="body"/>
          </p:nvPr>
        </p:nvSpPr>
        <p:spPr>
          <a:xfrm>
            <a:off x="0" y="660575"/>
            <a:ext cx="9144000" cy="44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In diamond dataset, during EDA it was found that </a:t>
            </a:r>
            <a:r>
              <a:rPr lang="en" sz="1200"/>
              <a:t>there</a:t>
            </a:r>
            <a:r>
              <a:rPr lang="en" sz="1200"/>
              <a:t> were no null values but 146 duplicate values were detected and dropped.</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pic>
        <p:nvPicPr>
          <p:cNvPr id="170" name="Google Shape;170;p29"/>
          <p:cNvPicPr preferRelativeResize="0"/>
          <p:nvPr/>
        </p:nvPicPr>
        <p:blipFill>
          <a:blip r:embed="rId3">
            <a:alphaModFix/>
          </a:blip>
          <a:stretch>
            <a:fillRect/>
          </a:stretch>
        </p:blipFill>
        <p:spPr>
          <a:xfrm>
            <a:off x="2702200" y="1024600"/>
            <a:ext cx="3441100" cy="3630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74" name="Shape 174"/>
        <p:cNvGrpSpPr/>
        <p:nvPr/>
      </p:nvGrpSpPr>
      <p:grpSpPr>
        <a:xfrm>
          <a:off x="0" y="0"/>
          <a:ext cx="0" cy="0"/>
          <a:chOff x="0" y="0"/>
          <a:chExt cx="0" cy="0"/>
        </a:xfrm>
      </p:grpSpPr>
      <p:sp>
        <p:nvSpPr>
          <p:cNvPr id="175" name="Google Shape;175;p30"/>
          <p:cNvSpPr txBox="1"/>
          <p:nvPr>
            <p:ph type="title"/>
          </p:nvPr>
        </p:nvSpPr>
        <p:spPr>
          <a:xfrm>
            <a:off x="0" y="193450"/>
            <a:ext cx="9144000" cy="440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999"/>
              <a:buFont typeface="Arial"/>
              <a:buNone/>
            </a:pPr>
            <a:r>
              <a:rPr lang="en" sz="1800"/>
              <a:t>Diamond Price Prediction</a:t>
            </a:r>
            <a:endParaRPr sz="1800"/>
          </a:p>
          <a:p>
            <a:pPr indent="0" lvl="0" marL="0" rtl="0" algn="l">
              <a:spcBef>
                <a:spcPts val="0"/>
              </a:spcBef>
              <a:spcAft>
                <a:spcPts val="0"/>
              </a:spcAft>
              <a:buNone/>
            </a:pPr>
            <a:r>
              <a:t/>
            </a:r>
            <a:endParaRPr/>
          </a:p>
        </p:txBody>
      </p:sp>
      <p:sp>
        <p:nvSpPr>
          <p:cNvPr id="176" name="Google Shape;176;p30"/>
          <p:cNvSpPr txBox="1"/>
          <p:nvPr>
            <p:ph idx="1" type="body"/>
          </p:nvPr>
        </p:nvSpPr>
        <p:spPr>
          <a:xfrm>
            <a:off x="0" y="633625"/>
            <a:ext cx="9144000" cy="450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200"/>
              <a:t>In data visualisation, it was found that continuous values such as price, carat, y ,z and table were skewed.</a:t>
            </a:r>
            <a:endParaRPr/>
          </a:p>
        </p:txBody>
      </p:sp>
      <p:pic>
        <p:nvPicPr>
          <p:cNvPr id="177" name="Google Shape;177;p30"/>
          <p:cNvPicPr preferRelativeResize="0"/>
          <p:nvPr/>
        </p:nvPicPr>
        <p:blipFill>
          <a:blip r:embed="rId3">
            <a:alphaModFix/>
          </a:blip>
          <a:stretch>
            <a:fillRect/>
          </a:stretch>
        </p:blipFill>
        <p:spPr>
          <a:xfrm>
            <a:off x="4195325" y="2851300"/>
            <a:ext cx="4911399" cy="2231299"/>
          </a:xfrm>
          <a:prstGeom prst="rect">
            <a:avLst/>
          </a:prstGeom>
          <a:noFill/>
          <a:ln>
            <a:noFill/>
          </a:ln>
        </p:spPr>
      </p:pic>
      <p:pic>
        <p:nvPicPr>
          <p:cNvPr id="178" name="Google Shape;178;p30"/>
          <p:cNvPicPr preferRelativeResize="0"/>
          <p:nvPr/>
        </p:nvPicPr>
        <p:blipFill>
          <a:blip r:embed="rId4">
            <a:alphaModFix/>
          </a:blip>
          <a:stretch>
            <a:fillRect/>
          </a:stretch>
        </p:blipFill>
        <p:spPr>
          <a:xfrm>
            <a:off x="0" y="929200"/>
            <a:ext cx="4658974" cy="2656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82" name="Shape 182"/>
        <p:cNvGrpSpPr/>
        <p:nvPr/>
      </p:nvGrpSpPr>
      <p:grpSpPr>
        <a:xfrm>
          <a:off x="0" y="0"/>
          <a:ext cx="0" cy="0"/>
          <a:chOff x="0" y="0"/>
          <a:chExt cx="0" cy="0"/>
        </a:xfrm>
      </p:grpSpPr>
      <p:sp>
        <p:nvSpPr>
          <p:cNvPr id="183" name="Google Shape;183;p31"/>
          <p:cNvSpPr txBox="1"/>
          <p:nvPr>
            <p:ph type="title"/>
          </p:nvPr>
        </p:nvSpPr>
        <p:spPr>
          <a:xfrm>
            <a:off x="0" y="149075"/>
            <a:ext cx="9144000" cy="493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999"/>
              <a:buFont typeface="Arial"/>
              <a:buNone/>
            </a:pPr>
            <a:r>
              <a:rPr lang="en" sz="1800"/>
              <a:t>Diamond Price Prediction</a:t>
            </a:r>
            <a:endParaRPr sz="18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84" name="Google Shape;184;p31"/>
          <p:cNvPicPr preferRelativeResize="0"/>
          <p:nvPr/>
        </p:nvPicPr>
        <p:blipFill>
          <a:blip r:embed="rId3">
            <a:alphaModFix/>
          </a:blip>
          <a:stretch>
            <a:fillRect/>
          </a:stretch>
        </p:blipFill>
        <p:spPr>
          <a:xfrm>
            <a:off x="950425" y="803175"/>
            <a:ext cx="6979126" cy="4100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Projects</a:t>
            </a:r>
            <a:endParaRPr u="sng"/>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Bengaluru House data</a:t>
            </a:r>
            <a:endParaRPr/>
          </a:p>
          <a:p>
            <a:pPr indent="-342900" lvl="0" marL="457200" rtl="0" algn="l">
              <a:spcBef>
                <a:spcPts val="0"/>
              </a:spcBef>
              <a:spcAft>
                <a:spcPts val="0"/>
              </a:spcAft>
              <a:buSzPts val="1800"/>
              <a:buAutoNum type="arabicPeriod"/>
            </a:pPr>
            <a:r>
              <a:rPr lang="en"/>
              <a:t>Company attrition data</a:t>
            </a:r>
            <a:endParaRPr/>
          </a:p>
          <a:p>
            <a:pPr indent="-342900" lvl="0" marL="457200" rtl="0" algn="l">
              <a:spcBef>
                <a:spcPts val="0"/>
              </a:spcBef>
              <a:spcAft>
                <a:spcPts val="0"/>
              </a:spcAft>
              <a:buSzPts val="1800"/>
              <a:buAutoNum type="arabicPeriod"/>
            </a:pPr>
            <a:r>
              <a:rPr lang="en"/>
              <a:t>Diamond price prediction</a:t>
            </a:r>
            <a:endParaRPr/>
          </a:p>
          <a:p>
            <a:pPr indent="-342900" lvl="0" marL="457200" rtl="0" algn="l">
              <a:spcBef>
                <a:spcPts val="0"/>
              </a:spcBef>
              <a:spcAft>
                <a:spcPts val="0"/>
              </a:spcAft>
              <a:buSzPts val="1800"/>
              <a:buAutoNum type="arabicPeriod"/>
            </a:pPr>
            <a:r>
              <a:rPr lang="en"/>
              <a:t>Fraud dataset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88" name="Shape 188"/>
        <p:cNvGrpSpPr/>
        <p:nvPr/>
      </p:nvGrpSpPr>
      <p:grpSpPr>
        <a:xfrm>
          <a:off x="0" y="0"/>
          <a:ext cx="0" cy="0"/>
          <a:chOff x="0" y="0"/>
          <a:chExt cx="0" cy="0"/>
        </a:xfrm>
      </p:grpSpPr>
      <p:sp>
        <p:nvSpPr>
          <p:cNvPr id="189" name="Google Shape;189;p32"/>
          <p:cNvSpPr txBox="1"/>
          <p:nvPr>
            <p:ph type="title"/>
          </p:nvPr>
        </p:nvSpPr>
        <p:spPr>
          <a:xfrm>
            <a:off x="125" y="156175"/>
            <a:ext cx="9144000" cy="45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999"/>
              <a:buFont typeface="Arial"/>
              <a:buNone/>
            </a:pPr>
            <a:r>
              <a:rPr lang="en" sz="1800"/>
              <a:t>Diamond Price Prediction</a:t>
            </a:r>
            <a:endParaRPr sz="18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90" name="Google Shape;190;p32"/>
          <p:cNvPicPr preferRelativeResize="0"/>
          <p:nvPr/>
        </p:nvPicPr>
        <p:blipFill>
          <a:blip r:embed="rId3">
            <a:alphaModFix/>
          </a:blip>
          <a:stretch>
            <a:fillRect/>
          </a:stretch>
        </p:blipFill>
        <p:spPr>
          <a:xfrm>
            <a:off x="959750" y="815500"/>
            <a:ext cx="6543825" cy="4239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194" name="Shape 194"/>
        <p:cNvGrpSpPr/>
        <p:nvPr/>
      </p:nvGrpSpPr>
      <p:grpSpPr>
        <a:xfrm>
          <a:off x="0" y="0"/>
          <a:ext cx="0" cy="0"/>
          <a:chOff x="0" y="0"/>
          <a:chExt cx="0" cy="0"/>
        </a:xfrm>
      </p:grpSpPr>
      <p:sp>
        <p:nvSpPr>
          <p:cNvPr id="195" name="Google Shape;195;p33"/>
          <p:cNvSpPr txBox="1"/>
          <p:nvPr>
            <p:ph type="title"/>
          </p:nvPr>
        </p:nvSpPr>
        <p:spPr>
          <a:xfrm>
            <a:off x="0" y="202750"/>
            <a:ext cx="9144000" cy="44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999"/>
              <a:buFont typeface="Arial"/>
              <a:buNone/>
            </a:pPr>
            <a:r>
              <a:rPr lang="en" sz="1800"/>
              <a:t>Diamond Price Prediction</a:t>
            </a:r>
            <a:endParaRPr sz="1800"/>
          </a:p>
          <a:p>
            <a:pPr indent="0" lvl="0" marL="0" rtl="0" algn="l">
              <a:spcBef>
                <a:spcPts val="0"/>
              </a:spcBef>
              <a:spcAft>
                <a:spcPts val="0"/>
              </a:spcAft>
              <a:buNone/>
            </a:pPr>
            <a:r>
              <a:t/>
            </a:r>
            <a:endParaRPr/>
          </a:p>
        </p:txBody>
      </p:sp>
      <p:sp>
        <p:nvSpPr>
          <p:cNvPr id="196" name="Google Shape;196;p33"/>
          <p:cNvSpPr txBox="1"/>
          <p:nvPr>
            <p:ph idx="1" type="body"/>
          </p:nvPr>
        </p:nvSpPr>
        <p:spPr>
          <a:xfrm>
            <a:off x="0" y="810650"/>
            <a:ext cx="9144000" cy="433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200"/>
              <a:t>From skew values and huge difference in values of quartile in describe function output. </a:t>
            </a:r>
            <a:endParaRPr/>
          </a:p>
        </p:txBody>
      </p:sp>
      <p:pic>
        <p:nvPicPr>
          <p:cNvPr id="197" name="Google Shape;197;p33"/>
          <p:cNvPicPr preferRelativeResize="0"/>
          <p:nvPr/>
        </p:nvPicPr>
        <p:blipFill>
          <a:blip r:embed="rId3">
            <a:alphaModFix/>
          </a:blip>
          <a:stretch>
            <a:fillRect/>
          </a:stretch>
        </p:blipFill>
        <p:spPr>
          <a:xfrm>
            <a:off x="689525" y="1535425"/>
            <a:ext cx="7792674" cy="2829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01" name="Shape 201"/>
        <p:cNvGrpSpPr/>
        <p:nvPr/>
      </p:nvGrpSpPr>
      <p:grpSpPr>
        <a:xfrm>
          <a:off x="0" y="0"/>
          <a:ext cx="0" cy="0"/>
          <a:chOff x="0" y="0"/>
          <a:chExt cx="0" cy="0"/>
        </a:xfrm>
      </p:grpSpPr>
      <p:sp>
        <p:nvSpPr>
          <p:cNvPr id="202" name="Google Shape;202;p34"/>
          <p:cNvSpPr txBox="1"/>
          <p:nvPr>
            <p:ph type="title"/>
          </p:nvPr>
        </p:nvSpPr>
        <p:spPr>
          <a:xfrm>
            <a:off x="0" y="165500"/>
            <a:ext cx="9144000" cy="40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en" sz="1800"/>
              <a:t>Diamond Price Prediction</a:t>
            </a:r>
            <a:endParaRPr sz="18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sz="600"/>
          </a:p>
        </p:txBody>
      </p:sp>
      <p:pic>
        <p:nvPicPr>
          <p:cNvPr id="203" name="Google Shape;203;p34"/>
          <p:cNvPicPr preferRelativeResize="0"/>
          <p:nvPr/>
        </p:nvPicPr>
        <p:blipFill>
          <a:blip r:embed="rId3">
            <a:alphaModFix/>
          </a:blip>
          <a:stretch>
            <a:fillRect/>
          </a:stretch>
        </p:blipFill>
        <p:spPr>
          <a:xfrm>
            <a:off x="1924050" y="1085850"/>
            <a:ext cx="5295900" cy="2971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07" name="Shape 207"/>
        <p:cNvGrpSpPr/>
        <p:nvPr/>
      </p:nvGrpSpPr>
      <p:grpSpPr>
        <a:xfrm>
          <a:off x="0" y="0"/>
          <a:ext cx="0" cy="0"/>
          <a:chOff x="0" y="0"/>
          <a:chExt cx="0" cy="0"/>
        </a:xfrm>
      </p:grpSpPr>
      <p:sp>
        <p:nvSpPr>
          <p:cNvPr id="208" name="Google Shape;208;p35"/>
          <p:cNvSpPr txBox="1"/>
          <p:nvPr>
            <p:ph type="title"/>
          </p:nvPr>
        </p:nvSpPr>
        <p:spPr>
          <a:xfrm>
            <a:off x="0" y="165500"/>
            <a:ext cx="9144000" cy="505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999"/>
              <a:buFont typeface="Arial"/>
              <a:buNone/>
            </a:pPr>
            <a:r>
              <a:rPr lang="en" sz="1800"/>
              <a:t>Diamond Price Prediction</a:t>
            </a:r>
            <a:endParaRPr sz="18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09" name="Google Shape;209;p35"/>
          <p:cNvSpPr txBox="1"/>
          <p:nvPr>
            <p:ph idx="1" type="body"/>
          </p:nvPr>
        </p:nvSpPr>
        <p:spPr>
          <a:xfrm>
            <a:off x="0" y="671100"/>
            <a:ext cx="9144000" cy="447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200"/>
              <a:t>So we drop a range of rows from carat, z, price, y to reduce the skewness.</a:t>
            </a:r>
            <a:endParaRPr/>
          </a:p>
        </p:txBody>
      </p:sp>
      <p:pic>
        <p:nvPicPr>
          <p:cNvPr id="210" name="Google Shape;210;p35"/>
          <p:cNvPicPr preferRelativeResize="0"/>
          <p:nvPr/>
        </p:nvPicPr>
        <p:blipFill>
          <a:blip r:embed="rId3">
            <a:alphaModFix/>
          </a:blip>
          <a:stretch>
            <a:fillRect/>
          </a:stretch>
        </p:blipFill>
        <p:spPr>
          <a:xfrm>
            <a:off x="1146100" y="3939200"/>
            <a:ext cx="6340925" cy="1005925"/>
          </a:xfrm>
          <a:prstGeom prst="rect">
            <a:avLst/>
          </a:prstGeom>
          <a:noFill/>
          <a:ln>
            <a:noFill/>
          </a:ln>
        </p:spPr>
      </p:pic>
      <p:pic>
        <p:nvPicPr>
          <p:cNvPr id="211" name="Google Shape;211;p35"/>
          <p:cNvPicPr preferRelativeResize="0"/>
          <p:nvPr/>
        </p:nvPicPr>
        <p:blipFill rotWithShape="1">
          <a:blip r:embed="rId4">
            <a:alphaModFix/>
          </a:blip>
          <a:srcRect b="-20584" l="-11407" r="-29775" t="-20598"/>
          <a:stretch/>
        </p:blipFill>
        <p:spPr>
          <a:xfrm>
            <a:off x="74325" y="584800"/>
            <a:ext cx="8852250" cy="3629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15" name="Shape 215"/>
        <p:cNvGrpSpPr/>
        <p:nvPr/>
      </p:nvGrpSpPr>
      <p:grpSpPr>
        <a:xfrm>
          <a:off x="0" y="0"/>
          <a:ext cx="0" cy="0"/>
          <a:chOff x="0" y="0"/>
          <a:chExt cx="0" cy="0"/>
        </a:xfrm>
      </p:grpSpPr>
      <p:sp>
        <p:nvSpPr>
          <p:cNvPr id="216" name="Google Shape;216;p36"/>
          <p:cNvSpPr txBox="1"/>
          <p:nvPr>
            <p:ph type="title"/>
          </p:nvPr>
        </p:nvSpPr>
        <p:spPr>
          <a:xfrm>
            <a:off x="0" y="156150"/>
            <a:ext cx="9144000" cy="42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999"/>
              <a:buFont typeface="Arial"/>
              <a:buNone/>
            </a:pPr>
            <a:r>
              <a:rPr lang="en" sz="1800"/>
              <a:t>Diamond Price Prediction</a:t>
            </a:r>
            <a:endParaRPr sz="18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217" name="Google Shape;217;p36"/>
          <p:cNvPicPr preferRelativeResize="0"/>
          <p:nvPr/>
        </p:nvPicPr>
        <p:blipFill>
          <a:blip r:embed="rId3">
            <a:alphaModFix/>
          </a:blip>
          <a:stretch>
            <a:fillRect/>
          </a:stretch>
        </p:blipFill>
        <p:spPr>
          <a:xfrm>
            <a:off x="894400" y="1286299"/>
            <a:ext cx="7635851" cy="2692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221" name="Shape 221"/>
        <p:cNvGrpSpPr/>
        <p:nvPr/>
      </p:nvGrpSpPr>
      <p:grpSpPr>
        <a:xfrm>
          <a:off x="0" y="0"/>
          <a:ext cx="0" cy="0"/>
          <a:chOff x="0" y="0"/>
          <a:chExt cx="0" cy="0"/>
        </a:xfrm>
      </p:grpSpPr>
      <p:sp>
        <p:nvSpPr>
          <p:cNvPr id="222" name="Google Shape;222;p37"/>
          <p:cNvSpPr txBox="1"/>
          <p:nvPr>
            <p:ph type="title"/>
          </p:nvPr>
        </p:nvSpPr>
        <p:spPr>
          <a:xfrm>
            <a:off x="-100" y="100250"/>
            <a:ext cx="9144000" cy="44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4999"/>
              <a:buFont typeface="Arial"/>
              <a:buNone/>
            </a:pPr>
            <a:r>
              <a:rPr lang="en" sz="1800"/>
              <a:t>Diamond Price Prediction</a:t>
            </a:r>
            <a:endParaRPr sz="18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3" name="Google Shape;223;p37"/>
          <p:cNvSpPr txBox="1"/>
          <p:nvPr>
            <p:ph idx="1" type="body"/>
          </p:nvPr>
        </p:nvSpPr>
        <p:spPr>
          <a:xfrm>
            <a:off x="0" y="652250"/>
            <a:ext cx="9144000" cy="44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Before modelling, we label encoded the cut, color and clarity column to make them int type as they were object type before.</a:t>
            </a:r>
            <a:endParaRPr/>
          </a:p>
          <a:p>
            <a:pPr indent="0" lvl="0" marL="0" rtl="0" algn="l">
              <a:spcBef>
                <a:spcPts val="1200"/>
              </a:spcBef>
              <a:spcAft>
                <a:spcPts val="1200"/>
              </a:spcAft>
              <a:buNone/>
            </a:pPr>
            <a:r>
              <a:t/>
            </a:r>
            <a:endParaRPr/>
          </a:p>
        </p:txBody>
      </p:sp>
      <p:pic>
        <p:nvPicPr>
          <p:cNvPr id="224" name="Google Shape;224;p37"/>
          <p:cNvPicPr preferRelativeResize="0"/>
          <p:nvPr/>
        </p:nvPicPr>
        <p:blipFill>
          <a:blip r:embed="rId3">
            <a:alphaModFix/>
          </a:blip>
          <a:stretch>
            <a:fillRect/>
          </a:stretch>
        </p:blipFill>
        <p:spPr>
          <a:xfrm>
            <a:off x="1695812" y="1360425"/>
            <a:ext cx="5752176" cy="3523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28" name="Shape 228"/>
        <p:cNvGrpSpPr/>
        <p:nvPr/>
      </p:nvGrpSpPr>
      <p:grpSpPr>
        <a:xfrm>
          <a:off x="0" y="0"/>
          <a:ext cx="0" cy="0"/>
          <a:chOff x="0" y="0"/>
          <a:chExt cx="0" cy="0"/>
        </a:xfrm>
      </p:grpSpPr>
      <p:sp>
        <p:nvSpPr>
          <p:cNvPr id="229" name="Google Shape;229;p38"/>
          <p:cNvSpPr txBox="1"/>
          <p:nvPr>
            <p:ph type="title"/>
          </p:nvPr>
        </p:nvSpPr>
        <p:spPr>
          <a:xfrm>
            <a:off x="0" y="202750"/>
            <a:ext cx="9144000" cy="41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1800"/>
              <a:t>Fraud Detection</a:t>
            </a:r>
            <a:endParaRPr sz="1800"/>
          </a:p>
        </p:txBody>
      </p:sp>
      <p:sp>
        <p:nvSpPr>
          <p:cNvPr id="230" name="Google Shape;230;p38"/>
          <p:cNvSpPr txBox="1"/>
          <p:nvPr>
            <p:ph idx="1" type="body"/>
          </p:nvPr>
        </p:nvSpPr>
        <p:spPr>
          <a:xfrm>
            <a:off x="0" y="838625"/>
            <a:ext cx="9144000" cy="430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In EDA, we found out that there were zero null values and 3 duplicate values, so we dropped the null values.</a:t>
            </a:r>
            <a:endParaRPr sz="1200"/>
          </a:p>
          <a:p>
            <a:pPr indent="0" lvl="0" marL="0" rtl="0" algn="l">
              <a:spcBef>
                <a:spcPts val="1200"/>
              </a:spcBef>
              <a:spcAft>
                <a:spcPts val="1200"/>
              </a:spcAft>
              <a:buNone/>
            </a:pPr>
            <a:r>
              <a:t/>
            </a:r>
            <a:endParaRPr sz="1200"/>
          </a:p>
        </p:txBody>
      </p:sp>
      <p:pic>
        <p:nvPicPr>
          <p:cNvPr id="231" name="Google Shape;231;p38"/>
          <p:cNvPicPr preferRelativeResize="0"/>
          <p:nvPr/>
        </p:nvPicPr>
        <p:blipFill>
          <a:blip r:embed="rId3">
            <a:alphaModFix/>
          </a:blip>
          <a:stretch>
            <a:fillRect/>
          </a:stretch>
        </p:blipFill>
        <p:spPr>
          <a:xfrm>
            <a:off x="1588625" y="3764448"/>
            <a:ext cx="5724525" cy="1336400"/>
          </a:xfrm>
          <a:prstGeom prst="rect">
            <a:avLst/>
          </a:prstGeom>
          <a:noFill/>
          <a:ln>
            <a:noFill/>
          </a:ln>
        </p:spPr>
      </p:pic>
      <p:pic>
        <p:nvPicPr>
          <p:cNvPr id="232" name="Google Shape;232;p38"/>
          <p:cNvPicPr preferRelativeResize="0"/>
          <p:nvPr/>
        </p:nvPicPr>
        <p:blipFill>
          <a:blip r:embed="rId4">
            <a:alphaModFix/>
          </a:blip>
          <a:stretch>
            <a:fillRect/>
          </a:stretch>
        </p:blipFill>
        <p:spPr>
          <a:xfrm>
            <a:off x="466725" y="1202025"/>
            <a:ext cx="8210550" cy="2562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36" name="Shape 236"/>
        <p:cNvGrpSpPr/>
        <p:nvPr/>
      </p:nvGrpSpPr>
      <p:grpSpPr>
        <a:xfrm>
          <a:off x="0" y="0"/>
          <a:ext cx="0" cy="0"/>
          <a:chOff x="0" y="0"/>
          <a:chExt cx="0" cy="0"/>
        </a:xfrm>
      </p:grpSpPr>
      <p:sp>
        <p:nvSpPr>
          <p:cNvPr id="237" name="Google Shape;237;p39"/>
          <p:cNvSpPr txBox="1"/>
          <p:nvPr>
            <p:ph type="title"/>
          </p:nvPr>
        </p:nvSpPr>
        <p:spPr>
          <a:xfrm>
            <a:off x="0" y="212075"/>
            <a:ext cx="9144000" cy="440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61111"/>
              <a:buFont typeface="Arial"/>
              <a:buNone/>
            </a:pPr>
            <a:r>
              <a:rPr lang="en" sz="1800"/>
              <a:t>Fraud Detection</a:t>
            </a:r>
            <a:endParaRPr sz="1800"/>
          </a:p>
          <a:p>
            <a:pPr indent="0" lvl="0" marL="0" rtl="0" algn="l">
              <a:spcBef>
                <a:spcPts val="0"/>
              </a:spcBef>
              <a:spcAft>
                <a:spcPts val="0"/>
              </a:spcAft>
              <a:buNone/>
            </a:pPr>
            <a:r>
              <a:t/>
            </a:r>
            <a:endParaRPr/>
          </a:p>
        </p:txBody>
      </p:sp>
      <p:sp>
        <p:nvSpPr>
          <p:cNvPr id="238" name="Google Shape;238;p39"/>
          <p:cNvSpPr txBox="1"/>
          <p:nvPr>
            <p:ph idx="1" type="body"/>
          </p:nvPr>
        </p:nvSpPr>
        <p:spPr>
          <a:xfrm>
            <a:off x="0" y="801350"/>
            <a:ext cx="9144000" cy="434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In data visualisation we found that applicantincome, loan_term,loanamount and coapplicantincome are skewed, which was confirmed by the skew value. Few more were skewed but they were categorical data so did not take action on that.</a:t>
            </a:r>
            <a:endParaRPr sz="1200"/>
          </a:p>
          <a:p>
            <a:pPr indent="0" lvl="0" marL="0" rtl="0" algn="l">
              <a:spcBef>
                <a:spcPts val="1200"/>
              </a:spcBef>
              <a:spcAft>
                <a:spcPts val="1200"/>
              </a:spcAft>
              <a:buNone/>
            </a:pPr>
            <a:r>
              <a:t/>
            </a:r>
            <a:endParaRPr/>
          </a:p>
        </p:txBody>
      </p:sp>
      <p:pic>
        <p:nvPicPr>
          <p:cNvPr id="239" name="Google Shape;239;p39"/>
          <p:cNvPicPr preferRelativeResize="0"/>
          <p:nvPr/>
        </p:nvPicPr>
        <p:blipFill>
          <a:blip r:embed="rId3">
            <a:alphaModFix/>
          </a:blip>
          <a:stretch>
            <a:fillRect/>
          </a:stretch>
        </p:blipFill>
        <p:spPr>
          <a:xfrm>
            <a:off x="4713025" y="2163100"/>
            <a:ext cx="4430976" cy="2980400"/>
          </a:xfrm>
          <a:prstGeom prst="rect">
            <a:avLst/>
          </a:prstGeom>
          <a:noFill/>
          <a:ln>
            <a:noFill/>
          </a:ln>
        </p:spPr>
      </p:pic>
      <p:pic>
        <p:nvPicPr>
          <p:cNvPr id="240" name="Google Shape;240;p39"/>
          <p:cNvPicPr preferRelativeResize="0"/>
          <p:nvPr/>
        </p:nvPicPr>
        <p:blipFill>
          <a:blip r:embed="rId4">
            <a:alphaModFix/>
          </a:blip>
          <a:stretch>
            <a:fillRect/>
          </a:stretch>
        </p:blipFill>
        <p:spPr>
          <a:xfrm>
            <a:off x="0" y="1396900"/>
            <a:ext cx="4994825" cy="28613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44" name="Shape 244"/>
        <p:cNvGrpSpPr/>
        <p:nvPr/>
      </p:nvGrpSpPr>
      <p:grpSpPr>
        <a:xfrm>
          <a:off x="0" y="0"/>
          <a:ext cx="0" cy="0"/>
          <a:chOff x="0" y="0"/>
          <a:chExt cx="0" cy="0"/>
        </a:xfrm>
      </p:grpSpPr>
      <p:sp>
        <p:nvSpPr>
          <p:cNvPr id="245" name="Google Shape;245;p40"/>
          <p:cNvSpPr txBox="1"/>
          <p:nvPr>
            <p:ph type="title"/>
          </p:nvPr>
        </p:nvSpPr>
        <p:spPr>
          <a:xfrm>
            <a:off x="100" y="118900"/>
            <a:ext cx="9144000" cy="45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61111"/>
              <a:buFont typeface="Arial"/>
              <a:buNone/>
            </a:pPr>
            <a:r>
              <a:rPr lang="en" sz="1800"/>
              <a:t>Fraud Detection</a:t>
            </a:r>
            <a:endParaRPr sz="1800"/>
          </a:p>
          <a:p>
            <a:pPr indent="0" lvl="0" marL="0" rtl="0" algn="l">
              <a:spcBef>
                <a:spcPts val="0"/>
              </a:spcBef>
              <a:spcAft>
                <a:spcPts val="0"/>
              </a:spcAft>
              <a:buNone/>
            </a:pPr>
            <a:r>
              <a:t/>
            </a:r>
            <a:endParaRPr/>
          </a:p>
        </p:txBody>
      </p:sp>
      <p:pic>
        <p:nvPicPr>
          <p:cNvPr id="246" name="Google Shape;246;p40"/>
          <p:cNvPicPr preferRelativeResize="0"/>
          <p:nvPr/>
        </p:nvPicPr>
        <p:blipFill>
          <a:blip r:embed="rId3">
            <a:alphaModFix/>
          </a:blip>
          <a:stretch>
            <a:fillRect/>
          </a:stretch>
        </p:blipFill>
        <p:spPr>
          <a:xfrm>
            <a:off x="1570575" y="1145750"/>
            <a:ext cx="6003051" cy="3382550"/>
          </a:xfrm>
          <a:prstGeom prst="rect">
            <a:avLst/>
          </a:prstGeom>
          <a:noFill/>
          <a:ln>
            <a:noFill/>
          </a:ln>
        </p:spPr>
      </p:pic>
      <p:sp>
        <p:nvSpPr>
          <p:cNvPr id="247" name="Google Shape;247;p40"/>
          <p:cNvSpPr txBox="1"/>
          <p:nvPr/>
        </p:nvSpPr>
        <p:spPr>
          <a:xfrm>
            <a:off x="139775" y="661575"/>
            <a:ext cx="536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Skew values </a:t>
            </a:r>
            <a:r>
              <a:rPr lang="en"/>
              <a:t>before</a:t>
            </a:r>
            <a:r>
              <a:rPr lang="en"/>
              <a:t> removing outlier.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51" name="Shape 251"/>
        <p:cNvGrpSpPr/>
        <p:nvPr/>
      </p:nvGrpSpPr>
      <p:grpSpPr>
        <a:xfrm>
          <a:off x="0" y="0"/>
          <a:ext cx="0" cy="0"/>
          <a:chOff x="0" y="0"/>
          <a:chExt cx="0" cy="0"/>
        </a:xfrm>
      </p:grpSpPr>
      <p:sp>
        <p:nvSpPr>
          <p:cNvPr id="252" name="Google Shape;252;p41"/>
          <p:cNvSpPr txBox="1"/>
          <p:nvPr>
            <p:ph type="title"/>
          </p:nvPr>
        </p:nvSpPr>
        <p:spPr>
          <a:xfrm>
            <a:off x="125" y="184125"/>
            <a:ext cx="9144000" cy="430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61111"/>
              <a:buFont typeface="Arial"/>
              <a:buNone/>
            </a:pPr>
            <a:r>
              <a:rPr lang="en" sz="1800"/>
              <a:t>Fraud Detection</a:t>
            </a:r>
            <a:endParaRPr sz="1800"/>
          </a:p>
          <a:p>
            <a:pPr indent="0" lvl="0" marL="0" rtl="0" algn="l">
              <a:spcBef>
                <a:spcPts val="0"/>
              </a:spcBef>
              <a:spcAft>
                <a:spcPts val="0"/>
              </a:spcAft>
              <a:buNone/>
            </a:pPr>
            <a:r>
              <a:t/>
            </a:r>
            <a:endParaRPr/>
          </a:p>
        </p:txBody>
      </p:sp>
      <p:pic>
        <p:nvPicPr>
          <p:cNvPr id="253" name="Google Shape;253;p41"/>
          <p:cNvPicPr preferRelativeResize="0"/>
          <p:nvPr/>
        </p:nvPicPr>
        <p:blipFill>
          <a:blip r:embed="rId3">
            <a:alphaModFix/>
          </a:blip>
          <a:stretch>
            <a:fillRect/>
          </a:stretch>
        </p:blipFill>
        <p:spPr>
          <a:xfrm>
            <a:off x="775050" y="1295200"/>
            <a:ext cx="7594125" cy="3466725"/>
          </a:xfrm>
          <a:prstGeom prst="rect">
            <a:avLst/>
          </a:prstGeom>
          <a:noFill/>
          <a:ln>
            <a:noFill/>
          </a:ln>
        </p:spPr>
      </p:pic>
      <p:sp>
        <p:nvSpPr>
          <p:cNvPr id="254" name="Google Shape;254;p41"/>
          <p:cNvSpPr txBox="1"/>
          <p:nvPr/>
        </p:nvSpPr>
        <p:spPr>
          <a:xfrm>
            <a:off x="298175" y="801350"/>
            <a:ext cx="813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Visualisation of LoanAmount variable to show skewness as mentioned in above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53825"/>
            <a:ext cx="8520600" cy="59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Challenges</a:t>
            </a:r>
            <a:endParaRPr u="sng"/>
          </a:p>
        </p:txBody>
      </p:sp>
      <p:sp>
        <p:nvSpPr>
          <p:cNvPr id="67" name="Google Shape;67;p15"/>
          <p:cNvSpPr txBox="1"/>
          <p:nvPr>
            <p:ph idx="1" type="body"/>
          </p:nvPr>
        </p:nvSpPr>
        <p:spPr>
          <a:xfrm>
            <a:off x="0" y="874175"/>
            <a:ext cx="9144000" cy="4193100"/>
          </a:xfrm>
          <a:prstGeom prst="rect">
            <a:avLst/>
          </a:prstGeom>
        </p:spPr>
        <p:txBody>
          <a:bodyPr anchorCtr="0" anchor="t" bIns="91425" lIns="91425" spcFirstLastPara="1" rIns="91425" wrap="square" tIns="91425">
            <a:normAutofit/>
          </a:bodyPr>
          <a:lstStyle/>
          <a:p>
            <a:pPr indent="0" lvl="0" marL="457200" rtl="0" algn="ctr">
              <a:spcBef>
                <a:spcPts val="0"/>
              </a:spcBef>
              <a:spcAft>
                <a:spcPts val="0"/>
              </a:spcAft>
              <a:buNone/>
            </a:pPr>
            <a:r>
              <a:rPr lang="en"/>
              <a:t>Bengaluru house data</a:t>
            </a:r>
            <a:endParaRPr/>
          </a:p>
          <a:p>
            <a:pPr indent="0" lvl="0" marL="457200" rtl="0" algn="l">
              <a:lnSpc>
                <a:spcPct val="100000"/>
              </a:lnSpc>
              <a:spcBef>
                <a:spcPts val="1200"/>
              </a:spcBef>
              <a:spcAft>
                <a:spcPts val="0"/>
              </a:spcAft>
              <a:buNone/>
            </a:pPr>
            <a:r>
              <a:rPr lang="en" sz="1100"/>
              <a:t>To get the house price in </a:t>
            </a:r>
            <a:r>
              <a:rPr lang="en" sz="1100"/>
              <a:t>bangalore</a:t>
            </a:r>
            <a:r>
              <a:rPr lang="en" sz="1100"/>
              <a:t> was quite tough given the </a:t>
            </a:r>
            <a:r>
              <a:rPr lang="en" sz="1100"/>
              <a:t>statistics</a:t>
            </a:r>
            <a:r>
              <a:rPr lang="en" sz="1100"/>
              <a:t> of train data without </a:t>
            </a:r>
            <a:r>
              <a:rPr lang="en" sz="1100"/>
              <a:t>modification</a:t>
            </a:r>
            <a:r>
              <a:rPr lang="en" sz="1100"/>
              <a:t> as– and test data as – with an accuracy of 85%. To reach that accuracy, following was done:</a:t>
            </a:r>
            <a:endParaRPr sz="1100"/>
          </a:p>
          <a:p>
            <a:pPr indent="0" lvl="0" marL="457200" rtl="0" algn="l">
              <a:lnSpc>
                <a:spcPct val="100000"/>
              </a:lnSpc>
              <a:spcBef>
                <a:spcPts val="1200"/>
              </a:spcBef>
              <a:spcAft>
                <a:spcPts val="0"/>
              </a:spcAft>
              <a:buNone/>
            </a:pPr>
            <a:r>
              <a:rPr lang="en" sz="1100"/>
              <a:t>In dealing with the bengaluru house dataset, I first </a:t>
            </a:r>
            <a:r>
              <a:rPr lang="en" sz="1100"/>
              <a:t>dropped</a:t>
            </a:r>
            <a:r>
              <a:rPr lang="en" sz="1100"/>
              <a:t> the duplicate values in the data preprocessing step. After this step,</a:t>
            </a:r>
            <a:endParaRPr sz="1100"/>
          </a:p>
          <a:p>
            <a:pPr indent="0" lvl="0" marL="457200" rtl="0" algn="l">
              <a:lnSpc>
                <a:spcPct val="100000"/>
              </a:lnSpc>
              <a:spcBef>
                <a:spcPts val="0"/>
              </a:spcBef>
              <a:spcAft>
                <a:spcPts val="0"/>
              </a:spcAft>
              <a:buNone/>
            </a:pPr>
            <a:r>
              <a:rPr lang="en" sz="1100"/>
              <a:t>We check for the null values and dropped them with columns such as area_type,availability,balcony and society.</a:t>
            </a:r>
            <a:endParaRPr sz="1100"/>
          </a:p>
          <a:p>
            <a:pPr indent="0" lvl="0" marL="457200" rtl="0" algn="l">
              <a:spcBef>
                <a:spcPts val="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1200"/>
              </a:spcAft>
              <a:buNone/>
            </a:pPr>
            <a:r>
              <a:t/>
            </a:r>
            <a:endParaRPr sz="1100"/>
          </a:p>
        </p:txBody>
      </p:sp>
      <p:pic>
        <p:nvPicPr>
          <p:cNvPr id="68" name="Google Shape;68;p15"/>
          <p:cNvPicPr preferRelativeResize="0"/>
          <p:nvPr/>
        </p:nvPicPr>
        <p:blipFill>
          <a:blip r:embed="rId3">
            <a:alphaModFix/>
          </a:blip>
          <a:stretch>
            <a:fillRect/>
          </a:stretch>
        </p:blipFill>
        <p:spPr>
          <a:xfrm>
            <a:off x="5738265" y="2694650"/>
            <a:ext cx="3356085" cy="1250175"/>
          </a:xfrm>
          <a:prstGeom prst="rect">
            <a:avLst/>
          </a:prstGeom>
          <a:noFill/>
          <a:ln>
            <a:noFill/>
          </a:ln>
        </p:spPr>
      </p:pic>
      <p:pic>
        <p:nvPicPr>
          <p:cNvPr id="69" name="Google Shape;69;p15"/>
          <p:cNvPicPr preferRelativeResize="0"/>
          <p:nvPr/>
        </p:nvPicPr>
        <p:blipFill>
          <a:blip r:embed="rId4">
            <a:alphaModFix/>
          </a:blip>
          <a:stretch>
            <a:fillRect/>
          </a:stretch>
        </p:blipFill>
        <p:spPr>
          <a:xfrm>
            <a:off x="173525" y="2571750"/>
            <a:ext cx="5700099" cy="1830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58" name="Shape 258"/>
        <p:cNvGrpSpPr/>
        <p:nvPr/>
      </p:nvGrpSpPr>
      <p:grpSpPr>
        <a:xfrm>
          <a:off x="0" y="0"/>
          <a:ext cx="0" cy="0"/>
          <a:chOff x="0" y="0"/>
          <a:chExt cx="0" cy="0"/>
        </a:xfrm>
      </p:grpSpPr>
      <p:sp>
        <p:nvSpPr>
          <p:cNvPr id="259" name="Google Shape;259;p42"/>
          <p:cNvSpPr txBox="1"/>
          <p:nvPr>
            <p:ph type="title"/>
          </p:nvPr>
        </p:nvSpPr>
        <p:spPr>
          <a:xfrm>
            <a:off x="0" y="184125"/>
            <a:ext cx="9144000" cy="421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61111"/>
              <a:buFont typeface="Arial"/>
              <a:buNone/>
            </a:pPr>
            <a:r>
              <a:rPr lang="en" sz="1800"/>
              <a:t>Fraud Detection</a:t>
            </a:r>
            <a:endParaRPr sz="1800"/>
          </a:p>
          <a:p>
            <a:pPr indent="0" lvl="0" marL="0" rtl="0" algn="l">
              <a:spcBef>
                <a:spcPts val="0"/>
              </a:spcBef>
              <a:spcAft>
                <a:spcPts val="0"/>
              </a:spcAft>
              <a:buNone/>
            </a:pPr>
            <a:r>
              <a:t/>
            </a:r>
            <a:endParaRPr/>
          </a:p>
        </p:txBody>
      </p:sp>
      <p:sp>
        <p:nvSpPr>
          <p:cNvPr id="260" name="Google Shape;260;p42"/>
          <p:cNvSpPr txBox="1"/>
          <p:nvPr>
            <p:ph idx="1" type="body"/>
          </p:nvPr>
        </p:nvSpPr>
        <p:spPr>
          <a:xfrm>
            <a:off x="0" y="680200"/>
            <a:ext cx="9144000" cy="446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In outlier removal we performed log transformation on applicantincome,loanamount and coapplicantincome but not on loan_term as its skewness did not decreases. This significantly increases the accuracy.</a:t>
            </a:r>
            <a:endParaRPr sz="1200"/>
          </a:p>
          <a:p>
            <a:pPr indent="0" lvl="0" marL="0" rtl="0" algn="l">
              <a:spcBef>
                <a:spcPts val="1200"/>
              </a:spcBef>
              <a:spcAft>
                <a:spcPts val="1200"/>
              </a:spcAft>
              <a:buNone/>
            </a:pPr>
            <a:r>
              <a:t/>
            </a:r>
            <a:endParaRPr/>
          </a:p>
        </p:txBody>
      </p:sp>
      <p:pic>
        <p:nvPicPr>
          <p:cNvPr id="261" name="Google Shape;261;p42"/>
          <p:cNvPicPr preferRelativeResize="0"/>
          <p:nvPr/>
        </p:nvPicPr>
        <p:blipFill>
          <a:blip r:embed="rId3">
            <a:alphaModFix/>
          </a:blip>
          <a:stretch>
            <a:fillRect/>
          </a:stretch>
        </p:blipFill>
        <p:spPr>
          <a:xfrm>
            <a:off x="900325" y="1658600"/>
            <a:ext cx="7085149" cy="1202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65" name="Shape 265"/>
        <p:cNvGrpSpPr/>
        <p:nvPr/>
      </p:nvGrpSpPr>
      <p:grpSpPr>
        <a:xfrm>
          <a:off x="0" y="0"/>
          <a:ext cx="0" cy="0"/>
          <a:chOff x="0" y="0"/>
          <a:chExt cx="0" cy="0"/>
        </a:xfrm>
      </p:grpSpPr>
      <p:sp>
        <p:nvSpPr>
          <p:cNvPr id="266" name="Google Shape;266;p43"/>
          <p:cNvSpPr txBox="1"/>
          <p:nvPr>
            <p:ph type="title"/>
          </p:nvPr>
        </p:nvSpPr>
        <p:spPr>
          <a:xfrm>
            <a:off x="0" y="156175"/>
            <a:ext cx="9103500" cy="412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61111"/>
              <a:buFont typeface="Arial"/>
              <a:buNone/>
            </a:pPr>
            <a:r>
              <a:rPr lang="en" sz="1800"/>
              <a:t>Fraud Detection</a:t>
            </a:r>
            <a:endParaRPr sz="1800"/>
          </a:p>
          <a:p>
            <a:pPr indent="0" lvl="0" marL="0" rtl="0" algn="l">
              <a:spcBef>
                <a:spcPts val="0"/>
              </a:spcBef>
              <a:spcAft>
                <a:spcPts val="0"/>
              </a:spcAft>
              <a:buNone/>
            </a:pPr>
            <a:r>
              <a:t/>
            </a:r>
            <a:endParaRPr/>
          </a:p>
        </p:txBody>
      </p:sp>
      <p:sp>
        <p:nvSpPr>
          <p:cNvPr id="267" name="Google Shape;267;p43"/>
          <p:cNvSpPr txBox="1"/>
          <p:nvPr>
            <p:ph idx="1" type="body"/>
          </p:nvPr>
        </p:nvSpPr>
        <p:spPr>
          <a:xfrm>
            <a:off x="0" y="792025"/>
            <a:ext cx="9103500" cy="435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Skewness after </a:t>
            </a:r>
            <a:r>
              <a:rPr lang="en" sz="1400"/>
              <a:t>removing</a:t>
            </a:r>
            <a:r>
              <a:rPr lang="en" sz="1400"/>
              <a:t> outlier.</a:t>
            </a:r>
            <a:endParaRPr sz="1400"/>
          </a:p>
        </p:txBody>
      </p:sp>
      <p:pic>
        <p:nvPicPr>
          <p:cNvPr id="268" name="Google Shape;268;p43"/>
          <p:cNvPicPr preferRelativeResize="0"/>
          <p:nvPr/>
        </p:nvPicPr>
        <p:blipFill>
          <a:blip r:embed="rId3">
            <a:alphaModFix/>
          </a:blip>
          <a:stretch>
            <a:fillRect/>
          </a:stretch>
        </p:blipFill>
        <p:spPr>
          <a:xfrm>
            <a:off x="1509500" y="1351100"/>
            <a:ext cx="6831926" cy="3345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Business Problem</a:t>
            </a:r>
            <a:endParaRPr u="sng"/>
          </a:p>
        </p:txBody>
      </p:sp>
      <p:sp>
        <p:nvSpPr>
          <p:cNvPr id="274" name="Google Shape;274;p44"/>
          <p:cNvSpPr txBox="1"/>
          <p:nvPr>
            <p:ph idx="1" type="body"/>
          </p:nvPr>
        </p:nvSpPr>
        <p:spPr>
          <a:xfrm>
            <a:off x="777600" y="1363650"/>
            <a:ext cx="3070800" cy="24162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Clr>
                <a:schemeClr val="dk1"/>
              </a:buClr>
              <a:buSzPct val="70287"/>
              <a:buFont typeface="Arial"/>
              <a:buNone/>
            </a:pPr>
            <a:r>
              <a:rPr b="1" lang="en"/>
              <a:t>Bengaluru House data</a:t>
            </a:r>
            <a:endParaRPr b="1" sz="1565"/>
          </a:p>
          <a:p>
            <a:pPr indent="0" lvl="0" marL="0" rtl="0" algn="just">
              <a:lnSpc>
                <a:spcPct val="105000"/>
              </a:lnSpc>
              <a:spcBef>
                <a:spcPts val="1200"/>
              </a:spcBef>
              <a:spcAft>
                <a:spcPts val="1200"/>
              </a:spcAft>
              <a:buSzPct val="60470"/>
              <a:buNone/>
            </a:pPr>
            <a:r>
              <a:rPr lang="en" sz="1682"/>
              <a:t>The developed ML model in housing price prediction may facilitate the prediction of future housing prices and the establishment of policies for the real estate market. Particularly, the sellers and buyers of properties can benefit from this study and make better-informed decisions regarding the property evaluation.</a:t>
            </a:r>
            <a:endParaRPr sz="1682"/>
          </a:p>
        </p:txBody>
      </p:sp>
      <p:sp>
        <p:nvSpPr>
          <p:cNvPr id="275" name="Google Shape;275;p44"/>
          <p:cNvSpPr txBox="1"/>
          <p:nvPr>
            <p:ph idx="1" type="body"/>
          </p:nvPr>
        </p:nvSpPr>
        <p:spPr>
          <a:xfrm>
            <a:off x="4955350" y="1298425"/>
            <a:ext cx="3318900" cy="26244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SzPts val="1100"/>
              <a:buNone/>
            </a:pPr>
            <a:r>
              <a:rPr b="1" lang="en">
                <a:solidFill>
                  <a:schemeClr val="dk1"/>
                </a:solidFill>
              </a:rPr>
              <a:t>Fraud Detection</a:t>
            </a:r>
            <a:endParaRPr b="1">
              <a:solidFill>
                <a:schemeClr val="dk1"/>
              </a:solidFill>
            </a:endParaRPr>
          </a:p>
          <a:p>
            <a:pPr indent="0" lvl="0" marL="0" rtl="0" algn="just">
              <a:lnSpc>
                <a:spcPct val="105000"/>
              </a:lnSpc>
              <a:spcBef>
                <a:spcPts val="0"/>
              </a:spcBef>
              <a:spcAft>
                <a:spcPts val="0"/>
              </a:spcAft>
              <a:buSzPts val="1018"/>
              <a:buNone/>
            </a:pPr>
            <a:r>
              <a:t/>
            </a:r>
            <a:endParaRPr sz="1400">
              <a:solidFill>
                <a:srgbClr val="202124"/>
              </a:solidFill>
              <a:highlight>
                <a:schemeClr val="lt1"/>
              </a:highlight>
            </a:endParaRPr>
          </a:p>
          <a:p>
            <a:pPr indent="0" lvl="0" marL="0" rtl="0" algn="just">
              <a:lnSpc>
                <a:spcPct val="105000"/>
              </a:lnSpc>
              <a:spcBef>
                <a:spcPts val="1200"/>
              </a:spcBef>
              <a:spcAft>
                <a:spcPts val="1200"/>
              </a:spcAft>
              <a:buSzPts val="1018"/>
              <a:buNone/>
            </a:pPr>
            <a:r>
              <a:rPr lang="en" sz="1417">
                <a:solidFill>
                  <a:srgbClr val="202124"/>
                </a:solidFill>
                <a:highlight>
                  <a:schemeClr val="lt1"/>
                </a:highlight>
              </a:rPr>
              <a:t>Machine learning models are able to learn from patterns of normal behavior. They are very fast to adapt to changes in that normal behaviour and can quickly identify patterns of fraud transactions. This means that the model can identify suspicious customers even when there hasn't been a chargeback yet.</a:t>
            </a:r>
            <a:endParaRPr sz="1900">
              <a:solidFill>
                <a:srgbClr val="202124"/>
              </a:solidFill>
              <a:highlight>
                <a:schemeClr val="lt1"/>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Business Problem</a:t>
            </a:r>
            <a:endParaRPr u="sng"/>
          </a:p>
        </p:txBody>
      </p:sp>
      <p:sp>
        <p:nvSpPr>
          <p:cNvPr id="281" name="Google Shape;281;p45"/>
          <p:cNvSpPr txBox="1"/>
          <p:nvPr>
            <p:ph idx="1" type="body"/>
          </p:nvPr>
        </p:nvSpPr>
        <p:spPr>
          <a:xfrm>
            <a:off x="777600" y="1363650"/>
            <a:ext cx="3070800" cy="24162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a:solidFill>
                  <a:schemeClr val="dk1"/>
                </a:solidFill>
              </a:rPr>
              <a:t>Company Attrition Data</a:t>
            </a:r>
            <a:endParaRPr b="1">
              <a:solidFill>
                <a:schemeClr val="dk1"/>
              </a:solidFill>
            </a:endParaRPr>
          </a:p>
          <a:p>
            <a:pPr indent="0" lvl="0" marL="0" rtl="0" algn="ctr">
              <a:lnSpc>
                <a:spcPct val="100000"/>
              </a:lnSpc>
              <a:spcBef>
                <a:spcPts val="0"/>
              </a:spcBef>
              <a:spcAft>
                <a:spcPts val="0"/>
              </a:spcAft>
              <a:buClr>
                <a:schemeClr val="dk1"/>
              </a:buClr>
              <a:buSzPts val="990"/>
              <a:buFont typeface="Arial"/>
              <a:buNone/>
            </a:pPr>
            <a:r>
              <a:t/>
            </a:r>
            <a:endParaRPr>
              <a:solidFill>
                <a:schemeClr val="dk1"/>
              </a:solidFill>
            </a:endParaRPr>
          </a:p>
          <a:p>
            <a:pPr indent="0" lvl="0" marL="0" rtl="0" algn="just">
              <a:lnSpc>
                <a:spcPct val="105000"/>
              </a:lnSpc>
              <a:spcBef>
                <a:spcPts val="0"/>
              </a:spcBef>
              <a:spcAft>
                <a:spcPts val="1200"/>
              </a:spcAft>
              <a:buSzPts val="1018"/>
              <a:buNone/>
            </a:pPr>
            <a:r>
              <a:rPr lang="en" sz="1200">
                <a:solidFill>
                  <a:srgbClr val="202124"/>
                </a:solidFill>
                <a:highlight>
                  <a:schemeClr val="lt1"/>
                </a:highlight>
              </a:rPr>
              <a:t>HR can use the employee data to predict attrition, the possible reasons behind it and can take appropriate measures to prevent it.</a:t>
            </a:r>
            <a:endParaRPr sz="1682">
              <a:solidFill>
                <a:srgbClr val="202124"/>
              </a:solidFill>
              <a:highlight>
                <a:schemeClr val="lt1"/>
              </a:highlight>
            </a:endParaRPr>
          </a:p>
        </p:txBody>
      </p:sp>
      <p:sp>
        <p:nvSpPr>
          <p:cNvPr id="282" name="Google Shape;282;p45"/>
          <p:cNvSpPr txBox="1"/>
          <p:nvPr>
            <p:ph idx="1" type="body"/>
          </p:nvPr>
        </p:nvSpPr>
        <p:spPr>
          <a:xfrm>
            <a:off x="4955350" y="1298425"/>
            <a:ext cx="3318900" cy="2624400"/>
          </a:xfrm>
          <a:prstGeom prst="rect">
            <a:avLst/>
          </a:prstGeom>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Clr>
                <a:schemeClr val="dk1"/>
              </a:buClr>
              <a:buSzPts val="990"/>
              <a:buFont typeface="Arial"/>
              <a:buNone/>
            </a:pPr>
            <a:r>
              <a:rPr b="1" lang="en">
                <a:solidFill>
                  <a:schemeClr val="dk1"/>
                </a:solidFill>
              </a:rPr>
              <a:t>Diamond Price Prediction</a:t>
            </a:r>
            <a:endParaRPr b="1">
              <a:solidFill>
                <a:schemeClr val="dk1"/>
              </a:solidFill>
            </a:endParaRPr>
          </a:p>
          <a:p>
            <a:pPr indent="0" lvl="0" marL="0" rtl="0" algn="just">
              <a:lnSpc>
                <a:spcPct val="105000"/>
              </a:lnSpc>
              <a:spcBef>
                <a:spcPts val="0"/>
              </a:spcBef>
              <a:spcAft>
                <a:spcPts val="0"/>
              </a:spcAft>
              <a:buSzPts val="1018"/>
              <a:buNone/>
            </a:pPr>
            <a:r>
              <a:t/>
            </a:r>
            <a:endParaRPr sz="1400">
              <a:solidFill>
                <a:srgbClr val="202124"/>
              </a:solidFill>
              <a:highlight>
                <a:schemeClr val="lt1"/>
              </a:highlight>
            </a:endParaRPr>
          </a:p>
          <a:p>
            <a:pPr indent="0" lvl="0" marL="0" rtl="0" algn="just">
              <a:lnSpc>
                <a:spcPct val="105000"/>
              </a:lnSpc>
              <a:spcBef>
                <a:spcPts val="1200"/>
              </a:spcBef>
              <a:spcAft>
                <a:spcPts val="1200"/>
              </a:spcAft>
              <a:buClr>
                <a:schemeClr val="dk1"/>
              </a:buClr>
              <a:buSzPts val="1018"/>
              <a:buFont typeface="Arial"/>
              <a:buNone/>
            </a:pPr>
            <a:r>
              <a:rPr lang="en" sz="1417">
                <a:solidFill>
                  <a:srgbClr val="202124"/>
                </a:solidFill>
                <a:highlight>
                  <a:schemeClr val="lt1"/>
                </a:highlight>
              </a:rPr>
              <a:t>Diamond is one of the strongest and the most valuable substances produced naturally as a form of carbon. However, unlike gold and silver, determining the price of a diamond is very complex because many features are to be considered for determining its price. ML models are best ways to predict them.</a:t>
            </a:r>
            <a:endParaRPr sz="1900">
              <a:solidFill>
                <a:srgbClr val="202124"/>
              </a:solidFill>
              <a:highlight>
                <a:schemeClr val="lt1"/>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800" u="sng"/>
              <a:t>Conclusion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idx="1" type="body"/>
          </p:nvPr>
        </p:nvSpPr>
        <p:spPr>
          <a:xfrm>
            <a:off x="0" y="396050"/>
            <a:ext cx="9144000" cy="425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Bengaluru House data</a:t>
            </a:r>
            <a:endParaRPr/>
          </a:p>
          <a:p>
            <a:pPr indent="0" lvl="0" marL="0" rtl="0" algn="l">
              <a:lnSpc>
                <a:spcPct val="100000"/>
              </a:lnSpc>
              <a:spcBef>
                <a:spcPts val="1200"/>
              </a:spcBef>
              <a:spcAft>
                <a:spcPts val="0"/>
              </a:spcAft>
              <a:buNone/>
            </a:pPr>
            <a:r>
              <a:rPr lang="en" sz="1200"/>
              <a:t>I used linear regression, Random forest regression, XGboost regressor. And the XGboost regressor gives the best results. I used the RMSE(root mean squared error) as a accuracy metrics  and XGboost regressor gives the least RMSE.</a:t>
            </a:r>
            <a:endParaRPr sz="1200"/>
          </a:p>
          <a:p>
            <a:pPr indent="0" lvl="0" marL="0" rtl="0" algn="l">
              <a:lnSpc>
                <a:spcPct val="100000"/>
              </a:lnSpc>
              <a:spcBef>
                <a:spcPts val="1200"/>
              </a:spcBef>
              <a:spcAft>
                <a:spcPts val="1200"/>
              </a:spcAft>
              <a:buNone/>
            </a:pPr>
            <a:r>
              <a:t/>
            </a:r>
            <a:endParaRPr sz="1200"/>
          </a:p>
        </p:txBody>
      </p:sp>
      <p:pic>
        <p:nvPicPr>
          <p:cNvPr id="293" name="Google Shape;293;p47"/>
          <p:cNvPicPr preferRelativeResize="0"/>
          <p:nvPr/>
        </p:nvPicPr>
        <p:blipFill>
          <a:blip r:embed="rId3">
            <a:alphaModFix/>
          </a:blip>
          <a:stretch>
            <a:fillRect/>
          </a:stretch>
        </p:blipFill>
        <p:spPr>
          <a:xfrm>
            <a:off x="1202600" y="1607100"/>
            <a:ext cx="6738824" cy="3047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46600" y="370475"/>
            <a:ext cx="8724900" cy="4962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1200"/>
              </a:spcAft>
              <a:buNone/>
            </a:pPr>
            <a:r>
              <a:rPr lang="en" sz="1800">
                <a:solidFill>
                  <a:schemeClr val="dk2"/>
                </a:solidFill>
              </a:rPr>
              <a:t>Company attrition data</a:t>
            </a:r>
            <a:endParaRPr/>
          </a:p>
        </p:txBody>
      </p:sp>
      <p:sp>
        <p:nvSpPr>
          <p:cNvPr id="299" name="Google Shape;299;p48"/>
          <p:cNvSpPr txBox="1"/>
          <p:nvPr>
            <p:ph idx="1" type="body"/>
          </p:nvPr>
        </p:nvSpPr>
        <p:spPr>
          <a:xfrm>
            <a:off x="0" y="792025"/>
            <a:ext cx="9144000" cy="4351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Clr>
                <a:schemeClr val="dk1"/>
              </a:buClr>
              <a:buSzPts val="1100"/>
              <a:buFont typeface="Arial"/>
              <a:buNone/>
            </a:pPr>
            <a:r>
              <a:rPr lang="en" sz="1200"/>
              <a:t>I used Random forest classifier, Adaboost classifier, XGboost classifier. And the XGboost classifier gives the best results. I used the accuracy_score from sklearn.metrics library as a accuracy metrics  and XGboost classifier gives the maximum accuracy score compared to other model. And confusion matrix of XGboost classifier gives max true and minimum false classification.</a:t>
            </a:r>
            <a:endParaRPr/>
          </a:p>
        </p:txBody>
      </p:sp>
      <p:pic>
        <p:nvPicPr>
          <p:cNvPr id="300" name="Google Shape;300;p48"/>
          <p:cNvPicPr preferRelativeResize="0"/>
          <p:nvPr/>
        </p:nvPicPr>
        <p:blipFill>
          <a:blip r:embed="rId3">
            <a:alphaModFix/>
          </a:blip>
          <a:stretch>
            <a:fillRect/>
          </a:stretch>
        </p:blipFill>
        <p:spPr>
          <a:xfrm>
            <a:off x="1034300" y="1733125"/>
            <a:ext cx="7449099" cy="3029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9"/>
          <p:cNvSpPr txBox="1"/>
          <p:nvPr>
            <p:ph type="title"/>
          </p:nvPr>
        </p:nvSpPr>
        <p:spPr>
          <a:xfrm>
            <a:off x="0" y="286625"/>
            <a:ext cx="91440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1800">
                <a:solidFill>
                  <a:schemeClr val="dk2"/>
                </a:solidFill>
              </a:rPr>
              <a:t>Diamond price prediction</a:t>
            </a:r>
            <a:endParaRPr sz="1800">
              <a:solidFill>
                <a:schemeClr val="dk2"/>
              </a:solidFill>
            </a:endParaRPr>
          </a:p>
          <a:p>
            <a:pPr indent="0" lvl="0" marL="0" rtl="0" algn="l">
              <a:spcBef>
                <a:spcPts val="1200"/>
              </a:spcBef>
              <a:spcAft>
                <a:spcPts val="0"/>
              </a:spcAft>
              <a:buNone/>
            </a:pPr>
            <a:r>
              <a:t/>
            </a:r>
            <a:endParaRPr sz="1800">
              <a:solidFill>
                <a:schemeClr val="dk2"/>
              </a:solidFill>
            </a:endParaRPr>
          </a:p>
        </p:txBody>
      </p:sp>
      <p:sp>
        <p:nvSpPr>
          <p:cNvPr id="306" name="Google Shape;306;p49"/>
          <p:cNvSpPr txBox="1"/>
          <p:nvPr>
            <p:ph idx="1" type="body"/>
          </p:nvPr>
        </p:nvSpPr>
        <p:spPr>
          <a:xfrm>
            <a:off x="0" y="756825"/>
            <a:ext cx="9144000" cy="4386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Clr>
                <a:schemeClr val="dk1"/>
              </a:buClr>
              <a:buSzPts val="1100"/>
              <a:buFont typeface="Arial"/>
              <a:buNone/>
            </a:pPr>
            <a:r>
              <a:rPr lang="en" sz="1200"/>
              <a:t>I used linear regression, Random forest regression, XGboost regressor. And the XGboost regressor gives the best results. I used the RMSE(root mean squared error) as a accuracy metrics  and XGboost regressor gives the least RMSE.</a:t>
            </a:r>
            <a:endParaRPr/>
          </a:p>
        </p:txBody>
      </p:sp>
      <p:pic>
        <p:nvPicPr>
          <p:cNvPr id="307" name="Google Shape;307;p49"/>
          <p:cNvPicPr preferRelativeResize="0"/>
          <p:nvPr/>
        </p:nvPicPr>
        <p:blipFill>
          <a:blip r:embed="rId3">
            <a:alphaModFix/>
          </a:blip>
          <a:stretch>
            <a:fillRect/>
          </a:stretch>
        </p:blipFill>
        <p:spPr>
          <a:xfrm>
            <a:off x="1042575" y="1714500"/>
            <a:ext cx="7058850" cy="2917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0"/>
          <p:cNvSpPr txBox="1"/>
          <p:nvPr>
            <p:ph type="title"/>
          </p:nvPr>
        </p:nvSpPr>
        <p:spPr>
          <a:xfrm>
            <a:off x="0" y="174800"/>
            <a:ext cx="9144000" cy="4773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None/>
            </a:pPr>
            <a:r>
              <a:rPr lang="en" sz="1800">
                <a:solidFill>
                  <a:schemeClr val="dk2"/>
                </a:solidFill>
              </a:rPr>
              <a:t>Fraud dataset</a:t>
            </a:r>
            <a:endParaRPr sz="1800">
              <a:solidFill>
                <a:schemeClr val="dk2"/>
              </a:solidFill>
            </a:endParaRPr>
          </a:p>
          <a:p>
            <a:pPr indent="0" lvl="0" marL="0" rtl="0" algn="l">
              <a:spcBef>
                <a:spcPts val="1200"/>
              </a:spcBef>
              <a:spcAft>
                <a:spcPts val="0"/>
              </a:spcAft>
              <a:buNone/>
            </a:pPr>
            <a:r>
              <a:t/>
            </a:r>
            <a:endParaRPr/>
          </a:p>
        </p:txBody>
      </p:sp>
      <p:sp>
        <p:nvSpPr>
          <p:cNvPr id="313" name="Google Shape;313;p50"/>
          <p:cNvSpPr txBox="1"/>
          <p:nvPr>
            <p:ph idx="1" type="body"/>
          </p:nvPr>
        </p:nvSpPr>
        <p:spPr>
          <a:xfrm>
            <a:off x="0" y="605675"/>
            <a:ext cx="9144000" cy="43515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Clr>
                <a:schemeClr val="dk1"/>
              </a:buClr>
              <a:buSzPts val="1100"/>
              <a:buFont typeface="Arial"/>
              <a:buNone/>
            </a:pPr>
            <a:r>
              <a:rPr lang="en" sz="1200"/>
              <a:t>I used Random forest classifier, Adaboost classifier, XGboost classifier. And the Random forest classifier gives the best results. I used the accuracy_score from sklearn.metrics library as a accuracy metrics  and Random forest classifier gives the maximum accuracy score compared to other model. And confusion matrix of Random forest classifier gives max true and minimum false classification.</a:t>
            </a:r>
            <a:endParaRPr/>
          </a:p>
        </p:txBody>
      </p:sp>
      <p:pic>
        <p:nvPicPr>
          <p:cNvPr id="314" name="Google Shape;314;p50"/>
          <p:cNvPicPr preferRelativeResize="0"/>
          <p:nvPr/>
        </p:nvPicPr>
        <p:blipFill>
          <a:blip r:embed="rId3">
            <a:alphaModFix/>
          </a:blip>
          <a:stretch>
            <a:fillRect/>
          </a:stretch>
        </p:blipFill>
        <p:spPr>
          <a:xfrm>
            <a:off x="959725" y="1537475"/>
            <a:ext cx="7682350" cy="28130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u="sng"/>
              <a:t>References</a:t>
            </a:r>
            <a:endParaRPr u="sng"/>
          </a:p>
        </p:txBody>
      </p:sp>
      <p:sp>
        <p:nvSpPr>
          <p:cNvPr id="320" name="Google Shape;32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u="sng">
                <a:solidFill>
                  <a:schemeClr val="hlink"/>
                </a:solidFill>
                <a:hlinkClick r:id="rId3"/>
              </a:rPr>
              <a:t>https://reinec.medium.com/my-notes-handling-skewed-data-5984de303725</a:t>
            </a:r>
            <a:endParaRPr/>
          </a:p>
          <a:p>
            <a:pPr indent="0" lvl="0" marL="0" rtl="0" algn="l">
              <a:spcBef>
                <a:spcPts val="1200"/>
              </a:spcBef>
              <a:spcAft>
                <a:spcPts val="0"/>
              </a:spcAft>
              <a:buNone/>
            </a:pPr>
            <a:r>
              <a:rPr lang="en" u="sng">
                <a:solidFill>
                  <a:schemeClr val="hlink"/>
                </a:solidFill>
                <a:hlinkClick r:id="rId4"/>
              </a:rPr>
              <a:t>https://towardsdatascience.com/skewed-data-a-problem-to-your-statistical-model-9a6b5bb74e37</a:t>
            </a:r>
            <a:endParaRPr/>
          </a:p>
          <a:p>
            <a:pPr indent="0" lvl="0" marL="0" rtl="0" algn="l">
              <a:spcBef>
                <a:spcPts val="1200"/>
              </a:spcBef>
              <a:spcAft>
                <a:spcPts val="0"/>
              </a:spcAft>
              <a:buNone/>
            </a:pPr>
            <a:r>
              <a:rPr lang="en" u="sng">
                <a:solidFill>
                  <a:schemeClr val="hlink"/>
                </a:solidFill>
                <a:hlinkClick r:id="rId5"/>
              </a:rPr>
              <a:t>https://www.analyseup.com/python-data-science-reference/seaborn-continuous-variables.html</a:t>
            </a:r>
            <a:endParaRPr/>
          </a:p>
          <a:p>
            <a:pPr indent="0" lvl="0" marL="0" rtl="0" algn="l">
              <a:spcBef>
                <a:spcPts val="1200"/>
              </a:spcBef>
              <a:spcAft>
                <a:spcPts val="0"/>
              </a:spcAft>
              <a:buNone/>
            </a:pPr>
            <a:r>
              <a:rPr lang="en" u="sng">
                <a:solidFill>
                  <a:schemeClr val="hlink"/>
                </a:solidFill>
                <a:hlinkClick r:id="rId6"/>
              </a:rPr>
              <a:t>https://stats.stackexchange.com/questions/315462/removing-skew-from-ordinal-variables</a:t>
            </a:r>
            <a:endParaRPr/>
          </a:p>
          <a:p>
            <a:pPr indent="0" lvl="0" marL="0" rtl="0" algn="l">
              <a:spcBef>
                <a:spcPts val="1200"/>
              </a:spcBef>
              <a:spcAft>
                <a:spcPts val="0"/>
              </a:spcAft>
              <a:buNone/>
            </a:pPr>
            <a:r>
              <a:rPr lang="en" u="sng">
                <a:solidFill>
                  <a:schemeClr val="hlink"/>
                </a:solidFill>
                <a:hlinkClick r:id="rId7"/>
              </a:rPr>
              <a:t>https://pandas.pydata.org/docs/reference/frame.html</a:t>
            </a:r>
            <a:endParaRPr/>
          </a:p>
          <a:p>
            <a:pPr indent="0" lvl="0" marL="0" rtl="0" algn="l">
              <a:spcBef>
                <a:spcPts val="1200"/>
              </a:spcBef>
              <a:spcAft>
                <a:spcPts val="0"/>
              </a:spcAft>
              <a:buNone/>
            </a:pPr>
            <a:r>
              <a:rPr lang="en" u="sng">
                <a:solidFill>
                  <a:schemeClr val="hlink"/>
                </a:solidFill>
                <a:hlinkClick r:id="rId8"/>
              </a:rPr>
              <a:t>https://scikit-learn.org/stable/modules/classes.html#module-sklearn.ensemble</a:t>
            </a:r>
            <a:endParaRPr/>
          </a:p>
          <a:p>
            <a:pPr indent="0" lvl="0" marL="0" rtl="0" algn="l">
              <a:spcBef>
                <a:spcPts val="1200"/>
              </a:spcBef>
              <a:spcAft>
                <a:spcPts val="0"/>
              </a:spcAft>
              <a:buNone/>
            </a:pPr>
            <a:r>
              <a:rPr lang="en"/>
              <a:t>[1] </a:t>
            </a:r>
            <a:r>
              <a:rPr lang="en" sz="1660">
                <a:highlight>
                  <a:schemeClr val="lt1"/>
                </a:highlight>
              </a:rPr>
              <a:t>S. B. Jha , R. F. Babiceanu, V. Pandey , R. K. Jha,</a:t>
            </a:r>
            <a:r>
              <a:rPr lang="en"/>
              <a:t> “</a:t>
            </a:r>
            <a:r>
              <a:rPr lang="en" sz="1660">
                <a:highlight>
                  <a:srgbClr val="FFFFFF"/>
                </a:highlight>
              </a:rPr>
              <a:t>Housing Market Prediction Problem using Different Machine Learning Algorithms: A Case Study”, </a:t>
            </a:r>
            <a:r>
              <a:rPr lang="en"/>
              <a:t>arXiv:2006.10092</a:t>
            </a:r>
            <a:endParaRPr/>
          </a:p>
          <a:p>
            <a:pPr indent="0" lvl="0" marL="0" rtl="0" algn="l">
              <a:spcBef>
                <a:spcPts val="1200"/>
              </a:spcBef>
              <a:spcAft>
                <a:spcPts val="0"/>
              </a:spcAft>
              <a:buNone/>
            </a:pPr>
            <a:r>
              <a:rPr lang="en"/>
              <a:t>[2 ]</a:t>
            </a:r>
            <a:r>
              <a:rPr lang="en" u="sng">
                <a:solidFill>
                  <a:schemeClr val="hlink"/>
                </a:solidFill>
                <a:hlinkClick r:id="rId9"/>
              </a:rPr>
              <a:t>https://www.ravelin.com/insights/machine-learning-for-fraud-detection#:~:text=Machine%20learning%20models%20are%20able,t%20been%20a%20chargeback%20yet</a:t>
            </a:r>
            <a:r>
              <a:rPr lang="en"/>
              <a:t>.</a:t>
            </a:r>
            <a:endParaRPr/>
          </a:p>
          <a:p>
            <a:pPr indent="0" lvl="0" marL="0" rtl="0" algn="l">
              <a:spcBef>
                <a:spcPts val="1200"/>
              </a:spcBef>
              <a:spcAft>
                <a:spcPts val="0"/>
              </a:spcAft>
              <a:buNone/>
            </a:pPr>
            <a:r>
              <a:rPr lang="en"/>
              <a:t>[3]  https://analyticsindiamag.com/predictive-attrition-model/</a:t>
            </a:r>
            <a:endParaRPr/>
          </a:p>
          <a:p>
            <a:pPr indent="0" lvl="0" marL="0" rtl="0" algn="l">
              <a:spcBef>
                <a:spcPts val="1200"/>
              </a:spcBef>
              <a:spcAft>
                <a:spcPts val="0"/>
              </a:spcAft>
              <a:buNone/>
            </a:pPr>
            <a:r>
              <a:rPr lang="en"/>
              <a:t>[4]H. Mihir, M. I. Patel, S. Jani and R. Gajjar, "Diamond Price Prediction using Machine Learning," 2021 2nd International Conference on Communication, Computing and Industry 4.0 (C2I4), 2021, pp. 1-5, doi: 10.1109/C2I454156.2021.9689412.</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4971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Clr>
                <a:schemeClr val="dk1"/>
              </a:buClr>
              <a:buSzPct val="61111"/>
              <a:buFont typeface="Arial"/>
              <a:buNone/>
            </a:pPr>
            <a:r>
              <a:rPr lang="en" sz="1800">
                <a:solidFill>
                  <a:schemeClr val="dk2"/>
                </a:solidFill>
              </a:rPr>
              <a:t>Bengaluru house data</a:t>
            </a:r>
            <a:endParaRPr sz="1800">
              <a:solidFill>
                <a:schemeClr val="dk2"/>
              </a:solidFill>
            </a:endParaRPr>
          </a:p>
          <a:p>
            <a:pPr indent="0" lvl="0" marL="0" rtl="0" algn="l">
              <a:spcBef>
                <a:spcPts val="1200"/>
              </a:spcBef>
              <a:spcAft>
                <a:spcPts val="0"/>
              </a:spcAft>
              <a:buNone/>
            </a:pPr>
            <a:r>
              <a:t/>
            </a:r>
            <a:endParaRPr/>
          </a:p>
        </p:txBody>
      </p:sp>
      <p:sp>
        <p:nvSpPr>
          <p:cNvPr id="75" name="Google Shape;75;p16"/>
          <p:cNvSpPr txBox="1"/>
          <p:nvPr>
            <p:ph idx="1" type="body"/>
          </p:nvPr>
        </p:nvSpPr>
        <p:spPr>
          <a:xfrm>
            <a:off x="119875" y="1152475"/>
            <a:ext cx="8924700" cy="3903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100"/>
              <a:t>In data visualisation, we generate BHK column from size column to have an INT object.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0"/>
              </a:spcAft>
              <a:buNone/>
            </a:pPr>
            <a:r>
              <a:t/>
            </a:r>
            <a:endParaRPr sz="1100"/>
          </a:p>
          <a:p>
            <a:pPr indent="0" lvl="0" marL="457200" rtl="0" algn="l">
              <a:spcBef>
                <a:spcPts val="1200"/>
              </a:spcBef>
              <a:spcAft>
                <a:spcPts val="1200"/>
              </a:spcAft>
              <a:buClr>
                <a:schemeClr val="dk1"/>
              </a:buClr>
              <a:buSzPts val="1100"/>
              <a:buFont typeface="Arial"/>
              <a:buNone/>
            </a:pPr>
            <a:r>
              <a:t/>
            </a:r>
            <a:endParaRPr sz="1100"/>
          </a:p>
        </p:txBody>
      </p:sp>
      <p:pic>
        <p:nvPicPr>
          <p:cNvPr id="76" name="Google Shape;76;p16"/>
          <p:cNvPicPr preferRelativeResize="0"/>
          <p:nvPr/>
        </p:nvPicPr>
        <p:blipFill>
          <a:blip r:embed="rId3">
            <a:alphaModFix/>
          </a:blip>
          <a:stretch>
            <a:fillRect/>
          </a:stretch>
        </p:blipFill>
        <p:spPr>
          <a:xfrm>
            <a:off x="590400" y="1474875"/>
            <a:ext cx="7963201" cy="2677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idx="1" type="body"/>
          </p:nvPr>
        </p:nvSpPr>
        <p:spPr>
          <a:xfrm>
            <a:off x="311700" y="1994050"/>
            <a:ext cx="8520600" cy="158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4100"/>
              <a:t>Thank You</a:t>
            </a:r>
            <a:endParaRPr sz="4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4203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Clr>
                <a:schemeClr val="dk1"/>
              </a:buClr>
              <a:buSzPct val="61111"/>
              <a:buFont typeface="Arial"/>
              <a:buNone/>
            </a:pPr>
            <a:r>
              <a:rPr lang="en" sz="1800">
                <a:solidFill>
                  <a:schemeClr val="dk2"/>
                </a:solidFill>
              </a:rPr>
              <a:t>Bengaluru house data</a:t>
            </a:r>
            <a:endParaRPr sz="1800">
              <a:solidFill>
                <a:schemeClr val="dk2"/>
              </a:solidFill>
            </a:endParaRPr>
          </a:p>
          <a:p>
            <a:pPr indent="0" lvl="0" marL="0" rtl="0" algn="l">
              <a:spcBef>
                <a:spcPts val="120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lang="en" sz="1100"/>
              <a:t>In this step, we came to see the skewness in the data for bath,BHK and price which can affect our  model.</a:t>
            </a:r>
            <a:endParaRPr sz="1100"/>
          </a:p>
          <a:p>
            <a:pPr indent="0" lvl="0" marL="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703250" y="1507450"/>
            <a:ext cx="7258050" cy="147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Clr>
                <a:schemeClr val="dk1"/>
              </a:buClr>
              <a:buSzPct val="61111"/>
              <a:buFont typeface="Arial"/>
              <a:buNone/>
            </a:pPr>
            <a:r>
              <a:rPr lang="en" sz="1800">
                <a:solidFill>
                  <a:schemeClr val="dk2"/>
                </a:solidFill>
              </a:rPr>
              <a:t>Bengaluru house data</a:t>
            </a:r>
            <a:endParaRPr sz="1800">
              <a:solidFill>
                <a:schemeClr val="dk2"/>
              </a:solidFill>
            </a:endParaRPr>
          </a:p>
          <a:p>
            <a:pPr indent="0" lvl="0" marL="0" rtl="0" algn="l">
              <a:spcBef>
                <a:spcPts val="120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lang="en" sz="1100"/>
              <a:t>In outlier removal step, i first check the skewness in the data and acted along with the values. As we can see house having BHK&gt;11 are very less in number. Like that house with bath&gt;11 and price &gt;=1000 are very less in number. These data account for total 71 rows in the dataset, which i considered to drop to reduce the skewness. I stopped after an appreciable drop in skew value and did not proceed further as change in one increase skewness in other column.</a:t>
            </a:r>
            <a:endParaRPr sz="1100"/>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911670" y="2090999"/>
            <a:ext cx="7523079" cy="247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73050"/>
            <a:ext cx="8520600" cy="3846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Clr>
                <a:schemeClr val="dk1"/>
              </a:buClr>
              <a:buSzPct val="61111"/>
              <a:buFont typeface="Arial"/>
              <a:buNone/>
            </a:pPr>
            <a:r>
              <a:rPr lang="en" sz="1800">
                <a:solidFill>
                  <a:schemeClr val="dk2"/>
                </a:solidFill>
              </a:rPr>
              <a:t>Bengaluru house data</a:t>
            </a:r>
            <a:endParaRPr sz="1800">
              <a:solidFill>
                <a:schemeClr val="dk2"/>
              </a:solidFill>
            </a:endParaRPr>
          </a:p>
          <a:p>
            <a:pPr indent="0" lvl="0" marL="0" rtl="0" algn="l">
              <a:spcBef>
                <a:spcPts val="1200"/>
              </a:spcBef>
              <a:spcAft>
                <a:spcPts val="0"/>
              </a:spcAft>
              <a:buNone/>
            </a:pPr>
            <a:r>
              <a:t/>
            </a:r>
            <a:endParaRPr/>
          </a:p>
        </p:txBody>
      </p:sp>
      <p:sp>
        <p:nvSpPr>
          <p:cNvPr id="96" name="Google Shape;96;p19"/>
          <p:cNvSpPr txBox="1"/>
          <p:nvPr>
            <p:ph idx="1" type="body"/>
          </p:nvPr>
        </p:nvSpPr>
        <p:spPr>
          <a:xfrm>
            <a:off x="0" y="634525"/>
            <a:ext cx="9144000" cy="450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t>As the total_sqft is an object column to convert it into float we proceeded further. After converting it to float, again checked for null values as their were values like 34.46sq. Meter which were changed to empty string. So i consider to drop them as well</a:t>
            </a:r>
            <a:endParaRPr sz="1100"/>
          </a:p>
          <a:p>
            <a:pPr indent="0" lvl="0" marL="0" rtl="0" algn="l">
              <a:spcBef>
                <a:spcPts val="1200"/>
              </a:spcBef>
              <a:spcAft>
                <a:spcPts val="1200"/>
              </a:spcAft>
              <a:buNone/>
            </a:pPr>
            <a:r>
              <a:t/>
            </a:r>
            <a:endParaRPr/>
          </a:p>
        </p:txBody>
      </p:sp>
      <p:pic>
        <p:nvPicPr>
          <p:cNvPr id="97" name="Google Shape;97;p19"/>
          <p:cNvPicPr preferRelativeResize="0"/>
          <p:nvPr/>
        </p:nvPicPr>
        <p:blipFill>
          <a:blip r:embed="rId3">
            <a:alphaModFix/>
          </a:blip>
          <a:stretch>
            <a:fillRect/>
          </a:stretch>
        </p:blipFill>
        <p:spPr>
          <a:xfrm>
            <a:off x="1248600" y="1169125"/>
            <a:ext cx="6214100" cy="361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1200"/>
              </a:spcAft>
              <a:buClr>
                <a:schemeClr val="dk1"/>
              </a:buClr>
              <a:buSzPct val="61111"/>
              <a:buFont typeface="Arial"/>
              <a:buNone/>
            </a:pPr>
            <a:r>
              <a:rPr lang="en" sz="1800">
                <a:solidFill>
                  <a:schemeClr val="dk2"/>
                </a:solidFill>
              </a:rPr>
              <a:t>Bengaluru house data</a:t>
            </a:r>
            <a:endParaRPr/>
          </a:p>
        </p:txBody>
      </p:sp>
      <p:sp>
        <p:nvSpPr>
          <p:cNvPr id="103" name="Google Shape;103;p20"/>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Then we</a:t>
            </a:r>
            <a:r>
              <a:rPr lang="en"/>
              <a:t> </a:t>
            </a:r>
            <a:r>
              <a:rPr lang="en" sz="1200"/>
              <a:t>change the location which were &lt;=10 to others and </a:t>
            </a:r>
            <a:r>
              <a:rPr lang="en" sz="1200"/>
              <a:t>dropped them afterwards. </a:t>
            </a:r>
            <a:endParaRPr sz="1200"/>
          </a:p>
        </p:txBody>
      </p:sp>
      <p:pic>
        <p:nvPicPr>
          <p:cNvPr id="104" name="Google Shape;104;p20"/>
          <p:cNvPicPr preferRelativeResize="0"/>
          <p:nvPr/>
        </p:nvPicPr>
        <p:blipFill>
          <a:blip r:embed="rId3">
            <a:alphaModFix/>
          </a:blip>
          <a:stretch>
            <a:fillRect/>
          </a:stretch>
        </p:blipFill>
        <p:spPr>
          <a:xfrm>
            <a:off x="838600" y="1737850"/>
            <a:ext cx="7736999" cy="3015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205925" y="118150"/>
            <a:ext cx="8520600" cy="572700"/>
          </a:xfrm>
          <a:prstGeom prst="rect">
            <a:avLst/>
          </a:prstGeom>
        </p:spPr>
        <p:txBody>
          <a:bodyPr anchorCtr="0" anchor="t" bIns="91425" lIns="91425" spcFirstLastPara="1" rIns="91425" wrap="square" tIns="91425">
            <a:normAutofit fontScale="90000"/>
          </a:bodyPr>
          <a:lstStyle/>
          <a:p>
            <a:pPr indent="0" lvl="0" marL="457200" rtl="0" algn="ctr">
              <a:lnSpc>
                <a:spcPct val="115000"/>
              </a:lnSpc>
              <a:spcBef>
                <a:spcPts val="0"/>
              </a:spcBef>
              <a:spcAft>
                <a:spcPts val="0"/>
              </a:spcAft>
              <a:buClr>
                <a:schemeClr val="dk1"/>
              </a:buClr>
              <a:buSzPct val="61111"/>
              <a:buFont typeface="Arial"/>
              <a:buNone/>
            </a:pPr>
            <a:r>
              <a:rPr lang="en" sz="1800">
                <a:solidFill>
                  <a:schemeClr val="dk2"/>
                </a:solidFill>
              </a:rPr>
              <a:t>Bengaluru house data</a:t>
            </a:r>
            <a:endParaRPr sz="1800">
              <a:solidFill>
                <a:schemeClr val="dk2"/>
              </a:solidFill>
            </a:endParaRPr>
          </a:p>
          <a:p>
            <a:pPr indent="0" lvl="0" marL="0" rtl="0" algn="l">
              <a:spcBef>
                <a:spcPts val="1200"/>
              </a:spcBef>
              <a:spcAft>
                <a:spcPts val="0"/>
              </a:spcAft>
              <a:buNone/>
            </a:pPr>
            <a:r>
              <a:t/>
            </a:r>
            <a:endParaRPr/>
          </a:p>
        </p:txBody>
      </p:sp>
      <p:sp>
        <p:nvSpPr>
          <p:cNvPr id="110" name="Google Shape;110;p21"/>
          <p:cNvSpPr txBox="1"/>
          <p:nvPr>
            <p:ph idx="1" type="body"/>
          </p:nvPr>
        </p:nvSpPr>
        <p:spPr>
          <a:xfrm>
            <a:off x="0" y="817200"/>
            <a:ext cx="9144000" cy="432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t>And then i analyses the bedroom size and total_sqft for the house, by which i came to know some values were suspicious. Then i removed them considering as outliers.</a:t>
            </a:r>
            <a:endParaRPr sz="12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11" name="Google Shape;111;p21"/>
          <p:cNvPicPr preferRelativeResize="0"/>
          <p:nvPr/>
        </p:nvPicPr>
        <p:blipFill>
          <a:blip r:embed="rId3">
            <a:alphaModFix/>
          </a:blip>
          <a:stretch>
            <a:fillRect/>
          </a:stretch>
        </p:blipFill>
        <p:spPr>
          <a:xfrm>
            <a:off x="1052900" y="1374138"/>
            <a:ext cx="6327525" cy="3212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