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Klein Bold" charset="1" panose="02000503060000020004"/>
      <p:regular r:id="rId15"/>
    </p:embeddedFont>
    <p:embeddedFont>
      <p:font typeface="Helios" charset="1" panose="020B0504020202020204"/>
      <p:regular r:id="rId16"/>
    </p:embeddedFont>
    <p:embeddedFont>
      <p:font typeface="Helios Bold" charset="1" panose="020B0704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18.pn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25.png" Type="http://schemas.openxmlformats.org/officeDocument/2006/relationships/image"/><Relationship Id="rId19" Target="../media/image26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77468" y="8967547"/>
            <a:ext cx="2768774" cy="981439"/>
          </a:xfrm>
          <a:custGeom>
            <a:avLst/>
            <a:gdLst/>
            <a:ahLst/>
            <a:cxnLst/>
            <a:rect r="r" b="b" t="t" l="l"/>
            <a:pathLst>
              <a:path h="981439" w="2768774">
                <a:moveTo>
                  <a:pt x="0" y="0"/>
                </a:moveTo>
                <a:lnTo>
                  <a:pt x="2768774" y="0"/>
                </a:lnTo>
                <a:lnTo>
                  <a:pt x="2768774" y="981438"/>
                </a:lnTo>
                <a:lnTo>
                  <a:pt x="0" y="9814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071033" y="2418137"/>
            <a:ext cx="10188267" cy="4027864"/>
            <a:chOff x="0" y="0"/>
            <a:chExt cx="13584356" cy="537048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13584356" cy="3667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0800"/>
                </a:lnSpc>
              </a:pPr>
              <a:r>
                <a:rPr lang="en-US" sz="9000" b="true">
                  <a:solidFill>
                    <a:srgbClr val="1D2E1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Portfolio Management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913583"/>
              <a:ext cx="13180825" cy="1456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479"/>
                </a:lnSpc>
              </a:pPr>
              <a:r>
                <a:rPr lang="en-US" sz="3199">
                  <a:solidFill>
                    <a:srgbClr val="1D2E1B"/>
                  </a:solidFill>
                  <a:latin typeface="Helios"/>
                  <a:ea typeface="Helios"/>
                  <a:cs typeface="Helios"/>
                  <a:sym typeface="Helios"/>
                </a:rPr>
                <a:t>Ankur Singh</a:t>
              </a:r>
            </a:p>
            <a:p>
              <a:pPr algn="r">
                <a:lnSpc>
                  <a:spcPts val="4479"/>
                </a:lnSpc>
              </a:pPr>
              <a:r>
                <a:rPr lang="en-US" sz="3199">
                  <a:solidFill>
                    <a:srgbClr val="1D2E1B"/>
                  </a:solidFill>
                  <a:latin typeface="Helios"/>
                  <a:ea typeface="Helios"/>
                  <a:cs typeface="Helios"/>
                  <a:sym typeface="Helios"/>
                </a:rPr>
                <a:t>Guided by Abhijeet Dalal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69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25" y="0"/>
            <a:ext cx="18288000" cy="3773114"/>
            <a:chOff x="0" y="0"/>
            <a:chExt cx="24384000" cy="503081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27933" r="0" b="41099"/>
            <a:stretch>
              <a:fillRect/>
            </a:stretch>
          </p:blipFill>
          <p:spPr>
            <a:xfrm flipH="false" flipV="false"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3773114"/>
            <a:ext cx="18288000" cy="6513886"/>
            <a:chOff x="0" y="0"/>
            <a:chExt cx="4816593" cy="17155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715591"/>
            </a:xfrm>
            <a:custGeom>
              <a:avLst/>
              <a:gdLst/>
              <a:ahLst/>
              <a:cxnLst/>
              <a:rect r="r" b="b" t="t" l="l"/>
              <a:pathLst>
                <a:path h="171559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4816593" cy="1772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5679205" y="4647378"/>
          <a:ext cx="6604347" cy="4157105"/>
        </p:xfrm>
        <a:graphic>
          <a:graphicData uri="http://schemas.openxmlformats.org/drawingml/2006/table">
            <a:tbl>
              <a:tblPr/>
              <a:tblGrid>
                <a:gridCol w="5219898"/>
                <a:gridCol w="1384449"/>
              </a:tblGrid>
              <a:tr h="8276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1D2E1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Synopsis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3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1D2E1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Current Scope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4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1D2E1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ER Diagram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5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1D2E1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Tech Stack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6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1D2E1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Demo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7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4639504" y="1391465"/>
            <a:ext cx="900899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b="true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Agenda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721973" y="8767581"/>
            <a:ext cx="2768774" cy="981439"/>
          </a:xfrm>
          <a:custGeom>
            <a:avLst/>
            <a:gdLst/>
            <a:ahLst/>
            <a:cxnLst/>
            <a:rect r="r" b="b" t="t" l="l"/>
            <a:pathLst>
              <a:path h="981439" w="2768774">
                <a:moveTo>
                  <a:pt x="0" y="0"/>
                </a:moveTo>
                <a:lnTo>
                  <a:pt x="2768774" y="0"/>
                </a:lnTo>
                <a:lnTo>
                  <a:pt x="2768774" y="981438"/>
                </a:lnTo>
                <a:lnTo>
                  <a:pt x="0" y="9814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83974" y="-4712893"/>
            <a:ext cx="9856393" cy="9856393"/>
            <a:chOff x="0" y="0"/>
            <a:chExt cx="13141858" cy="13141858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444916" y="1444916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11122" y="1311122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151816"/>
            <a:ext cx="14267423" cy="7370344"/>
            <a:chOff x="0" y="0"/>
            <a:chExt cx="19023230" cy="982712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47625"/>
              <a:ext cx="19023230" cy="8561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00"/>
                </a:lnSpc>
              </a:pPr>
              <a:r>
                <a:rPr lang="en-US" sz="4000" b="true">
                  <a:solidFill>
                    <a:srgbClr val="1D2E1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Synopsis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927326"/>
              <a:ext cx="17174564" cy="7899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36"/>
                </a:lnSpc>
              </a:pPr>
              <a:r>
                <a:rPr lang="en-US" sz="2812">
                  <a:solidFill>
                    <a:srgbClr val="1D2E1B"/>
                  </a:solidFill>
                  <a:latin typeface="Helios"/>
                  <a:ea typeface="Helios"/>
                  <a:cs typeface="Helios"/>
                  <a:sym typeface="Helios"/>
                </a:rPr>
                <a:t>FundWise is a full-stack portfolio management platform, providing users with a hands-on experience in managing mutual fund investments. The website integrates a comprehensive set of features, including:</a:t>
              </a:r>
            </a:p>
            <a:p>
              <a:pPr algn="l">
                <a:lnSpc>
                  <a:spcPts val="3936"/>
                </a:lnSpc>
              </a:pPr>
            </a:p>
            <a:p>
              <a:pPr algn="l" marL="607127" indent="-303564" lvl="1">
                <a:lnSpc>
                  <a:spcPts val="3936"/>
                </a:lnSpc>
                <a:buFont typeface="Arial"/>
                <a:buChar char="•"/>
              </a:pPr>
              <a:r>
                <a:rPr lang="en-US" sz="2812">
                  <a:solidFill>
                    <a:srgbClr val="1D2E1B"/>
                  </a:solidFill>
                  <a:latin typeface="Helios"/>
                  <a:ea typeface="Helios"/>
                  <a:cs typeface="Helios"/>
                  <a:sym typeface="Helios"/>
                </a:rPr>
                <a:t>Secure Authentication to protect user data.</a:t>
              </a:r>
            </a:p>
            <a:p>
              <a:pPr algn="l" marL="607127" indent="-303564" lvl="1">
                <a:lnSpc>
                  <a:spcPts val="3936"/>
                </a:lnSpc>
                <a:buFont typeface="Arial"/>
                <a:buChar char="•"/>
              </a:pPr>
              <a:r>
                <a:rPr lang="en-US" sz="2812">
                  <a:solidFill>
                    <a:srgbClr val="1D2E1B"/>
                  </a:solidFill>
                  <a:latin typeface="Helios"/>
                  <a:ea typeface="Helios"/>
                  <a:cs typeface="Helios"/>
                  <a:sym typeface="Helios"/>
                </a:rPr>
                <a:t>Fund Exploration with filters </a:t>
              </a:r>
            </a:p>
            <a:p>
              <a:pPr algn="l" marL="607127" indent="-303564" lvl="1">
                <a:lnSpc>
                  <a:spcPts val="3936"/>
                </a:lnSpc>
                <a:buFont typeface="Arial"/>
                <a:buChar char="•"/>
              </a:pPr>
              <a:r>
                <a:rPr lang="en-US" sz="2812">
                  <a:solidFill>
                    <a:srgbClr val="1D2E1B"/>
                  </a:solidFill>
                  <a:latin typeface="Helios"/>
                  <a:ea typeface="Helios"/>
                  <a:cs typeface="Helios"/>
                  <a:sym typeface="Helios"/>
                </a:rPr>
                <a:t>Investment Tools like the ability to buy funds, view performance history, and track current investments.</a:t>
              </a:r>
            </a:p>
            <a:p>
              <a:pPr algn="l" marL="607127" indent="-303564" lvl="1">
                <a:lnSpc>
                  <a:spcPts val="3936"/>
                </a:lnSpc>
                <a:buFont typeface="Arial"/>
                <a:buChar char="•"/>
              </a:pPr>
              <a:r>
                <a:rPr lang="en-US" sz="2812">
                  <a:solidFill>
                    <a:srgbClr val="1D2E1B"/>
                  </a:solidFill>
                  <a:latin typeface="Helios"/>
                  <a:ea typeface="Helios"/>
                  <a:cs typeface="Helios"/>
                  <a:sym typeface="Helios"/>
                </a:rPr>
                <a:t>A Fund Calculator to estimate potential returns</a:t>
              </a:r>
            </a:p>
            <a:p>
              <a:pPr algn="l">
                <a:lnSpc>
                  <a:spcPts val="3936"/>
                </a:lnSpc>
              </a:pPr>
            </a:p>
            <a:p>
              <a:pPr algn="l">
                <a:lnSpc>
                  <a:spcPts val="3936"/>
                </a:lnSpc>
              </a:pPr>
              <a:r>
                <a:rPr lang="en-US" sz="2812">
                  <a:solidFill>
                    <a:srgbClr val="1D2E1B"/>
                  </a:solidFill>
                  <a:latin typeface="Helios"/>
                  <a:ea typeface="Helios"/>
                  <a:cs typeface="Helios"/>
                  <a:sym typeface="Helios"/>
                </a:rPr>
                <a:t>It</a:t>
              </a:r>
              <a:r>
                <a:rPr lang="en-US" sz="2812">
                  <a:solidFill>
                    <a:srgbClr val="1D2E1B"/>
                  </a:solidFill>
                  <a:latin typeface="Helios"/>
                  <a:ea typeface="Helios"/>
                  <a:cs typeface="Helios"/>
                  <a:sym typeface="Helios"/>
                </a:rPr>
                <a:t> helps users make informed decisions and manage their portfolio efficiently.</a:t>
              </a:r>
            </a:p>
            <a:p>
              <a:pPr algn="l">
                <a:lnSpc>
                  <a:spcPts val="393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721973" y="8767581"/>
            <a:ext cx="2768774" cy="981439"/>
          </a:xfrm>
          <a:custGeom>
            <a:avLst/>
            <a:gdLst/>
            <a:ahLst/>
            <a:cxnLst/>
            <a:rect r="r" b="b" t="t" l="l"/>
            <a:pathLst>
              <a:path h="981439" w="2768774">
                <a:moveTo>
                  <a:pt x="0" y="0"/>
                </a:moveTo>
                <a:lnTo>
                  <a:pt x="2768774" y="0"/>
                </a:lnTo>
                <a:lnTo>
                  <a:pt x="2768774" y="981438"/>
                </a:lnTo>
                <a:lnTo>
                  <a:pt x="0" y="9814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83974" y="-4712893"/>
            <a:ext cx="9856393" cy="9856393"/>
            <a:chOff x="0" y="0"/>
            <a:chExt cx="13141858" cy="13141858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444916" y="1444916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11122" y="1311122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292934"/>
            <a:ext cx="14958580" cy="5129778"/>
            <a:chOff x="0" y="0"/>
            <a:chExt cx="19944773" cy="683970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38100"/>
              <a:ext cx="19944773" cy="846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99"/>
                </a:lnSpc>
              </a:pPr>
              <a:r>
                <a:rPr lang="en-US" sz="3999" b="true">
                  <a:solidFill>
                    <a:srgbClr val="1D2E1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Scope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584995"/>
              <a:ext cx="18006552" cy="5254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6680" indent="-303340" lvl="1">
                <a:lnSpc>
                  <a:spcPts val="3934"/>
                </a:lnSpc>
                <a:buFont typeface="Arial"/>
                <a:buChar char="•"/>
              </a:pPr>
              <a:r>
                <a:rPr lang="en-US" sz="2810">
                  <a:solidFill>
                    <a:srgbClr val="1D2E1B"/>
                  </a:solidFill>
                  <a:latin typeface="Helios"/>
                  <a:ea typeface="Helios"/>
                  <a:cs typeface="Helios"/>
                  <a:sym typeface="Helios"/>
                </a:rPr>
                <a:t>Authentication</a:t>
              </a:r>
            </a:p>
            <a:p>
              <a:pPr algn="l" marL="606680" indent="-303340" lvl="1">
                <a:lnSpc>
                  <a:spcPts val="3934"/>
                </a:lnSpc>
                <a:buFont typeface="Arial"/>
                <a:buChar char="•"/>
              </a:pPr>
              <a:r>
                <a:rPr lang="en-US" sz="2810">
                  <a:solidFill>
                    <a:srgbClr val="1D2E1B"/>
                  </a:solidFill>
                  <a:latin typeface="Helios"/>
                  <a:ea typeface="Helios"/>
                  <a:cs typeface="Helios"/>
                  <a:sym typeface="Helios"/>
                </a:rPr>
                <a:t>Display all funds</a:t>
              </a:r>
            </a:p>
            <a:p>
              <a:pPr algn="l" marL="606680" indent="-303340" lvl="1">
                <a:lnSpc>
                  <a:spcPts val="3934"/>
                </a:lnSpc>
                <a:buFont typeface="Arial"/>
                <a:buChar char="•"/>
              </a:pPr>
              <a:r>
                <a:rPr lang="en-US" sz="2810">
                  <a:solidFill>
                    <a:srgbClr val="1D2E1B"/>
                  </a:solidFill>
                  <a:latin typeface="Helios"/>
                  <a:ea typeface="Helios"/>
                  <a:cs typeface="Helios"/>
                  <a:sym typeface="Helios"/>
                </a:rPr>
                <a:t>Filters based on AMC, Risks, AUM</a:t>
              </a:r>
            </a:p>
            <a:p>
              <a:pPr algn="l" marL="606680" indent="-303340" lvl="1">
                <a:lnSpc>
                  <a:spcPts val="3934"/>
                </a:lnSpc>
                <a:buFont typeface="Arial"/>
                <a:buChar char="•"/>
              </a:pPr>
              <a:r>
                <a:rPr lang="en-US" sz="2810">
                  <a:solidFill>
                    <a:srgbClr val="1D2E1B"/>
                  </a:solidFill>
                  <a:latin typeface="Helios"/>
                  <a:ea typeface="Helios"/>
                  <a:cs typeface="Helios"/>
                  <a:sym typeface="Helios"/>
                </a:rPr>
                <a:t>Allow user to buy a fund</a:t>
              </a:r>
            </a:p>
            <a:p>
              <a:pPr algn="l" marL="606680" indent="-303340" lvl="1">
                <a:lnSpc>
                  <a:spcPts val="3934"/>
                </a:lnSpc>
                <a:buFont typeface="Arial"/>
                <a:buChar char="•"/>
              </a:pPr>
              <a:r>
                <a:rPr lang="en-US" sz="2810">
                  <a:solidFill>
                    <a:srgbClr val="1D2E1B"/>
                  </a:solidFill>
                  <a:latin typeface="Helios"/>
                  <a:ea typeface="Helios"/>
                  <a:cs typeface="Helios"/>
                  <a:sym typeface="Helios"/>
                </a:rPr>
                <a:t>View fund history</a:t>
              </a:r>
            </a:p>
            <a:p>
              <a:pPr algn="l" marL="606680" indent="-303340" lvl="1">
                <a:lnSpc>
                  <a:spcPts val="3934"/>
                </a:lnSpc>
                <a:buFont typeface="Arial"/>
                <a:buChar char="•"/>
              </a:pPr>
              <a:r>
                <a:rPr lang="en-US" sz="2810">
                  <a:solidFill>
                    <a:srgbClr val="1D2E1B"/>
                  </a:solidFill>
                  <a:latin typeface="Helios"/>
                  <a:ea typeface="Helios"/>
                  <a:cs typeface="Helios"/>
                  <a:sym typeface="Helios"/>
                </a:rPr>
                <a:t>View user’s Investments</a:t>
              </a:r>
            </a:p>
            <a:p>
              <a:pPr algn="l" marL="606680" indent="-303340" lvl="1">
                <a:lnSpc>
                  <a:spcPts val="3934"/>
                </a:lnSpc>
                <a:buFont typeface="Arial"/>
                <a:buChar char="•"/>
              </a:pPr>
              <a:r>
                <a:rPr lang="en-US" sz="2810">
                  <a:solidFill>
                    <a:srgbClr val="1D2E1B"/>
                  </a:solidFill>
                  <a:latin typeface="Helios"/>
                  <a:ea typeface="Helios"/>
                  <a:cs typeface="Helios"/>
                  <a:sym typeface="Helios"/>
                </a:rPr>
                <a:t>Fund Calculator</a:t>
              </a:r>
            </a:p>
            <a:p>
              <a:pPr algn="l" marL="606680" indent="-303340" lvl="1">
                <a:lnSpc>
                  <a:spcPts val="3934"/>
                </a:lnSpc>
                <a:buFont typeface="Arial"/>
                <a:buChar char="•"/>
              </a:pPr>
              <a:r>
                <a:rPr lang="en-US" sz="2810">
                  <a:solidFill>
                    <a:srgbClr val="1D2E1B"/>
                  </a:solidFill>
                  <a:latin typeface="Helios"/>
                  <a:ea typeface="Helios"/>
                  <a:cs typeface="Helios"/>
                  <a:sym typeface="Helios"/>
                </a:rPr>
                <a:t>Search funds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731498" y="8767581"/>
            <a:ext cx="2768774" cy="981439"/>
          </a:xfrm>
          <a:custGeom>
            <a:avLst/>
            <a:gdLst/>
            <a:ahLst/>
            <a:cxnLst/>
            <a:rect r="r" b="b" t="t" l="l"/>
            <a:pathLst>
              <a:path h="981439" w="2768774">
                <a:moveTo>
                  <a:pt x="0" y="0"/>
                </a:moveTo>
                <a:lnTo>
                  <a:pt x="2768774" y="0"/>
                </a:lnTo>
                <a:lnTo>
                  <a:pt x="2768774" y="981438"/>
                </a:lnTo>
                <a:lnTo>
                  <a:pt x="0" y="9814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26705" y="232825"/>
            <a:ext cx="24522377" cy="10054175"/>
          </a:xfrm>
          <a:custGeom>
            <a:avLst/>
            <a:gdLst/>
            <a:ahLst/>
            <a:cxnLst/>
            <a:rect r="r" b="b" t="t" l="l"/>
            <a:pathLst>
              <a:path h="10054175" w="24522377">
                <a:moveTo>
                  <a:pt x="0" y="0"/>
                </a:moveTo>
                <a:lnTo>
                  <a:pt x="24522377" y="0"/>
                </a:lnTo>
                <a:lnTo>
                  <a:pt x="24522377" y="10054175"/>
                </a:lnTo>
                <a:lnTo>
                  <a:pt x="0" y="100541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083974" y="-4712893"/>
            <a:ext cx="9856393" cy="9856393"/>
            <a:chOff x="0" y="0"/>
            <a:chExt cx="13141858" cy="13141858"/>
          </a:xfrm>
        </p:grpSpPr>
        <p:sp>
          <p:nvSpPr>
            <p:cNvPr name="Freeform 4" id="4"/>
            <p:cNvSpPr/>
            <p:nvPr/>
          </p:nvSpPr>
          <p:spPr>
            <a:xfrm flipH="false" flipV="false" rot="-1200957">
              <a:off x="1444916" y="1444916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31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311122" y="1311122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739721"/>
            <a:ext cx="14958580" cy="1774180"/>
            <a:chOff x="0" y="0"/>
            <a:chExt cx="19944773" cy="236557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38100"/>
              <a:ext cx="19944773" cy="846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99"/>
                </a:lnSpc>
              </a:pPr>
              <a:r>
                <a:rPr lang="en-US" sz="3999" b="true">
                  <a:solidFill>
                    <a:srgbClr val="1D2E1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ER Diagram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575470"/>
              <a:ext cx="18006552" cy="790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9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721973" y="8767581"/>
            <a:ext cx="2768774" cy="981439"/>
          </a:xfrm>
          <a:custGeom>
            <a:avLst/>
            <a:gdLst/>
            <a:ahLst/>
            <a:cxnLst/>
            <a:rect r="r" b="b" t="t" l="l"/>
            <a:pathLst>
              <a:path h="981439" w="2768774">
                <a:moveTo>
                  <a:pt x="0" y="0"/>
                </a:moveTo>
                <a:lnTo>
                  <a:pt x="2768774" y="0"/>
                </a:lnTo>
                <a:lnTo>
                  <a:pt x="2768774" y="981438"/>
                </a:lnTo>
                <a:lnTo>
                  <a:pt x="0" y="9814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10108" y="2563338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9" y="0"/>
                </a:lnTo>
                <a:lnTo>
                  <a:pt x="1821709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99280" y="2752509"/>
            <a:ext cx="1443365" cy="1443365"/>
          </a:xfrm>
          <a:custGeom>
            <a:avLst/>
            <a:gdLst/>
            <a:ahLst/>
            <a:cxnLst/>
            <a:rect r="r" b="b" t="t" l="l"/>
            <a:pathLst>
              <a:path h="1443365" w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129240" y="3197824"/>
            <a:ext cx="3887104" cy="1127853"/>
            <a:chOff x="0" y="0"/>
            <a:chExt cx="5182806" cy="150380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5182806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b="true" sz="3799">
                  <a:solidFill>
                    <a:srgbClr val="1D2E1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Angular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925107"/>
              <a:ext cx="5182806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510108" y="5280396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9" y="0"/>
                </a:lnTo>
                <a:lnTo>
                  <a:pt x="1821709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4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699280" y="5469567"/>
            <a:ext cx="1443365" cy="1443365"/>
          </a:xfrm>
          <a:custGeom>
            <a:avLst/>
            <a:gdLst/>
            <a:ahLst/>
            <a:cxnLst/>
            <a:rect r="r" b="b" t="t" l="l"/>
            <a:pathLst>
              <a:path h="1443365" w="1443365">
                <a:moveTo>
                  <a:pt x="0" y="0"/>
                </a:moveTo>
                <a:lnTo>
                  <a:pt x="1443365" y="0"/>
                </a:lnTo>
                <a:lnTo>
                  <a:pt x="1443365" y="1443366"/>
                </a:lnTo>
                <a:lnTo>
                  <a:pt x="0" y="1443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129240" y="5914882"/>
            <a:ext cx="3887104" cy="1127853"/>
            <a:chOff x="0" y="0"/>
            <a:chExt cx="5182806" cy="150380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0"/>
              <a:ext cx="5182806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b="true" sz="3799">
                  <a:solidFill>
                    <a:srgbClr val="1D2E1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Bootstrap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925107"/>
              <a:ext cx="5182806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057121" y="2752509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246292" y="2941681"/>
            <a:ext cx="1443365" cy="1443365"/>
          </a:xfrm>
          <a:custGeom>
            <a:avLst/>
            <a:gdLst/>
            <a:ahLst/>
            <a:cxnLst/>
            <a:rect r="r" b="b" t="t" l="l"/>
            <a:pathLst>
              <a:path h="1443365" w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057121" y="5469567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8" y="0"/>
                </a:lnTo>
                <a:lnTo>
                  <a:pt x="1821708" y="1821709"/>
                </a:lnTo>
                <a:lnTo>
                  <a:pt x="0" y="18217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4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246292" y="5658739"/>
            <a:ext cx="1443365" cy="1443365"/>
          </a:xfrm>
          <a:custGeom>
            <a:avLst/>
            <a:gdLst/>
            <a:ahLst/>
            <a:cxnLst/>
            <a:rect r="r" b="b" t="t" l="l"/>
            <a:pathLst>
              <a:path h="1443365" w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110003" y="7997454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4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299174" y="8186626"/>
            <a:ext cx="1443365" cy="1443365"/>
          </a:xfrm>
          <a:custGeom>
            <a:avLst/>
            <a:gdLst/>
            <a:ahLst/>
            <a:cxnLst/>
            <a:rect r="r" b="b" t="t" l="l"/>
            <a:pathLst>
              <a:path h="1443365" w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048140" y="-6101681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1"/>
                </a:lnTo>
                <a:lnTo>
                  <a:pt x="0" y="139604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11411414" y="2711623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721973" y="8767581"/>
            <a:ext cx="2768774" cy="981439"/>
          </a:xfrm>
          <a:custGeom>
            <a:avLst/>
            <a:gdLst/>
            <a:ahLst/>
            <a:cxnLst/>
            <a:rect r="r" b="b" t="t" l="l"/>
            <a:pathLst>
              <a:path h="981439" w="2768774">
                <a:moveTo>
                  <a:pt x="0" y="0"/>
                </a:moveTo>
                <a:lnTo>
                  <a:pt x="2768774" y="0"/>
                </a:lnTo>
                <a:lnTo>
                  <a:pt x="2768774" y="981438"/>
                </a:lnTo>
                <a:lnTo>
                  <a:pt x="0" y="98143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582808" y="3317816"/>
            <a:ext cx="770334" cy="691094"/>
          </a:xfrm>
          <a:custGeom>
            <a:avLst/>
            <a:gdLst/>
            <a:ahLst/>
            <a:cxnLst/>
            <a:rect r="r" b="b" t="t" l="l"/>
            <a:pathLst>
              <a:path h="691094" w="770334">
                <a:moveTo>
                  <a:pt x="0" y="0"/>
                </a:moveTo>
                <a:lnTo>
                  <a:pt x="770334" y="0"/>
                </a:lnTo>
                <a:lnTo>
                  <a:pt x="770334" y="691094"/>
                </a:lnTo>
                <a:lnTo>
                  <a:pt x="0" y="69109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520088" y="5993468"/>
            <a:ext cx="876724" cy="812008"/>
          </a:xfrm>
          <a:custGeom>
            <a:avLst/>
            <a:gdLst/>
            <a:ahLst/>
            <a:cxnLst/>
            <a:rect r="r" b="b" t="t" l="l"/>
            <a:pathLst>
              <a:path h="812008" w="876724">
                <a:moveTo>
                  <a:pt x="0" y="0"/>
                </a:moveTo>
                <a:lnTo>
                  <a:pt x="876724" y="0"/>
                </a:lnTo>
                <a:lnTo>
                  <a:pt x="876724" y="812007"/>
                </a:lnTo>
                <a:lnTo>
                  <a:pt x="0" y="8120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982208" y="3026303"/>
            <a:ext cx="877509" cy="922810"/>
          </a:xfrm>
          <a:custGeom>
            <a:avLst/>
            <a:gdLst/>
            <a:ahLst/>
            <a:cxnLst/>
            <a:rect r="r" b="b" t="t" l="l"/>
            <a:pathLst>
              <a:path h="922810" w="877509">
                <a:moveTo>
                  <a:pt x="0" y="0"/>
                </a:moveTo>
                <a:lnTo>
                  <a:pt x="877509" y="0"/>
                </a:lnTo>
                <a:lnTo>
                  <a:pt x="877509" y="922810"/>
                </a:lnTo>
                <a:lnTo>
                  <a:pt x="0" y="92281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933598" y="5784704"/>
            <a:ext cx="993779" cy="813092"/>
          </a:xfrm>
          <a:custGeom>
            <a:avLst/>
            <a:gdLst/>
            <a:ahLst/>
            <a:cxnLst/>
            <a:rect r="r" b="b" t="t" l="l"/>
            <a:pathLst>
              <a:path h="813092" w="993779">
                <a:moveTo>
                  <a:pt x="0" y="0"/>
                </a:moveTo>
                <a:lnTo>
                  <a:pt x="993779" y="0"/>
                </a:lnTo>
                <a:lnTo>
                  <a:pt x="993779" y="813092"/>
                </a:lnTo>
                <a:lnTo>
                  <a:pt x="0" y="81309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6665072" y="8457401"/>
            <a:ext cx="711570" cy="901815"/>
          </a:xfrm>
          <a:custGeom>
            <a:avLst/>
            <a:gdLst/>
            <a:ahLst/>
            <a:cxnLst/>
            <a:rect r="r" b="b" t="t" l="l"/>
            <a:pathLst>
              <a:path h="901815" w="711570">
                <a:moveTo>
                  <a:pt x="0" y="0"/>
                </a:moveTo>
                <a:lnTo>
                  <a:pt x="711570" y="0"/>
                </a:lnTo>
                <a:lnTo>
                  <a:pt x="711570" y="901815"/>
                </a:lnTo>
                <a:lnTo>
                  <a:pt x="0" y="90181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4676252" y="3385187"/>
            <a:ext cx="3887104" cy="1127853"/>
            <a:chOff x="0" y="0"/>
            <a:chExt cx="5182806" cy="1503804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0"/>
              <a:ext cx="5182806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b="true" sz="3799">
                  <a:solidFill>
                    <a:srgbClr val="1D2E1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Spring Boot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925107"/>
              <a:ext cx="5182806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676252" y="6102245"/>
            <a:ext cx="4065611" cy="1127853"/>
            <a:chOff x="0" y="0"/>
            <a:chExt cx="5420815" cy="1503804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0"/>
              <a:ext cx="5420815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b="true" sz="3799">
                  <a:solidFill>
                    <a:srgbClr val="1D2E1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JUnit &amp; Mockito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925107"/>
              <a:ext cx="5420815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8539962" y="8691309"/>
            <a:ext cx="3887104" cy="1127853"/>
            <a:chOff x="0" y="0"/>
            <a:chExt cx="5182806" cy="1503804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0" y="0"/>
              <a:ext cx="5182806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b="true" sz="3799">
                  <a:solidFill>
                    <a:srgbClr val="1D2E1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H2 Database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925107"/>
              <a:ext cx="5182806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028700" y="739721"/>
            <a:ext cx="14958580" cy="1774180"/>
            <a:chOff x="0" y="0"/>
            <a:chExt cx="19944773" cy="2365573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0" y="-38100"/>
              <a:ext cx="19944773" cy="846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99"/>
                </a:lnSpc>
              </a:pPr>
              <a:r>
                <a:rPr lang="en-US" sz="3999" b="true">
                  <a:solidFill>
                    <a:srgbClr val="1D2E1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Technology Stack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0" y="1575470"/>
              <a:ext cx="18006552" cy="790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90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83974" y="-4712893"/>
            <a:ext cx="9856393" cy="9856393"/>
            <a:chOff x="0" y="0"/>
            <a:chExt cx="13141858" cy="13141858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444916" y="1444916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11122" y="1311122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731498" y="8767581"/>
            <a:ext cx="2768774" cy="981439"/>
          </a:xfrm>
          <a:custGeom>
            <a:avLst/>
            <a:gdLst/>
            <a:ahLst/>
            <a:cxnLst/>
            <a:rect r="r" b="b" t="t" l="l"/>
            <a:pathLst>
              <a:path h="981439" w="2768774">
                <a:moveTo>
                  <a:pt x="0" y="0"/>
                </a:moveTo>
                <a:lnTo>
                  <a:pt x="2768774" y="0"/>
                </a:lnTo>
                <a:lnTo>
                  <a:pt x="2768774" y="981438"/>
                </a:lnTo>
                <a:lnTo>
                  <a:pt x="0" y="9814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28632" y="3987164"/>
            <a:ext cx="14958580" cy="1156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59"/>
              </a:lnSpc>
            </a:pPr>
            <a:r>
              <a:rPr lang="en-US" b="true" sz="7199">
                <a:solidFill>
                  <a:srgbClr val="1D2E1B"/>
                </a:solidFill>
                <a:latin typeface="Klein Bold"/>
                <a:ea typeface="Klein Bold"/>
                <a:cs typeface="Klein Bold"/>
                <a:sym typeface="Klein Bold"/>
              </a:rPr>
              <a:t>Demo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83974" y="-4712893"/>
            <a:ext cx="9856393" cy="9856393"/>
            <a:chOff x="0" y="0"/>
            <a:chExt cx="13141858" cy="13141858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444916" y="1444916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11122" y="1311122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731498" y="8767581"/>
            <a:ext cx="2768774" cy="981439"/>
          </a:xfrm>
          <a:custGeom>
            <a:avLst/>
            <a:gdLst/>
            <a:ahLst/>
            <a:cxnLst/>
            <a:rect r="r" b="b" t="t" l="l"/>
            <a:pathLst>
              <a:path h="981439" w="2768774">
                <a:moveTo>
                  <a:pt x="0" y="0"/>
                </a:moveTo>
                <a:lnTo>
                  <a:pt x="2768774" y="0"/>
                </a:lnTo>
                <a:lnTo>
                  <a:pt x="2768774" y="981438"/>
                </a:lnTo>
                <a:lnTo>
                  <a:pt x="0" y="9814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3215" y="5411389"/>
            <a:ext cx="4104487" cy="5413592"/>
          </a:xfrm>
          <a:custGeom>
            <a:avLst/>
            <a:gdLst/>
            <a:ahLst/>
            <a:cxnLst/>
            <a:rect r="r" b="b" t="t" l="l"/>
            <a:pathLst>
              <a:path h="5413592" w="4104487">
                <a:moveTo>
                  <a:pt x="0" y="0"/>
                </a:moveTo>
                <a:lnTo>
                  <a:pt x="4104487" y="0"/>
                </a:lnTo>
                <a:lnTo>
                  <a:pt x="4104487" y="5413592"/>
                </a:lnTo>
                <a:lnTo>
                  <a:pt x="0" y="5413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28632" y="3987164"/>
            <a:ext cx="14958580" cy="1156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59"/>
              </a:lnSpc>
            </a:pPr>
            <a:r>
              <a:rPr lang="en-US" b="true" sz="7199">
                <a:solidFill>
                  <a:srgbClr val="1D2E1B"/>
                </a:solidFill>
                <a:latin typeface="Klein Bold"/>
                <a:ea typeface="Klein Bold"/>
                <a:cs typeface="Klein Bold"/>
                <a:sym typeface="Klein Bold"/>
              </a:rPr>
              <a:t> Questions?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83974" y="-4712893"/>
            <a:ext cx="9856393" cy="9856393"/>
            <a:chOff x="0" y="0"/>
            <a:chExt cx="13141858" cy="13141858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444916" y="1444916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11122" y="1311122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428632" y="3987164"/>
            <a:ext cx="14958580" cy="1156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59"/>
              </a:lnSpc>
            </a:pPr>
            <a:r>
              <a:rPr lang="en-US" b="true" sz="7199">
                <a:solidFill>
                  <a:srgbClr val="1D2E1B"/>
                </a:solidFill>
                <a:latin typeface="Klein Bold"/>
                <a:ea typeface="Klein Bold"/>
                <a:cs typeface="Klein Bold"/>
                <a:sym typeface="Klein Bold"/>
              </a:rPr>
              <a:t>Thank You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731498" y="8767581"/>
            <a:ext cx="2768774" cy="981439"/>
          </a:xfrm>
          <a:custGeom>
            <a:avLst/>
            <a:gdLst/>
            <a:ahLst/>
            <a:cxnLst/>
            <a:rect r="r" b="b" t="t" l="l"/>
            <a:pathLst>
              <a:path h="981439" w="2768774">
                <a:moveTo>
                  <a:pt x="0" y="0"/>
                </a:moveTo>
                <a:lnTo>
                  <a:pt x="2768774" y="0"/>
                </a:lnTo>
                <a:lnTo>
                  <a:pt x="2768774" y="981438"/>
                </a:lnTo>
                <a:lnTo>
                  <a:pt x="0" y="9814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DAGR2SzD27U</dc:identifier>
  <dcterms:modified xsi:type="dcterms:W3CDTF">2011-08-01T06:04:30Z</dcterms:modified>
  <cp:revision>1</cp:revision>
  <dc:title>Portfolio Management</dc:title>
</cp:coreProperties>
</file>