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AA0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62" y="762"/>
            <a:ext cx="8516620" cy="489584"/>
          </a:xfrm>
          <a:custGeom>
            <a:avLst/>
            <a:gdLst/>
            <a:ahLst/>
            <a:cxnLst/>
            <a:rect l="l" t="t" r="r" b="b"/>
            <a:pathLst>
              <a:path w="8516620" h="489584">
                <a:moveTo>
                  <a:pt x="8516112" y="0"/>
                </a:moveTo>
                <a:lnTo>
                  <a:pt x="0" y="0"/>
                </a:lnTo>
                <a:lnTo>
                  <a:pt x="0" y="489203"/>
                </a:lnTo>
                <a:lnTo>
                  <a:pt x="8516112" y="489203"/>
                </a:lnTo>
                <a:lnTo>
                  <a:pt x="8516112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2" y="762"/>
            <a:ext cx="8516620" cy="489584"/>
          </a:xfrm>
          <a:custGeom>
            <a:avLst/>
            <a:gdLst/>
            <a:ahLst/>
            <a:cxnLst/>
            <a:rect l="l" t="t" r="r" b="b"/>
            <a:pathLst>
              <a:path w="8516620" h="489584">
                <a:moveTo>
                  <a:pt x="0" y="489203"/>
                </a:moveTo>
                <a:lnTo>
                  <a:pt x="8516112" y="489203"/>
                </a:lnTo>
                <a:lnTo>
                  <a:pt x="8516112" y="0"/>
                </a:lnTo>
                <a:lnTo>
                  <a:pt x="0" y="0"/>
                </a:lnTo>
                <a:lnTo>
                  <a:pt x="0" y="489203"/>
                </a:lnTo>
                <a:close/>
              </a:path>
            </a:pathLst>
          </a:custGeom>
          <a:ln w="25908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6170" y="745363"/>
            <a:ext cx="5391658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9929" y="2028825"/>
            <a:ext cx="7324140" cy="1588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6170" y="745363"/>
            <a:ext cx="53714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Cap</a:t>
            </a:r>
            <a:r>
              <a:rPr spc="-100" dirty="0"/>
              <a:t>s</a:t>
            </a:r>
            <a:r>
              <a:rPr spc="-114" dirty="0"/>
              <a:t>tone</a:t>
            </a:r>
            <a:r>
              <a:rPr spc="-275" dirty="0"/>
              <a:t> </a:t>
            </a:r>
            <a:r>
              <a:rPr spc="-150" dirty="0"/>
              <a:t>Project</a:t>
            </a:r>
            <a:r>
              <a:rPr spc="-400" dirty="0"/>
              <a:t>-</a:t>
            </a:r>
            <a:r>
              <a:rPr spc="-500" dirty="0"/>
              <a:t>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M</a:t>
            </a:r>
            <a:r>
              <a:rPr spc="-35" dirty="0"/>
              <a:t>o</a:t>
            </a:r>
            <a:r>
              <a:rPr spc="-114" dirty="0"/>
              <a:t>bile</a:t>
            </a:r>
            <a:r>
              <a:rPr spc="-204" dirty="0"/>
              <a:t> </a:t>
            </a:r>
            <a:r>
              <a:rPr spc="-100" dirty="0"/>
              <a:t>Price</a:t>
            </a:r>
            <a:r>
              <a:rPr spc="-204" dirty="0"/>
              <a:t> </a:t>
            </a:r>
            <a:r>
              <a:rPr spc="-110" dirty="0"/>
              <a:t>Range</a:t>
            </a:r>
            <a:r>
              <a:rPr spc="-195" dirty="0"/>
              <a:t> </a:t>
            </a:r>
            <a:r>
              <a:rPr spc="-95" dirty="0"/>
              <a:t>Prediction</a:t>
            </a:r>
          </a:p>
          <a:p>
            <a:pPr algn="ctr">
              <a:lnSpc>
                <a:spcPts val="2150"/>
              </a:lnSpc>
              <a:spcBef>
                <a:spcPts val="80"/>
              </a:spcBef>
            </a:pPr>
            <a:r>
              <a:rPr sz="1800" spc="-75" dirty="0"/>
              <a:t>Supervised</a:t>
            </a:r>
            <a:r>
              <a:rPr sz="1800" spc="-130" dirty="0"/>
              <a:t> </a:t>
            </a:r>
            <a:r>
              <a:rPr sz="1800" spc="-40" dirty="0"/>
              <a:t>Machine</a:t>
            </a:r>
            <a:r>
              <a:rPr sz="1800" spc="-105" dirty="0"/>
              <a:t> </a:t>
            </a:r>
            <a:r>
              <a:rPr sz="1800" spc="-60" dirty="0"/>
              <a:t>Learning</a:t>
            </a:r>
            <a:r>
              <a:rPr sz="1800" spc="-105" dirty="0"/>
              <a:t> </a:t>
            </a:r>
            <a:r>
              <a:rPr sz="1800" spc="-100" dirty="0"/>
              <a:t>(Classification)</a:t>
            </a:r>
            <a:endParaRPr sz="1800"/>
          </a:p>
          <a:p>
            <a:pPr algn="ctr">
              <a:lnSpc>
                <a:spcPts val="2870"/>
              </a:lnSpc>
            </a:pPr>
            <a:r>
              <a:rPr sz="2400" spc="-70" dirty="0"/>
              <a:t>BY</a:t>
            </a:r>
            <a:endParaRPr sz="2400"/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60" smtClean="0">
                <a:solidFill>
                  <a:srgbClr val="C00000"/>
                </a:solidFill>
              </a:rPr>
              <a:t>A</a:t>
            </a:r>
            <a:r>
              <a:rPr lang="en-US" sz="2400" spc="-60" dirty="0" err="1" smtClean="0">
                <a:solidFill>
                  <a:srgbClr val="C00000"/>
                </a:solidFill>
              </a:rPr>
              <a:t>nkur</a:t>
            </a:r>
            <a:r>
              <a:rPr lang="en-US" sz="2400" spc="-60" dirty="0" smtClean="0">
                <a:solidFill>
                  <a:srgbClr val="C00000"/>
                </a:solidFill>
              </a:rPr>
              <a:t> </a:t>
            </a:r>
            <a:r>
              <a:rPr lang="en-US" sz="2400" spc="-60" dirty="0" err="1" smtClean="0">
                <a:solidFill>
                  <a:srgbClr val="C00000"/>
                </a:solidFill>
              </a:rPr>
              <a:t>Shukla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81" y="921163"/>
            <a:ext cx="5578924" cy="33365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0"/>
            <a:ext cx="8930640" cy="35947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830"/>
              </a:spcBef>
              <a:buSzPct val="116666"/>
              <a:buFont typeface="Wingdings" pitchFamily="2" charset="2"/>
              <a:buChar char="§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EDA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(Exploratory</a:t>
            </a:r>
            <a:r>
              <a:rPr sz="2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Analysis):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5" smtClean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Bivariate</a:t>
            </a:r>
            <a:r>
              <a:rPr sz="2000" b="1" spc="-10" smtClean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Multivariate</a:t>
            </a:r>
            <a:r>
              <a:rPr sz="2000" b="1" spc="-30" dirty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Analysis:</a:t>
            </a:r>
            <a:r>
              <a:rPr sz="2000" b="1" spc="15" dirty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Correlation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independent</a:t>
            </a:r>
            <a:r>
              <a:rPr sz="1200" b="1" spc="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02020"/>
                </a:solidFill>
                <a:latin typeface="Arial"/>
                <a:cs typeface="Arial"/>
              </a:rPr>
              <a:t>variable 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with</a:t>
            </a:r>
            <a:r>
              <a:rPr sz="12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target</a:t>
            </a:r>
            <a:r>
              <a:rPr sz="12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202020"/>
                </a:solidFill>
                <a:latin typeface="Arial"/>
                <a:cs typeface="Arial"/>
              </a:rPr>
              <a:t>variable</a:t>
            </a:r>
            <a:r>
              <a:rPr sz="1200" dirty="0">
                <a:solidFill>
                  <a:srgbClr val="CC0000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5786755" marR="50165" lvl="1">
              <a:lnSpc>
                <a:spcPct val="100000"/>
              </a:lnSpc>
              <a:spcBef>
                <a:spcPts val="1310"/>
              </a:spcBef>
              <a:buSzPct val="91666"/>
              <a:buFont typeface="Wingdings"/>
              <a:buChar char=""/>
              <a:tabLst>
                <a:tab pos="5909310" algn="l"/>
              </a:tabLst>
            </a:pPr>
            <a:r>
              <a:rPr sz="1200" b="1" i="1" spc="-5" dirty="0">
                <a:latin typeface="Arial"/>
                <a:cs typeface="Arial"/>
              </a:rPr>
              <a:t>RAM has strong positive </a:t>
            </a:r>
            <a:r>
              <a:rPr sz="1200" b="1" i="1" dirty="0">
                <a:latin typeface="Arial"/>
                <a:cs typeface="Arial"/>
              </a:rPr>
              <a:t>correlation with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the </a:t>
            </a:r>
            <a:r>
              <a:rPr sz="1200" b="1" i="1" dirty="0">
                <a:latin typeface="Arial"/>
                <a:cs typeface="Arial"/>
              </a:rPr>
              <a:t>Price range and we know </a:t>
            </a:r>
            <a:r>
              <a:rPr sz="1200" b="1" i="1" spc="-5" dirty="0">
                <a:latin typeface="Arial"/>
                <a:cs typeface="Arial"/>
              </a:rPr>
              <a:t>that Mobiles </a:t>
            </a:r>
            <a:r>
              <a:rPr sz="1200" b="1" i="1" dirty="0">
                <a:latin typeface="Arial"/>
                <a:cs typeface="Arial"/>
              </a:rPr>
              <a:t> with high </a:t>
            </a:r>
            <a:r>
              <a:rPr sz="1200" b="1" i="1" spc="-5" dirty="0">
                <a:latin typeface="Arial"/>
                <a:cs typeface="Arial"/>
              </a:rPr>
              <a:t>RAM </a:t>
            </a:r>
            <a:r>
              <a:rPr sz="1200" b="1" i="1" dirty="0">
                <a:latin typeface="Arial"/>
                <a:cs typeface="Arial"/>
              </a:rPr>
              <a:t>are </a:t>
            </a:r>
            <a:r>
              <a:rPr sz="1200" b="1" i="1" spc="-5" dirty="0">
                <a:latin typeface="Arial"/>
                <a:cs typeface="Arial"/>
              </a:rPr>
              <a:t>very costly. </a:t>
            </a:r>
            <a:r>
              <a:rPr sz="1200" b="1" i="1" dirty="0">
                <a:latin typeface="Arial"/>
                <a:cs typeface="Arial"/>
              </a:rPr>
              <a:t>Thus </a:t>
            </a:r>
            <a:r>
              <a:rPr sz="1200" b="1" i="1" spc="-5" dirty="0">
                <a:latin typeface="Arial"/>
                <a:cs typeface="Arial"/>
              </a:rPr>
              <a:t>RAM 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increases</a:t>
            </a:r>
            <a:r>
              <a:rPr sz="1200" b="1" i="1" spc="-4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price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range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also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increase.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250">
              <a:latin typeface="Arial"/>
              <a:cs typeface="Arial"/>
            </a:endParaRPr>
          </a:p>
          <a:p>
            <a:pPr marL="5786755" marR="82550" lvl="1">
              <a:lnSpc>
                <a:spcPct val="100000"/>
              </a:lnSpc>
              <a:spcBef>
                <a:spcPts val="5"/>
              </a:spcBef>
              <a:buSzPct val="91666"/>
              <a:buFont typeface="Wingdings"/>
              <a:buChar char=""/>
              <a:tabLst>
                <a:tab pos="5909310" algn="l"/>
              </a:tabLst>
            </a:pPr>
            <a:r>
              <a:rPr sz="1200" b="1" i="1" spc="-5" dirty="0">
                <a:latin typeface="Arial"/>
                <a:cs typeface="Arial"/>
              </a:rPr>
              <a:t>Battery </a:t>
            </a:r>
            <a:r>
              <a:rPr sz="1200" b="1" i="1" dirty="0">
                <a:latin typeface="Arial"/>
                <a:cs typeface="Arial"/>
              </a:rPr>
              <a:t>power also </a:t>
            </a:r>
            <a:r>
              <a:rPr sz="1200" b="1" i="1" spc="-5" dirty="0">
                <a:latin typeface="Arial"/>
                <a:cs typeface="Arial"/>
              </a:rPr>
              <a:t>has </a:t>
            </a:r>
            <a:r>
              <a:rPr sz="1200" b="1" i="1" dirty="0">
                <a:latin typeface="Arial"/>
                <a:cs typeface="Arial"/>
              </a:rPr>
              <a:t>positive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correlation with </a:t>
            </a:r>
            <a:r>
              <a:rPr sz="1200" b="1" i="1" spc="-5" dirty="0">
                <a:latin typeface="Arial"/>
                <a:cs typeface="Arial"/>
              </a:rPr>
              <a:t>the price range. </a:t>
            </a:r>
            <a:r>
              <a:rPr sz="1200" b="1" i="1" dirty="0">
                <a:latin typeface="Arial"/>
                <a:cs typeface="Arial"/>
              </a:rPr>
              <a:t>Generally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mobiles having high prices comes with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good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battery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power.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sz="1250">
              <a:latin typeface="Arial"/>
              <a:cs typeface="Arial"/>
            </a:endParaRPr>
          </a:p>
          <a:p>
            <a:pPr marL="5786755" marR="5080" lvl="1">
              <a:lnSpc>
                <a:spcPct val="100000"/>
              </a:lnSpc>
              <a:buSzPct val="91666"/>
              <a:buFont typeface="Wingdings"/>
              <a:buChar char=""/>
              <a:tabLst>
                <a:tab pos="5909310" algn="l"/>
              </a:tabLst>
            </a:pPr>
            <a:r>
              <a:rPr sz="1200" b="1" i="1" spc="-5" dirty="0">
                <a:latin typeface="Arial"/>
                <a:cs typeface="Arial"/>
              </a:rPr>
              <a:t>Also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px_height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and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px_width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(Pixel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Resolution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Height </a:t>
            </a:r>
            <a:r>
              <a:rPr sz="1200" b="1" i="1" dirty="0">
                <a:latin typeface="Arial"/>
                <a:cs typeface="Arial"/>
              </a:rPr>
              <a:t>and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width)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are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positively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correlated. Generally High price </a:t>
            </a:r>
            <a:r>
              <a:rPr sz="1200" b="1" i="1" spc="-5" dirty="0">
                <a:latin typeface="Arial"/>
                <a:cs typeface="Arial"/>
              </a:rPr>
              <a:t>range </a:t>
            </a:r>
            <a:r>
              <a:rPr sz="1200" b="1" i="1" dirty="0">
                <a:latin typeface="Arial"/>
                <a:cs typeface="Arial"/>
              </a:rPr>
              <a:t> mobiles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have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good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resolutions.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176" y="3730549"/>
            <a:ext cx="308165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i="1" dirty="0">
                <a:latin typeface="Arial"/>
                <a:cs typeface="Arial"/>
              </a:rPr>
              <a:t>Four_g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and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Three_g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are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highly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positvely </a:t>
            </a:r>
            <a:r>
              <a:rPr sz="1200" b="1" i="1" spc="-3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correlated. Nowdays </a:t>
            </a:r>
            <a:r>
              <a:rPr sz="1200" b="1" i="1" spc="-5" dirty="0">
                <a:latin typeface="Arial"/>
                <a:cs typeface="Arial"/>
              </a:rPr>
              <a:t>most </a:t>
            </a:r>
            <a:r>
              <a:rPr sz="1200" b="1" i="1" dirty="0">
                <a:latin typeface="Arial"/>
                <a:cs typeface="Arial"/>
              </a:rPr>
              <a:t>of </a:t>
            </a:r>
            <a:r>
              <a:rPr sz="1200" b="1" i="1" spc="-5" dirty="0">
                <a:latin typeface="Arial"/>
                <a:cs typeface="Arial"/>
              </a:rPr>
              <a:t>the </a:t>
            </a:r>
            <a:r>
              <a:rPr sz="1200" b="1" i="1" dirty="0">
                <a:latin typeface="Arial"/>
                <a:cs typeface="Arial"/>
              </a:rPr>
              <a:t>smart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mobiles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has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both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type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of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options.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This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could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be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the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reason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that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they</a:t>
            </a:r>
            <a:r>
              <a:rPr sz="1200" b="1" i="1" dirty="0">
                <a:latin typeface="Arial"/>
                <a:cs typeface="Arial"/>
              </a:rPr>
              <a:t> are 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correlated.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496206"/>
            <a:ext cx="5005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i="1" dirty="0">
                <a:latin typeface="Arial"/>
                <a:cs typeface="Arial"/>
              </a:rPr>
              <a:t>primary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camera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i.e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pc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and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front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camera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fc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are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positively</a:t>
            </a:r>
            <a:r>
              <a:rPr sz="1200" b="1" i="1" dirty="0">
                <a:latin typeface="Arial"/>
                <a:cs typeface="Arial"/>
              </a:rPr>
              <a:t> correlated.</a:t>
            </a:r>
            <a:endParaRPr sz="1200">
              <a:latin typeface="Arial"/>
              <a:cs typeface="Arial"/>
            </a:endParaRPr>
          </a:p>
          <a:p>
            <a:pPr marL="133985" indent="-121920">
              <a:lnSpc>
                <a:spcPct val="100000"/>
              </a:lnSpc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i="1" spc="-5" dirty="0">
                <a:latin typeface="Arial"/>
                <a:cs typeface="Arial"/>
              </a:rPr>
              <a:t>sc_h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and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sc_w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are</a:t>
            </a:r>
            <a:r>
              <a:rPr sz="1200" b="1" i="1" spc="-2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positively</a:t>
            </a:r>
            <a:r>
              <a:rPr sz="1200" b="1" i="1" dirty="0">
                <a:latin typeface="Arial"/>
                <a:cs typeface="Arial"/>
              </a:rPr>
              <a:t> correlated.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5317490" cy="8674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830"/>
              </a:spcBef>
              <a:buSzPct val="116666"/>
              <a:buFont typeface="Wingdings" pitchFamily="2" charset="2"/>
              <a:buChar char="§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EDA</a:t>
            </a:r>
            <a:r>
              <a:rPr sz="2400" b="1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(Exploratory</a:t>
            </a:r>
            <a:r>
              <a:rPr sz="2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Analysis):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5" smtClean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Bivariate</a:t>
            </a:r>
            <a:r>
              <a:rPr sz="2000" b="1" spc="-10" smtClean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Multivariate</a:t>
            </a:r>
            <a:r>
              <a:rPr sz="2000" b="1" spc="-35" dirty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Analysis:</a:t>
            </a:r>
            <a:endParaRPr sz="2000">
              <a:solidFill>
                <a:schemeClr val="tx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04" y="918150"/>
            <a:ext cx="5377596" cy="265720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8150" y="3591559"/>
            <a:ext cx="62928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dirty="0">
                <a:latin typeface="Arial"/>
                <a:cs typeface="Arial"/>
              </a:rPr>
              <a:t>Mobiles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having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RAM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more</a:t>
            </a:r>
            <a:r>
              <a:rPr sz="1200" b="1" dirty="0">
                <a:latin typeface="Arial"/>
                <a:cs typeface="Arial"/>
              </a:rPr>
              <a:t> than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3000MB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falls</a:t>
            </a:r>
            <a:r>
              <a:rPr sz="1200" b="1" dirty="0">
                <a:latin typeface="Arial"/>
                <a:cs typeface="Arial"/>
              </a:rPr>
              <a:t> under Very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cost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category.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As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RAM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increases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price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range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also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increases.</a:t>
            </a:r>
            <a:endParaRPr sz="1200">
              <a:latin typeface="Arial"/>
              <a:cs typeface="Arial"/>
            </a:endParaRPr>
          </a:p>
          <a:p>
            <a:pPr marL="133985" indent="-121920">
              <a:lnSpc>
                <a:spcPct val="100000"/>
              </a:lnSpc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dirty="0">
                <a:latin typeface="Arial"/>
                <a:cs typeface="Arial"/>
              </a:rPr>
              <a:t>Mobiles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having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RAM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less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than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1000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MB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falls</a:t>
            </a:r>
            <a:r>
              <a:rPr sz="1200" b="1" dirty="0">
                <a:latin typeface="Arial"/>
                <a:cs typeface="Arial"/>
              </a:rPr>
              <a:t> under low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cost </a:t>
            </a:r>
            <a:r>
              <a:rPr sz="1200" b="1" spc="-5" dirty="0">
                <a:latin typeface="Arial"/>
                <a:cs typeface="Arial"/>
              </a:rPr>
              <a:t>category.</a:t>
            </a:r>
            <a:endParaRPr sz="1200">
              <a:latin typeface="Arial"/>
              <a:cs typeface="Arial"/>
            </a:endParaRPr>
          </a:p>
          <a:p>
            <a:pPr marL="12700" marR="279400">
              <a:lnSpc>
                <a:spcPct val="100000"/>
              </a:lnSpc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dirty="0">
                <a:latin typeface="Arial"/>
                <a:cs typeface="Arial"/>
              </a:rPr>
              <a:t>Mobiles</a:t>
            </a:r>
            <a:r>
              <a:rPr sz="1200" b="1" spc="5" dirty="0">
                <a:latin typeface="Arial"/>
                <a:cs typeface="Arial"/>
              </a:rPr>
              <a:t> with</a:t>
            </a:r>
            <a:r>
              <a:rPr sz="1200" b="1" spc="-5" dirty="0">
                <a:latin typeface="Arial"/>
                <a:cs typeface="Arial"/>
              </a:rPr>
              <a:t> battery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power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more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than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1300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mAh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has</a:t>
            </a:r>
            <a:r>
              <a:rPr sz="1200" b="1" spc="-10" dirty="0">
                <a:latin typeface="Arial"/>
                <a:cs typeface="Arial"/>
              </a:rPr>
              <a:t> very</a:t>
            </a:r>
            <a:r>
              <a:rPr sz="1200" b="1" dirty="0">
                <a:latin typeface="Arial"/>
                <a:cs typeface="Arial"/>
              </a:rPr>
              <a:t> high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cost.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And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Mobiles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spc="5" dirty="0">
                <a:latin typeface="Arial"/>
                <a:cs typeface="Arial"/>
              </a:rPr>
              <a:t>with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battery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power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between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1200</a:t>
            </a:r>
            <a:r>
              <a:rPr sz="1200" b="1" dirty="0">
                <a:latin typeface="Arial"/>
                <a:cs typeface="Arial"/>
              </a:rPr>
              <a:t> and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1300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mAh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falls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under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medium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cost 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category.</a:t>
            </a:r>
            <a:endParaRPr sz="1200">
              <a:latin typeface="Arial"/>
              <a:cs typeface="Arial"/>
            </a:endParaRPr>
          </a:p>
          <a:p>
            <a:pPr marL="12700" marR="318770">
              <a:lnSpc>
                <a:spcPct val="100000"/>
              </a:lnSpc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dirty="0">
                <a:latin typeface="Arial"/>
                <a:cs typeface="Arial"/>
              </a:rPr>
              <a:t>Mobiles </a:t>
            </a:r>
            <a:r>
              <a:rPr sz="1200" b="1" spc="5" dirty="0">
                <a:latin typeface="Arial"/>
                <a:cs typeface="Arial"/>
              </a:rPr>
              <a:t>with </a:t>
            </a:r>
            <a:r>
              <a:rPr sz="1200" b="1" spc="-5" dirty="0">
                <a:latin typeface="Arial"/>
                <a:cs typeface="Arial"/>
              </a:rPr>
              <a:t>more </a:t>
            </a:r>
            <a:r>
              <a:rPr sz="1200" b="1" dirty="0">
                <a:latin typeface="Arial"/>
                <a:cs typeface="Arial"/>
              </a:rPr>
              <a:t>than 700 pixel height and </a:t>
            </a:r>
            <a:r>
              <a:rPr sz="1200" b="1" spc="5" dirty="0">
                <a:latin typeface="Arial"/>
                <a:cs typeface="Arial"/>
              </a:rPr>
              <a:t>width </a:t>
            </a:r>
            <a:r>
              <a:rPr sz="1200" b="1" spc="-5" dirty="0">
                <a:latin typeface="Arial"/>
                <a:cs typeface="Arial"/>
              </a:rPr>
              <a:t>more </a:t>
            </a:r>
            <a:r>
              <a:rPr sz="1200" b="1" dirty="0">
                <a:latin typeface="Arial"/>
                <a:cs typeface="Arial"/>
              </a:rPr>
              <a:t>than 1300 has </a:t>
            </a:r>
            <a:r>
              <a:rPr sz="1200" b="1" spc="-5" dirty="0">
                <a:latin typeface="Arial"/>
                <a:cs typeface="Arial"/>
              </a:rPr>
              <a:t>very </a:t>
            </a:r>
            <a:r>
              <a:rPr sz="1200" b="1" dirty="0">
                <a:latin typeface="Arial"/>
                <a:cs typeface="Arial"/>
              </a:rPr>
              <a:t>high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cost.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5317490" cy="8674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830"/>
              </a:spcBef>
              <a:buSzPct val="116666"/>
              <a:buFont typeface="Wingdings" pitchFamily="2" charset="2"/>
              <a:buChar char="§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EDA</a:t>
            </a:r>
            <a:r>
              <a:rPr sz="2400" b="1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(Exploratory</a:t>
            </a:r>
            <a:r>
              <a:rPr sz="2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Analysis):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5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Bivariate</a:t>
            </a:r>
            <a:r>
              <a:rPr sz="2000" b="1" spc="-1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Multivariate</a:t>
            </a:r>
            <a:r>
              <a:rPr sz="2000" b="1" spc="-3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Analysis:</a:t>
            </a:r>
            <a:endParaRPr sz="200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86" y="1002286"/>
            <a:ext cx="5617735" cy="34620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4520590"/>
            <a:ext cx="8083550" cy="3975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0"/>
              </a:spcBef>
              <a:buSzPct val="116666"/>
              <a:buFont typeface="Wingdings"/>
              <a:buChar char=""/>
              <a:tabLst>
                <a:tab pos="203200" algn="l"/>
              </a:tabLst>
            </a:pPr>
            <a:r>
              <a:rPr sz="1200" b="1" spc="-5" dirty="0">
                <a:latin typeface="Arial"/>
                <a:cs typeface="Arial"/>
              </a:rPr>
              <a:t>Each </a:t>
            </a:r>
            <a:r>
              <a:rPr sz="1200" b="1" dirty="0">
                <a:latin typeface="Arial"/>
                <a:cs typeface="Arial"/>
              </a:rPr>
              <a:t>price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range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category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equal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number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mobiles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phones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having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both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supporting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non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supporting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specifications.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5317490" cy="8674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830"/>
              </a:spcBef>
              <a:buSzPct val="116666"/>
              <a:buFont typeface="Wingdings" pitchFamily="2" charset="2"/>
              <a:buChar char="§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EDA</a:t>
            </a:r>
            <a:r>
              <a:rPr sz="2400" b="1" spc="-1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(Exploratory</a:t>
            </a:r>
            <a:r>
              <a:rPr sz="24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Analysis):</a:t>
            </a:r>
            <a:endParaRPr sz="240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5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Bivariate</a:t>
            </a:r>
            <a:r>
              <a:rPr sz="2000" b="1" spc="-1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Multivariate</a:t>
            </a:r>
            <a:r>
              <a:rPr sz="2000" b="1" spc="-3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Analysis:</a:t>
            </a:r>
            <a:endParaRPr sz="200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1714" y="1487814"/>
            <a:ext cx="4516839" cy="20860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3868013"/>
            <a:ext cx="6974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 indent="-12192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i="1" spc="-5" dirty="0">
                <a:latin typeface="Arial"/>
                <a:cs typeface="Arial"/>
              </a:rPr>
              <a:t>There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are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very</a:t>
            </a:r>
            <a:r>
              <a:rPr sz="1200" b="1" i="1" spc="-3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few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mobiles </a:t>
            </a:r>
            <a:r>
              <a:rPr sz="1200" b="1" i="1" dirty="0">
                <a:latin typeface="Arial"/>
                <a:cs typeface="Arial"/>
              </a:rPr>
              <a:t>in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price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range 0 and</a:t>
            </a:r>
            <a:r>
              <a:rPr sz="1200" b="1" i="1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1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with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lesser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no</a:t>
            </a:r>
            <a:r>
              <a:rPr sz="1200" b="1" i="1" spc="-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of cores.</a:t>
            </a:r>
            <a:endParaRPr sz="1200">
              <a:latin typeface="Arial"/>
              <a:cs typeface="Arial"/>
            </a:endParaRPr>
          </a:p>
          <a:p>
            <a:pPr marL="133985" indent="-121920">
              <a:lnSpc>
                <a:spcPct val="100000"/>
              </a:lnSpc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i="1" spc="-5" dirty="0">
                <a:latin typeface="Arial"/>
                <a:cs typeface="Arial"/>
              </a:rPr>
              <a:t>Most</a:t>
            </a:r>
            <a:r>
              <a:rPr sz="1200" b="1" i="1" dirty="0">
                <a:latin typeface="Arial"/>
                <a:cs typeface="Arial"/>
              </a:rPr>
              <a:t> of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the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mobiles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in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price range 2 and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3 are</a:t>
            </a:r>
            <a:r>
              <a:rPr sz="1200" b="1" i="1" spc="-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with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high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no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of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cores.</a:t>
            </a:r>
            <a:endParaRPr sz="1200">
              <a:latin typeface="Arial"/>
              <a:cs typeface="Arial"/>
            </a:endParaRPr>
          </a:p>
          <a:p>
            <a:pPr marL="133985" indent="-121920">
              <a:lnSpc>
                <a:spcPct val="100000"/>
              </a:lnSpc>
              <a:buSzPct val="91666"/>
              <a:buFont typeface="Wingdings"/>
              <a:buChar char=""/>
              <a:tabLst>
                <a:tab pos="134620" algn="l"/>
              </a:tabLst>
            </a:pPr>
            <a:r>
              <a:rPr sz="1200" b="1" i="1" spc="-5" dirty="0">
                <a:latin typeface="Arial"/>
                <a:cs typeface="Arial"/>
              </a:rPr>
              <a:t>Number </a:t>
            </a:r>
            <a:r>
              <a:rPr sz="1200" b="1" i="1" dirty="0">
                <a:latin typeface="Arial"/>
                <a:cs typeface="Arial"/>
              </a:rPr>
              <a:t>of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phones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with</a:t>
            </a:r>
            <a:r>
              <a:rPr sz="1200" b="1" i="1" spc="2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less</a:t>
            </a:r>
            <a:r>
              <a:rPr sz="1200" b="1" i="1" spc="-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thickness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is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high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and</a:t>
            </a:r>
            <a:r>
              <a:rPr sz="1200" b="1" i="1" spc="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count</a:t>
            </a:r>
            <a:r>
              <a:rPr sz="1200" b="1" i="1" spc="15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of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phones</a:t>
            </a:r>
            <a:r>
              <a:rPr sz="1200" b="1" i="1" spc="2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with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high</a:t>
            </a:r>
            <a:r>
              <a:rPr sz="1200" b="1" i="1" spc="30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thickness</a:t>
            </a:r>
            <a:r>
              <a:rPr sz="1200" b="1" i="1" spc="-25" dirty="0">
                <a:latin typeface="Arial"/>
                <a:cs typeface="Arial"/>
              </a:rPr>
              <a:t> </a:t>
            </a:r>
            <a:r>
              <a:rPr sz="1200" b="1" i="1" spc="-5" dirty="0">
                <a:latin typeface="Arial"/>
                <a:cs typeface="Arial"/>
              </a:rPr>
              <a:t>is</a:t>
            </a:r>
            <a:r>
              <a:rPr sz="1200" b="1" i="1" spc="10" dirty="0">
                <a:latin typeface="Arial"/>
                <a:cs typeface="Arial"/>
              </a:rPr>
              <a:t> </a:t>
            </a:r>
            <a:r>
              <a:rPr sz="1200" b="1" i="1" dirty="0">
                <a:latin typeface="Arial"/>
                <a:cs typeface="Arial"/>
              </a:rPr>
              <a:t>low.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71" y="1486409"/>
            <a:ext cx="4336872" cy="20033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86" y="1002858"/>
            <a:ext cx="2315396" cy="12160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7331" y="976155"/>
            <a:ext cx="2400969" cy="12483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-12191" y="0"/>
            <a:ext cx="8542020" cy="515620"/>
            <a:chOff x="-12191" y="0"/>
            <a:chExt cx="8542020" cy="515620"/>
          </a:xfrm>
        </p:grpSpPr>
        <p:sp>
          <p:nvSpPr>
            <p:cNvPr id="6" name="object 6"/>
            <p:cNvSpPr/>
            <p:nvPr/>
          </p:nvSpPr>
          <p:spPr>
            <a:xfrm>
              <a:off x="762" y="762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8516112" y="0"/>
                  </a:moveTo>
                  <a:lnTo>
                    <a:pt x="0" y="0"/>
                  </a:lnTo>
                  <a:lnTo>
                    <a:pt x="0" y="489203"/>
                  </a:lnTo>
                  <a:lnTo>
                    <a:pt x="8516112" y="489203"/>
                  </a:lnTo>
                  <a:lnTo>
                    <a:pt x="8516112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E5EAA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762"/>
              <a:ext cx="8516620" cy="489584"/>
            </a:xfrm>
            <a:custGeom>
              <a:avLst/>
              <a:gdLst/>
              <a:ahLst/>
              <a:cxnLst/>
              <a:rect l="l" t="t" r="r" b="b"/>
              <a:pathLst>
                <a:path w="8516620" h="489584">
                  <a:moveTo>
                    <a:pt x="0" y="489203"/>
                  </a:moveTo>
                  <a:lnTo>
                    <a:pt x="8516112" y="489203"/>
                  </a:lnTo>
                  <a:lnTo>
                    <a:pt x="8516112" y="0"/>
                  </a:lnTo>
                  <a:lnTo>
                    <a:pt x="0" y="0"/>
                  </a:lnTo>
                  <a:lnTo>
                    <a:pt x="0" y="489203"/>
                  </a:lnTo>
                  <a:close/>
                </a:path>
              </a:pathLst>
            </a:custGeom>
            <a:ln w="25908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E5EAA0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739" y="0"/>
            <a:ext cx="8672195" cy="8674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83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EDA</a:t>
            </a:r>
            <a:r>
              <a:rPr sz="2400" b="1" spc="-1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(Exploratory</a:t>
            </a:r>
            <a:r>
              <a:rPr sz="2400" b="1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1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Analysis</a:t>
            </a:r>
            <a:r>
              <a:rPr sz="2400" b="1" spc="-5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):</a:t>
            </a:r>
            <a:r>
              <a:rPr lang="en-US" sz="2400" b="1" spc="-5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endParaRPr sz="24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5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Bivariate</a:t>
            </a:r>
            <a:r>
              <a:rPr sz="2000" b="1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and</a:t>
            </a:r>
            <a:r>
              <a:rPr sz="2000" b="1" spc="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Multivariate</a:t>
            </a:r>
            <a:r>
              <a:rPr sz="2000" b="1" spc="-3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Analysis</a:t>
            </a:r>
            <a:r>
              <a:rPr sz="14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r>
              <a:rPr sz="1400" b="1" spc="3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Different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trends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price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range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v/s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09615" y="930447"/>
            <a:ext cx="2473960" cy="4213225"/>
            <a:chOff x="5309615" y="930447"/>
            <a:chExt cx="2473960" cy="42132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0197" y="930447"/>
              <a:ext cx="2257633" cy="13201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8487" y="2237232"/>
              <a:ext cx="2343912" cy="14325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9615" y="3625595"/>
              <a:ext cx="2473451" cy="151790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2186939"/>
            <a:ext cx="2360676" cy="13792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36188" y="2301400"/>
            <a:ext cx="2366632" cy="136120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198" y="3649348"/>
            <a:ext cx="2406813" cy="146669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19228" y="3709054"/>
            <a:ext cx="2346227" cy="14080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8672195" cy="8674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83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EDA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(Exploratory</a:t>
            </a:r>
            <a:r>
              <a:rPr sz="2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Analysis):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5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Bivariate</a:t>
            </a:r>
            <a:r>
              <a:rPr sz="2000" b="1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and</a:t>
            </a:r>
            <a:r>
              <a:rPr sz="2000" b="1" spc="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Multivariate</a:t>
            </a:r>
            <a:r>
              <a:rPr sz="2000" b="1" spc="-30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Analysis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:</a:t>
            </a:r>
            <a:r>
              <a:rPr sz="1400" b="1" spc="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Different</a:t>
            </a:r>
            <a:r>
              <a:rPr sz="1400" b="1" spc="-3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trends</a:t>
            </a:r>
            <a:r>
              <a:rPr sz="1400" b="1" spc="-2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of</a:t>
            </a:r>
            <a:r>
              <a:rPr sz="1400" b="1" spc="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price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range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v/s</a:t>
            </a:r>
            <a:r>
              <a:rPr sz="1400" b="1" spc="-1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other</a:t>
            </a:r>
            <a:r>
              <a:rPr sz="1400" b="1" spc="-5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02020"/>
                </a:solidFill>
                <a:latin typeface="Arial"/>
                <a:cs typeface="Arial"/>
              </a:rPr>
              <a:t>features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8" y="853776"/>
            <a:ext cx="2194786" cy="12981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1990" y="864852"/>
            <a:ext cx="2215355" cy="1317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2927" y="876053"/>
            <a:ext cx="2257960" cy="13421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14" y="2236985"/>
            <a:ext cx="2205133" cy="13421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17532" y="2310783"/>
            <a:ext cx="2225553" cy="130112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5317490" cy="8674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83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EDA</a:t>
            </a:r>
            <a:r>
              <a:rPr sz="2400" b="1" spc="-1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(Exploratory</a:t>
            </a:r>
            <a:r>
              <a:rPr sz="2400" b="1" spc="-3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Analysis):</a:t>
            </a:r>
            <a:endParaRPr sz="2400">
              <a:solidFill>
                <a:schemeClr val="accent4">
                  <a:lumMod val="50000"/>
                </a:schemeClr>
              </a:solidFill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615"/>
              </a:spcBef>
              <a:buClr>
                <a:srgbClr val="000000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5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Bivariate</a:t>
            </a:r>
            <a:r>
              <a:rPr sz="2000" b="1" spc="-10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and </a:t>
            </a:r>
            <a:r>
              <a:rPr sz="2000" b="1" spc="-5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Multivariate</a:t>
            </a:r>
            <a:r>
              <a:rPr sz="2000" b="1" spc="-35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spc="-5" smtClean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Analysis</a:t>
            </a:r>
            <a:r>
              <a:rPr sz="1400" b="1" spc="-5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endParaRPr sz="140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670" y="1112944"/>
            <a:ext cx="3687404" cy="20489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4215" y="1022714"/>
            <a:ext cx="3929957" cy="21836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3580841"/>
            <a:ext cx="60083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01625" algn="l"/>
                <a:tab pos="302260" algn="l"/>
              </a:tabLst>
            </a:pPr>
            <a:r>
              <a:rPr sz="1400" b="1" spc="-5" dirty="0">
                <a:latin typeface="Arial"/>
                <a:cs typeface="Arial"/>
              </a:rPr>
              <a:t>Count 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mobiles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with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 high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cost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category.</a:t>
            </a:r>
            <a:endParaRPr sz="14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01625" algn="l"/>
                <a:tab pos="302260" algn="l"/>
              </a:tabLst>
            </a:pPr>
            <a:r>
              <a:rPr sz="1400" b="1" spc="-10" dirty="0">
                <a:latin typeface="Arial"/>
                <a:cs typeface="Arial"/>
              </a:rPr>
              <a:t>Count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mobiles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with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only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3G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feature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5" dirty="0">
                <a:latin typeface="Arial"/>
                <a:cs typeface="Arial"/>
              </a:rPr>
              <a:t> high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cost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category.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264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Model</a:t>
            </a:r>
            <a:r>
              <a:rPr sz="24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Selection</a:t>
            </a:r>
            <a:r>
              <a:rPr sz="2400" b="1" spc="-3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Evaluation</a:t>
            </a:r>
            <a:r>
              <a:rPr sz="2400" b="1" spc="-2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endParaRPr sz="240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727963"/>
            <a:ext cx="891540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Before building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models </a:t>
            </a:r>
            <a:r>
              <a:rPr sz="1400" b="1" spc="10" dirty="0">
                <a:latin typeface="Arial"/>
                <a:cs typeface="Arial"/>
              </a:rPr>
              <a:t>we </a:t>
            </a:r>
            <a:r>
              <a:rPr sz="1400" b="1" spc="-5" dirty="0">
                <a:latin typeface="Arial"/>
                <a:cs typeface="Arial"/>
              </a:rPr>
              <a:t>performed the </a:t>
            </a:r>
            <a:r>
              <a:rPr sz="1400" b="1" dirty="0">
                <a:latin typeface="Arial"/>
                <a:cs typeface="Arial"/>
              </a:rPr>
              <a:t>train test </a:t>
            </a:r>
            <a:r>
              <a:rPr sz="1400" b="1" spc="-5" dirty="0">
                <a:latin typeface="Arial"/>
                <a:cs typeface="Arial"/>
              </a:rPr>
              <a:t>split. We kept </a:t>
            </a:r>
            <a:r>
              <a:rPr sz="1400" b="1" dirty="0">
                <a:latin typeface="Arial"/>
                <a:cs typeface="Arial"/>
              </a:rPr>
              <a:t>25% </a:t>
            </a:r>
            <a:r>
              <a:rPr sz="1400" b="1" spc="-5" dirty="0">
                <a:latin typeface="Arial"/>
                <a:cs typeface="Arial"/>
              </a:rPr>
              <a:t>of the data for </a:t>
            </a:r>
            <a:r>
              <a:rPr sz="1400" b="1" dirty="0">
                <a:latin typeface="Arial"/>
                <a:cs typeface="Arial"/>
              </a:rPr>
              <a:t>test </a:t>
            </a:r>
            <a:r>
              <a:rPr sz="1400" b="1" spc="-5" dirty="0">
                <a:latin typeface="Arial"/>
                <a:cs typeface="Arial"/>
              </a:rPr>
              <a:t>and remaining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75%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 training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We compared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6</a:t>
            </a:r>
            <a:r>
              <a:rPr sz="1400" b="1" spc="-5" dirty="0">
                <a:latin typeface="Arial"/>
                <a:cs typeface="Arial"/>
              </a:rPr>
              <a:t> algorithms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evaluated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them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based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overall </a:t>
            </a:r>
            <a:r>
              <a:rPr sz="1400" b="1" dirty="0">
                <a:latin typeface="Arial"/>
                <a:cs typeface="Arial"/>
              </a:rPr>
              <a:t>accuracy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score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recall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individual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classes.</a:t>
            </a:r>
            <a:endParaRPr sz="1400">
              <a:latin typeface="Arial"/>
              <a:cs typeface="Arial"/>
            </a:endParaRPr>
          </a:p>
          <a:p>
            <a:pPr marL="75565" indent="-63500">
              <a:lnSpc>
                <a:spcPct val="1000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b="1" spc="-5" dirty="0">
                <a:latin typeface="Arial"/>
                <a:cs typeface="Arial"/>
              </a:rPr>
              <a:t>Accuracy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ratio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total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 of</a:t>
            </a:r>
            <a:r>
              <a:rPr sz="1400" b="1" dirty="0">
                <a:latin typeface="Arial"/>
                <a:cs typeface="Arial"/>
              </a:rPr>
              <a:t> correct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predictions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total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predictions.</a:t>
            </a:r>
            <a:endParaRPr sz="1400">
              <a:latin typeface="Arial"/>
              <a:cs typeface="Arial"/>
            </a:endParaRPr>
          </a:p>
          <a:p>
            <a:pPr marL="75565" indent="-63500">
              <a:lnSpc>
                <a:spcPct val="100000"/>
              </a:lnSpc>
              <a:buSzPct val="92857"/>
              <a:buFont typeface="Arial MT"/>
              <a:buChar char="•"/>
              <a:tabLst>
                <a:tab pos="76200" algn="l"/>
              </a:tabLst>
            </a:pP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recall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measure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correctly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identifying</a:t>
            </a:r>
            <a:r>
              <a:rPr sz="1400" b="1" spc="-5" dirty="0">
                <a:latin typeface="Arial"/>
                <a:cs typeface="Arial"/>
              </a:rPr>
              <a:t> True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Positives</a:t>
            </a: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218440" indent="-206375">
              <a:lnSpc>
                <a:spcPct val="100000"/>
              </a:lnSpc>
              <a:buAutoNum type="arabicParenR"/>
              <a:tabLst>
                <a:tab pos="219075" algn="l"/>
              </a:tabLst>
            </a:pPr>
            <a:r>
              <a:rPr sz="1400" b="1" spc="-5" dirty="0">
                <a:latin typeface="Arial"/>
                <a:cs typeface="Arial"/>
              </a:rPr>
              <a:t>Decision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Tree</a:t>
            </a:r>
            <a:endParaRPr sz="1400">
              <a:latin typeface="Arial"/>
              <a:cs typeface="Arial"/>
            </a:endParaRPr>
          </a:p>
          <a:p>
            <a:pPr marL="218440" indent="-206375">
              <a:lnSpc>
                <a:spcPct val="100000"/>
              </a:lnSpc>
              <a:buAutoNum type="arabicParenR"/>
              <a:tabLst>
                <a:tab pos="219075" algn="l"/>
              </a:tabLst>
            </a:pPr>
            <a:r>
              <a:rPr sz="1400" b="1" spc="-5" dirty="0">
                <a:latin typeface="Arial"/>
                <a:cs typeface="Arial"/>
              </a:rPr>
              <a:t>Random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Forest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  <a:p>
            <a:pPr marL="218440" indent="-20637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19075" algn="l"/>
              </a:tabLst>
            </a:pPr>
            <a:r>
              <a:rPr sz="1400" b="1" spc="-5" dirty="0">
                <a:latin typeface="Arial"/>
                <a:cs typeface="Arial"/>
              </a:rPr>
              <a:t>Gradient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Boosting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  <a:p>
            <a:pPr marL="218440" indent="-206375">
              <a:lnSpc>
                <a:spcPct val="100000"/>
              </a:lnSpc>
              <a:buAutoNum type="arabicParenR"/>
              <a:tabLst>
                <a:tab pos="219075" algn="l"/>
              </a:tabLst>
            </a:pPr>
            <a:r>
              <a:rPr sz="1400" b="1" spc="-5" dirty="0">
                <a:latin typeface="Arial"/>
                <a:cs typeface="Arial"/>
              </a:rPr>
              <a:t>K-nearest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Neighbor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  <a:p>
            <a:pPr marL="218440" indent="-206375">
              <a:lnSpc>
                <a:spcPct val="100000"/>
              </a:lnSpc>
              <a:buAutoNum type="arabicParenR"/>
              <a:tabLst>
                <a:tab pos="219075" algn="l"/>
              </a:tabLst>
            </a:pPr>
            <a:r>
              <a:rPr sz="1400" b="1" dirty="0">
                <a:latin typeface="Arial"/>
                <a:cs typeface="Arial"/>
              </a:rPr>
              <a:t>XG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Boost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  <a:p>
            <a:pPr marL="218440" indent="-206375">
              <a:lnSpc>
                <a:spcPct val="100000"/>
              </a:lnSpc>
              <a:buAutoNum type="arabicParenR"/>
              <a:tabLst>
                <a:tab pos="219075" algn="l"/>
              </a:tabLst>
            </a:pPr>
            <a:r>
              <a:rPr sz="1400" b="1" spc="-5" dirty="0">
                <a:latin typeface="Arial"/>
                <a:cs typeface="Arial"/>
              </a:rPr>
              <a:t>Support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Vector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Machine(SVM)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3591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indent="-401320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14020" algn="l"/>
              </a:tabLst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Evaluation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of</a:t>
            </a:r>
            <a:r>
              <a:rPr sz="2400" b="1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models: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255" y="754380"/>
            <a:ext cx="8772144" cy="30190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5861" y="4142943"/>
            <a:ext cx="758063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03200" algn="l"/>
              </a:tabLst>
            </a:pPr>
            <a:r>
              <a:rPr sz="1400" b="1" spc="-5" dirty="0">
                <a:latin typeface="Arial"/>
                <a:cs typeface="Arial"/>
              </a:rPr>
              <a:t>Best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came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" dirty="0">
                <a:latin typeface="Arial"/>
                <a:cs typeface="Arial"/>
              </a:rPr>
              <a:t> be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SVM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after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hyper-parameter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tuning.</a:t>
            </a:r>
            <a:endParaRPr sz="14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buFont typeface="Wingdings"/>
              <a:buChar char=""/>
              <a:tabLst>
                <a:tab pos="203200" algn="l"/>
              </a:tabLst>
            </a:pPr>
            <a:r>
              <a:rPr sz="1400" b="1" dirty="0">
                <a:latin typeface="Arial"/>
                <a:cs typeface="Arial"/>
              </a:rPr>
              <a:t>XG</a:t>
            </a:r>
            <a:r>
              <a:rPr sz="1400" b="1" spc="-5" dirty="0">
                <a:latin typeface="Arial"/>
                <a:cs typeface="Arial"/>
              </a:rPr>
              <a:t> boost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(Hyper-parameter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Tuned)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can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be considered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as</a:t>
            </a:r>
            <a:r>
              <a:rPr sz="1400" b="1" spc="-5" dirty="0">
                <a:latin typeface="Arial"/>
                <a:cs typeface="Arial"/>
              </a:rPr>
              <a:t> 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second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most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good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model.</a:t>
            </a:r>
            <a:endParaRPr sz="1400">
              <a:latin typeface="Arial"/>
              <a:cs typeface="Arial"/>
            </a:endParaRPr>
          </a:p>
          <a:p>
            <a:pPr marL="154940" indent="-14287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55575" algn="l"/>
              </a:tabLst>
            </a:pPr>
            <a:r>
              <a:rPr sz="1400" b="1" spc="-5" dirty="0">
                <a:latin typeface="Arial"/>
                <a:cs typeface="Arial"/>
              </a:rPr>
              <a:t>KNN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performed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worst.</a:t>
            </a:r>
            <a:endParaRPr sz="14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3768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Feature importance's</a:t>
            </a:r>
            <a:r>
              <a:rPr sz="24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08" y="760297"/>
            <a:ext cx="2828891" cy="20010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2024" y="458215"/>
            <a:ext cx="11214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Decision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Tree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6232" y="775985"/>
            <a:ext cx="2734993" cy="19333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64609" y="506425"/>
            <a:ext cx="12503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d</a:t>
            </a:r>
            <a:r>
              <a:rPr sz="1400" dirty="0">
                <a:latin typeface="Arial MT"/>
                <a:cs typeface="Arial MT"/>
              </a:rPr>
              <a:t>om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5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st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7741" y="769701"/>
            <a:ext cx="2717107" cy="19215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54977" y="515823"/>
            <a:ext cx="12103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Gr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die</a:t>
            </a:r>
            <a:r>
              <a:rPr sz="1400" spc="-10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st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903" y="3153705"/>
            <a:ext cx="2757349" cy="19510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6669" y="2882646"/>
            <a:ext cx="767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Arial MT"/>
                <a:cs typeface="Arial MT"/>
              </a:rPr>
              <a:t>XG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boost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0373" y="3296720"/>
            <a:ext cx="3174480" cy="181111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645914" y="2989326"/>
            <a:ext cx="4121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SVM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3768" y="3547364"/>
            <a:ext cx="225044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RAM, </a:t>
            </a:r>
            <a:r>
              <a:rPr sz="1400" b="1" dirty="0">
                <a:latin typeface="Arial"/>
                <a:cs typeface="Arial"/>
              </a:rPr>
              <a:t>Battery Power, Pixel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height and </a:t>
            </a:r>
            <a:r>
              <a:rPr sz="1400" b="1" dirty="0">
                <a:latin typeface="Arial"/>
                <a:cs typeface="Arial"/>
              </a:rPr>
              <a:t>weight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contributed the </a:t>
            </a:r>
            <a:r>
              <a:rPr sz="1400" b="1" dirty="0">
                <a:latin typeface="Arial"/>
                <a:cs typeface="Arial"/>
              </a:rPr>
              <a:t>most in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predicting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range.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191" y="0"/>
            <a:ext cx="8547100" cy="2947670"/>
            <a:chOff x="-12191" y="0"/>
            <a:chExt cx="8547100" cy="2947670"/>
          </a:xfrm>
        </p:grpSpPr>
        <p:sp>
          <p:nvSpPr>
            <p:cNvPr id="4" name="object 4"/>
            <p:cNvSpPr/>
            <p:nvPr/>
          </p:nvSpPr>
          <p:spPr>
            <a:xfrm>
              <a:off x="762" y="762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8520684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8520684" y="510539"/>
                  </a:lnTo>
                  <a:lnTo>
                    <a:pt x="8520684" y="0"/>
                  </a:lnTo>
                  <a:close/>
                </a:path>
              </a:pathLst>
            </a:custGeom>
            <a:solidFill>
              <a:srgbClr val="E5EA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762"/>
              <a:ext cx="8521065" cy="510540"/>
            </a:xfrm>
            <a:custGeom>
              <a:avLst/>
              <a:gdLst/>
              <a:ahLst/>
              <a:cxnLst/>
              <a:rect l="l" t="t" r="r" b="b"/>
              <a:pathLst>
                <a:path w="8521065" h="510540">
                  <a:moveTo>
                    <a:pt x="0" y="510539"/>
                  </a:moveTo>
                  <a:lnTo>
                    <a:pt x="8520684" y="510539"/>
                  </a:lnTo>
                  <a:lnTo>
                    <a:pt x="8520684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25908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9871"/>
              <a:ext cx="3614928" cy="24353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8739" y="119583"/>
            <a:ext cx="8909050" cy="459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indent="-513715">
              <a:lnSpc>
                <a:spcPct val="100000"/>
              </a:lnSpc>
              <a:spcBef>
                <a:spcPts val="100"/>
              </a:spcBef>
              <a:buSzPct val="116666"/>
              <a:buFont typeface="Wingdings" pitchFamily="2" charset="2"/>
              <a:buChar char="§"/>
              <a:tabLst>
                <a:tab pos="525780" algn="l"/>
                <a:tab pos="526415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Problem</a:t>
            </a:r>
            <a:r>
              <a:rPr sz="2400" b="1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Statement: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3851275" marR="187960" lvl="1">
              <a:lnSpc>
                <a:spcPct val="100000"/>
              </a:lnSpc>
              <a:spcBef>
                <a:spcPts val="1835"/>
              </a:spcBef>
              <a:buFont typeface="Wingdings"/>
              <a:buChar char=""/>
              <a:tabLst>
                <a:tab pos="4191000" algn="l"/>
                <a:tab pos="4191635" algn="l"/>
              </a:tabLst>
            </a:pPr>
            <a:r>
              <a:rPr sz="1400" b="1" spc="-5" dirty="0">
                <a:latin typeface="Arial"/>
                <a:cs typeface="Arial"/>
              </a:rPr>
              <a:t>Mobile phones have become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necessity for every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individual </a:t>
            </a:r>
            <a:r>
              <a:rPr sz="1400" b="1" spc="-10" dirty="0">
                <a:latin typeface="Arial"/>
                <a:cs typeface="Arial"/>
              </a:rPr>
              <a:t>nowadays. </a:t>
            </a:r>
            <a:r>
              <a:rPr sz="1400" b="1" spc="-5" dirty="0">
                <a:latin typeface="Arial"/>
                <a:cs typeface="Arial"/>
              </a:rPr>
              <a:t>People </a:t>
            </a:r>
            <a:r>
              <a:rPr sz="1400" b="1" dirty="0">
                <a:latin typeface="Arial"/>
                <a:cs typeface="Arial"/>
              </a:rPr>
              <a:t>want </a:t>
            </a:r>
            <a:r>
              <a:rPr sz="1400" b="1" spc="-5" dirty="0">
                <a:latin typeface="Arial"/>
                <a:cs typeface="Arial"/>
              </a:rPr>
              <a:t>more </a:t>
            </a:r>
            <a:r>
              <a:rPr sz="1400" b="1" dirty="0">
                <a:latin typeface="Arial"/>
                <a:cs typeface="Arial"/>
              </a:rPr>
              <a:t>features </a:t>
            </a:r>
            <a:r>
              <a:rPr sz="1400" b="1" spc="-5" dirty="0">
                <a:latin typeface="Arial"/>
                <a:cs typeface="Arial"/>
              </a:rPr>
              <a:t>and best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phone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that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too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cheaper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prices</a:t>
            </a:r>
            <a:r>
              <a:rPr sz="14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3851275" marR="72390" lvl="1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191000" algn="l"/>
                <a:tab pos="4191635" algn="l"/>
              </a:tabLst>
            </a:pPr>
            <a:r>
              <a:rPr sz="1400" b="1" spc="-5" dirty="0">
                <a:latin typeface="Arial"/>
                <a:cs typeface="Arial"/>
              </a:rPr>
              <a:t>Mobile phones </a:t>
            </a:r>
            <a:r>
              <a:rPr sz="1400" b="1" dirty="0">
                <a:latin typeface="Arial"/>
                <a:cs typeface="Arial"/>
              </a:rPr>
              <a:t>come in all </a:t>
            </a:r>
            <a:r>
              <a:rPr sz="1400" b="1" spc="-5" dirty="0">
                <a:latin typeface="Arial"/>
                <a:cs typeface="Arial"/>
              </a:rPr>
              <a:t>sorts of </a:t>
            </a:r>
            <a:r>
              <a:rPr sz="1400" b="1" dirty="0">
                <a:latin typeface="Arial"/>
                <a:cs typeface="Arial"/>
              </a:rPr>
              <a:t>prices, features,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all.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Price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estimation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prediction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important part of consumer strategy. Deciding on the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dirty="0">
                <a:gradFill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lin ang="5400000" scaled="0"/>
                </a:gradFill>
                <a:latin typeface="Arial"/>
                <a:cs typeface="Arial"/>
              </a:rPr>
              <a:t>correct</a:t>
            </a:r>
            <a:r>
              <a:rPr sz="1400" b="1" dirty="0">
                <a:latin typeface="Arial"/>
                <a:cs typeface="Arial"/>
              </a:rPr>
              <a:t> price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product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very important for the </a:t>
            </a:r>
            <a:r>
              <a:rPr sz="1400" b="1" dirty="0">
                <a:latin typeface="Arial"/>
                <a:cs typeface="Arial"/>
              </a:rPr>
              <a:t>market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success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product.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new product that has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be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launched must have the </a:t>
            </a:r>
            <a:r>
              <a:rPr sz="1400" b="1" dirty="0">
                <a:latin typeface="Arial"/>
                <a:cs typeface="Arial"/>
              </a:rPr>
              <a:t>correct </a:t>
            </a:r>
            <a:r>
              <a:rPr sz="1400" b="1" spc="-5" dirty="0">
                <a:latin typeface="Arial"/>
                <a:cs typeface="Arial"/>
              </a:rPr>
              <a:t>price </a:t>
            </a:r>
            <a:r>
              <a:rPr sz="1400" b="1" dirty="0">
                <a:latin typeface="Arial"/>
                <a:cs typeface="Arial"/>
              </a:rPr>
              <a:t>so </a:t>
            </a:r>
            <a:r>
              <a:rPr sz="1400" b="1" spc="-5" dirty="0">
                <a:latin typeface="Arial"/>
                <a:cs typeface="Arial"/>
              </a:rPr>
              <a:t>that consumers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find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appropriate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product.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203200" algn="l"/>
              </a:tabLst>
            </a:pPr>
            <a:r>
              <a:rPr sz="1400" b="1" dirty="0">
                <a:latin typeface="Arial"/>
                <a:cs typeface="Arial"/>
              </a:rPr>
              <a:t>In </a:t>
            </a:r>
            <a:r>
              <a:rPr sz="1400" b="1" spc="-5" dirty="0">
                <a:latin typeface="Arial"/>
                <a:cs typeface="Arial"/>
              </a:rPr>
              <a:t>the competitive mobile </a:t>
            </a:r>
            <a:r>
              <a:rPr sz="1400" b="1" spc="-10" dirty="0">
                <a:latin typeface="Arial"/>
                <a:cs typeface="Arial"/>
              </a:rPr>
              <a:t>phone </a:t>
            </a:r>
            <a:r>
              <a:rPr sz="1400" b="1" dirty="0">
                <a:latin typeface="Arial"/>
                <a:cs typeface="Arial"/>
              </a:rPr>
              <a:t>market </a:t>
            </a:r>
            <a:r>
              <a:rPr sz="1400" b="1" spc="-5" dirty="0">
                <a:latin typeface="Arial"/>
                <a:cs typeface="Arial"/>
              </a:rPr>
              <a:t>companies </a:t>
            </a:r>
            <a:r>
              <a:rPr sz="1400" b="1" dirty="0">
                <a:latin typeface="Arial"/>
                <a:cs typeface="Arial"/>
              </a:rPr>
              <a:t>want to </a:t>
            </a:r>
            <a:r>
              <a:rPr sz="1400" b="1" spc="-5" dirty="0">
                <a:latin typeface="Arial"/>
                <a:cs typeface="Arial"/>
              </a:rPr>
              <a:t>understand </a:t>
            </a:r>
            <a:r>
              <a:rPr sz="1400" b="1" dirty="0">
                <a:latin typeface="Arial"/>
                <a:cs typeface="Arial"/>
              </a:rPr>
              <a:t>sales </a:t>
            </a:r>
            <a:r>
              <a:rPr sz="1400" b="1" spc="-5" dirty="0">
                <a:latin typeface="Arial"/>
                <a:cs typeface="Arial"/>
              </a:rPr>
              <a:t>data of mobile phones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factors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which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drive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prices.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objective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" dirty="0">
                <a:latin typeface="Arial"/>
                <a:cs typeface="Arial"/>
              </a:rPr>
              <a:t> find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out</a:t>
            </a:r>
            <a:r>
              <a:rPr sz="1400" b="1" dirty="0">
                <a:latin typeface="Arial"/>
                <a:cs typeface="Arial"/>
              </a:rPr>
              <a:t> some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relation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between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features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" dirty="0">
                <a:latin typeface="Arial"/>
                <a:cs typeface="Arial"/>
              </a:rPr>
              <a:t> mobile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phone </a:t>
            </a:r>
            <a:r>
              <a:rPr sz="1400" b="1" dirty="0">
                <a:latin typeface="Arial"/>
                <a:cs typeface="Arial"/>
              </a:rPr>
              <a:t>(e.g.:- </a:t>
            </a:r>
            <a:r>
              <a:rPr sz="1400" b="1" spc="-10" dirty="0">
                <a:latin typeface="Arial"/>
                <a:cs typeface="Arial"/>
              </a:rPr>
              <a:t>RAM, </a:t>
            </a:r>
            <a:r>
              <a:rPr sz="1400" b="1" dirty="0">
                <a:latin typeface="Arial"/>
                <a:cs typeface="Arial"/>
              </a:rPr>
              <a:t>Internal </a:t>
            </a:r>
            <a:r>
              <a:rPr sz="1400" b="1" spc="-5" dirty="0">
                <a:latin typeface="Arial"/>
                <a:cs typeface="Arial"/>
              </a:rPr>
              <a:t>Memory, </a:t>
            </a:r>
            <a:r>
              <a:rPr sz="1400" b="1" dirty="0">
                <a:latin typeface="Arial"/>
                <a:cs typeface="Arial"/>
              </a:rPr>
              <a:t>etc) and its selling price. In this </a:t>
            </a:r>
            <a:r>
              <a:rPr sz="1400" b="1" spc="-5" dirty="0">
                <a:latin typeface="Arial"/>
                <a:cs typeface="Arial"/>
              </a:rPr>
              <a:t>problem, </a:t>
            </a:r>
            <a:r>
              <a:rPr sz="1400" b="1" spc="15" dirty="0">
                <a:latin typeface="Arial"/>
                <a:cs typeface="Arial"/>
              </a:rPr>
              <a:t>we </a:t>
            </a:r>
            <a:r>
              <a:rPr sz="1400" b="1" spc="-5" dirty="0">
                <a:latin typeface="Arial"/>
                <a:cs typeface="Arial"/>
              </a:rPr>
              <a:t>do not have </a:t>
            </a:r>
            <a:r>
              <a:rPr sz="1400" b="1" dirty="0">
                <a:latin typeface="Arial"/>
                <a:cs typeface="Arial"/>
              </a:rPr>
              <a:t>to predict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actual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but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range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indicating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how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high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5905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55575" algn="l"/>
              </a:tabLst>
            </a:pP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main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objective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this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project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build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model </a:t>
            </a:r>
            <a:r>
              <a:rPr sz="1400" b="1" dirty="0">
                <a:latin typeface="Arial"/>
                <a:cs typeface="Arial"/>
              </a:rPr>
              <a:t>which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will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classify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range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mobile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phones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based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specifications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mobile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phones.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31026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AUC</a:t>
            </a:r>
            <a:r>
              <a:rPr sz="2400" b="1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ROC</a:t>
            </a:r>
            <a:r>
              <a:rPr sz="2400" b="1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curves: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896" y="532333"/>
            <a:ext cx="112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Decision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0607" y="511809"/>
            <a:ext cx="12503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R</a:t>
            </a:r>
            <a:r>
              <a:rPr sz="1400" dirty="0">
                <a:latin typeface="Arial MT"/>
                <a:cs typeface="Arial MT"/>
              </a:rPr>
              <a:t>andom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orest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7135" y="532333"/>
            <a:ext cx="12103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Gr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die</a:t>
            </a:r>
            <a:r>
              <a:rPr sz="1400" spc="-10" dirty="0">
                <a:latin typeface="Arial MT"/>
                <a:cs typeface="Arial MT"/>
              </a:rPr>
              <a:t>n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1072" y="2830449"/>
            <a:ext cx="767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Arial MT"/>
                <a:cs typeface="Arial MT"/>
              </a:rPr>
              <a:t>XG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boost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5978" y="2797810"/>
            <a:ext cx="4121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SVM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32" y="840812"/>
            <a:ext cx="2656272" cy="183399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3391" y="796759"/>
            <a:ext cx="2672743" cy="18443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6696" y="860071"/>
            <a:ext cx="2599373" cy="17941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46" y="3280633"/>
            <a:ext cx="2645791" cy="182662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08824" y="3176890"/>
            <a:ext cx="2792530" cy="192834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46064" y="3205457"/>
            <a:ext cx="2753599" cy="190033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448804" y="2808859"/>
            <a:ext cx="401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KNN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8960485" cy="43909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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Conclusions: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12700" marR="478790">
              <a:lnSpc>
                <a:spcPct val="100000"/>
              </a:lnSpc>
              <a:spcBef>
                <a:spcPts val="2390"/>
              </a:spcBef>
              <a:buFont typeface="Wingdings"/>
              <a:buChar char=""/>
              <a:tabLst>
                <a:tab pos="203200" algn="l"/>
              </a:tabLst>
            </a:pPr>
            <a:r>
              <a:rPr sz="1400" b="1" spc="-5" dirty="0">
                <a:latin typeface="Arial"/>
                <a:cs typeface="Arial"/>
              </a:rPr>
              <a:t>We </a:t>
            </a:r>
            <a:r>
              <a:rPr sz="1400" b="1" dirty="0">
                <a:latin typeface="Arial"/>
                <a:cs typeface="Arial"/>
              </a:rPr>
              <a:t>Started with </a:t>
            </a:r>
            <a:r>
              <a:rPr sz="1400" b="1" spc="-5" dirty="0">
                <a:latin typeface="Arial"/>
                <a:cs typeface="Arial"/>
              </a:rPr>
              <a:t>Data understanding, data wrangling, basic EDA </a:t>
            </a:r>
            <a:r>
              <a:rPr sz="1400" b="1" dirty="0">
                <a:latin typeface="Arial"/>
                <a:cs typeface="Arial"/>
              </a:rPr>
              <a:t>where </a:t>
            </a:r>
            <a:r>
              <a:rPr sz="1400" b="1" spc="15" dirty="0">
                <a:latin typeface="Arial"/>
                <a:cs typeface="Arial"/>
              </a:rPr>
              <a:t>we </a:t>
            </a:r>
            <a:r>
              <a:rPr sz="1400" b="1" spc="-5" dirty="0">
                <a:latin typeface="Arial"/>
                <a:cs typeface="Arial"/>
              </a:rPr>
              <a:t>found the relationships, </a:t>
            </a:r>
            <a:r>
              <a:rPr sz="1400" b="1" spc="-3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trends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between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range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other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independent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variables.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266065">
              <a:lnSpc>
                <a:spcPct val="100000"/>
              </a:lnSpc>
              <a:buFont typeface="Wingdings"/>
              <a:buChar char=""/>
              <a:tabLst>
                <a:tab pos="155575" algn="l"/>
              </a:tabLst>
            </a:pPr>
            <a:r>
              <a:rPr sz="1400" b="1" spc="-5" dirty="0">
                <a:latin typeface="Arial"/>
                <a:cs typeface="Arial"/>
              </a:rPr>
              <a:t>We </a:t>
            </a:r>
            <a:r>
              <a:rPr sz="1400" b="1" dirty="0">
                <a:latin typeface="Arial"/>
                <a:cs typeface="Arial"/>
              </a:rPr>
              <a:t>selected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best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features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 predictive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modeling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by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using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K</a:t>
            </a:r>
            <a:r>
              <a:rPr sz="1400" b="1" spc="-5" dirty="0">
                <a:latin typeface="Arial"/>
                <a:cs typeface="Arial"/>
              </a:rPr>
              <a:t> best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feature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selection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method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using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Chi square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statistic.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Font typeface="Wingdings"/>
              <a:buChar char=""/>
              <a:tabLst>
                <a:tab pos="155575" algn="l"/>
              </a:tabLst>
            </a:pPr>
            <a:r>
              <a:rPr sz="1400" b="1" dirty="0">
                <a:latin typeface="Arial"/>
                <a:cs typeface="Arial"/>
              </a:rPr>
              <a:t>Implemented </a:t>
            </a:r>
            <a:r>
              <a:rPr sz="1400" b="1" spc="-5" dirty="0">
                <a:latin typeface="Arial"/>
                <a:cs typeface="Arial"/>
              </a:rPr>
              <a:t>various classification algorithms, out of </a:t>
            </a:r>
            <a:r>
              <a:rPr sz="1400" b="1" dirty="0">
                <a:latin typeface="Arial"/>
                <a:cs typeface="Arial"/>
              </a:rPr>
              <a:t>which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SVM(Support </a:t>
            </a:r>
            <a:r>
              <a:rPr sz="1400" b="1" spc="-5" dirty="0">
                <a:latin typeface="Arial"/>
                <a:cs typeface="Arial"/>
              </a:rPr>
              <a:t>vector machine) algorithm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gave the </a:t>
            </a:r>
            <a:r>
              <a:rPr sz="1400" b="1" dirty="0">
                <a:latin typeface="Arial"/>
                <a:cs typeface="Arial"/>
              </a:rPr>
              <a:t>best performance after </a:t>
            </a:r>
            <a:r>
              <a:rPr sz="1400" b="1" spc="-5" dirty="0">
                <a:latin typeface="Arial"/>
                <a:cs typeface="Arial"/>
              </a:rPr>
              <a:t>hyper-parameter tuning </a:t>
            </a:r>
            <a:r>
              <a:rPr sz="1400" b="1" spc="5" dirty="0">
                <a:latin typeface="Arial"/>
                <a:cs typeface="Arial"/>
              </a:rPr>
              <a:t>with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98.3%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train accuracy and 97 </a:t>
            </a:r>
            <a:r>
              <a:rPr sz="1400" b="1" spc="5" dirty="0">
                <a:latin typeface="Arial"/>
                <a:cs typeface="Arial"/>
              </a:rPr>
              <a:t>% </a:t>
            </a:r>
            <a:r>
              <a:rPr sz="1400" b="1" dirty="0">
                <a:latin typeface="Arial"/>
                <a:cs typeface="Arial"/>
              </a:rPr>
              <a:t>test 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accuracy.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281305">
              <a:lnSpc>
                <a:spcPct val="100000"/>
              </a:lnSpc>
              <a:buFont typeface="Wingdings"/>
              <a:buChar char=""/>
              <a:tabLst>
                <a:tab pos="155575" algn="l"/>
              </a:tabLst>
            </a:pPr>
            <a:r>
              <a:rPr sz="1400" b="1" dirty="0">
                <a:latin typeface="Arial"/>
                <a:cs typeface="Arial"/>
              </a:rPr>
              <a:t>XG </a:t>
            </a:r>
            <a:r>
              <a:rPr sz="1400" b="1" spc="-5" dirty="0">
                <a:latin typeface="Arial"/>
                <a:cs typeface="Arial"/>
              </a:rPr>
              <a:t>boost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the second best good </a:t>
            </a:r>
            <a:r>
              <a:rPr sz="1400" b="1" dirty="0">
                <a:latin typeface="Arial"/>
                <a:cs typeface="Arial"/>
              </a:rPr>
              <a:t>model </a:t>
            </a:r>
            <a:r>
              <a:rPr sz="1400" b="1" spc="5" dirty="0">
                <a:latin typeface="Arial"/>
                <a:cs typeface="Arial"/>
              </a:rPr>
              <a:t>which </a:t>
            </a:r>
            <a:r>
              <a:rPr sz="1400" b="1" spc="-5" dirty="0">
                <a:latin typeface="Arial"/>
                <a:cs typeface="Arial"/>
              </a:rPr>
              <a:t>gave good </a:t>
            </a:r>
            <a:r>
              <a:rPr sz="1400" b="1" dirty="0">
                <a:latin typeface="Arial"/>
                <a:cs typeface="Arial"/>
              </a:rPr>
              <a:t>performance after </a:t>
            </a:r>
            <a:r>
              <a:rPr sz="1400" b="1" spc="-10" dirty="0">
                <a:latin typeface="Arial"/>
                <a:cs typeface="Arial"/>
              </a:rPr>
              <a:t>hyper-parameter </a:t>
            </a:r>
            <a:r>
              <a:rPr sz="1400" b="1" spc="-5" dirty="0">
                <a:latin typeface="Arial"/>
                <a:cs typeface="Arial"/>
              </a:rPr>
              <a:t>tuning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with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100%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train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accuracy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92.25%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test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accuracy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score.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54940" indent="-142875">
              <a:lnSpc>
                <a:spcPct val="100000"/>
              </a:lnSpc>
              <a:buFont typeface="Wingdings"/>
              <a:buChar char=""/>
              <a:tabLst>
                <a:tab pos="155575" algn="l"/>
              </a:tabLst>
            </a:pPr>
            <a:r>
              <a:rPr sz="1400" b="1" spc="-5" dirty="0">
                <a:latin typeface="Arial"/>
                <a:cs typeface="Arial"/>
              </a:rPr>
              <a:t>KNN gave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very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worst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model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performance.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2700" marR="221615">
              <a:lnSpc>
                <a:spcPct val="100000"/>
              </a:lnSpc>
              <a:buFont typeface="Wingdings"/>
              <a:buChar char=""/>
              <a:tabLst>
                <a:tab pos="155575" algn="l"/>
              </a:tabLst>
            </a:pPr>
            <a:r>
              <a:rPr sz="1400" b="1" spc="-5" dirty="0">
                <a:latin typeface="Arial"/>
                <a:cs typeface="Arial"/>
              </a:rPr>
              <a:t>We </a:t>
            </a:r>
            <a:r>
              <a:rPr sz="1400" b="1" dirty="0">
                <a:latin typeface="Arial"/>
                <a:cs typeface="Arial"/>
              </a:rPr>
              <a:t>checked </a:t>
            </a:r>
            <a:r>
              <a:rPr sz="1400" b="1" spc="-5" dirty="0">
                <a:latin typeface="Arial"/>
                <a:cs typeface="Arial"/>
              </a:rPr>
              <a:t>for the </a:t>
            </a:r>
            <a:r>
              <a:rPr sz="1400" b="1" dirty="0">
                <a:latin typeface="Arial"/>
                <a:cs typeface="Arial"/>
              </a:rPr>
              <a:t>feature </a:t>
            </a:r>
            <a:r>
              <a:rPr sz="1400" b="1" spc="-5" dirty="0">
                <a:latin typeface="Arial"/>
                <a:cs typeface="Arial"/>
              </a:rPr>
              <a:t>importance's of </a:t>
            </a:r>
            <a:r>
              <a:rPr sz="1400" b="1" dirty="0">
                <a:latin typeface="Arial"/>
                <a:cs typeface="Arial"/>
              </a:rPr>
              <a:t>each </a:t>
            </a:r>
            <a:r>
              <a:rPr sz="1400" b="1" spc="-5" dirty="0">
                <a:latin typeface="Arial"/>
                <a:cs typeface="Arial"/>
              </a:rPr>
              <a:t>model. </a:t>
            </a:r>
            <a:r>
              <a:rPr sz="1400" b="1" spc="-10" dirty="0">
                <a:latin typeface="Arial"/>
                <a:cs typeface="Arial"/>
              </a:rPr>
              <a:t>RAM, </a:t>
            </a:r>
            <a:r>
              <a:rPr sz="1400" b="1" dirty="0">
                <a:latin typeface="Arial"/>
                <a:cs typeface="Arial"/>
              </a:rPr>
              <a:t>Battery Power, </a:t>
            </a:r>
            <a:r>
              <a:rPr sz="1400" b="1" spc="-5" dirty="0">
                <a:latin typeface="Arial"/>
                <a:cs typeface="Arial"/>
              </a:rPr>
              <a:t>Px_height and px_width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contributed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most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while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predicting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price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range.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09550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Thank  You……</a:t>
            </a:r>
            <a:endParaRPr lang="en-US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191" y="0"/>
            <a:ext cx="8547100" cy="599440"/>
            <a:chOff x="-12191" y="0"/>
            <a:chExt cx="8547100" cy="599440"/>
          </a:xfrm>
          <a:solidFill>
            <a:srgbClr val="E5EAA0"/>
          </a:solidFill>
        </p:grpSpPr>
        <p:sp>
          <p:nvSpPr>
            <p:cNvPr id="4" name="object 4"/>
            <p:cNvSpPr/>
            <p:nvPr/>
          </p:nvSpPr>
          <p:spPr>
            <a:xfrm>
              <a:off x="762" y="762"/>
              <a:ext cx="8521065" cy="573405"/>
            </a:xfrm>
            <a:custGeom>
              <a:avLst/>
              <a:gdLst/>
              <a:ahLst/>
              <a:cxnLst/>
              <a:rect l="l" t="t" r="r" b="b"/>
              <a:pathLst>
                <a:path w="8521065" h="573405">
                  <a:moveTo>
                    <a:pt x="8520684" y="0"/>
                  </a:moveTo>
                  <a:lnTo>
                    <a:pt x="0" y="0"/>
                  </a:lnTo>
                  <a:lnTo>
                    <a:pt x="0" y="573024"/>
                  </a:lnTo>
                  <a:lnTo>
                    <a:pt x="8520684" y="573024"/>
                  </a:lnTo>
                  <a:lnTo>
                    <a:pt x="852068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" y="762"/>
              <a:ext cx="8521065" cy="573405"/>
            </a:xfrm>
            <a:custGeom>
              <a:avLst/>
              <a:gdLst/>
              <a:ahLst/>
              <a:cxnLst/>
              <a:rect l="l" t="t" r="r" b="b"/>
              <a:pathLst>
                <a:path w="8521065" h="573405">
                  <a:moveTo>
                    <a:pt x="0" y="573024"/>
                  </a:moveTo>
                  <a:lnTo>
                    <a:pt x="8520684" y="573024"/>
                  </a:lnTo>
                  <a:lnTo>
                    <a:pt x="8520684" y="0"/>
                  </a:lnTo>
                  <a:lnTo>
                    <a:pt x="0" y="0"/>
                  </a:lnTo>
                  <a:lnTo>
                    <a:pt x="0" y="573024"/>
                  </a:lnTo>
                  <a:close/>
                </a:path>
              </a:pathLst>
            </a:custGeom>
            <a:grpFill/>
            <a:ln w="25908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739" y="119583"/>
            <a:ext cx="3063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 indent="-513715">
              <a:lnSpc>
                <a:spcPct val="100000"/>
              </a:lnSpc>
              <a:spcBef>
                <a:spcPts val="100"/>
              </a:spcBef>
              <a:buSzPct val="116666"/>
              <a:buFont typeface="Wingdings" pitchFamily="2" charset="2"/>
              <a:buChar char="§"/>
              <a:tabLst>
                <a:tab pos="525780" algn="l"/>
                <a:tab pos="526415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Description</a:t>
            </a:r>
            <a:r>
              <a:rPr sz="2400" b="1" spc="-5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endParaRPr sz="2400">
              <a:solidFill>
                <a:schemeClr val="accent6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743203"/>
            <a:ext cx="8072120" cy="3963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6465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Total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Rows=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2000 </a:t>
            </a:r>
            <a:r>
              <a:rPr sz="1200" b="1" spc="-3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Total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features=21</a:t>
            </a:r>
            <a:endParaRPr sz="1200">
              <a:latin typeface="Arial"/>
              <a:cs typeface="Arial"/>
            </a:endParaRPr>
          </a:p>
          <a:p>
            <a:pPr marL="303530" indent="-291465">
              <a:lnSpc>
                <a:spcPct val="100000"/>
              </a:lnSpc>
              <a:spcBef>
                <a:spcPts val="760"/>
              </a:spcBef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Battery_power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Total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energy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 </a:t>
            </a:r>
            <a:r>
              <a:rPr sz="1200" dirty="0">
                <a:latin typeface="Arial MT"/>
                <a:cs typeface="Arial MT"/>
              </a:rPr>
              <a:t>battery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5" dirty="0">
                <a:latin typeface="Arial MT"/>
                <a:cs typeface="Arial MT"/>
              </a:rPr>
              <a:t> in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one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5" dirty="0">
                <a:latin typeface="Arial MT"/>
                <a:cs typeface="Arial MT"/>
              </a:rPr>
              <a:t> measured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mAh.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Blue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bluetooth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Clock_speed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speed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 </a:t>
            </a:r>
            <a:r>
              <a:rPr sz="1200" spc="-5" dirty="0">
                <a:latin typeface="Arial MT"/>
                <a:cs typeface="Arial MT"/>
              </a:rPr>
              <a:t>which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microprocessor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executes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instructions.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Dual_sim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Has dual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SIM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support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dirty="0">
                <a:latin typeface="Arial MT"/>
                <a:cs typeface="Arial MT"/>
              </a:rPr>
              <a:t> not.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Fc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Front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Camera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mega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pixels.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Four_g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Has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4G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Int_memory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Internal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Memory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Gigabytes.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M_dep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Mobile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Depth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cm.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Mobile_wt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Weight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mobile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phone.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N_cores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Number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5" dirty="0">
                <a:latin typeface="Arial MT"/>
                <a:cs typeface="Arial MT"/>
              </a:rPr>
              <a:t>cores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5" dirty="0">
                <a:latin typeface="Arial MT"/>
                <a:cs typeface="Arial MT"/>
              </a:rPr>
              <a:t>processor.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Pc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Primary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Camera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mega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pixels.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Px_height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Px_width</a:t>
            </a:r>
            <a:r>
              <a:rPr sz="1200" b="1" spc="33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Pixel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Resolution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Height 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width.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Ram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Random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Access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Memory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Mega Bytes.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Sc_h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3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Sc_w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Screen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Height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width</a:t>
            </a:r>
            <a:r>
              <a:rPr sz="1200" dirty="0">
                <a:latin typeface="Arial MT"/>
                <a:cs typeface="Arial MT"/>
              </a:rPr>
              <a:t> 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mobile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cm.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Talk_time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longest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5" dirty="0">
                <a:latin typeface="Arial MT"/>
                <a:cs typeface="Arial MT"/>
              </a:rPr>
              <a:t> 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single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battery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charge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will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when</a:t>
            </a:r>
            <a:r>
              <a:rPr sz="1200" spc="-10" dirty="0">
                <a:latin typeface="Arial MT"/>
                <a:cs typeface="Arial MT"/>
              </a:rPr>
              <a:t> you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Three_g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 </a:t>
            </a:r>
            <a:r>
              <a:rPr sz="1200" dirty="0">
                <a:latin typeface="Arial MT"/>
                <a:cs typeface="Arial MT"/>
              </a:rPr>
              <a:t>not.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Touch_screen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Has </a:t>
            </a:r>
            <a:r>
              <a:rPr sz="1200" dirty="0">
                <a:latin typeface="Arial MT"/>
                <a:cs typeface="Arial MT"/>
              </a:rPr>
              <a:t>touch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screen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dirty="0">
                <a:latin typeface="Arial MT"/>
                <a:cs typeface="Arial MT"/>
              </a:rPr>
              <a:t> not.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dirty="0">
                <a:latin typeface="Arial"/>
                <a:cs typeface="Arial"/>
              </a:rPr>
              <a:t>Wifi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wifi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not.</a:t>
            </a:r>
            <a:endParaRPr sz="1200">
              <a:latin typeface="Arial MT"/>
              <a:cs typeface="Arial MT"/>
            </a:endParaRPr>
          </a:p>
          <a:p>
            <a:pPr marL="303530" indent="-291465">
              <a:lnSpc>
                <a:spcPct val="100000"/>
              </a:lnSpc>
              <a:buFont typeface="Wingdings"/>
              <a:buChar char=""/>
              <a:tabLst>
                <a:tab pos="303530" algn="l"/>
                <a:tab pos="304165" algn="l"/>
              </a:tabLst>
            </a:pPr>
            <a:r>
              <a:rPr sz="1200" b="1" spc="-5" dirty="0">
                <a:latin typeface="Arial"/>
                <a:cs typeface="Arial"/>
              </a:rPr>
              <a:t>Price_range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5" dirty="0">
                <a:latin typeface="Arial MT"/>
                <a:cs typeface="Arial MT"/>
              </a:rPr>
              <a:t> is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target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variable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value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0(low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cost),1(medium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cost),2(high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cost)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and3(very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high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cost).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3351529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 pitchFamily="2" charset="2"/>
              <a:buChar char="§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3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Wrangling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443865" lvl="1" indent="-241300">
              <a:lnSpc>
                <a:spcPct val="100000"/>
              </a:lnSpc>
              <a:spcBef>
                <a:spcPts val="1190"/>
              </a:spcBef>
              <a:buFont typeface="Wingdings"/>
              <a:buChar char=""/>
              <a:tabLst>
                <a:tab pos="444500" algn="l"/>
              </a:tabLst>
            </a:pPr>
            <a:r>
              <a:rPr sz="1400" b="1" spc="-5" dirty="0">
                <a:latin typeface="Arial"/>
                <a:cs typeface="Arial"/>
              </a:rPr>
              <a:t>Handling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Mismatch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values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675" y="1431416"/>
            <a:ext cx="5982716" cy="1238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2465" y="1744675"/>
            <a:ext cx="5808788" cy="96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891" y="1041835"/>
            <a:ext cx="5226193" cy="994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891" y="2073249"/>
            <a:ext cx="3432048" cy="14191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8015" y="4352866"/>
            <a:ext cx="3582924" cy="79063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710546"/>
            <a:ext cx="3668267" cy="43625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98416" y="2740863"/>
            <a:ext cx="4293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60985" algn="l"/>
                <a:tab pos="261620" algn="l"/>
              </a:tabLst>
            </a:pPr>
            <a:r>
              <a:rPr sz="1200" b="1" spc="-5" dirty="0">
                <a:latin typeface="Arial"/>
                <a:cs typeface="Arial"/>
              </a:rPr>
              <a:t>Missing values</a:t>
            </a:r>
            <a:r>
              <a:rPr sz="1200" b="1" dirty="0">
                <a:latin typeface="Arial"/>
                <a:cs typeface="Arial"/>
              </a:rPr>
              <a:t> are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imputed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using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K-Nearest 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Neighbors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approach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where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Euclidean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distance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is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used </a:t>
            </a:r>
            <a:r>
              <a:rPr sz="1200" b="1" dirty="0">
                <a:latin typeface="Arial"/>
                <a:cs typeface="Arial"/>
              </a:rPr>
              <a:t>to </a:t>
            </a:r>
            <a:r>
              <a:rPr sz="1200" b="1" spc="-3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find </a:t>
            </a:r>
            <a:r>
              <a:rPr sz="1200" b="1" spc="-5" dirty="0">
                <a:latin typeface="Arial"/>
                <a:cs typeface="Arial"/>
              </a:rPr>
              <a:t>the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nearest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neighbors.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929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 pitchFamily="2" charset="2"/>
              <a:buChar char="§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Wrangling</a:t>
            </a:r>
            <a:r>
              <a:rPr sz="2400" b="1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370" y="811720"/>
            <a:ext cx="4188080" cy="24925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9244" y="925157"/>
            <a:ext cx="4280915" cy="5635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3770782"/>
            <a:ext cx="522795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03200" algn="l"/>
              </a:tabLst>
            </a:pPr>
            <a:r>
              <a:rPr sz="1400" b="1" spc="-5" dirty="0">
                <a:latin typeface="Arial"/>
                <a:cs typeface="Arial"/>
              </a:rPr>
              <a:t>Zero Missing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values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after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handling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mismatch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from 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1450">
              <a:latin typeface="Arial"/>
              <a:cs typeface="Arial"/>
            </a:endParaRPr>
          </a:p>
          <a:p>
            <a:pPr marL="154940" indent="-142875">
              <a:lnSpc>
                <a:spcPct val="100000"/>
              </a:lnSpc>
              <a:buFont typeface="Wingdings"/>
              <a:buChar char=""/>
              <a:tabLst>
                <a:tab pos="155575" algn="l"/>
              </a:tabLst>
            </a:pPr>
            <a:r>
              <a:rPr sz="1400" b="1" dirty="0">
                <a:latin typeface="Arial"/>
                <a:cs typeface="Arial"/>
              </a:rPr>
              <a:t>0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duplicates.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230495" cy="99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 pitchFamily="2" charset="2"/>
              <a:buChar char="§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2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Wrangling</a:t>
            </a:r>
            <a:r>
              <a:rPr sz="2400" b="1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01625" algn="l"/>
                <a:tab pos="302260" algn="l"/>
              </a:tabLst>
            </a:pPr>
            <a:r>
              <a:rPr sz="1400" b="1" spc="-5" dirty="0">
                <a:latin typeface="Arial"/>
                <a:cs typeface="Arial"/>
              </a:rPr>
              <a:t>Checking</a:t>
            </a:r>
            <a:r>
              <a:rPr sz="1400" b="1" spc="3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outliers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Distribution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39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numerical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variables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3025" y="1377821"/>
            <a:ext cx="3515768" cy="12710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71" y="2741720"/>
            <a:ext cx="2904725" cy="12191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0082" y="2751940"/>
            <a:ext cx="3219491" cy="13348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896" y="1405173"/>
            <a:ext cx="2871165" cy="11825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929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 pitchFamily="2" charset="2"/>
              <a:buChar char="§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Wrangling</a:t>
            </a:r>
            <a:r>
              <a:rPr sz="2400" b="1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34" y="1272586"/>
            <a:ext cx="2779680" cy="11688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83" y="3933488"/>
            <a:ext cx="2887941" cy="11916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3511" y="1321380"/>
            <a:ext cx="2715768" cy="11062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51058" y="2683787"/>
            <a:ext cx="2698988" cy="11353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0904" y="3933513"/>
            <a:ext cx="2761428" cy="11428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51157" y="1330130"/>
            <a:ext cx="3080485" cy="126742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945147" y="2683807"/>
            <a:ext cx="2997835" cy="2446020"/>
            <a:chOff x="5945147" y="2683807"/>
            <a:chExt cx="2997835" cy="2446020"/>
          </a:xfrm>
        </p:grpSpPr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5147" y="2683807"/>
              <a:ext cx="2997675" cy="123281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5368" y="3933488"/>
              <a:ext cx="2848290" cy="11962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297" y="2683833"/>
            <a:ext cx="2813286" cy="11794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2929890" cy="111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 pitchFamily="2" charset="2"/>
              <a:buChar char="§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4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Wrangling</a:t>
            </a:r>
            <a:r>
              <a:rPr sz="2400" b="1" spc="-6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Arial"/>
              <a:cs typeface="Arial"/>
            </a:endParaRPr>
          </a:p>
          <a:p>
            <a:pPr marL="253365" indent="-241300">
              <a:lnSpc>
                <a:spcPct val="100000"/>
              </a:lnSpc>
              <a:buFont typeface="Wingdings"/>
              <a:buChar char=""/>
              <a:tabLst>
                <a:tab pos="254000" algn="l"/>
              </a:tabLst>
            </a:pPr>
            <a:r>
              <a:rPr sz="1400" b="1" spc="-10" dirty="0">
                <a:latin typeface="Arial"/>
                <a:cs typeface="Arial"/>
              </a:rPr>
              <a:t>After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removal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outliers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23" y="1906696"/>
            <a:ext cx="3923443" cy="16247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8842" y="1905133"/>
            <a:ext cx="3837952" cy="15736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70815"/>
            <a:ext cx="5317490" cy="94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 indent="-486409">
              <a:lnSpc>
                <a:spcPct val="100000"/>
              </a:lnSpc>
              <a:spcBef>
                <a:spcPts val="100"/>
              </a:spcBef>
              <a:buSzPct val="116666"/>
              <a:buFont typeface="Wingdings" pitchFamily="2" charset="2"/>
              <a:buChar char="§"/>
              <a:tabLst>
                <a:tab pos="498475" algn="l"/>
                <a:tab pos="499109" algn="l"/>
              </a:tabLst>
            </a:pP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EDA</a:t>
            </a:r>
            <a:r>
              <a:rPr sz="2400" b="1" spc="-1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(Exploratory</a:t>
            </a:r>
            <a:r>
              <a:rPr sz="2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Data</a:t>
            </a:r>
            <a:r>
              <a:rPr sz="2400" b="1" spc="-2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Analysis):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spcBef>
                <a:spcPts val="1960"/>
              </a:spcBef>
              <a:buClr>
                <a:srgbClr val="000000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b="1" spc="-5" smtClean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Univariate</a:t>
            </a:r>
            <a:r>
              <a:rPr lang="en-US" sz="2000" b="1" spc="-5" dirty="0" smtClean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spc="-5" smtClean="0">
                <a:solidFill>
                  <a:schemeClr val="tx2">
                    <a:lumMod val="40000"/>
                    <a:lumOff val="60000"/>
                  </a:schemeClr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Analysis</a:t>
            </a:r>
            <a:endParaRPr sz="2000">
              <a:solidFill>
                <a:schemeClr val="tx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844" y="1400522"/>
            <a:ext cx="2442890" cy="17252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2110" y="792188"/>
            <a:ext cx="5268218" cy="25453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3728110"/>
            <a:ext cx="843661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indent="-2413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54000" algn="l"/>
              </a:tabLst>
            </a:pPr>
            <a:r>
              <a:rPr sz="1400" b="1" spc="-5" dirty="0">
                <a:latin typeface="Arial"/>
                <a:cs typeface="Arial"/>
              </a:rPr>
              <a:t>Our </a:t>
            </a:r>
            <a:r>
              <a:rPr sz="1400" b="1" dirty="0">
                <a:latin typeface="Arial"/>
                <a:cs typeface="Arial"/>
              </a:rPr>
              <a:t>target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variable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has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equal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number of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observations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 each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category.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Target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variable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equally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distributed.</a:t>
            </a:r>
            <a:endParaRPr sz="1400">
              <a:latin typeface="Arial"/>
              <a:cs typeface="Arial"/>
            </a:endParaRPr>
          </a:p>
          <a:p>
            <a:pPr marL="12700" marR="451484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54000" algn="l"/>
              </a:tabLst>
            </a:pPr>
            <a:r>
              <a:rPr sz="1400" b="1" dirty="0">
                <a:latin typeface="Arial"/>
                <a:cs typeface="Arial"/>
              </a:rPr>
              <a:t>Percentage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Distribution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Mobiles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having bluetooth,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dual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sim,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4G,wifi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touch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screen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almost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50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%.</a:t>
            </a:r>
            <a:endParaRPr sz="1400">
              <a:latin typeface="Arial"/>
              <a:cs typeface="Arial"/>
            </a:endParaRPr>
          </a:p>
          <a:p>
            <a:pPr marL="203200" indent="-190500">
              <a:lnSpc>
                <a:spcPct val="100000"/>
              </a:lnSpc>
              <a:buFont typeface="Wingdings"/>
              <a:buChar char=""/>
              <a:tabLst>
                <a:tab pos="203200" algn="l"/>
              </a:tabLst>
            </a:pPr>
            <a:r>
              <a:rPr sz="1400" b="1" dirty="0">
                <a:latin typeface="Arial"/>
                <a:cs typeface="Arial"/>
              </a:rPr>
              <a:t>Very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few</a:t>
            </a:r>
            <a:r>
              <a:rPr sz="1400" b="1" spc="-10" dirty="0">
                <a:latin typeface="Arial"/>
                <a:cs typeface="Arial"/>
              </a:rPr>
              <a:t> mobiles(23.8%)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not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have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3G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1266</Words>
  <Application>Microsoft Office PowerPoint</Application>
  <PresentationFormat>On-screen Show (16:9)</PresentationFormat>
  <Paragraphs>130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Capstone Project-3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Project Title</dc:title>
  <dc:creator>Kadu</dc:creator>
  <cp:lastModifiedBy>Ankur</cp:lastModifiedBy>
  <cp:revision>8</cp:revision>
  <dcterms:created xsi:type="dcterms:W3CDTF">2023-03-02T05:10:19Z</dcterms:created>
  <dcterms:modified xsi:type="dcterms:W3CDTF">2023-03-04T18:58:27Z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2023-03-02T00:00:00Z</vt:filetime>
  </property>
</Properties>
</file>