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FFCC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27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980" y="67056"/>
            <a:ext cx="348996" cy="35813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88635" y="1952243"/>
            <a:ext cx="4053077" cy="318897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602980" y="67056"/>
            <a:ext cx="348996" cy="35813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62" y="762"/>
            <a:ext cx="8516620" cy="489584"/>
          </a:xfrm>
          <a:custGeom>
            <a:avLst/>
            <a:gdLst/>
            <a:ahLst/>
            <a:cxnLst/>
            <a:rect l="l" t="t" r="r" b="b"/>
            <a:pathLst>
              <a:path w="8516620" h="489584">
                <a:moveTo>
                  <a:pt x="8516112" y="0"/>
                </a:moveTo>
                <a:lnTo>
                  <a:pt x="0" y="0"/>
                </a:lnTo>
                <a:lnTo>
                  <a:pt x="0" y="489203"/>
                </a:lnTo>
                <a:lnTo>
                  <a:pt x="8516112" y="489203"/>
                </a:lnTo>
                <a:lnTo>
                  <a:pt x="8516112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62" y="762"/>
            <a:ext cx="8516620" cy="489584"/>
          </a:xfrm>
          <a:custGeom>
            <a:avLst/>
            <a:gdLst/>
            <a:ahLst/>
            <a:cxnLst/>
            <a:rect l="l" t="t" r="r" b="b"/>
            <a:pathLst>
              <a:path w="8516620" h="489584">
                <a:moveTo>
                  <a:pt x="0" y="489203"/>
                </a:moveTo>
                <a:lnTo>
                  <a:pt x="8516112" y="489203"/>
                </a:lnTo>
                <a:lnTo>
                  <a:pt x="8516112" y="0"/>
                </a:lnTo>
                <a:lnTo>
                  <a:pt x="0" y="0"/>
                </a:lnTo>
                <a:lnTo>
                  <a:pt x="0" y="489203"/>
                </a:lnTo>
                <a:close/>
              </a:path>
            </a:pathLst>
          </a:custGeom>
          <a:ln w="25908">
            <a:solidFill>
              <a:srgbClr val="20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24686" y="168351"/>
            <a:ext cx="6294627" cy="666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28469" y="2499486"/>
            <a:ext cx="4687061" cy="1303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5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jpeg"/><Relationship Id="rId5" Type="http://schemas.openxmlformats.org/officeDocument/2006/relationships/image" Target="../media/image4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eg"/><Relationship Id="rId3" Type="http://schemas.openxmlformats.org/officeDocument/2006/relationships/image" Target="../media/image37.png"/><Relationship Id="rId7" Type="http://schemas.openxmlformats.org/officeDocument/2006/relationships/image" Target="../media/image54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3.jpeg"/><Relationship Id="rId5" Type="http://schemas.openxmlformats.org/officeDocument/2006/relationships/image" Target="../media/image52.jpe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6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9.jpeg"/><Relationship Id="rId5" Type="http://schemas.openxmlformats.org/officeDocument/2006/relationships/image" Target="../media/image58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jpeg"/><Relationship Id="rId3" Type="http://schemas.openxmlformats.org/officeDocument/2006/relationships/image" Target="../media/image37.png"/><Relationship Id="rId7" Type="http://schemas.openxmlformats.org/officeDocument/2006/relationships/image" Target="../media/image63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2.jpeg"/><Relationship Id="rId5" Type="http://schemas.openxmlformats.org/officeDocument/2006/relationships/image" Target="../media/image61.jpe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6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7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1.jpeg"/><Relationship Id="rId5" Type="http://schemas.openxmlformats.org/officeDocument/2006/relationships/image" Target="../media/image70.jpe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eg"/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68351"/>
            <a:ext cx="7185913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4555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Capstone</a:t>
            </a:r>
            <a:r>
              <a:rPr spc="-285" dirty="0"/>
              <a:t> </a:t>
            </a:r>
            <a:r>
              <a:rPr spc="-225" dirty="0"/>
              <a:t>Pro</a:t>
            </a:r>
            <a:r>
              <a:rPr spc="-160" dirty="0"/>
              <a:t>j</a:t>
            </a:r>
            <a:r>
              <a:rPr spc="-75" dirty="0"/>
              <a:t>ect</a:t>
            </a:r>
            <a:r>
              <a:rPr spc="-400" dirty="0"/>
              <a:t>-</a:t>
            </a:r>
            <a:r>
              <a:rPr spc="-95"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2729" y="1453337"/>
            <a:ext cx="813498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95" dirty="0">
                <a:solidFill>
                  <a:srgbClr val="124F5C"/>
                </a:solidFill>
                <a:latin typeface="Verdana"/>
                <a:cs typeface="Verdana"/>
              </a:rPr>
              <a:t>Onl</a:t>
            </a:r>
            <a:r>
              <a:rPr sz="3200" b="1" spc="-7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3200" b="1" spc="-85" dirty="0">
                <a:solidFill>
                  <a:srgbClr val="124F5C"/>
                </a:solidFill>
                <a:latin typeface="Verdana"/>
                <a:cs typeface="Verdana"/>
              </a:rPr>
              <a:t>ne</a:t>
            </a:r>
            <a:r>
              <a:rPr sz="3200" b="1" spc="-2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3200" b="1" spc="-13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3200" b="1" spc="-13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3200" b="1" spc="-120" dirty="0">
                <a:solidFill>
                  <a:srgbClr val="124F5C"/>
                </a:solidFill>
                <a:latin typeface="Verdana"/>
                <a:cs typeface="Verdana"/>
              </a:rPr>
              <a:t>tail</a:t>
            </a:r>
            <a:r>
              <a:rPr sz="3200" b="1" spc="-2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3200" b="1" spc="-2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3200" b="1" spc="-4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3200" b="1" spc="-100" dirty="0">
                <a:solidFill>
                  <a:srgbClr val="124F5C"/>
                </a:solidFill>
                <a:latin typeface="Verdana"/>
                <a:cs typeface="Verdana"/>
              </a:rPr>
              <a:t>stom</a:t>
            </a:r>
            <a:r>
              <a:rPr sz="3200" b="1" spc="-1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3200" b="1" spc="-21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3200" b="1" spc="-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3200" b="1" spc="-25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3200" b="1" spc="-35" dirty="0">
                <a:solidFill>
                  <a:srgbClr val="124F5C"/>
                </a:solidFill>
                <a:latin typeface="Verdana"/>
                <a:cs typeface="Verdana"/>
              </a:rPr>
              <a:t>eg</a:t>
            </a:r>
            <a:r>
              <a:rPr sz="3200" b="1" spc="-7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3200" b="1" spc="-105" dirty="0">
                <a:solidFill>
                  <a:srgbClr val="124F5C"/>
                </a:solidFill>
                <a:latin typeface="Verdana"/>
                <a:cs typeface="Verdana"/>
              </a:rPr>
              <a:t>entat</a:t>
            </a:r>
            <a:r>
              <a:rPr sz="3200" b="1" spc="-8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3200" b="1" spc="-85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28469" y="2499486"/>
            <a:ext cx="3894454" cy="1303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Uns</a:t>
            </a: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up</a:t>
            </a:r>
            <a:r>
              <a:rPr sz="1800" b="1" spc="-10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vi</a:t>
            </a:r>
            <a:r>
              <a:rPr sz="1800" b="1" spc="-114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ed</a:t>
            </a:r>
            <a:r>
              <a:rPr sz="1800" b="1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30" dirty="0">
                <a:solidFill>
                  <a:srgbClr val="124F5C"/>
                </a:solidFill>
                <a:latin typeface="Verdana"/>
                <a:cs typeface="Verdana"/>
              </a:rPr>
              <a:t>Ma</a:t>
            </a:r>
            <a:r>
              <a:rPr sz="1800" b="1" spc="-1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b="1" spc="-45" dirty="0">
                <a:solidFill>
                  <a:srgbClr val="124F5C"/>
                </a:solidFill>
                <a:latin typeface="Verdana"/>
                <a:cs typeface="Verdana"/>
              </a:rPr>
              <a:t>hi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ne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Le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ing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Verdana"/>
              <a:cs typeface="Verdana"/>
            </a:endParaRPr>
          </a:p>
          <a:p>
            <a:pPr marL="3175" algn="ctr">
              <a:lnSpc>
                <a:spcPct val="100000"/>
              </a:lnSpc>
            </a:pPr>
            <a:r>
              <a:rPr sz="2400" b="1" spc="-70" dirty="0">
                <a:solidFill>
                  <a:srgbClr val="124F5C"/>
                </a:solidFill>
                <a:latin typeface="Verdana"/>
                <a:cs typeface="Verdana"/>
              </a:rPr>
              <a:t>BY</a:t>
            </a:r>
            <a:endParaRPr sz="2400">
              <a:latin typeface="Verdana"/>
              <a:cs typeface="Verdana"/>
            </a:endParaRPr>
          </a:p>
          <a:p>
            <a:pPr marL="2540" algn="ctr">
              <a:lnSpc>
                <a:spcPct val="100000"/>
              </a:lnSpc>
            </a:pPr>
            <a:r>
              <a:rPr sz="2400" b="1" spc="-60" smtClean="0">
                <a:solidFill>
                  <a:srgbClr val="C00000"/>
                </a:solidFill>
                <a:latin typeface="Verdana"/>
                <a:cs typeface="Verdana"/>
              </a:rPr>
              <a:t>A</a:t>
            </a:r>
            <a:r>
              <a:rPr lang="en-US" sz="2400" b="1" spc="-60" dirty="0" err="1" smtClean="0">
                <a:solidFill>
                  <a:srgbClr val="C00000"/>
                </a:solidFill>
                <a:latin typeface="Verdana"/>
                <a:cs typeface="Verdana"/>
              </a:rPr>
              <a:t>nkur</a:t>
            </a:r>
            <a:r>
              <a:rPr lang="en-US" sz="2400" b="1" spc="-60" dirty="0" smtClean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lang="en-US" sz="2400" b="1" spc="-60" dirty="0" err="1" smtClean="0">
                <a:solidFill>
                  <a:srgbClr val="C00000"/>
                </a:solidFill>
                <a:latin typeface="Verdana"/>
                <a:cs typeface="Verdana"/>
              </a:rPr>
              <a:t>Shukla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4572" y="4553642"/>
            <a:ext cx="4319270" cy="593090"/>
            <a:chOff x="-4572" y="4553642"/>
            <a:chExt cx="4319270" cy="5930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53642"/>
              <a:ext cx="4314466" cy="5898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99"/>
              <a:ext cx="4280916" cy="5699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4571999"/>
              <a:ext cx="4281170" cy="570230"/>
            </a:xfrm>
            <a:custGeom>
              <a:avLst/>
              <a:gdLst/>
              <a:ahLst/>
              <a:cxnLst/>
              <a:rect l="l" t="t" r="r" b="b"/>
              <a:pathLst>
                <a:path w="4281170" h="570229">
                  <a:moveTo>
                    <a:pt x="0" y="0"/>
                  </a:moveTo>
                  <a:lnTo>
                    <a:pt x="4185920" y="0"/>
                  </a:lnTo>
                  <a:lnTo>
                    <a:pt x="4280916" y="94995"/>
                  </a:lnTo>
                  <a:lnTo>
                    <a:pt x="4280916" y="569975"/>
                  </a:lnTo>
                  <a:lnTo>
                    <a:pt x="94996" y="569975"/>
                  </a:lnTo>
                  <a:lnTo>
                    <a:pt x="0" y="47498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96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8739" y="70815"/>
            <a:ext cx="5066030" cy="3681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9565" indent="-317500">
              <a:lnSpc>
                <a:spcPts val="3060"/>
              </a:lnSpc>
              <a:buSzPct val="112500"/>
              <a:buFont typeface="Wingdings"/>
              <a:buChar char=""/>
              <a:tabLst>
                <a:tab pos="330200" algn="l"/>
              </a:tabLst>
            </a:pP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EDA(Exploratory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Data</a:t>
            </a:r>
            <a:r>
              <a:rPr sz="2400" b="1" spc="1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Analysis):</a:t>
            </a:r>
            <a:endParaRPr sz="240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4255" y="563446"/>
            <a:ext cx="9024620" cy="1601470"/>
            <a:chOff x="124255" y="563446"/>
            <a:chExt cx="9024620" cy="160147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255" y="563446"/>
              <a:ext cx="5017873" cy="160106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25211" y="704075"/>
              <a:ext cx="4018788" cy="84278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98364" y="854989"/>
              <a:ext cx="3040380" cy="58366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72455" y="731519"/>
              <a:ext cx="3971544" cy="75285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172455" y="731519"/>
              <a:ext cx="3971925" cy="753110"/>
            </a:xfrm>
            <a:custGeom>
              <a:avLst/>
              <a:gdLst/>
              <a:ahLst/>
              <a:cxnLst/>
              <a:rect l="l" t="t" r="r" b="b"/>
              <a:pathLst>
                <a:path w="3971925" h="753110">
                  <a:moveTo>
                    <a:pt x="0" y="0"/>
                  </a:moveTo>
                  <a:lnTo>
                    <a:pt x="3846068" y="0"/>
                  </a:lnTo>
                  <a:lnTo>
                    <a:pt x="3971544" y="125475"/>
                  </a:lnTo>
                  <a:lnTo>
                    <a:pt x="3971544" y="752855"/>
                  </a:lnTo>
                  <a:lnTo>
                    <a:pt x="125476" y="752855"/>
                  </a:lnTo>
                  <a:lnTo>
                    <a:pt x="0" y="627379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96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4007" y="2811779"/>
            <a:ext cx="5378196" cy="176022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5545249" y="2766680"/>
            <a:ext cx="3599179" cy="2377440"/>
            <a:chOff x="5545249" y="2766680"/>
            <a:chExt cx="3599179" cy="2377440"/>
          </a:xfrm>
        </p:grpSpPr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45249" y="2766680"/>
              <a:ext cx="3557280" cy="182938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12892" y="4527801"/>
              <a:ext cx="3531108" cy="61569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60136" y="4555235"/>
              <a:ext cx="3471671" cy="56997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660136" y="4555235"/>
              <a:ext cx="3472179" cy="570230"/>
            </a:xfrm>
            <a:custGeom>
              <a:avLst/>
              <a:gdLst/>
              <a:ahLst/>
              <a:cxnLst/>
              <a:rect l="l" t="t" r="r" b="b"/>
              <a:pathLst>
                <a:path w="3472179" h="570229">
                  <a:moveTo>
                    <a:pt x="0" y="0"/>
                  </a:moveTo>
                  <a:lnTo>
                    <a:pt x="3376675" y="0"/>
                  </a:lnTo>
                  <a:lnTo>
                    <a:pt x="3471671" y="94995"/>
                  </a:lnTo>
                  <a:lnTo>
                    <a:pt x="3471671" y="569976"/>
                  </a:lnTo>
                  <a:lnTo>
                    <a:pt x="94996" y="569976"/>
                  </a:lnTo>
                  <a:lnTo>
                    <a:pt x="0" y="47497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96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8739" y="4655921"/>
            <a:ext cx="3595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 indent="-5461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91666"/>
              <a:buFont typeface="Arial MT"/>
              <a:buChar char="•"/>
              <a:tabLst>
                <a:tab pos="67310" algn="l"/>
              </a:tabLst>
            </a:pPr>
            <a:r>
              <a:rPr sz="1200" b="1" spc="-5" dirty="0">
                <a:solidFill>
                  <a:srgbClr val="202020"/>
                </a:solidFill>
                <a:latin typeface="Arial"/>
                <a:cs typeface="Arial"/>
              </a:rPr>
              <a:t>Most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 of</a:t>
            </a:r>
            <a:r>
              <a:rPr sz="1200" b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200" b="1" spc="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sales</a:t>
            </a:r>
            <a:r>
              <a:rPr sz="12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Arial"/>
                <a:cs typeface="Arial"/>
              </a:rPr>
              <a:t>happened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 in</a:t>
            </a:r>
            <a:r>
              <a:rPr sz="1200" b="1" spc="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Arial"/>
                <a:cs typeface="Arial"/>
              </a:rPr>
              <a:t>November</a:t>
            </a:r>
            <a:r>
              <a:rPr sz="1200" b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Arial"/>
                <a:cs typeface="Arial"/>
              </a:rPr>
              <a:t>month.</a:t>
            </a:r>
            <a:endParaRPr sz="1200">
              <a:latin typeface="Arial"/>
              <a:cs typeface="Arial"/>
            </a:endParaRPr>
          </a:p>
          <a:p>
            <a:pPr marL="66675" indent="-54610">
              <a:lnSpc>
                <a:spcPct val="100000"/>
              </a:lnSpc>
              <a:buClr>
                <a:srgbClr val="000000"/>
              </a:buClr>
              <a:buSzPct val="91666"/>
              <a:buFont typeface="Arial MT"/>
              <a:buChar char="•"/>
              <a:tabLst>
                <a:tab pos="67310" algn="l"/>
              </a:tabLst>
            </a:pPr>
            <a:r>
              <a:rPr sz="1200" b="1" spc="-5" dirty="0">
                <a:solidFill>
                  <a:srgbClr val="202020"/>
                </a:solidFill>
                <a:latin typeface="Arial"/>
                <a:cs typeface="Arial"/>
              </a:rPr>
              <a:t>February</a:t>
            </a:r>
            <a:r>
              <a:rPr sz="12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Arial"/>
                <a:cs typeface="Arial"/>
              </a:rPr>
              <a:t>Month</a:t>
            </a:r>
            <a:r>
              <a:rPr sz="1200" b="1" spc="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Arial"/>
                <a:cs typeface="Arial"/>
              </a:rPr>
              <a:t>had</a:t>
            </a:r>
            <a:r>
              <a:rPr sz="1200" b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least</a:t>
            </a:r>
            <a:r>
              <a:rPr sz="1200" b="1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sales.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14315" y="907796"/>
            <a:ext cx="2806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Sales</a:t>
            </a:r>
            <a:r>
              <a:rPr sz="1200" b="1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On</a:t>
            </a:r>
            <a:r>
              <a:rPr sz="12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Arial"/>
                <a:cs typeface="Arial"/>
              </a:rPr>
              <a:t>Thursdays</a:t>
            </a:r>
            <a:r>
              <a:rPr sz="1200" b="1" spc="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Arial"/>
                <a:cs typeface="Arial"/>
              </a:rPr>
              <a:t>are</a:t>
            </a:r>
            <a:r>
              <a:rPr sz="1200" b="1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Arial"/>
                <a:cs typeface="Arial"/>
              </a:rPr>
              <a:t>very</a:t>
            </a:r>
            <a:r>
              <a:rPr sz="12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high.</a:t>
            </a:r>
            <a:endParaRPr sz="12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Sales</a:t>
            </a:r>
            <a:r>
              <a:rPr sz="12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On</a:t>
            </a:r>
            <a:r>
              <a:rPr sz="12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Arial"/>
                <a:cs typeface="Arial"/>
              </a:rPr>
              <a:t>Fridays</a:t>
            </a:r>
            <a:r>
              <a:rPr sz="1200" b="1" spc="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Arial"/>
                <a:cs typeface="Arial"/>
              </a:rPr>
              <a:t>are</a:t>
            </a:r>
            <a:r>
              <a:rPr sz="12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Arial"/>
                <a:cs typeface="Arial"/>
              </a:rPr>
              <a:t>very</a:t>
            </a:r>
            <a:r>
              <a:rPr sz="1200" b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less.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40146" y="4624832"/>
            <a:ext cx="33407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b="1" spc="-5" dirty="0">
                <a:latin typeface="Arial"/>
                <a:cs typeface="Arial"/>
              </a:rPr>
              <a:t>Most</a:t>
            </a:r>
            <a:r>
              <a:rPr sz="1200" b="1" dirty="0">
                <a:latin typeface="Arial"/>
                <a:cs typeface="Arial"/>
              </a:rPr>
              <a:t> of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the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sales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happens</a:t>
            </a:r>
            <a:r>
              <a:rPr sz="1200" b="1" dirty="0">
                <a:latin typeface="Arial"/>
                <a:cs typeface="Arial"/>
              </a:rPr>
              <a:t> in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the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afternoon.</a:t>
            </a:r>
            <a:endParaRPr sz="12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b="1" spc="-5" dirty="0">
                <a:latin typeface="Arial"/>
                <a:cs typeface="Arial"/>
              </a:rPr>
              <a:t>Least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sales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happens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in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the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evening.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561963"/>
            <a:ext cx="9153525" cy="644525"/>
            <a:chOff x="-4572" y="561963"/>
            <a:chExt cx="9153525" cy="644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56894"/>
              <a:ext cx="9143999" cy="1489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61963"/>
              <a:ext cx="9143999" cy="11393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80644"/>
              <a:ext cx="9144000" cy="5715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580644"/>
              <a:ext cx="9144000" cy="571500"/>
            </a:xfrm>
            <a:custGeom>
              <a:avLst/>
              <a:gdLst/>
              <a:ahLst/>
              <a:cxnLst/>
              <a:rect l="l" t="t" r="r" b="b"/>
              <a:pathLst>
                <a:path w="9144000" h="571500">
                  <a:moveTo>
                    <a:pt x="0" y="0"/>
                  </a:moveTo>
                  <a:lnTo>
                    <a:pt x="9048750" y="0"/>
                  </a:lnTo>
                  <a:lnTo>
                    <a:pt x="9144000" y="95250"/>
                  </a:lnTo>
                  <a:lnTo>
                    <a:pt x="9144000" y="571500"/>
                  </a:lnTo>
                  <a:lnTo>
                    <a:pt x="95250" y="57150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96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739" y="70815"/>
            <a:ext cx="8826500" cy="48269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indent="-401320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14020" algn="l"/>
              </a:tabLst>
            </a:pP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Model</a:t>
            </a:r>
            <a:r>
              <a:rPr sz="2400" b="1" spc="-4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Building:</a:t>
            </a:r>
            <a:endParaRPr sz="240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85"/>
              </a:spcBef>
            </a:pPr>
            <a:r>
              <a:rPr sz="1800" b="1" spc="-5" dirty="0">
                <a:latin typeface="Arial"/>
                <a:cs typeface="Arial"/>
              </a:rPr>
              <a:t>RFM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Model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Analysis: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Arial"/>
              <a:cs typeface="Arial"/>
            </a:endParaRPr>
          </a:p>
          <a:p>
            <a:pPr marL="168275">
              <a:lnSpc>
                <a:spcPct val="100000"/>
              </a:lnSpc>
            </a:pP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What</a:t>
            </a: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is</a:t>
            </a:r>
            <a:r>
              <a:rPr sz="2400" b="1" spc="-3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RFM?</a:t>
            </a:r>
            <a:endParaRPr sz="240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 marL="168275" marR="5080" lvl="1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SzPct val="93750"/>
              <a:buFont typeface="Arial MT"/>
              <a:buChar char="•"/>
              <a:tabLst>
                <a:tab pos="240665" algn="l"/>
              </a:tabLst>
            </a:pPr>
            <a:r>
              <a:rPr sz="16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RFM</a:t>
            </a:r>
            <a:r>
              <a:rPr sz="1600" b="1" spc="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is</a:t>
            </a:r>
            <a:r>
              <a:rPr sz="1600" b="1" spc="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a method</a:t>
            </a:r>
            <a:r>
              <a:rPr sz="1600" b="1" spc="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used</a:t>
            </a:r>
            <a:r>
              <a:rPr sz="1600" b="1" spc="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600" b="1" spc="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analyze</a:t>
            </a:r>
            <a:r>
              <a:rPr sz="1600" b="1" spc="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customer</a:t>
            </a:r>
            <a:r>
              <a:rPr sz="1600" b="1" spc="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value.</a:t>
            </a:r>
            <a:r>
              <a:rPr sz="1600" b="1" spc="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RFM</a:t>
            </a:r>
            <a:r>
              <a:rPr sz="1600" b="1" spc="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stands</a:t>
            </a:r>
            <a:r>
              <a:rPr sz="1600" b="1" spc="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600" b="1" spc="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RECENCY,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Frequency, </a:t>
            </a:r>
            <a:r>
              <a:rPr sz="1600" b="1" spc="-4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and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Monetary.</a:t>
            </a:r>
            <a:endParaRPr sz="1600">
              <a:latin typeface="Arial"/>
              <a:cs typeface="Arial"/>
            </a:endParaRPr>
          </a:p>
          <a:p>
            <a:pPr marL="240029" lvl="1" indent="-72390">
              <a:lnSpc>
                <a:spcPct val="100000"/>
              </a:lnSpc>
              <a:buClr>
                <a:srgbClr val="000000"/>
              </a:buClr>
              <a:buSzPct val="93750"/>
              <a:buFont typeface="Arial MT"/>
              <a:buChar char="•"/>
              <a:tabLst>
                <a:tab pos="240665" algn="l"/>
              </a:tabLst>
            </a:pPr>
            <a:r>
              <a:rPr sz="16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RECENCY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:</a:t>
            </a:r>
            <a:r>
              <a:rPr sz="16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How</a:t>
            </a:r>
            <a:r>
              <a:rPr sz="1600" b="1" spc="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recently</a:t>
            </a:r>
            <a:r>
              <a:rPr sz="1600" b="1" spc="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did</a:t>
            </a:r>
            <a:r>
              <a:rPr sz="1600" b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600" b="1" spc="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customer</a:t>
            </a:r>
            <a:r>
              <a:rPr sz="1600" b="1" spc="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visit</a:t>
            </a:r>
            <a:r>
              <a:rPr sz="1600" b="1" spc="7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our</a:t>
            </a:r>
            <a:r>
              <a:rPr sz="1600" b="1" spc="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website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or</a:t>
            </a:r>
            <a:r>
              <a:rPr sz="1600" b="1" spc="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how</a:t>
            </a:r>
            <a:r>
              <a:rPr sz="1600" b="1" spc="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recently</a:t>
            </a:r>
            <a:r>
              <a:rPr sz="1600" b="1" spc="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did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  <a:p>
            <a:pPr marL="168275">
              <a:lnSpc>
                <a:spcPct val="100000"/>
              </a:lnSpc>
            </a:pP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customer</a:t>
            </a:r>
            <a:r>
              <a:rPr sz="16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purchase?</a:t>
            </a:r>
            <a:endParaRPr sz="1600">
              <a:latin typeface="Arial"/>
              <a:cs typeface="Arial"/>
            </a:endParaRPr>
          </a:p>
          <a:p>
            <a:pPr marL="240029" lvl="1" indent="-7239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93750"/>
              <a:buFont typeface="Arial MT"/>
              <a:buChar char="•"/>
              <a:tabLst>
                <a:tab pos="240665" algn="l"/>
              </a:tabLst>
            </a:pP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Frequency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:</a:t>
            </a:r>
            <a:r>
              <a:rPr sz="1600" b="1" spc="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How</a:t>
            </a:r>
            <a:r>
              <a:rPr sz="1600" b="1" spc="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often</a:t>
            </a:r>
            <a:r>
              <a:rPr sz="1600" b="1" spc="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do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they</a:t>
            </a:r>
            <a:r>
              <a:rPr sz="1600" b="1" spc="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visit</a:t>
            </a:r>
            <a:r>
              <a:rPr sz="1600" b="1" spc="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or</a:t>
            </a:r>
            <a:r>
              <a:rPr sz="1600" b="1" spc="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how</a:t>
            </a:r>
            <a:r>
              <a:rPr sz="1600" b="1" spc="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often</a:t>
            </a:r>
            <a:r>
              <a:rPr sz="1600" b="1" spc="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do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they</a:t>
            </a:r>
            <a:r>
              <a:rPr sz="1600" b="1" spc="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purchase?</a:t>
            </a:r>
            <a:endParaRPr sz="1600">
              <a:latin typeface="Arial"/>
              <a:cs typeface="Arial"/>
            </a:endParaRPr>
          </a:p>
          <a:p>
            <a:pPr marL="168275" marR="189230" lvl="1">
              <a:lnSpc>
                <a:spcPct val="100000"/>
              </a:lnSpc>
              <a:buClr>
                <a:srgbClr val="000000"/>
              </a:buClr>
              <a:buSzPct val="93750"/>
              <a:buFont typeface="Arial MT"/>
              <a:buChar char="•"/>
              <a:tabLst>
                <a:tab pos="240665" algn="l"/>
              </a:tabLst>
            </a:pP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Monetary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:</a:t>
            </a:r>
            <a:r>
              <a:rPr sz="1600" b="1" spc="6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How</a:t>
            </a:r>
            <a:r>
              <a:rPr sz="1600" b="1" spc="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much</a:t>
            </a:r>
            <a:r>
              <a:rPr sz="1600" b="1" spc="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revenue</a:t>
            </a:r>
            <a:r>
              <a:rPr sz="1600" b="1" spc="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202020"/>
                </a:solidFill>
                <a:latin typeface="Arial"/>
                <a:cs typeface="Arial"/>
              </a:rPr>
              <a:t>we</a:t>
            </a:r>
            <a:r>
              <a:rPr sz="16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get</a:t>
            </a:r>
            <a:r>
              <a:rPr sz="1600" b="1" spc="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from</a:t>
            </a:r>
            <a:r>
              <a:rPr sz="1600" b="1" spc="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their</a:t>
            </a:r>
            <a:r>
              <a:rPr sz="1600" b="1" spc="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visit</a:t>
            </a:r>
            <a:r>
              <a:rPr sz="1600" b="1" spc="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or</a:t>
            </a:r>
            <a:r>
              <a:rPr sz="1600" b="1" spc="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how</a:t>
            </a:r>
            <a:r>
              <a:rPr sz="1600" b="1" spc="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much</a:t>
            </a:r>
            <a:r>
              <a:rPr sz="1600" b="1" spc="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do</a:t>
            </a:r>
            <a:r>
              <a:rPr sz="1600" b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they</a:t>
            </a:r>
            <a:r>
              <a:rPr sz="1600" b="1" spc="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spend</a:t>
            </a:r>
            <a:r>
              <a:rPr sz="1600" b="1" spc="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202020"/>
                </a:solidFill>
                <a:latin typeface="Arial"/>
                <a:cs typeface="Arial"/>
              </a:rPr>
              <a:t>when </a:t>
            </a:r>
            <a:r>
              <a:rPr sz="1600" b="1" spc="-4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they</a:t>
            </a:r>
            <a:r>
              <a:rPr sz="1600" b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purchase?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Arial"/>
              <a:cs typeface="Arial"/>
            </a:endParaRPr>
          </a:p>
          <a:p>
            <a:pPr marL="168275">
              <a:lnSpc>
                <a:spcPct val="100000"/>
              </a:lnSpc>
            </a:pP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Why</a:t>
            </a:r>
            <a:r>
              <a:rPr sz="2400" b="1" spc="-3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it</a:t>
            </a: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is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Needed?</a:t>
            </a:r>
            <a:endParaRPr sz="240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 marL="168275" marR="347980">
              <a:lnSpc>
                <a:spcPct val="100000"/>
              </a:lnSpc>
              <a:spcBef>
                <a:spcPts val="20"/>
              </a:spcBef>
            </a:pP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RFM 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Analysis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is a marketing framework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that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is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used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to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understand and 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analyze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customer behavior </a:t>
            </a:r>
            <a:r>
              <a:rPr sz="1400" b="1" spc="-3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based</a:t>
            </a:r>
            <a:r>
              <a:rPr sz="14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on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above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three</a:t>
            </a:r>
            <a:r>
              <a:rPr sz="1400" b="1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factors</a:t>
            </a:r>
            <a:r>
              <a:rPr sz="1400" b="1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RECENCY,</a:t>
            </a:r>
            <a:r>
              <a:rPr sz="1400" b="1" spc="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Frequency,</a:t>
            </a:r>
            <a:r>
              <a:rPr sz="1400" b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Monetary.</a:t>
            </a:r>
            <a:endParaRPr sz="1400">
              <a:latin typeface="Arial"/>
              <a:cs typeface="Arial"/>
            </a:endParaRPr>
          </a:p>
          <a:p>
            <a:pPr marL="168275">
              <a:lnSpc>
                <a:spcPct val="100000"/>
              </a:lnSpc>
            </a:pP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RFM 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Analysis</a:t>
            </a:r>
            <a:r>
              <a:rPr sz="1400" b="1" spc="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202020"/>
                </a:solidFill>
                <a:latin typeface="Arial"/>
                <a:cs typeface="Arial"/>
              </a:rPr>
              <a:t>will</a:t>
            </a:r>
            <a:r>
              <a:rPr sz="1400" b="1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help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businesses</a:t>
            </a:r>
            <a:r>
              <a:rPr sz="1400" b="1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segment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their</a:t>
            </a:r>
            <a:r>
              <a:rPr sz="1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customer base</a:t>
            </a:r>
            <a:r>
              <a:rPr sz="14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into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different</a:t>
            </a:r>
            <a:r>
              <a:rPr sz="1400" b="1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homogenous</a:t>
            </a:r>
            <a:endParaRPr sz="1400">
              <a:latin typeface="Arial"/>
              <a:cs typeface="Arial"/>
            </a:endParaRPr>
          </a:p>
          <a:p>
            <a:pPr marL="168275">
              <a:lnSpc>
                <a:spcPct val="100000"/>
              </a:lnSpc>
            </a:pP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groups</a:t>
            </a:r>
            <a:r>
              <a:rPr sz="1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so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that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they</a:t>
            </a:r>
            <a:r>
              <a:rPr sz="1400" b="1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can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engage</a:t>
            </a:r>
            <a:r>
              <a:rPr sz="1400" b="1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202020"/>
                </a:solidFill>
                <a:latin typeface="Arial"/>
                <a:cs typeface="Arial"/>
              </a:rPr>
              <a:t>with</a:t>
            </a:r>
            <a:r>
              <a:rPr sz="1400" b="1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each</a:t>
            </a:r>
            <a:r>
              <a:rPr sz="14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group</a:t>
            </a:r>
            <a:r>
              <a:rPr sz="1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202020"/>
                </a:solidFill>
                <a:latin typeface="Arial"/>
                <a:cs typeface="Arial"/>
              </a:rPr>
              <a:t>with</a:t>
            </a:r>
            <a:r>
              <a:rPr sz="1400" b="1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different</a:t>
            </a:r>
            <a:r>
              <a:rPr sz="1400" b="1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targeted</a:t>
            </a:r>
            <a:r>
              <a:rPr sz="1400" b="1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marketing</a:t>
            </a:r>
            <a:r>
              <a:rPr sz="1400" b="1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strategies.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561963"/>
            <a:ext cx="9153525" cy="644525"/>
            <a:chOff x="-4572" y="561963"/>
            <a:chExt cx="9153525" cy="644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56894"/>
              <a:ext cx="9143999" cy="1489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61963"/>
              <a:ext cx="9143999" cy="11393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80644"/>
              <a:ext cx="9144000" cy="5715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580644"/>
              <a:ext cx="9144000" cy="571500"/>
            </a:xfrm>
            <a:custGeom>
              <a:avLst/>
              <a:gdLst/>
              <a:ahLst/>
              <a:cxnLst/>
              <a:rect l="l" t="t" r="r" b="b"/>
              <a:pathLst>
                <a:path w="9144000" h="571500">
                  <a:moveTo>
                    <a:pt x="0" y="0"/>
                  </a:moveTo>
                  <a:lnTo>
                    <a:pt x="9048750" y="0"/>
                  </a:lnTo>
                  <a:lnTo>
                    <a:pt x="9144000" y="95250"/>
                  </a:lnTo>
                  <a:lnTo>
                    <a:pt x="9144000" y="571500"/>
                  </a:lnTo>
                  <a:lnTo>
                    <a:pt x="95250" y="57150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96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6039" y="70815"/>
            <a:ext cx="4659630" cy="20749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6084" indent="-401320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26720" algn="l"/>
              </a:tabLst>
            </a:pP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Model</a:t>
            </a:r>
            <a:r>
              <a:rPr sz="2400" b="1" spc="-4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Building:</a:t>
            </a:r>
            <a:endParaRPr sz="240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385"/>
              </a:spcBef>
            </a:pPr>
            <a:r>
              <a:rPr sz="1800" b="1" spc="-5" dirty="0">
                <a:latin typeface="Arial"/>
                <a:cs typeface="Arial"/>
              </a:rPr>
              <a:t>RFM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Model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Analysis: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80975">
              <a:lnSpc>
                <a:spcPct val="100000"/>
              </a:lnSpc>
              <a:spcBef>
                <a:spcPts val="1185"/>
              </a:spcBef>
              <a:tabLst>
                <a:tab pos="467359" algn="l"/>
              </a:tabLst>
            </a:pPr>
            <a:r>
              <a:rPr sz="2100" spc="-300" baseline="-21825" dirty="0">
                <a:latin typeface="Arial MT"/>
                <a:cs typeface="Arial MT"/>
              </a:rPr>
              <a:t>.</a:t>
            </a:r>
            <a:r>
              <a:rPr sz="1400" spc="-200" dirty="0">
                <a:latin typeface="Arial MT"/>
                <a:cs typeface="Arial MT"/>
              </a:rPr>
              <a:t>•	</a:t>
            </a:r>
            <a:r>
              <a:rPr sz="1400" dirty="0">
                <a:latin typeface="Arial MT"/>
                <a:cs typeface="Arial MT"/>
              </a:rPr>
              <a:t>Recency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Latest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Date 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Last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Invoice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Data.</a:t>
            </a:r>
            <a:endParaRPr sz="1400">
              <a:latin typeface="Arial MT"/>
              <a:cs typeface="Arial MT"/>
            </a:endParaRPr>
          </a:p>
          <a:p>
            <a:pPr marL="467359" lvl="1" indent="-287020">
              <a:lnSpc>
                <a:spcPct val="100000"/>
              </a:lnSpc>
              <a:buChar char="•"/>
              <a:tabLst>
                <a:tab pos="467359" algn="l"/>
                <a:tab pos="467995" algn="l"/>
              </a:tabLst>
            </a:pPr>
            <a:r>
              <a:rPr sz="1400" dirty="0">
                <a:latin typeface="Arial MT"/>
                <a:cs typeface="Arial MT"/>
              </a:rPr>
              <a:t>Frequency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Count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invoice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no.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transaction(s).</a:t>
            </a:r>
            <a:endParaRPr sz="1400">
              <a:latin typeface="Arial MT"/>
              <a:cs typeface="Arial MT"/>
            </a:endParaRPr>
          </a:p>
          <a:p>
            <a:pPr marL="467359" lvl="1" indent="-287020">
              <a:lnSpc>
                <a:spcPct val="100000"/>
              </a:lnSpc>
              <a:buChar char="•"/>
              <a:tabLst>
                <a:tab pos="467359" algn="l"/>
                <a:tab pos="467995" algn="l"/>
              </a:tabLst>
            </a:pPr>
            <a:r>
              <a:rPr sz="1400" dirty="0">
                <a:latin typeface="Arial MT"/>
                <a:cs typeface="Arial MT"/>
              </a:rPr>
              <a:t>Monetary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Sum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Total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Amount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each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customer.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530" y="3617154"/>
            <a:ext cx="3031391" cy="1464798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189715" y="3596638"/>
            <a:ext cx="5954395" cy="1518285"/>
            <a:chOff x="3189715" y="3596638"/>
            <a:chExt cx="5954395" cy="151828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89715" y="3596638"/>
              <a:ext cx="2903883" cy="143649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83808" y="3596638"/>
              <a:ext cx="3060191" cy="1517904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276855"/>
            <a:ext cx="3121152" cy="93954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966607" y="1339650"/>
            <a:ext cx="4070134" cy="183439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561963"/>
            <a:ext cx="9153525" cy="644525"/>
            <a:chOff x="-4572" y="561963"/>
            <a:chExt cx="9153525" cy="644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56894"/>
              <a:ext cx="9143999" cy="1489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61963"/>
              <a:ext cx="9143999" cy="11393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80644"/>
              <a:ext cx="9144000" cy="5715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580644"/>
              <a:ext cx="9144000" cy="571500"/>
            </a:xfrm>
            <a:custGeom>
              <a:avLst/>
              <a:gdLst/>
              <a:ahLst/>
              <a:cxnLst/>
              <a:rect l="l" t="t" r="r" b="b"/>
              <a:pathLst>
                <a:path w="9144000" h="571500">
                  <a:moveTo>
                    <a:pt x="0" y="0"/>
                  </a:moveTo>
                  <a:lnTo>
                    <a:pt x="9048750" y="0"/>
                  </a:lnTo>
                  <a:lnTo>
                    <a:pt x="9144000" y="95250"/>
                  </a:lnTo>
                  <a:lnTo>
                    <a:pt x="9144000" y="571500"/>
                  </a:lnTo>
                  <a:lnTo>
                    <a:pt x="95250" y="57150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96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739" y="70815"/>
            <a:ext cx="4926330" cy="20261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indent="-401320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14020" algn="l"/>
              </a:tabLst>
            </a:pP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Model</a:t>
            </a:r>
            <a:r>
              <a:rPr sz="2400" b="1" spc="-4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Building:</a:t>
            </a:r>
            <a:endParaRPr sz="240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85"/>
              </a:spcBef>
            </a:pPr>
            <a:r>
              <a:rPr sz="1800" b="1" spc="-5" dirty="0">
                <a:latin typeface="Arial"/>
                <a:cs typeface="Arial"/>
              </a:rPr>
              <a:t>RFM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Model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Analysis: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68275">
              <a:lnSpc>
                <a:spcPct val="100000"/>
              </a:lnSpc>
              <a:spcBef>
                <a:spcPts val="1714"/>
              </a:spcBef>
            </a:pPr>
            <a:r>
              <a:rPr sz="1400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 marL="330835" indent="-287655">
              <a:lnSpc>
                <a:spcPct val="100000"/>
              </a:lnSpc>
              <a:spcBef>
                <a:spcPts val="760"/>
              </a:spcBef>
              <a:buChar char="•"/>
              <a:tabLst>
                <a:tab pos="330835" algn="l"/>
                <a:tab pos="331470" algn="l"/>
              </a:tabLst>
            </a:pPr>
            <a:r>
              <a:rPr sz="1400" dirty="0">
                <a:latin typeface="Arial MT"/>
                <a:cs typeface="Arial MT"/>
              </a:rPr>
              <a:t>Log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transformation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 </a:t>
            </a:r>
            <a:r>
              <a:rPr sz="1400" spc="-5" dirty="0">
                <a:latin typeface="Arial MT"/>
                <a:cs typeface="Arial MT"/>
              </a:rPr>
              <a:t>Frequency,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Recency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5" dirty="0">
                <a:latin typeface="Arial MT"/>
                <a:cs typeface="Arial MT"/>
              </a:rPr>
              <a:t> Monetary.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679" y="2350007"/>
            <a:ext cx="2769672" cy="138810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97585" y="2314955"/>
            <a:ext cx="2968412" cy="148072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159306" y="2366065"/>
            <a:ext cx="2868326" cy="143315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37387" y="4018279"/>
            <a:ext cx="7194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 MT"/>
                <a:cs typeface="Arial MT"/>
              </a:rPr>
              <a:t>R</a:t>
            </a:r>
            <a:r>
              <a:rPr sz="1400" dirty="0">
                <a:latin typeface="Arial MT"/>
                <a:cs typeface="Arial MT"/>
              </a:rPr>
              <a:t>ecency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95793" y="4018279"/>
            <a:ext cx="7683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 MT"/>
                <a:cs typeface="Arial MT"/>
              </a:rPr>
              <a:t>M</a:t>
            </a:r>
            <a:r>
              <a:rPr sz="1400" dirty="0">
                <a:latin typeface="Arial MT"/>
                <a:cs typeface="Arial MT"/>
              </a:rPr>
              <a:t>onetary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75659" y="4018279"/>
            <a:ext cx="8674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 MT"/>
                <a:cs typeface="Arial MT"/>
              </a:rPr>
              <a:t>F</a:t>
            </a:r>
            <a:r>
              <a:rPr sz="1400" dirty="0">
                <a:latin typeface="Arial MT"/>
                <a:cs typeface="Arial MT"/>
              </a:rPr>
              <a:t>requency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561963"/>
            <a:ext cx="9153525" cy="644525"/>
            <a:chOff x="-4572" y="561963"/>
            <a:chExt cx="9153525" cy="644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56894"/>
              <a:ext cx="9143999" cy="1489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61963"/>
              <a:ext cx="9143999" cy="11393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80644"/>
              <a:ext cx="9144000" cy="5715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580644"/>
              <a:ext cx="9144000" cy="571500"/>
            </a:xfrm>
            <a:custGeom>
              <a:avLst/>
              <a:gdLst/>
              <a:ahLst/>
              <a:cxnLst/>
              <a:rect l="l" t="t" r="r" b="b"/>
              <a:pathLst>
                <a:path w="9144000" h="571500">
                  <a:moveTo>
                    <a:pt x="0" y="0"/>
                  </a:moveTo>
                  <a:lnTo>
                    <a:pt x="9048750" y="0"/>
                  </a:lnTo>
                  <a:lnTo>
                    <a:pt x="9144000" y="95250"/>
                  </a:lnTo>
                  <a:lnTo>
                    <a:pt x="9144000" y="571500"/>
                  </a:lnTo>
                  <a:lnTo>
                    <a:pt x="95250" y="57150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96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0640" y="70815"/>
            <a:ext cx="8168005" cy="16286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1484" indent="-401320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52120" algn="l"/>
              </a:tabLst>
            </a:pP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Model</a:t>
            </a:r>
            <a:r>
              <a:rPr sz="2400" b="1" spc="-4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Building:</a:t>
            </a:r>
            <a:endParaRPr sz="240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2385"/>
              </a:spcBef>
            </a:pPr>
            <a:r>
              <a:rPr sz="1800" b="1" spc="-5" dirty="0">
                <a:latin typeface="Arial"/>
                <a:cs typeface="Arial"/>
              </a:rPr>
              <a:t>RFM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Model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Analysis: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00">
              <a:latin typeface="Arial"/>
              <a:cs typeface="Arial"/>
            </a:endParaRPr>
          </a:p>
          <a:p>
            <a:pPr marL="206375" indent="-156210">
              <a:lnSpc>
                <a:spcPct val="100000"/>
              </a:lnSpc>
              <a:buChar char="•"/>
              <a:tabLst>
                <a:tab pos="207010" algn="l"/>
              </a:tabLst>
            </a:pPr>
            <a:r>
              <a:rPr sz="2100" baseline="-25793" dirty="0">
                <a:latin typeface="Arial MT"/>
                <a:cs typeface="Arial MT"/>
              </a:rPr>
              <a:t>.</a:t>
            </a:r>
            <a:r>
              <a:rPr sz="2100" spc="382" baseline="-25793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So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just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using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RFM Model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r>
              <a:rPr sz="1400" spc="-10" dirty="0">
                <a:latin typeface="Arial MT"/>
                <a:cs typeface="Arial MT"/>
              </a:rPr>
              <a:t> we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created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4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clusters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namely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Platinum,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Gold,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Silver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Bronze.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344" y="2152068"/>
            <a:ext cx="5054307" cy="26424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02223" y="2240798"/>
            <a:ext cx="581847" cy="207017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561963"/>
            <a:ext cx="9153525" cy="644525"/>
            <a:chOff x="-4572" y="561963"/>
            <a:chExt cx="9153525" cy="644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56894"/>
              <a:ext cx="9143999" cy="1489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61963"/>
              <a:ext cx="9143999" cy="11393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80644"/>
              <a:ext cx="9144000" cy="5715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580644"/>
              <a:ext cx="9144000" cy="571500"/>
            </a:xfrm>
            <a:custGeom>
              <a:avLst/>
              <a:gdLst/>
              <a:ahLst/>
              <a:cxnLst/>
              <a:rect l="l" t="t" r="r" b="b"/>
              <a:pathLst>
                <a:path w="9144000" h="571500">
                  <a:moveTo>
                    <a:pt x="0" y="0"/>
                  </a:moveTo>
                  <a:lnTo>
                    <a:pt x="9048750" y="0"/>
                  </a:lnTo>
                  <a:lnTo>
                    <a:pt x="9144000" y="95250"/>
                  </a:lnTo>
                  <a:lnTo>
                    <a:pt x="9144000" y="571500"/>
                  </a:lnTo>
                  <a:lnTo>
                    <a:pt x="95250" y="57150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96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739" y="70815"/>
            <a:ext cx="6554470" cy="147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indent="-401320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14020" algn="l"/>
              </a:tabLst>
            </a:pP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Model</a:t>
            </a:r>
            <a:r>
              <a:rPr sz="2400" b="1" spc="-4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Building:</a:t>
            </a:r>
            <a:endParaRPr sz="240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85"/>
              </a:spcBef>
            </a:pPr>
            <a:r>
              <a:rPr sz="1800" b="1" spc="-5" dirty="0">
                <a:latin typeface="Arial"/>
                <a:cs typeface="Arial"/>
              </a:rPr>
              <a:t>K-means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Clustering:</a:t>
            </a:r>
            <a:r>
              <a:rPr sz="1800" b="1" dirty="0">
                <a:latin typeface="Arial"/>
                <a:cs typeface="Arial"/>
              </a:rPr>
              <a:t> (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Recency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Monetary)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Arial"/>
              <a:cs typeface="Arial"/>
            </a:endParaRPr>
          </a:p>
          <a:p>
            <a:pPr marL="371475" lvl="1" indent="-287020">
              <a:lnSpc>
                <a:spcPct val="100000"/>
              </a:lnSpc>
              <a:buChar char="•"/>
              <a:tabLst>
                <a:tab pos="371475" algn="l"/>
                <a:tab pos="372110" algn="l"/>
              </a:tabLst>
            </a:pPr>
            <a:r>
              <a:rPr sz="1400" dirty="0">
                <a:latin typeface="Arial MT"/>
                <a:cs typeface="Arial MT"/>
              </a:rPr>
              <a:t>Finding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Optimal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value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cluster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Elbow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method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Silhouette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Score.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7497" y="1552806"/>
            <a:ext cx="50165" cy="200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5"/>
              </a:lnSpc>
            </a:pPr>
            <a:r>
              <a:rPr sz="1400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70829" y="1655555"/>
            <a:ext cx="2927032" cy="215780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389" y="1567913"/>
            <a:ext cx="4115263" cy="214475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377" y="3917665"/>
            <a:ext cx="4262841" cy="117186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561963"/>
            <a:ext cx="9153525" cy="644525"/>
            <a:chOff x="-4572" y="561963"/>
            <a:chExt cx="9153525" cy="644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56894"/>
              <a:ext cx="9143999" cy="1489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61963"/>
              <a:ext cx="9143999" cy="11393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80644"/>
              <a:ext cx="9144000" cy="5715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580644"/>
              <a:ext cx="9144000" cy="571500"/>
            </a:xfrm>
            <a:custGeom>
              <a:avLst/>
              <a:gdLst/>
              <a:ahLst/>
              <a:cxnLst/>
              <a:rect l="l" t="t" r="r" b="b"/>
              <a:pathLst>
                <a:path w="9144000" h="571500">
                  <a:moveTo>
                    <a:pt x="0" y="0"/>
                  </a:moveTo>
                  <a:lnTo>
                    <a:pt x="9048750" y="0"/>
                  </a:lnTo>
                  <a:lnTo>
                    <a:pt x="9144000" y="95250"/>
                  </a:lnTo>
                  <a:lnTo>
                    <a:pt x="9144000" y="571500"/>
                  </a:lnTo>
                  <a:lnTo>
                    <a:pt x="95250" y="57150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96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739" y="70815"/>
            <a:ext cx="5027295" cy="169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indent="-401320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14020" algn="l"/>
              </a:tabLst>
            </a:pP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Model</a:t>
            </a:r>
            <a:r>
              <a:rPr sz="2400" b="1" spc="-4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Building:</a:t>
            </a:r>
            <a:endParaRPr sz="240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85"/>
              </a:spcBef>
            </a:pPr>
            <a:r>
              <a:rPr sz="1800" b="1" spc="-5" dirty="0">
                <a:latin typeface="Arial"/>
                <a:cs typeface="Arial"/>
              </a:rPr>
              <a:t>K-means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Clustering:</a:t>
            </a:r>
            <a:r>
              <a:rPr sz="1800" b="1" dirty="0">
                <a:latin typeface="Arial"/>
                <a:cs typeface="Arial"/>
              </a:rPr>
              <a:t> (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Recency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 </a:t>
            </a:r>
            <a:r>
              <a:rPr sz="1800" b="1" spc="-5" dirty="0">
                <a:latin typeface="Arial"/>
                <a:cs typeface="Arial"/>
              </a:rPr>
              <a:t>Monetary)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68275">
              <a:lnSpc>
                <a:spcPct val="100000"/>
              </a:lnSpc>
              <a:spcBef>
                <a:spcPts val="1714"/>
              </a:spcBef>
            </a:pPr>
            <a:r>
              <a:rPr sz="1400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02942" y="1379977"/>
            <a:ext cx="3426967" cy="15541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1296924"/>
            <a:ext cx="3730752" cy="16581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193" y="3377620"/>
            <a:ext cx="3404327" cy="154280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090435" y="3367337"/>
            <a:ext cx="3436387" cy="155705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815"/>
            <a:ext cx="27095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indent="-401320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14020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Model</a:t>
            </a:r>
            <a:r>
              <a:rPr sz="2400" b="1" spc="-5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Building: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4797" y="1523187"/>
            <a:ext cx="7556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687704"/>
            <a:ext cx="3356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K-means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Clustering: </a:t>
            </a:r>
            <a:r>
              <a:rPr sz="1200" b="1" dirty="0">
                <a:latin typeface="Arial"/>
                <a:cs typeface="Arial"/>
              </a:rPr>
              <a:t>(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Recency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and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Monetary)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20310" y="679450"/>
            <a:ext cx="3280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DBSCAN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Algorithm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(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Recency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and Monetary)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43811"/>
            <a:ext cx="4052316" cy="274777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41348" y="1564600"/>
            <a:ext cx="3823589" cy="197491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561963"/>
            <a:ext cx="9153525" cy="644525"/>
            <a:chOff x="-4572" y="561963"/>
            <a:chExt cx="9153525" cy="644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56894"/>
              <a:ext cx="9143999" cy="1489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61963"/>
              <a:ext cx="9143999" cy="11393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80644"/>
              <a:ext cx="9144000" cy="5715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580644"/>
              <a:ext cx="9144000" cy="571500"/>
            </a:xfrm>
            <a:custGeom>
              <a:avLst/>
              <a:gdLst/>
              <a:ahLst/>
              <a:cxnLst/>
              <a:rect l="l" t="t" r="r" b="b"/>
              <a:pathLst>
                <a:path w="9144000" h="571500">
                  <a:moveTo>
                    <a:pt x="0" y="0"/>
                  </a:moveTo>
                  <a:lnTo>
                    <a:pt x="9048750" y="0"/>
                  </a:lnTo>
                  <a:lnTo>
                    <a:pt x="9144000" y="95250"/>
                  </a:lnTo>
                  <a:lnTo>
                    <a:pt x="9144000" y="571500"/>
                  </a:lnTo>
                  <a:lnTo>
                    <a:pt x="95250" y="57150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96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739" y="70815"/>
            <a:ext cx="6554470" cy="169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indent="-401320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14020" algn="l"/>
              </a:tabLst>
            </a:pP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Model</a:t>
            </a:r>
            <a:r>
              <a:rPr sz="2400" b="1" spc="-4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Building:</a:t>
            </a:r>
            <a:endParaRPr sz="240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85"/>
              </a:spcBef>
            </a:pPr>
            <a:r>
              <a:rPr sz="1800" b="1" spc="-5" dirty="0">
                <a:latin typeface="Arial"/>
                <a:cs typeface="Arial"/>
              </a:rPr>
              <a:t>K-means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Clustering: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Frequency</a:t>
            </a:r>
            <a:r>
              <a:rPr sz="1800" b="1" dirty="0">
                <a:latin typeface="Arial"/>
                <a:cs typeface="Arial"/>
              </a:rPr>
              <a:t> and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Monetary)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Arial"/>
              <a:cs typeface="Arial"/>
            </a:endParaRPr>
          </a:p>
          <a:p>
            <a:pPr marL="371475" lvl="1" indent="-287020">
              <a:lnSpc>
                <a:spcPct val="100000"/>
              </a:lnSpc>
              <a:buChar char="•"/>
              <a:tabLst>
                <a:tab pos="371475" algn="l"/>
                <a:tab pos="372110" algn="l"/>
              </a:tabLst>
            </a:pPr>
            <a:r>
              <a:rPr sz="1400" dirty="0">
                <a:latin typeface="Arial MT"/>
                <a:cs typeface="Arial MT"/>
              </a:rPr>
              <a:t>Finding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Optimal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value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cluster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Elbow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method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Silhouette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Score.</a:t>
            </a:r>
            <a:endParaRPr sz="1400">
              <a:latin typeface="Arial MT"/>
              <a:cs typeface="Arial MT"/>
            </a:endParaRPr>
          </a:p>
          <a:p>
            <a:pPr marL="168275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1591055"/>
            <a:ext cx="3994404" cy="198424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46104" y="1668007"/>
            <a:ext cx="2856949" cy="19892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388" y="3640370"/>
            <a:ext cx="3249358" cy="143507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561963"/>
            <a:ext cx="9153525" cy="644525"/>
            <a:chOff x="-4572" y="561963"/>
            <a:chExt cx="9153525" cy="644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56894"/>
              <a:ext cx="9143999" cy="1489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61963"/>
              <a:ext cx="9143999" cy="11393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80644"/>
              <a:ext cx="9144000" cy="5715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580644"/>
              <a:ext cx="9144000" cy="571500"/>
            </a:xfrm>
            <a:custGeom>
              <a:avLst/>
              <a:gdLst/>
              <a:ahLst/>
              <a:cxnLst/>
              <a:rect l="l" t="t" r="r" b="b"/>
              <a:pathLst>
                <a:path w="9144000" h="571500">
                  <a:moveTo>
                    <a:pt x="0" y="0"/>
                  </a:moveTo>
                  <a:lnTo>
                    <a:pt x="9048750" y="0"/>
                  </a:lnTo>
                  <a:lnTo>
                    <a:pt x="9144000" y="95250"/>
                  </a:lnTo>
                  <a:lnTo>
                    <a:pt x="9144000" y="571500"/>
                  </a:lnTo>
                  <a:lnTo>
                    <a:pt x="95250" y="57150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96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739" y="70815"/>
            <a:ext cx="5242560" cy="169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indent="-401320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14020" algn="l"/>
              </a:tabLst>
            </a:pP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Model</a:t>
            </a:r>
            <a:r>
              <a:rPr sz="2400" b="1" spc="-4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Building:</a:t>
            </a:r>
            <a:endParaRPr sz="240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85"/>
              </a:spcBef>
            </a:pPr>
            <a:r>
              <a:rPr sz="1800" b="1" spc="-5" dirty="0">
                <a:latin typeface="Arial"/>
                <a:cs typeface="Arial"/>
              </a:rPr>
              <a:t>K-means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Clustering: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Frequency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Monetary)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68275">
              <a:lnSpc>
                <a:spcPct val="100000"/>
              </a:lnSpc>
              <a:spcBef>
                <a:spcPts val="1714"/>
              </a:spcBef>
            </a:pPr>
            <a:r>
              <a:rPr sz="1400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5447" y="1427988"/>
            <a:ext cx="3919728" cy="17541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35715" y="1441512"/>
            <a:ext cx="3691228" cy="167259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1194" y="3360395"/>
            <a:ext cx="3867261" cy="175187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50577" y="3308901"/>
            <a:ext cx="3791019" cy="17184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2630" y="557783"/>
            <a:ext cx="3447227" cy="4558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7940" y="119583"/>
            <a:ext cx="9116060" cy="3333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6580" indent="-51371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576580" algn="l"/>
                <a:tab pos="577215" algn="l"/>
              </a:tabLst>
            </a:pP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Problem</a:t>
            </a:r>
            <a:r>
              <a:rPr sz="2400" b="1" spc="-4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Statement:</a:t>
            </a:r>
            <a:endParaRPr sz="240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 marL="4319905" marR="80010" lvl="1" indent="-287020" algn="just">
              <a:lnSpc>
                <a:spcPct val="100000"/>
              </a:lnSpc>
              <a:spcBef>
                <a:spcPts val="1560"/>
              </a:spcBef>
              <a:buChar char="•"/>
              <a:tabLst>
                <a:tab pos="4320540" algn="l"/>
              </a:tabLst>
            </a:pPr>
            <a:r>
              <a:rPr sz="1800" spc="5" dirty="0">
                <a:latin typeface="Arial MT"/>
                <a:cs typeface="Arial MT"/>
              </a:rPr>
              <a:t>To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identify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major</a:t>
            </a:r>
            <a:r>
              <a:rPr sz="1800" dirty="0">
                <a:latin typeface="Arial MT"/>
                <a:cs typeface="Arial MT"/>
              </a:rPr>
              <a:t> customer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segments</a:t>
            </a:r>
            <a:r>
              <a:rPr sz="1800" dirty="0">
                <a:latin typeface="Arial MT"/>
                <a:cs typeface="Arial MT"/>
              </a:rPr>
              <a:t> 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transnational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set.</a:t>
            </a:r>
            <a:endParaRPr sz="1800">
              <a:latin typeface="Arial MT"/>
              <a:cs typeface="Arial MT"/>
            </a:endParaRPr>
          </a:p>
          <a:p>
            <a:pPr marL="4319905" marR="81280" lvl="1" indent="-287020" algn="just">
              <a:lnSpc>
                <a:spcPct val="100000"/>
              </a:lnSpc>
              <a:buChar char="•"/>
              <a:tabLst>
                <a:tab pos="4320540" algn="l"/>
              </a:tabLst>
            </a:pPr>
            <a:r>
              <a:rPr sz="1800" spc="-5" dirty="0">
                <a:latin typeface="Arial MT"/>
                <a:cs typeface="Arial MT"/>
              </a:rPr>
              <a:t>Data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contains</a:t>
            </a:r>
            <a:r>
              <a:rPr sz="1800" dirty="0">
                <a:latin typeface="Arial MT"/>
                <a:cs typeface="Arial MT"/>
              </a:rPr>
              <a:t> all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50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transactions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occurring between </a:t>
            </a:r>
            <a:r>
              <a:rPr sz="1800" dirty="0">
                <a:latin typeface="Arial MT"/>
                <a:cs typeface="Arial MT"/>
              </a:rPr>
              <a:t>1</a:t>
            </a:r>
            <a:r>
              <a:rPr sz="1800" baseline="25462" dirty="0">
                <a:latin typeface="Arial MT"/>
                <a:cs typeface="Arial MT"/>
              </a:rPr>
              <a:t>st </a:t>
            </a:r>
            <a:r>
              <a:rPr sz="1800" spc="-5" dirty="0">
                <a:latin typeface="Arial MT"/>
                <a:cs typeface="Arial MT"/>
              </a:rPr>
              <a:t>December 2010 and 9</a:t>
            </a:r>
            <a:r>
              <a:rPr sz="1800" spc="-7" baseline="25462" dirty="0">
                <a:latin typeface="Arial MT"/>
                <a:cs typeface="Arial MT"/>
              </a:rPr>
              <a:t>th </a:t>
            </a:r>
            <a:r>
              <a:rPr sz="1800" baseline="25462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December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2011</a:t>
            </a:r>
            <a:r>
              <a:rPr sz="1800" dirty="0">
                <a:latin typeface="Arial MT"/>
                <a:cs typeface="Arial MT"/>
              </a:rPr>
              <a:t> for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UK-based</a:t>
            </a:r>
            <a:r>
              <a:rPr sz="1800" spc="49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and </a:t>
            </a:r>
            <a:r>
              <a:rPr sz="1800" spc="-5" dirty="0">
                <a:latin typeface="Arial MT"/>
                <a:cs typeface="Arial MT"/>
              </a:rPr>
              <a:t> registered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non-store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online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retail.</a:t>
            </a:r>
            <a:endParaRPr sz="1800">
              <a:latin typeface="Arial MT"/>
              <a:cs typeface="Arial MT"/>
            </a:endParaRPr>
          </a:p>
          <a:p>
            <a:pPr marL="4319905" lvl="1" indent="-287020" algn="just">
              <a:lnSpc>
                <a:spcPct val="100000"/>
              </a:lnSpc>
              <a:buChar char="•"/>
              <a:tabLst>
                <a:tab pos="4320540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company</a:t>
            </a:r>
            <a:r>
              <a:rPr sz="1800" spc="8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mainly</a:t>
            </a:r>
            <a:r>
              <a:rPr sz="1800" spc="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sells</a:t>
            </a:r>
            <a:r>
              <a:rPr sz="1800" spc="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unique</a:t>
            </a:r>
            <a:r>
              <a:rPr sz="1800" spc="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all-occasion</a:t>
            </a:r>
            <a:endParaRPr sz="1800">
              <a:latin typeface="Arial MT"/>
              <a:cs typeface="Arial MT"/>
            </a:endParaRPr>
          </a:p>
          <a:p>
            <a:pPr marL="431990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 MT"/>
                <a:cs typeface="Arial MT"/>
              </a:rPr>
              <a:t>gifts.</a:t>
            </a:r>
            <a:endParaRPr sz="1800">
              <a:latin typeface="Arial MT"/>
              <a:cs typeface="Arial MT"/>
            </a:endParaRPr>
          </a:p>
          <a:p>
            <a:pPr marL="4319905" marR="81280" lvl="1" indent="-287020">
              <a:lnSpc>
                <a:spcPct val="100000"/>
              </a:lnSpc>
              <a:buChar char="•"/>
              <a:tabLst>
                <a:tab pos="4319905" algn="l"/>
                <a:tab pos="4320540" algn="l"/>
                <a:tab pos="5142865" algn="l"/>
                <a:tab pos="6463030" algn="l"/>
                <a:tab pos="6918959" algn="l"/>
                <a:tab pos="7502525" algn="l"/>
                <a:tab pos="8695690" algn="l"/>
              </a:tabLst>
            </a:pPr>
            <a:r>
              <a:rPr sz="1800" spc="-5" dirty="0">
                <a:latin typeface="Arial MT"/>
                <a:cs typeface="Arial MT"/>
              </a:rPr>
              <a:t>Many	customers	o</a:t>
            </a:r>
            <a:r>
              <a:rPr sz="1800" dirty="0">
                <a:latin typeface="Arial MT"/>
                <a:cs typeface="Arial MT"/>
              </a:rPr>
              <a:t>f	the	</a:t>
            </a:r>
            <a:r>
              <a:rPr sz="1800" spc="-5" dirty="0">
                <a:latin typeface="Arial MT"/>
                <a:cs typeface="Arial MT"/>
              </a:rPr>
              <a:t>com</a:t>
            </a:r>
            <a:r>
              <a:rPr sz="1800" spc="-15" dirty="0">
                <a:latin typeface="Arial MT"/>
                <a:cs typeface="Arial MT"/>
              </a:rPr>
              <a:t>p</a:t>
            </a:r>
            <a:r>
              <a:rPr sz="1800" spc="-5" dirty="0">
                <a:latin typeface="Arial MT"/>
                <a:cs typeface="Arial MT"/>
              </a:rPr>
              <a:t>any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5" dirty="0">
                <a:latin typeface="Arial MT"/>
                <a:cs typeface="Arial MT"/>
              </a:rPr>
              <a:t>are  </a:t>
            </a:r>
            <a:r>
              <a:rPr sz="1800" spc="-10" dirty="0">
                <a:latin typeface="Arial MT"/>
                <a:cs typeface="Arial MT"/>
              </a:rPr>
              <a:t>wholesalers.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815"/>
            <a:ext cx="27095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indent="-401320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14020" algn="l"/>
              </a:tabLst>
            </a:pP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Model</a:t>
            </a:r>
            <a:r>
              <a:rPr sz="2400" b="1" spc="-5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Building:</a:t>
            </a:r>
            <a:endParaRPr sz="240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4797" y="1523187"/>
            <a:ext cx="7556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687704"/>
            <a:ext cx="35032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K-means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Clustering: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(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Frequency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and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Monetary)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20310" y="679450"/>
            <a:ext cx="33839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DBSCAN</a:t>
            </a:r>
            <a:r>
              <a:rPr sz="1200" b="1" spc="2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Algorithm</a:t>
            </a:r>
            <a:r>
              <a:rPr sz="1200" b="1" spc="6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(Frequency and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Monetary)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90827"/>
            <a:ext cx="3802379" cy="25786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56586" y="1363727"/>
            <a:ext cx="4023360" cy="207763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561963"/>
            <a:ext cx="9153525" cy="644525"/>
            <a:chOff x="-4572" y="561963"/>
            <a:chExt cx="9153525" cy="644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56894"/>
              <a:ext cx="9143999" cy="1489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61963"/>
              <a:ext cx="9143999" cy="11393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80644"/>
              <a:ext cx="9144000" cy="5715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580644"/>
              <a:ext cx="9144000" cy="571500"/>
            </a:xfrm>
            <a:custGeom>
              <a:avLst/>
              <a:gdLst/>
              <a:ahLst/>
              <a:cxnLst/>
              <a:rect l="l" t="t" r="r" b="b"/>
              <a:pathLst>
                <a:path w="9144000" h="571500">
                  <a:moveTo>
                    <a:pt x="0" y="0"/>
                  </a:moveTo>
                  <a:lnTo>
                    <a:pt x="9048750" y="0"/>
                  </a:lnTo>
                  <a:lnTo>
                    <a:pt x="9144000" y="95250"/>
                  </a:lnTo>
                  <a:lnTo>
                    <a:pt x="9144000" y="571500"/>
                  </a:lnTo>
                  <a:lnTo>
                    <a:pt x="95250" y="57150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96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739" y="70815"/>
            <a:ext cx="6554470" cy="169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indent="-401320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14020" algn="l"/>
              </a:tabLst>
            </a:pP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Model</a:t>
            </a:r>
            <a:r>
              <a:rPr sz="2400" b="1" spc="-4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Building:</a:t>
            </a:r>
            <a:endParaRPr sz="240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85"/>
              </a:spcBef>
            </a:pPr>
            <a:r>
              <a:rPr sz="1800" b="1" spc="-5" dirty="0">
                <a:latin typeface="Arial"/>
                <a:cs typeface="Arial"/>
              </a:rPr>
              <a:t>K-means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Clustering: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Recency,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Frequency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Monetary)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Arial"/>
              <a:cs typeface="Arial"/>
            </a:endParaRPr>
          </a:p>
          <a:p>
            <a:pPr marL="371475" lvl="1" indent="-287020">
              <a:lnSpc>
                <a:spcPct val="100000"/>
              </a:lnSpc>
              <a:buChar char="•"/>
              <a:tabLst>
                <a:tab pos="371475" algn="l"/>
                <a:tab pos="372110" algn="l"/>
              </a:tabLst>
            </a:pPr>
            <a:r>
              <a:rPr sz="1400" dirty="0">
                <a:latin typeface="Arial MT"/>
                <a:cs typeface="Arial MT"/>
              </a:rPr>
              <a:t>Finding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Optimal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value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cluster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Elbow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method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Silhouette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Score.</a:t>
            </a:r>
            <a:endParaRPr sz="1400">
              <a:latin typeface="Arial MT"/>
              <a:cs typeface="Arial MT"/>
            </a:endParaRPr>
          </a:p>
          <a:p>
            <a:pPr marL="168275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1591055"/>
            <a:ext cx="3806952" cy="196748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58055" y="1522475"/>
            <a:ext cx="3432048" cy="22479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768" y="3629991"/>
            <a:ext cx="2801437" cy="145272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561963"/>
            <a:ext cx="9153525" cy="644525"/>
            <a:chOff x="-4572" y="561963"/>
            <a:chExt cx="9153525" cy="644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56894"/>
              <a:ext cx="9143999" cy="1489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61963"/>
              <a:ext cx="9143999" cy="11393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80644"/>
              <a:ext cx="9144000" cy="5715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580644"/>
              <a:ext cx="9144000" cy="571500"/>
            </a:xfrm>
            <a:custGeom>
              <a:avLst/>
              <a:gdLst/>
              <a:ahLst/>
              <a:cxnLst/>
              <a:rect l="l" t="t" r="r" b="b"/>
              <a:pathLst>
                <a:path w="9144000" h="571500">
                  <a:moveTo>
                    <a:pt x="0" y="0"/>
                  </a:moveTo>
                  <a:lnTo>
                    <a:pt x="9048750" y="0"/>
                  </a:lnTo>
                  <a:lnTo>
                    <a:pt x="9144000" y="95250"/>
                  </a:lnTo>
                  <a:lnTo>
                    <a:pt x="9144000" y="571500"/>
                  </a:lnTo>
                  <a:lnTo>
                    <a:pt x="95250" y="57150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96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739" y="70815"/>
            <a:ext cx="5242560" cy="169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indent="-401320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14020" algn="l"/>
              </a:tabLst>
            </a:pP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Model</a:t>
            </a:r>
            <a:r>
              <a:rPr sz="2400" b="1" spc="-4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Building:</a:t>
            </a:r>
            <a:endParaRPr sz="240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85"/>
              </a:spcBef>
            </a:pPr>
            <a:r>
              <a:rPr sz="1800" b="1" spc="-5" dirty="0">
                <a:latin typeface="Arial"/>
                <a:cs typeface="Arial"/>
              </a:rPr>
              <a:t>K-means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Clustering: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Frequency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Monetary)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68275">
              <a:lnSpc>
                <a:spcPct val="100000"/>
              </a:lnSpc>
              <a:spcBef>
                <a:spcPts val="1714"/>
              </a:spcBef>
            </a:pPr>
            <a:r>
              <a:rPr sz="1400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1243583"/>
            <a:ext cx="4256532" cy="191262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047" y="3211695"/>
            <a:ext cx="4096057" cy="185192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70832" y="1271016"/>
            <a:ext cx="4145279" cy="382066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815"/>
            <a:ext cx="27095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indent="-401320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14020" algn="l"/>
              </a:tabLst>
            </a:pP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Model</a:t>
            </a:r>
            <a:r>
              <a:rPr sz="2400" b="1" spc="-5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Building:</a:t>
            </a:r>
            <a:endParaRPr sz="240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4797" y="1523187"/>
            <a:ext cx="7556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687704"/>
            <a:ext cx="41706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K-means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Clustering: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(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Recency,Frequency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and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Monetary)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86729" y="681990"/>
            <a:ext cx="3280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DBSCAN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Algorithm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(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Recency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and Monetary)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447" y="1543811"/>
            <a:ext cx="4293108" cy="291084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19497" y="1586197"/>
            <a:ext cx="4171724" cy="21555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561963"/>
            <a:ext cx="9153525" cy="644525"/>
            <a:chOff x="-4572" y="561963"/>
            <a:chExt cx="9153525" cy="644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56894"/>
              <a:ext cx="9143999" cy="1489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61963"/>
              <a:ext cx="9143999" cy="11393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80644"/>
              <a:ext cx="9144000" cy="5715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580644"/>
              <a:ext cx="9144000" cy="571500"/>
            </a:xfrm>
            <a:custGeom>
              <a:avLst/>
              <a:gdLst/>
              <a:ahLst/>
              <a:cxnLst/>
              <a:rect l="l" t="t" r="r" b="b"/>
              <a:pathLst>
                <a:path w="9144000" h="571500">
                  <a:moveTo>
                    <a:pt x="0" y="0"/>
                  </a:moveTo>
                  <a:lnTo>
                    <a:pt x="9048750" y="0"/>
                  </a:lnTo>
                  <a:lnTo>
                    <a:pt x="9144000" y="95250"/>
                  </a:lnTo>
                  <a:lnTo>
                    <a:pt x="9144000" y="571500"/>
                  </a:lnTo>
                  <a:lnTo>
                    <a:pt x="95250" y="57150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96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739" y="70815"/>
            <a:ext cx="6449695" cy="969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indent="-401320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14020" algn="l"/>
              </a:tabLst>
            </a:pP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Model</a:t>
            </a:r>
            <a:r>
              <a:rPr sz="2400" b="1" spc="-4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Building:</a:t>
            </a:r>
            <a:endParaRPr sz="240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85"/>
              </a:spcBef>
            </a:pPr>
            <a:r>
              <a:rPr sz="1800" b="1" spc="-5" dirty="0">
                <a:latin typeface="Arial"/>
                <a:cs typeface="Arial"/>
              </a:rPr>
              <a:t>Hierarchical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Clustering(Recency,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Frequency</a:t>
            </a:r>
            <a:r>
              <a:rPr sz="1800" b="1" dirty="0">
                <a:latin typeface="Arial"/>
                <a:cs typeface="Arial"/>
              </a:rPr>
              <a:t> and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Monetary)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7497" y="1552806"/>
            <a:ext cx="50165" cy="200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5"/>
              </a:lnSpc>
            </a:pPr>
            <a:r>
              <a:rPr sz="1400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921" y="1562775"/>
            <a:ext cx="4075367" cy="255974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11088" y="1562915"/>
            <a:ext cx="3978323" cy="255867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4284" y="4305401"/>
            <a:ext cx="26492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Optimal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Number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clusters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using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Dendogram.(Optimal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Clusters=2)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815"/>
            <a:ext cx="879284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9565" indent="-317500">
              <a:lnSpc>
                <a:spcPts val="3060"/>
              </a:lnSpc>
              <a:buSzPct val="112500"/>
              <a:buFont typeface="Wingdings"/>
              <a:buChar char=""/>
              <a:tabLst>
                <a:tab pos="330200" algn="l"/>
              </a:tabLst>
            </a:pP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Summary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and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Conclusion:</a:t>
            </a:r>
            <a:endParaRPr sz="240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6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b="1" dirty="0">
                <a:latin typeface="Arial"/>
                <a:cs typeface="Arial"/>
              </a:rPr>
              <a:t>Firstly </a:t>
            </a:r>
            <a:r>
              <a:rPr sz="1200" b="1" spc="10" dirty="0">
                <a:latin typeface="Arial"/>
                <a:cs typeface="Arial"/>
              </a:rPr>
              <a:t>we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did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clustering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based </a:t>
            </a:r>
            <a:r>
              <a:rPr sz="1200" b="1" dirty="0">
                <a:latin typeface="Arial"/>
                <a:cs typeface="Arial"/>
              </a:rPr>
              <a:t>on</a:t>
            </a:r>
            <a:r>
              <a:rPr sz="1200" b="1" spc="2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RFM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analysis.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We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had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4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clusters/Segmentation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of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customers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based </a:t>
            </a:r>
            <a:r>
              <a:rPr sz="1200" b="1" dirty="0">
                <a:latin typeface="Arial"/>
                <a:cs typeface="Arial"/>
              </a:rPr>
              <a:t>on</a:t>
            </a:r>
            <a:r>
              <a:rPr sz="1200" b="1" spc="2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RFM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score.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7497" y="1552806"/>
            <a:ext cx="50165" cy="200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5"/>
              </a:lnSpc>
            </a:pPr>
            <a:r>
              <a:rPr sz="1400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130" y="996259"/>
            <a:ext cx="3945130" cy="103288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739" y="2256535"/>
            <a:ext cx="62191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b="1" dirty="0">
                <a:latin typeface="Arial"/>
                <a:cs typeface="Arial"/>
              </a:rPr>
              <a:t>Platinum </a:t>
            </a:r>
            <a:r>
              <a:rPr sz="1200" b="1" spc="-5" dirty="0">
                <a:latin typeface="Arial"/>
                <a:cs typeface="Arial"/>
              </a:rPr>
              <a:t>customers=1263 </a:t>
            </a:r>
            <a:r>
              <a:rPr sz="1200" b="1" dirty="0">
                <a:latin typeface="Arial"/>
                <a:cs typeface="Arial"/>
              </a:rPr>
              <a:t>(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less recency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but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high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frequency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and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heavy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spending)</a:t>
            </a:r>
            <a:endParaRPr sz="12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b="1" dirty="0">
                <a:latin typeface="Arial"/>
                <a:cs typeface="Arial"/>
              </a:rPr>
              <a:t>Gold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customers=1324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(good</a:t>
            </a:r>
            <a:r>
              <a:rPr sz="1200" b="1" spc="4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recency,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frequency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and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monetary)</a:t>
            </a:r>
            <a:endParaRPr sz="12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b="1" spc="-5" dirty="0">
                <a:latin typeface="Arial"/>
                <a:cs typeface="Arial"/>
              </a:rPr>
              <a:t>Silver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customers=981(high recency, </a:t>
            </a:r>
            <a:r>
              <a:rPr sz="1200" b="1" dirty="0">
                <a:latin typeface="Arial"/>
                <a:cs typeface="Arial"/>
              </a:rPr>
              <a:t>low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frequency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low</a:t>
            </a:r>
            <a:r>
              <a:rPr sz="1200" b="1" spc="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spending)</a:t>
            </a:r>
            <a:endParaRPr sz="12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b="1" spc="-5" dirty="0">
                <a:latin typeface="Arial"/>
                <a:cs typeface="Arial"/>
              </a:rPr>
              <a:t>Bronze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customers=770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(very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high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recency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but</a:t>
            </a:r>
            <a:r>
              <a:rPr sz="1200" b="1" spc="2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very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less</a:t>
            </a:r>
            <a:r>
              <a:rPr sz="1200" b="1" spc="-5" dirty="0">
                <a:latin typeface="Arial"/>
                <a:cs typeface="Arial"/>
              </a:rPr>
              <a:t> frequency and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spending)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2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b="1" i="1" spc="-5" dirty="0">
                <a:latin typeface="Arial"/>
                <a:cs typeface="Arial"/>
              </a:rPr>
              <a:t>Later</a:t>
            </a:r>
            <a:r>
              <a:rPr sz="1200" b="1" i="1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we</a:t>
            </a:r>
            <a:r>
              <a:rPr sz="1200" b="1" i="1" spc="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implemented</a:t>
            </a:r>
            <a:r>
              <a:rPr sz="1200" b="1" i="1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the</a:t>
            </a:r>
            <a:r>
              <a:rPr sz="1200" b="1" i="1" spc="10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machine</a:t>
            </a:r>
            <a:r>
              <a:rPr sz="1200" b="1" i="1" spc="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learning </a:t>
            </a:r>
            <a:r>
              <a:rPr sz="1200" b="1" i="1" spc="-5" dirty="0">
                <a:latin typeface="Arial"/>
                <a:cs typeface="Arial"/>
              </a:rPr>
              <a:t>algorithms</a:t>
            </a:r>
            <a:r>
              <a:rPr sz="1200" b="1" i="1" spc="20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to</a:t>
            </a:r>
            <a:r>
              <a:rPr sz="1200" b="1" i="1" spc="2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cluster the</a:t>
            </a:r>
            <a:r>
              <a:rPr sz="1200" b="1" i="1" spc="1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customers.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974" y="3558342"/>
            <a:ext cx="4991191" cy="145335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815"/>
            <a:ext cx="4203065" cy="3681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9565" indent="-317500">
              <a:lnSpc>
                <a:spcPts val="3060"/>
              </a:lnSpc>
              <a:buSzPct val="112500"/>
              <a:buFont typeface="Wingdings"/>
              <a:buChar char=""/>
              <a:tabLst>
                <a:tab pos="330200" algn="l"/>
              </a:tabLst>
            </a:pP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Summary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and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Conclusion:</a:t>
            </a:r>
            <a:endParaRPr sz="240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7497" y="1552806"/>
            <a:ext cx="50165" cy="200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5"/>
              </a:lnSpc>
            </a:pPr>
            <a:r>
              <a:rPr sz="1400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80014"/>
            <a:ext cx="4166975" cy="70580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739" y="2096516"/>
            <a:ext cx="8844280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36639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15" dirty="0">
                <a:latin typeface="Arial"/>
                <a:cs typeface="Arial"/>
              </a:rPr>
              <a:t>Above </a:t>
            </a:r>
            <a:r>
              <a:rPr sz="1400" b="1" spc="-5" dirty="0">
                <a:latin typeface="Arial"/>
                <a:cs typeface="Arial"/>
              </a:rPr>
              <a:t>clustering </a:t>
            </a:r>
            <a:r>
              <a:rPr sz="1400" b="1" dirty="0">
                <a:latin typeface="Arial"/>
                <a:cs typeface="Arial"/>
              </a:rPr>
              <a:t>is </a:t>
            </a:r>
            <a:r>
              <a:rPr sz="1400" b="1" spc="-10" dirty="0">
                <a:latin typeface="Arial"/>
                <a:cs typeface="Arial"/>
              </a:rPr>
              <a:t>done </a:t>
            </a:r>
            <a:r>
              <a:rPr sz="1400" b="1" dirty="0">
                <a:latin typeface="Arial"/>
                <a:cs typeface="Arial"/>
              </a:rPr>
              <a:t>with </a:t>
            </a:r>
            <a:r>
              <a:rPr sz="1400" b="1" spc="-10" dirty="0">
                <a:latin typeface="Arial"/>
                <a:cs typeface="Arial"/>
              </a:rPr>
              <a:t>recency, </a:t>
            </a:r>
            <a:r>
              <a:rPr sz="1400" b="1" spc="-5" dirty="0">
                <a:latin typeface="Arial"/>
                <a:cs typeface="Arial"/>
              </a:rPr>
              <a:t>frequency </a:t>
            </a:r>
            <a:r>
              <a:rPr sz="1400" b="1" dirty="0">
                <a:latin typeface="Arial"/>
                <a:cs typeface="Arial"/>
              </a:rPr>
              <a:t>and monetary </a:t>
            </a:r>
            <a:r>
              <a:rPr sz="1400" b="1" spc="-5" dirty="0">
                <a:latin typeface="Arial"/>
                <a:cs typeface="Arial"/>
              </a:rPr>
              <a:t>data(Kmeans Clustering) </a:t>
            </a:r>
            <a:r>
              <a:rPr sz="1400" b="1" dirty="0">
                <a:latin typeface="Arial"/>
                <a:cs typeface="Arial"/>
              </a:rPr>
              <a:t>as all 3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together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will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provide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more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information.</a:t>
            </a:r>
            <a:endParaRPr sz="1400">
              <a:latin typeface="Arial"/>
              <a:cs typeface="Arial"/>
            </a:endParaRPr>
          </a:p>
          <a:p>
            <a:pPr marL="299085" marR="63817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Arial"/>
                <a:cs typeface="Arial"/>
              </a:rPr>
              <a:t>Cluster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0 </a:t>
            </a:r>
            <a:r>
              <a:rPr sz="1400" b="1" spc="-5" dirty="0">
                <a:latin typeface="Arial"/>
                <a:cs typeface="Arial"/>
              </a:rPr>
              <a:t>has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high</a:t>
            </a:r>
            <a:r>
              <a:rPr sz="1400" b="1" dirty="0">
                <a:latin typeface="Arial"/>
                <a:cs typeface="Arial"/>
              </a:rPr>
              <a:t> recency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rate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but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very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low</a:t>
            </a:r>
            <a:r>
              <a:rPr sz="1400" b="1" dirty="0">
                <a:latin typeface="Arial"/>
                <a:cs typeface="Arial"/>
              </a:rPr>
              <a:t> frequency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5" dirty="0">
                <a:latin typeface="Arial"/>
                <a:cs typeface="Arial"/>
              </a:rPr>
              <a:t> monetary.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Cluster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0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contains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2414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customers.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Arial"/>
                <a:cs typeface="Arial"/>
              </a:rPr>
              <a:t>Cluster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1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has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low recency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rate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but</a:t>
            </a:r>
            <a:r>
              <a:rPr sz="1400" b="1" dirty="0">
                <a:latin typeface="Arial"/>
                <a:cs typeface="Arial"/>
              </a:rPr>
              <a:t> they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are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frequent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buyers</a:t>
            </a:r>
            <a:r>
              <a:rPr sz="1400" b="1" spc="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spends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very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high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money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than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other</a:t>
            </a:r>
            <a:endParaRPr sz="14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customers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as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mean</a:t>
            </a:r>
            <a:r>
              <a:rPr sz="1400" b="1" spc="-5" dirty="0">
                <a:latin typeface="Arial"/>
                <a:cs typeface="Arial"/>
              </a:rPr>
              <a:t> monetary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value </a:t>
            </a:r>
            <a:r>
              <a:rPr sz="1400" b="1" dirty="0">
                <a:latin typeface="Arial"/>
                <a:cs typeface="Arial"/>
              </a:rPr>
              <a:t>is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very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high. </a:t>
            </a:r>
            <a:r>
              <a:rPr sz="1400" b="1" spc="-10" dirty="0">
                <a:latin typeface="Arial"/>
                <a:cs typeface="Arial"/>
              </a:rPr>
              <a:t>Thus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generates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more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revenue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retail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business.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299085" marR="7429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i="1" spc="-5" dirty="0">
                <a:latin typeface="Arial"/>
                <a:cs typeface="Arial"/>
              </a:rPr>
              <a:t>With this, </a:t>
            </a:r>
            <a:r>
              <a:rPr sz="1400" b="1" i="1" dirty="0">
                <a:latin typeface="Arial"/>
                <a:cs typeface="Arial"/>
              </a:rPr>
              <a:t>we are </a:t>
            </a:r>
            <a:r>
              <a:rPr sz="1400" b="1" i="1" spc="-5" dirty="0">
                <a:latin typeface="Arial"/>
                <a:cs typeface="Arial"/>
              </a:rPr>
              <a:t>done. Also, </a:t>
            </a:r>
            <a:r>
              <a:rPr sz="1400" b="1" i="1" dirty="0">
                <a:latin typeface="Arial"/>
                <a:cs typeface="Arial"/>
              </a:rPr>
              <a:t>we can </a:t>
            </a:r>
            <a:r>
              <a:rPr sz="1400" b="1" i="1" spc="-5" dirty="0">
                <a:latin typeface="Arial"/>
                <a:cs typeface="Arial"/>
              </a:rPr>
              <a:t>use more robust </a:t>
            </a:r>
            <a:r>
              <a:rPr sz="1400" b="1" i="1" dirty="0">
                <a:latin typeface="Arial"/>
                <a:cs typeface="Arial"/>
              </a:rPr>
              <a:t>analysis </a:t>
            </a:r>
            <a:r>
              <a:rPr sz="1400" b="1" i="1" spc="-5" dirty="0">
                <a:latin typeface="Arial"/>
                <a:cs typeface="Arial"/>
              </a:rPr>
              <a:t>for the clustering, using not only RFM </a:t>
            </a:r>
            <a:r>
              <a:rPr sz="1400" b="1" i="1" spc="-375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but</a:t>
            </a:r>
            <a:r>
              <a:rPr sz="1400" b="1" i="1" spc="-2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other</a:t>
            </a:r>
            <a:r>
              <a:rPr sz="1400" b="1" i="1" spc="-15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metrics</a:t>
            </a:r>
            <a:r>
              <a:rPr sz="1400" b="1" i="1" spc="-3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such</a:t>
            </a:r>
            <a:r>
              <a:rPr sz="1400" b="1" i="1" spc="-25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as</a:t>
            </a:r>
            <a:r>
              <a:rPr sz="1400" b="1" i="1" spc="-1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demographics</a:t>
            </a:r>
            <a:r>
              <a:rPr sz="1400" b="1" i="1" spc="-45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or product</a:t>
            </a:r>
            <a:r>
              <a:rPr sz="1400" b="1" i="1" spc="-20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features.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02980" y="67056"/>
              <a:ext cx="348996" cy="35813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51434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0" y="133350"/>
            <a:ext cx="30632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5780" indent="-51371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525780" algn="l"/>
                <a:tab pos="526415" algn="l"/>
              </a:tabLst>
            </a:pP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Data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Description</a:t>
            </a:r>
            <a:r>
              <a:rPr sz="2400" b="1" spc="-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:</a:t>
            </a:r>
            <a:endParaRPr sz="2400">
              <a:solidFill>
                <a:schemeClr val="accent6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741680"/>
            <a:ext cx="8808720" cy="4213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7096125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Total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Rows=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541909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Total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features=8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Wingdings"/>
              <a:buChar char=""/>
              <a:tabLst>
                <a:tab pos="299720" algn="l"/>
              </a:tabLst>
            </a:pP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InvoiceNo:</a:t>
            </a:r>
            <a:r>
              <a:rPr sz="1800" b="1" spc="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Invoice</a:t>
            </a:r>
            <a:r>
              <a:rPr sz="1800" spc="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number.</a:t>
            </a:r>
            <a:r>
              <a:rPr sz="1800" spc="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Nominal,</a:t>
            </a:r>
            <a:r>
              <a:rPr sz="1800" spc="2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6-digit</a:t>
            </a:r>
            <a:r>
              <a:rPr sz="1800" spc="2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integral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number</a:t>
            </a:r>
            <a:r>
              <a:rPr sz="1800" spc="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uniquely</a:t>
            </a:r>
            <a:r>
              <a:rPr sz="1800" spc="2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assigned</a:t>
            </a:r>
            <a:r>
              <a:rPr sz="1800" spc="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to </a:t>
            </a:r>
            <a:r>
              <a:rPr sz="1800" spc="-484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each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transaction.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If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this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code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starts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02020"/>
                </a:solidFill>
                <a:latin typeface="Arial MT"/>
                <a:cs typeface="Arial MT"/>
              </a:rPr>
              <a:t>with</a:t>
            </a:r>
            <a:r>
              <a:rPr sz="1800" spc="4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letter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'c',</a:t>
            </a:r>
            <a:r>
              <a:rPr sz="1800" spc="-3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it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indicates</a:t>
            </a:r>
            <a:r>
              <a:rPr sz="1800" spc="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cancellation.</a:t>
            </a:r>
            <a:endParaRPr sz="1800">
              <a:latin typeface="Arial MT"/>
              <a:cs typeface="Arial MT"/>
            </a:endParaRPr>
          </a:p>
          <a:p>
            <a:pPr marL="363220" indent="-350520">
              <a:lnSpc>
                <a:spcPct val="100000"/>
              </a:lnSpc>
              <a:buClr>
                <a:srgbClr val="000000"/>
              </a:buClr>
              <a:buFont typeface="Wingdings"/>
              <a:buChar char=""/>
              <a:tabLst>
                <a:tab pos="362585" algn="l"/>
                <a:tab pos="363220" algn="l"/>
              </a:tabLst>
            </a:pP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StockCode: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Product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(item)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code.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Nominal,</a:t>
            </a:r>
            <a:r>
              <a:rPr sz="1800" spc="2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 5-digit</a:t>
            </a:r>
            <a:r>
              <a:rPr sz="1800" spc="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integral</a:t>
            </a:r>
            <a:r>
              <a:rPr sz="1800" spc="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number</a:t>
            </a:r>
            <a:r>
              <a:rPr sz="1800" spc="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uniquely</a:t>
            </a:r>
            <a:endParaRPr sz="18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assigned</a:t>
            </a:r>
            <a:r>
              <a:rPr sz="1800" spc="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to</a:t>
            </a:r>
            <a:r>
              <a:rPr sz="1800" spc="-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each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distinct product.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Wingdings"/>
              <a:buChar char=""/>
              <a:tabLst>
                <a:tab pos="299720" algn="l"/>
              </a:tabLst>
            </a:pP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Description:</a:t>
            </a:r>
            <a:r>
              <a:rPr sz="18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Product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 (item)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name.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Nominal.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Wingdings"/>
              <a:buChar char=""/>
              <a:tabLst>
                <a:tab pos="299720" algn="l"/>
              </a:tabLst>
            </a:pP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Quantity:</a:t>
            </a:r>
            <a:r>
              <a:rPr sz="18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quantities</a:t>
            </a:r>
            <a:r>
              <a:rPr sz="1800" spc="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of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each</a:t>
            </a:r>
            <a:r>
              <a:rPr sz="1800" spc="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product</a:t>
            </a:r>
            <a:r>
              <a:rPr sz="1800" spc="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(item)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per</a:t>
            </a:r>
            <a:r>
              <a:rPr sz="1800" spc="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transaction.</a:t>
            </a:r>
            <a:r>
              <a:rPr sz="1800" spc="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Numeric.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Wingdings"/>
              <a:buChar char=""/>
              <a:tabLst>
                <a:tab pos="299720" algn="l"/>
              </a:tabLst>
            </a:pPr>
            <a:r>
              <a:rPr sz="1800" b="1" spc="-10" dirty="0">
                <a:solidFill>
                  <a:srgbClr val="124F5C"/>
                </a:solidFill>
                <a:latin typeface="Arial"/>
                <a:cs typeface="Arial"/>
              </a:rPr>
              <a:t>InvoiceDate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:</a:t>
            </a:r>
            <a:r>
              <a:rPr sz="1800" spc="4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Invoice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Date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and</a:t>
            </a:r>
            <a:r>
              <a:rPr sz="1800" spc="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time.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Numeric,</a:t>
            </a:r>
            <a:r>
              <a:rPr sz="1800" spc="2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the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day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and</a:t>
            </a:r>
            <a:r>
              <a:rPr sz="1800" spc="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time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02020"/>
                </a:solidFill>
                <a:latin typeface="Arial MT"/>
                <a:cs typeface="Arial MT"/>
              </a:rPr>
              <a:t>when</a:t>
            </a:r>
            <a:r>
              <a:rPr sz="1800" spc="5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each</a:t>
            </a:r>
            <a:endParaRPr sz="18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transaction</a:t>
            </a: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02020"/>
                </a:solidFill>
                <a:latin typeface="Arial MT"/>
                <a:cs typeface="Arial MT"/>
              </a:rPr>
              <a:t>was</a:t>
            </a:r>
            <a:r>
              <a:rPr sz="1800" spc="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generated.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Wingdings"/>
              <a:buChar char=""/>
              <a:tabLst>
                <a:tab pos="299720" algn="l"/>
              </a:tabLst>
            </a:pP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UnitPrice:</a:t>
            </a:r>
            <a:r>
              <a:rPr sz="18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Unit</a:t>
            </a:r>
            <a:r>
              <a:rPr sz="1800" spc="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price.</a:t>
            </a:r>
            <a:r>
              <a:rPr sz="1800" spc="2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Numeric,</a:t>
            </a:r>
            <a:r>
              <a:rPr sz="1800" spc="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Product</a:t>
            </a:r>
            <a:r>
              <a:rPr sz="1800" spc="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price</a:t>
            </a:r>
            <a:r>
              <a:rPr sz="1800" spc="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per</a:t>
            </a:r>
            <a:r>
              <a:rPr sz="1800" spc="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unit</a:t>
            </a:r>
            <a:r>
              <a:rPr sz="1800" spc="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in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sterling.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Wingdings"/>
              <a:buChar char=""/>
              <a:tabLst>
                <a:tab pos="299720" algn="l"/>
              </a:tabLst>
            </a:pP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CustomerID:</a:t>
            </a:r>
            <a:r>
              <a:rPr sz="18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Customer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number.</a:t>
            </a:r>
            <a:r>
              <a:rPr sz="1800" spc="2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Nominal,</a:t>
            </a:r>
            <a:r>
              <a:rPr sz="1800" spc="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5-digit</a:t>
            </a:r>
            <a:r>
              <a:rPr sz="1800" spc="2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integral</a:t>
            </a:r>
            <a:r>
              <a:rPr sz="1800" spc="2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number</a:t>
            </a:r>
            <a:r>
              <a:rPr sz="1800" spc="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uniquely</a:t>
            </a:r>
            <a:endParaRPr sz="18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assigned</a:t>
            </a:r>
            <a:r>
              <a:rPr sz="1800" spc="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to</a:t>
            </a:r>
            <a:r>
              <a:rPr sz="1800" spc="-2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each customer.</a:t>
            </a:r>
            <a:endParaRPr sz="1800">
              <a:latin typeface="Arial MT"/>
              <a:cs typeface="Arial MT"/>
            </a:endParaRPr>
          </a:p>
          <a:p>
            <a:pPr marL="299085" marR="312420" indent="-287020">
              <a:lnSpc>
                <a:spcPct val="100000"/>
              </a:lnSpc>
              <a:buClr>
                <a:srgbClr val="000000"/>
              </a:buClr>
              <a:buFont typeface="Wingdings"/>
              <a:buChar char=""/>
              <a:tabLst>
                <a:tab pos="299720" algn="l"/>
              </a:tabLst>
            </a:pP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Country:</a:t>
            </a:r>
            <a:r>
              <a:rPr sz="18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Country</a:t>
            </a:r>
            <a:r>
              <a:rPr sz="1800" spc="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name.</a:t>
            </a:r>
            <a:r>
              <a:rPr sz="1800" spc="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Nominal,</a:t>
            </a:r>
            <a:r>
              <a:rPr sz="1800" spc="2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 name</a:t>
            </a:r>
            <a:r>
              <a:rPr sz="1800" spc="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 country</a:t>
            </a:r>
            <a:r>
              <a:rPr sz="1800" spc="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02020"/>
                </a:solidFill>
                <a:latin typeface="Arial MT"/>
                <a:cs typeface="Arial MT"/>
              </a:rPr>
              <a:t>where</a:t>
            </a:r>
            <a:r>
              <a:rPr sz="1800" spc="5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each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customer </a:t>
            </a:r>
            <a:r>
              <a:rPr sz="1800" spc="-484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resides.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815"/>
            <a:ext cx="2748280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8475" indent="-486409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8475" algn="l"/>
                <a:tab pos="499109" algn="l"/>
              </a:tabLst>
            </a:pP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Data</a:t>
            </a:r>
            <a:r>
              <a:rPr sz="2400" b="1" spc="-6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Wrangling</a:t>
            </a:r>
            <a:endParaRPr sz="240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 marL="605790" lvl="1" indent="-287655">
              <a:lnSpc>
                <a:spcPct val="100000"/>
              </a:lnSpc>
              <a:spcBef>
                <a:spcPts val="1945"/>
              </a:spcBef>
              <a:buFont typeface="Wingdings"/>
              <a:buChar char=""/>
              <a:tabLst>
                <a:tab pos="605155" algn="l"/>
                <a:tab pos="606425" algn="l"/>
              </a:tabLst>
            </a:pPr>
            <a:r>
              <a:rPr sz="1400" b="1" spc="-5" dirty="0">
                <a:latin typeface="Arial"/>
                <a:cs typeface="Arial"/>
              </a:rPr>
              <a:t>Information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929" y="1140713"/>
            <a:ext cx="2825341" cy="223249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078223" y="952882"/>
            <a:ext cx="4538980" cy="4191000"/>
            <a:chOff x="4078223" y="952882"/>
            <a:chExt cx="4538980" cy="41910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78223" y="952882"/>
              <a:ext cx="4437887" cy="230542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78223" y="3172967"/>
              <a:ext cx="4538472" cy="197053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744592" y="683513"/>
            <a:ext cx="12496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Arial"/>
                <a:cs typeface="Arial"/>
              </a:rPr>
              <a:t>Null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values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7002" y="3825646"/>
            <a:ext cx="3263265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Invoicedate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datetime.</a:t>
            </a:r>
            <a:endParaRPr sz="14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If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InvoiceNo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starts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with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means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it's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cancellation.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Shape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after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dropping</a:t>
            </a:r>
            <a:endParaRPr sz="14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entries=397884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815"/>
            <a:ext cx="29298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8475" indent="-486409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8475" algn="l"/>
                <a:tab pos="499109" algn="l"/>
              </a:tabLst>
            </a:pP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Data</a:t>
            </a:r>
            <a:r>
              <a:rPr sz="2400" b="1" spc="-4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Wrangling</a:t>
            </a:r>
            <a:r>
              <a:rPr sz="2400" b="1" spc="-6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:</a:t>
            </a:r>
            <a:endParaRPr sz="240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97408"/>
            <a:ext cx="7464552" cy="29733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4447" y="3802176"/>
            <a:ext cx="846518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Invoice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No</a:t>
            </a:r>
            <a:r>
              <a:rPr sz="1400" dirty="0">
                <a:latin typeface="Arial MT"/>
                <a:cs typeface="Arial MT"/>
              </a:rPr>
              <a:t> starting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with</a:t>
            </a:r>
            <a:r>
              <a:rPr sz="1400" dirty="0">
                <a:latin typeface="Arial MT"/>
                <a:cs typeface="Arial MT"/>
              </a:rPr>
              <a:t> C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negative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entries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quantity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column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means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negative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values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 quantity</a:t>
            </a:r>
            <a:endParaRPr sz="14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column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indicates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cancellations.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815"/>
            <a:ext cx="5222240" cy="949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8475" indent="-486409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8475" algn="l"/>
                <a:tab pos="499109" algn="l"/>
              </a:tabLst>
            </a:pP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Feature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Engineering:</a:t>
            </a:r>
            <a:endParaRPr sz="240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 marL="449580" lvl="1" indent="-287020">
              <a:lnSpc>
                <a:spcPct val="100000"/>
              </a:lnSpc>
              <a:spcBef>
                <a:spcPts val="2710"/>
              </a:spcBef>
              <a:buChar char="•"/>
              <a:tabLst>
                <a:tab pos="449580" algn="l"/>
                <a:tab pos="450215" algn="l"/>
              </a:tabLst>
            </a:pPr>
            <a:r>
              <a:rPr sz="1400" dirty="0">
                <a:latin typeface="Arial MT"/>
                <a:cs typeface="Arial MT"/>
              </a:rPr>
              <a:t>Changed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datatype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Invoice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column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datetime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876" y="1362455"/>
            <a:ext cx="5800344" cy="10858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876" y="2554223"/>
            <a:ext cx="5800344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0876" y="3195018"/>
            <a:ext cx="5800344" cy="19018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1100" y="723900"/>
            <a:ext cx="1831848" cy="162758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8739" y="70815"/>
            <a:ext cx="5066030" cy="3681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9565" indent="-317500">
              <a:lnSpc>
                <a:spcPts val="3060"/>
              </a:lnSpc>
              <a:buSzPct val="112500"/>
              <a:buFont typeface="Wingdings"/>
              <a:buChar char=""/>
              <a:tabLst>
                <a:tab pos="330200" algn="l"/>
              </a:tabLst>
            </a:pP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EDA(Exploratory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Data</a:t>
            </a:r>
            <a:r>
              <a:rPr sz="2400" b="1" spc="1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Analysis):</a:t>
            </a:r>
            <a:endParaRPr sz="240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829" y="635752"/>
            <a:ext cx="4914398" cy="203224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1105" y="2743218"/>
            <a:ext cx="4036815" cy="234343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42703" y="2795754"/>
            <a:ext cx="1019166" cy="2096255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6961619" y="579107"/>
            <a:ext cx="2187575" cy="4569460"/>
            <a:chOff x="6961619" y="579107"/>
            <a:chExt cx="2187575" cy="456946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61619" y="579107"/>
              <a:ext cx="2182380" cy="456439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99731" y="597408"/>
              <a:ext cx="2144268" cy="454609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999731" y="597408"/>
              <a:ext cx="2144395" cy="4546600"/>
            </a:xfrm>
            <a:custGeom>
              <a:avLst/>
              <a:gdLst/>
              <a:ahLst/>
              <a:cxnLst/>
              <a:rect l="l" t="t" r="r" b="b"/>
              <a:pathLst>
                <a:path w="2144395" h="4546600">
                  <a:moveTo>
                    <a:pt x="0" y="0"/>
                  </a:moveTo>
                  <a:lnTo>
                    <a:pt x="1786890" y="0"/>
                  </a:lnTo>
                  <a:lnTo>
                    <a:pt x="2144268" y="357377"/>
                  </a:lnTo>
                  <a:lnTo>
                    <a:pt x="2144268" y="4546091"/>
                  </a:lnTo>
                  <a:lnTo>
                    <a:pt x="357377" y="4546091"/>
                  </a:lnTo>
                  <a:lnTo>
                    <a:pt x="0" y="4188714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96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079106" y="750824"/>
            <a:ext cx="1983105" cy="4234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55575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Top </a:t>
            </a:r>
            <a:r>
              <a:rPr sz="14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10 </a:t>
            </a:r>
            <a:r>
              <a:rPr sz="1400" b="1" spc="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Pr</a:t>
            </a:r>
            <a:r>
              <a:rPr sz="1400" b="1" spc="-1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odu</a:t>
            </a:r>
            <a:r>
              <a:rPr sz="14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cts(</a:t>
            </a:r>
            <a:r>
              <a:rPr sz="1400" b="1" spc="-1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</a:t>
            </a:r>
            <a:r>
              <a:rPr sz="14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escri</a:t>
            </a:r>
            <a:r>
              <a:rPr sz="1400" b="1" spc="-1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p</a:t>
            </a:r>
            <a:r>
              <a:rPr sz="1400" b="1" spc="-1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sz="14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sz="1400" b="1" spc="-2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n  wise)</a:t>
            </a:r>
            <a:endParaRPr sz="140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b="1" dirty="0">
                <a:latin typeface="Arial"/>
                <a:cs typeface="Arial"/>
              </a:rPr>
              <a:t>WHITE </a:t>
            </a:r>
            <a:r>
              <a:rPr sz="1200" b="1" spc="-10" dirty="0">
                <a:latin typeface="Arial"/>
                <a:cs typeface="Arial"/>
              </a:rPr>
              <a:t>HANGING 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HEART</a:t>
            </a:r>
            <a:r>
              <a:rPr sz="1200" b="1" spc="2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T-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LIGHT 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HOLDER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is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the </a:t>
            </a:r>
            <a:r>
              <a:rPr sz="1200" b="1" dirty="0">
                <a:latin typeface="Arial"/>
                <a:cs typeface="Arial"/>
              </a:rPr>
              <a:t>highest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selling </a:t>
            </a:r>
            <a:r>
              <a:rPr sz="1200" b="1" dirty="0">
                <a:latin typeface="Arial"/>
                <a:cs typeface="Arial"/>
              </a:rPr>
              <a:t>product almost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2018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units </a:t>
            </a:r>
            <a:r>
              <a:rPr sz="1200" b="1" spc="5" dirty="0">
                <a:latin typeface="Arial"/>
                <a:cs typeface="Arial"/>
              </a:rPr>
              <a:t>were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sold.</a:t>
            </a:r>
            <a:endParaRPr sz="1200">
              <a:latin typeface="Arial"/>
              <a:cs typeface="Arial"/>
            </a:endParaRPr>
          </a:p>
          <a:p>
            <a:pPr marL="299085" marR="2032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b="1" spc="-5" dirty="0">
                <a:latin typeface="Arial"/>
                <a:cs typeface="Arial"/>
              </a:rPr>
              <a:t>REGENCY 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CAKESTAND </a:t>
            </a:r>
            <a:r>
              <a:rPr sz="1200" b="1" spc="-5" dirty="0">
                <a:latin typeface="Arial"/>
                <a:cs typeface="Arial"/>
              </a:rPr>
              <a:t>3 </a:t>
            </a:r>
            <a:r>
              <a:rPr sz="1200" b="1" dirty="0">
                <a:latin typeface="Arial"/>
                <a:cs typeface="Arial"/>
              </a:rPr>
              <a:t>TIER </a:t>
            </a:r>
            <a:r>
              <a:rPr sz="1200" b="1" spc="-5" dirty="0">
                <a:latin typeface="Arial"/>
                <a:cs typeface="Arial"/>
              </a:rPr>
              <a:t>is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the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2nd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highest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selling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product </a:t>
            </a:r>
            <a:r>
              <a:rPr sz="1200" b="1" dirty="0">
                <a:latin typeface="Arial"/>
                <a:cs typeface="Arial"/>
              </a:rPr>
              <a:t>almost 1723 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units </a:t>
            </a:r>
            <a:r>
              <a:rPr sz="1200" b="1" spc="5" dirty="0">
                <a:latin typeface="Arial"/>
                <a:cs typeface="Arial"/>
              </a:rPr>
              <a:t>were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sold.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450">
              <a:latin typeface="Arial"/>
              <a:cs typeface="Arial"/>
            </a:endParaRPr>
          </a:p>
          <a:p>
            <a:pPr marL="12700" marR="38735">
              <a:lnSpc>
                <a:spcPct val="100000"/>
              </a:lnSpc>
            </a:pPr>
            <a:r>
              <a:rPr sz="1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Top</a:t>
            </a:r>
            <a:r>
              <a:rPr sz="1400" b="1" spc="-3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10</a:t>
            </a:r>
            <a:r>
              <a:rPr sz="1400" b="1" spc="-4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products(Stock </a:t>
            </a:r>
            <a:r>
              <a:rPr sz="1400" b="1" spc="-37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Code</a:t>
            </a:r>
            <a:r>
              <a:rPr sz="1400" b="1" spc="-1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wise)</a:t>
            </a:r>
            <a:endParaRPr sz="140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b="1" spc="-5" dirty="0">
                <a:latin typeface="Arial"/>
                <a:cs typeface="Arial"/>
              </a:rPr>
              <a:t>StockCode-85123A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is 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the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first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highest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selling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product.</a:t>
            </a:r>
            <a:endParaRPr sz="1200">
              <a:latin typeface="Arial"/>
              <a:cs typeface="Arial"/>
            </a:endParaRPr>
          </a:p>
          <a:p>
            <a:pPr marL="299085" marR="2032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b="1" spc="-5" dirty="0">
                <a:latin typeface="Arial"/>
                <a:cs typeface="Arial"/>
              </a:rPr>
              <a:t>StockCode-22423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is 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the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2nd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highest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selling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product.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815"/>
            <a:ext cx="5066030" cy="3681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9565" indent="-317500">
              <a:lnSpc>
                <a:spcPts val="3060"/>
              </a:lnSpc>
              <a:buSzPct val="112500"/>
              <a:buFont typeface="Wingdings"/>
              <a:buChar char=""/>
              <a:tabLst>
                <a:tab pos="330200" algn="l"/>
              </a:tabLst>
            </a:pP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EDA(Exploratory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Data</a:t>
            </a:r>
            <a:r>
              <a:rPr sz="2400" b="1" spc="1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Analysis):</a:t>
            </a:r>
            <a:endParaRPr sz="240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2082" y="638554"/>
            <a:ext cx="9106535" cy="4508500"/>
            <a:chOff x="42082" y="638554"/>
            <a:chExt cx="9106535" cy="4508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082" y="702788"/>
              <a:ext cx="5533840" cy="19504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54980" y="638554"/>
              <a:ext cx="3589020" cy="450494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02224" y="665987"/>
              <a:ext cx="3541776" cy="447598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602224" y="665987"/>
              <a:ext cx="3542029" cy="4476115"/>
            </a:xfrm>
            <a:custGeom>
              <a:avLst/>
              <a:gdLst/>
              <a:ahLst/>
              <a:cxnLst/>
              <a:rect l="l" t="t" r="r" b="b"/>
              <a:pathLst>
                <a:path w="3542029" h="4476115">
                  <a:moveTo>
                    <a:pt x="0" y="0"/>
                  </a:moveTo>
                  <a:lnTo>
                    <a:pt x="2951479" y="0"/>
                  </a:lnTo>
                  <a:lnTo>
                    <a:pt x="3541776" y="590296"/>
                  </a:lnTo>
                  <a:lnTo>
                    <a:pt x="3541776" y="4475987"/>
                  </a:lnTo>
                  <a:lnTo>
                    <a:pt x="590296" y="4475987"/>
                  </a:lnTo>
                  <a:lnTo>
                    <a:pt x="0" y="3885679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96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840" y="2918301"/>
            <a:ext cx="5252028" cy="218420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681598" y="692657"/>
            <a:ext cx="3182620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TOP</a:t>
            </a:r>
            <a:r>
              <a:rPr sz="1400" b="1" spc="-2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10</a:t>
            </a:r>
            <a:r>
              <a:rPr sz="1400" b="1" spc="-3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Customers</a:t>
            </a:r>
            <a:endParaRPr sz="140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Arial"/>
                <a:cs typeface="Arial"/>
              </a:rPr>
              <a:t>CustomerID-17841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had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purchased</a:t>
            </a:r>
            <a:endParaRPr sz="14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highest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number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products.</a:t>
            </a:r>
            <a:endParaRPr sz="1400">
              <a:latin typeface="Arial"/>
              <a:cs typeface="Arial"/>
            </a:endParaRPr>
          </a:p>
          <a:p>
            <a:pPr marL="299085" marR="4699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Arial"/>
                <a:cs typeface="Arial"/>
              </a:rPr>
              <a:t>CustomerID-14911 </a:t>
            </a:r>
            <a:r>
              <a:rPr sz="1400" b="1" dirty="0">
                <a:latin typeface="Arial"/>
                <a:cs typeface="Arial"/>
              </a:rPr>
              <a:t>is </a:t>
            </a:r>
            <a:r>
              <a:rPr sz="1400" b="1" spc="-5" dirty="0">
                <a:latin typeface="Arial"/>
                <a:cs typeface="Arial"/>
              </a:rPr>
              <a:t>the 2nd 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highest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customer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who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purchased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most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products.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81598" y="3253485"/>
            <a:ext cx="3310890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Top</a:t>
            </a:r>
            <a:r>
              <a:rPr sz="1400" b="1" spc="-2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5</a:t>
            </a:r>
            <a:r>
              <a:rPr sz="1400" b="1" spc="-1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Countries(Based</a:t>
            </a:r>
            <a:r>
              <a:rPr sz="1400" b="1" spc="-5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on</a:t>
            </a:r>
            <a:r>
              <a:rPr sz="1400" b="1" spc="-1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number</a:t>
            </a:r>
            <a:r>
              <a:rPr sz="1400" b="1" spc="-1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of</a:t>
            </a:r>
            <a:endParaRPr sz="140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Customers)</a:t>
            </a:r>
            <a:endParaRPr sz="140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 marL="299085" marR="79692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Arial"/>
                <a:cs typeface="Arial"/>
              </a:rPr>
              <a:t>UK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has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highest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number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customers.</a:t>
            </a:r>
            <a:endParaRPr sz="14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10" dirty="0">
                <a:latin typeface="Arial"/>
                <a:cs typeface="Arial"/>
              </a:rPr>
              <a:t>Germany, </a:t>
            </a:r>
            <a:r>
              <a:rPr sz="1400" b="1" spc="-5" dirty="0">
                <a:latin typeface="Arial"/>
                <a:cs typeface="Arial"/>
              </a:rPr>
              <a:t>France and </a:t>
            </a:r>
            <a:r>
              <a:rPr sz="1400" b="1" dirty="0">
                <a:latin typeface="Arial"/>
                <a:cs typeface="Arial"/>
              </a:rPr>
              <a:t>Ireland </a:t>
            </a:r>
            <a:r>
              <a:rPr sz="1400" b="1" spc="-5" dirty="0">
                <a:latin typeface="Arial"/>
                <a:cs typeface="Arial"/>
              </a:rPr>
              <a:t>has </a:t>
            </a:r>
            <a:r>
              <a:rPr sz="1400" b="1" dirty="0">
                <a:latin typeface="Arial"/>
                <a:cs typeface="Arial"/>
              </a:rPr>
              <a:t> almost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equal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number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customers.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815"/>
            <a:ext cx="5066030" cy="3681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9565" indent="-317500">
              <a:lnSpc>
                <a:spcPts val="3060"/>
              </a:lnSpc>
              <a:buSzPct val="112500"/>
              <a:buFont typeface="Wingdings"/>
              <a:buChar char=""/>
              <a:tabLst>
                <a:tab pos="330200" algn="l"/>
              </a:tabLst>
            </a:pP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EDA(Exploratory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Data</a:t>
            </a:r>
            <a:r>
              <a:rPr sz="2400" b="1" spc="1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Analysis):</a:t>
            </a:r>
            <a:endParaRPr sz="240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933" y="580805"/>
            <a:ext cx="4765241" cy="203878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898" y="2704753"/>
            <a:ext cx="4850662" cy="243874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564100" y="647692"/>
            <a:ext cx="3538854" cy="4498975"/>
            <a:chOff x="5564100" y="647692"/>
            <a:chExt cx="3538854" cy="449897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64100" y="647692"/>
              <a:ext cx="3538774" cy="449580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02224" y="665987"/>
              <a:ext cx="3467100" cy="447598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602224" y="665987"/>
              <a:ext cx="3467100" cy="4476115"/>
            </a:xfrm>
            <a:custGeom>
              <a:avLst/>
              <a:gdLst/>
              <a:ahLst/>
              <a:cxnLst/>
              <a:rect l="l" t="t" r="r" b="b"/>
              <a:pathLst>
                <a:path w="3467100" h="4476115">
                  <a:moveTo>
                    <a:pt x="0" y="0"/>
                  </a:moveTo>
                  <a:lnTo>
                    <a:pt x="2889250" y="0"/>
                  </a:lnTo>
                  <a:lnTo>
                    <a:pt x="3467100" y="577850"/>
                  </a:lnTo>
                  <a:lnTo>
                    <a:pt x="3467100" y="4475987"/>
                  </a:lnTo>
                  <a:lnTo>
                    <a:pt x="577850" y="4475987"/>
                  </a:lnTo>
                  <a:lnTo>
                    <a:pt x="0" y="3898125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96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681598" y="906018"/>
            <a:ext cx="3307079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Top</a:t>
            </a:r>
            <a:r>
              <a:rPr sz="1400" b="1" spc="-2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5</a:t>
            </a:r>
            <a:r>
              <a:rPr sz="1400" b="1" spc="-2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Countries(Based</a:t>
            </a:r>
            <a:r>
              <a:rPr sz="1400" b="1" spc="-5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on</a:t>
            </a:r>
            <a:r>
              <a:rPr sz="1400" b="1" spc="36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Least</a:t>
            </a:r>
            <a:endParaRPr sz="140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number</a:t>
            </a:r>
            <a:r>
              <a:rPr sz="1400" b="1" spc="-2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of</a:t>
            </a:r>
            <a:r>
              <a:rPr sz="1400" b="1" spc="-1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Customers)</a:t>
            </a:r>
            <a:endParaRPr sz="140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Arial"/>
                <a:cs typeface="Arial"/>
              </a:rPr>
              <a:t>There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are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very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less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customers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from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Saudi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Arabia.</a:t>
            </a:r>
            <a:endParaRPr sz="1400">
              <a:latin typeface="Arial"/>
              <a:cs typeface="Arial"/>
            </a:endParaRPr>
          </a:p>
          <a:p>
            <a:pPr marL="299085" marR="11557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Arial"/>
                <a:cs typeface="Arial"/>
              </a:rPr>
              <a:t>Bahrain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is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2nd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Country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having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least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number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 </a:t>
            </a:r>
            <a:r>
              <a:rPr sz="1400" b="1" dirty="0">
                <a:latin typeface="Arial"/>
                <a:cs typeface="Arial"/>
              </a:rPr>
              <a:t>customers.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81598" y="3040126"/>
            <a:ext cx="3218180" cy="173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TOP</a:t>
            </a:r>
            <a:r>
              <a:rPr sz="1400" b="1" spc="-2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10</a:t>
            </a:r>
            <a:r>
              <a:rPr sz="1400" b="1" spc="-3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Customers(Avg</a:t>
            </a:r>
            <a:r>
              <a:rPr sz="14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amount</a:t>
            </a:r>
            <a:r>
              <a:rPr sz="1400" b="1" spc="-3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spent </a:t>
            </a:r>
            <a:r>
              <a:rPr sz="1400" b="1" spc="-38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by</a:t>
            </a:r>
            <a:r>
              <a:rPr sz="1400" b="1" spc="-1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customers)</a:t>
            </a:r>
            <a:endParaRPr sz="140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 marL="299085" marR="409575" indent="-287020" algn="just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sz="1400" b="1" spc="-5" dirty="0">
                <a:latin typeface="Arial"/>
                <a:cs typeface="Arial"/>
              </a:rPr>
              <a:t>77183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(Pounds)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is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highest </a:t>
            </a:r>
            <a:r>
              <a:rPr sz="1400" b="1" spc="-38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average amount spent by the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CustomerID-12346.</a:t>
            </a:r>
            <a:endParaRPr sz="1400">
              <a:latin typeface="Arial"/>
              <a:cs typeface="Arial"/>
            </a:endParaRPr>
          </a:p>
          <a:p>
            <a:pPr marL="299085" marR="4318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Arial"/>
                <a:cs typeface="Arial"/>
              </a:rPr>
              <a:t>56157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(Pounds)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2nd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highest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average amount spent by the 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CustomerID-16446.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1104</Words>
  <Application>Microsoft Office PowerPoint</Application>
  <PresentationFormat>On-screen Show (16:9)</PresentationFormat>
  <Paragraphs>162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Capstone Project-4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Project Title</dc:title>
  <dc:creator>Kadu</dc:creator>
  <cp:lastModifiedBy>Ankur</cp:lastModifiedBy>
  <cp:revision>4</cp:revision>
  <dcterms:created xsi:type="dcterms:W3CDTF">2023-03-11T05:08:26Z</dcterms:created>
  <dcterms:modified xsi:type="dcterms:W3CDTF">2023-03-19T14:15:55Z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2022-07-02T00:00:00Z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2023-03-11T00:00:00Z</vt:filetime>
  </property>
</Properties>
</file>