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take the meme seriously!</a:t>
            </a: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sonspec.org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api.mongodb.com/pyth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50400" y="132300"/>
            <a:ext cx="8443200" cy="4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PYCON_INDIA_2017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talk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: [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"speaker"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Ankur Raina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"topic"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PyMongo - Learn Python-MongoDB driver from scratch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"datetime" : ISODate("2017-11-02T16:30:00Z"), #will be replaced by actual date-time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   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],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: {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"name"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CONVENTION CENTER JNU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"where"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Jawaharlal Nehru University, New Delhi, India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"city" : "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Delhi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"state" : "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Delhi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"pincode"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110067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"map" : {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"google"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https://goo.gl/maps/97r87GaGue32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"coordinates" : [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28.5127406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77.1740096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]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event_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website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https://in.pycon.org/2017/index.html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23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31" name="Shape 231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32" name="Shape 232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33" name="Shape 233"/>
          <p:cNvSpPr/>
          <p:nvPr/>
        </p:nvSpPr>
        <p:spPr>
          <a:xfrm>
            <a:off x="3309729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MongoClient()</a:t>
            </a:r>
          </a:p>
        </p:txBody>
      </p:sp>
      <p:cxnSp>
        <p:nvCxnSpPr>
          <p:cNvPr id="234" name="Shape 234"/>
          <p:cNvCxnSpPr>
            <a:stCxn id="233" idx="7"/>
          </p:cNvCxnSpPr>
          <p:nvPr/>
        </p:nvCxnSpPr>
        <p:spPr>
          <a:xfrm rot="-5400000">
            <a:off x="5698989" y="811264"/>
            <a:ext cx="1759200" cy="19905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35" name="Shape 235"/>
          <p:cNvCxnSpPr>
            <a:stCxn id="233" idx="5"/>
          </p:cNvCxnSpPr>
          <p:nvPr/>
        </p:nvCxnSpPr>
        <p:spPr>
          <a:xfrm flipH="1" rot="-5400000">
            <a:off x="5968539" y="2937098"/>
            <a:ext cx="1150500" cy="1920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36" name="Shape 236"/>
          <p:cNvCxnSpPr>
            <a:stCxn id="233" idx="6"/>
          </p:cNvCxnSpPr>
          <p:nvPr/>
        </p:nvCxnSpPr>
        <p:spPr>
          <a:xfrm flipH="1" rot="10800000">
            <a:off x="5973429" y="2639106"/>
            <a:ext cx="1530600" cy="36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37" name="Shape 237"/>
          <p:cNvSpPr/>
          <p:nvPr/>
        </p:nvSpPr>
        <p:spPr>
          <a:xfrm>
            <a:off x="3230218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54" y="119268"/>
            <a:ext cx="1614900" cy="1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4" y="3274945"/>
            <a:ext cx="1614900" cy="16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hape 240"/>
          <p:cNvCxnSpPr/>
          <p:nvPr/>
        </p:nvCxnSpPr>
        <p:spPr>
          <a:xfrm>
            <a:off x="1696481" y="1421297"/>
            <a:ext cx="1475400" cy="6554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41" name="Shape 241"/>
          <p:cNvCxnSpPr/>
          <p:nvPr/>
        </p:nvCxnSpPr>
        <p:spPr>
          <a:xfrm rot="-5400000">
            <a:off x="1810710" y="2405830"/>
            <a:ext cx="1491000" cy="123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258" y="1415507"/>
            <a:ext cx="1395600" cy="11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6375953" y="655984"/>
            <a:ext cx="123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Heartbeats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068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50" name="Shape 250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51" name="Shape 251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52" name="Shape 252"/>
          <p:cNvSpPr/>
          <p:nvPr/>
        </p:nvSpPr>
        <p:spPr>
          <a:xfrm>
            <a:off x="934275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MongoClient(SEED1, SEED2)</a:t>
            </a:r>
          </a:p>
        </p:txBody>
      </p:sp>
      <p:cxnSp>
        <p:nvCxnSpPr>
          <p:cNvPr id="253" name="Shape 253"/>
          <p:cNvCxnSpPr>
            <a:stCxn id="252" idx="7"/>
          </p:cNvCxnSpPr>
          <p:nvPr/>
        </p:nvCxnSpPr>
        <p:spPr>
          <a:xfrm rot="-5400000">
            <a:off x="4619235" y="-457135"/>
            <a:ext cx="1731900" cy="45546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4" name="Shape 254"/>
          <p:cNvCxnSpPr>
            <a:endCxn id="250" idx="2"/>
          </p:cNvCxnSpPr>
          <p:nvPr/>
        </p:nvCxnSpPr>
        <p:spPr>
          <a:xfrm>
            <a:off x="3341948" y="3270588"/>
            <a:ext cx="4455300" cy="110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5" name="Shape 255"/>
          <p:cNvCxnSpPr/>
          <p:nvPr/>
        </p:nvCxnSpPr>
        <p:spPr>
          <a:xfrm flipH="1" rot="10800000">
            <a:off x="3597962" y="2462291"/>
            <a:ext cx="4079999" cy="53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56" name="Shape 256"/>
          <p:cNvSpPr/>
          <p:nvPr/>
        </p:nvSpPr>
        <p:spPr>
          <a:xfrm>
            <a:off x="854764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172817" y="3722116"/>
            <a:ext cx="218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TYPE: UNKNOWN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049077" y="2355573"/>
            <a:ext cx="65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896950" y="2772800"/>
            <a:ext cx="182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DISCOVERS SECONDARY</a:t>
            </a:r>
          </a:p>
        </p:txBody>
      </p:sp>
      <p:cxnSp>
        <p:nvCxnSpPr>
          <p:cNvPr id="260" name="Shape 260"/>
          <p:cNvCxnSpPr/>
          <p:nvPr/>
        </p:nvCxnSpPr>
        <p:spPr>
          <a:xfrm flipH="1">
            <a:off x="3597863" y="3040078"/>
            <a:ext cx="4164600" cy="7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5216813" y="3108156"/>
            <a:ext cx="257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isMaster – with address of Primary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04460" y="3965712"/>
            <a:ext cx="3160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DESCRIPTION – POSSIBLE PRIMARY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UPDATE – INFINITY AGO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377069" y="728940"/>
            <a:ext cx="148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PRIMARY</a:t>
            </a:r>
          </a:p>
        </p:txBody>
      </p:sp>
      <p:sp>
        <p:nvSpPr>
          <p:cNvPr id="264" name="Shape 264"/>
          <p:cNvSpPr/>
          <p:nvPr/>
        </p:nvSpPr>
        <p:spPr>
          <a:xfrm>
            <a:off x="825068" y="367748"/>
            <a:ext cx="2772900" cy="7952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THE LIFE GOES ON…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107738" y="3865584"/>
            <a:ext cx="15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RTT is also recorded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3389062" y="1156293"/>
            <a:ext cx="4386000" cy="157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4282706" y="1647056"/>
            <a:ext cx="154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TOPOLOGY/SERVER DESCRIPTION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 Errors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PyMongoError </a:t>
            </a:r>
            <a:r>
              <a:rPr lang="en" sz="1400"/>
              <a:t>(Base class for PyMongo exceptions)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Network/Connection Errors </a:t>
            </a:r>
            <a:r>
              <a:rPr i="1" lang="en" sz="1400"/>
              <a:t>(AutoReconnect, NetworkTimeout, ServerSelectionTimeout, ExceededMaxWaiters, NotMasterError, ProtocolError, etc.)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4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Operation Errors </a:t>
            </a:r>
            <a:r>
              <a:rPr i="1" lang="en" sz="1400"/>
              <a:t>(WTimeoutError, WriteConcernError, WriteError, BulkWriteError, DuplicateKeyError, ExecutionTimeout etc.)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4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Driver Features (Upcoming)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Wire Protocol Compression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Retryable Writes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Causally Consistent Reads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Notification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 hope you enjoyed this session!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800">
                <a:highlight>
                  <a:srgbClr val="FFFFFF"/>
                </a:highlight>
              </a:rPr>
              <a:t>bin­ary-en­coded seri­al­iz­a­tion of JSON</a:t>
            </a:r>
          </a:p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http://bsonspec.org/</a:t>
            </a:r>
            <a:r>
              <a:rPr lang="en" sz="1800">
                <a:highlight>
                  <a:srgbClr val="FFFFFF"/>
                </a:highlight>
              </a:rPr>
              <a:t> </a:t>
            </a:r>
          </a:p>
        </p:txBody>
      </p:sp>
      <p:pic>
        <p:nvPicPr>
          <p:cNvPr descr="Screen Shot 2017-07-19 at 11.14.28 PM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1618"/>
            <a:ext cx="9143998" cy="189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Wire Protocol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TCP/IP Socket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OP_INSERT, OP_UPDATE, OP_DELETE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OP_KILL_CURSORS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Verdana"/>
            </a:pPr>
            <a:r>
              <a:rPr lang="en" sz="1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OP_QUERY, OP_GET_MORE &lt;- OP_REPLY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Verdana"/>
            </a:pPr>
            <a:r>
              <a:rPr lang="en" sz="1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OP_MSG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PyMongo Driver</a:t>
            </a:r>
          </a:p>
        </p:txBody>
      </p:sp>
      <p:pic>
        <p:nvPicPr>
          <p:cNvPr descr="Dog-Driving-Meme.jpg" id="148" name="Shape 1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104" r="3113" t="0"/>
          <a:stretch/>
        </p:blipFill>
        <p:spPr>
          <a:xfrm>
            <a:off x="5770777" y="2432594"/>
            <a:ext cx="2885099" cy="2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93603" y="1387011"/>
            <a:ext cx="4822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Python Driver</a:t>
            </a:r>
          </a:p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</a:t>
            </a:r>
          </a:p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distribution containing tools for working with MongoDB</a:t>
            </a:r>
          </a:p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https://api.mongodb.com/python/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413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pymongo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MongoClient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8643" y="2951754"/>
            <a:ext cx="78867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50800" lvl="0" marL="25400" marR="25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4444"/>
              <a:buFont typeface="Arial"/>
              <a:buNone/>
            </a:pP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pymongo.mongo_client.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MongoClient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host='localhost'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port=27017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document_class=dict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tz_aware=False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connect=True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**kwargs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5080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4444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77850" y="1610925"/>
            <a:ext cx="74958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-279400" lvl="0" marL="342900" rtl="0" algn="just">
              <a:lnSpc>
                <a:spcPct val="152727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Client for a MongoDB instance, a replica set, or a set of mongos processes.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Connection, CRUD</a:t>
            </a: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Aggregation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through 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23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69" name="Shape 169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70" name="Shape 170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71" name="Shape 171"/>
          <p:cNvSpPr/>
          <p:nvPr/>
        </p:nvSpPr>
        <p:spPr>
          <a:xfrm>
            <a:off x="3309729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MongoClient()</a:t>
            </a:r>
          </a:p>
        </p:txBody>
      </p:sp>
      <p:cxnSp>
        <p:nvCxnSpPr>
          <p:cNvPr id="172" name="Shape 172"/>
          <p:cNvCxnSpPr>
            <a:stCxn id="171" idx="7"/>
          </p:cNvCxnSpPr>
          <p:nvPr/>
        </p:nvCxnSpPr>
        <p:spPr>
          <a:xfrm rot="-5400000">
            <a:off x="5698989" y="811264"/>
            <a:ext cx="1759200" cy="19905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73" name="Shape 173"/>
          <p:cNvCxnSpPr>
            <a:stCxn id="171" idx="5"/>
          </p:cNvCxnSpPr>
          <p:nvPr/>
        </p:nvCxnSpPr>
        <p:spPr>
          <a:xfrm flipH="1" rot="-5400000">
            <a:off x="5968539" y="2937098"/>
            <a:ext cx="1150500" cy="1920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74" name="Shape 174"/>
          <p:cNvCxnSpPr>
            <a:stCxn id="171" idx="6"/>
          </p:cNvCxnSpPr>
          <p:nvPr/>
        </p:nvCxnSpPr>
        <p:spPr>
          <a:xfrm flipH="1" rot="10800000">
            <a:off x="5973429" y="2639106"/>
            <a:ext cx="1530600" cy="36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75" name="Shape 175"/>
          <p:cNvSpPr/>
          <p:nvPr/>
        </p:nvSpPr>
        <p:spPr>
          <a:xfrm>
            <a:off x="3230218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54" y="119268"/>
            <a:ext cx="1614900" cy="1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4" y="3274945"/>
            <a:ext cx="1614900" cy="16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>
            <a:off x="1696481" y="1421297"/>
            <a:ext cx="1475400" cy="6554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 rot="-5400000">
            <a:off x="1810710" y="2405830"/>
            <a:ext cx="1491000" cy="123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9520" y="1260282"/>
            <a:ext cx="974100" cy="389699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0558" y="4500440"/>
            <a:ext cx="974100" cy="389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9218" y="2949935"/>
            <a:ext cx="974100" cy="389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83" name="Shape 183"/>
          <p:cNvSpPr txBox="1"/>
          <p:nvPr/>
        </p:nvSpPr>
        <p:spPr>
          <a:xfrm>
            <a:off x="6410054" y="685775"/>
            <a:ext cx="14084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Monitor: isMaster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812589" y="2400277"/>
            <a:ext cx="71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812589" y="4139625"/>
            <a:ext cx="71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23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92" name="Shape 192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93" name="Shape 193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194" name="Shape 194"/>
          <p:cNvSpPr/>
          <p:nvPr/>
        </p:nvSpPr>
        <p:spPr>
          <a:xfrm>
            <a:off x="3309729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MongoClient()</a:t>
            </a:r>
          </a:p>
        </p:txBody>
      </p:sp>
      <p:cxnSp>
        <p:nvCxnSpPr>
          <p:cNvPr id="195" name="Shape 195"/>
          <p:cNvCxnSpPr>
            <a:stCxn id="194" idx="7"/>
          </p:cNvCxnSpPr>
          <p:nvPr/>
        </p:nvCxnSpPr>
        <p:spPr>
          <a:xfrm rot="-5400000">
            <a:off x="5698989" y="811264"/>
            <a:ext cx="1759200" cy="19905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94" idx="5"/>
          </p:cNvCxnSpPr>
          <p:nvPr/>
        </p:nvCxnSpPr>
        <p:spPr>
          <a:xfrm flipH="1" rot="-5400000">
            <a:off x="5968539" y="2937098"/>
            <a:ext cx="1150500" cy="1920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97" name="Shape 197"/>
          <p:cNvCxnSpPr>
            <a:stCxn id="194" idx="6"/>
          </p:cNvCxnSpPr>
          <p:nvPr/>
        </p:nvCxnSpPr>
        <p:spPr>
          <a:xfrm flipH="1" rot="10800000">
            <a:off x="5973429" y="2639106"/>
            <a:ext cx="1530600" cy="36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3230218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54" y="119268"/>
            <a:ext cx="1614900" cy="1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4" y="3274945"/>
            <a:ext cx="1614900" cy="16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/>
          <p:nvPr/>
        </p:nvCxnSpPr>
        <p:spPr>
          <a:xfrm>
            <a:off x="1696481" y="1421297"/>
            <a:ext cx="1475400" cy="6554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rot="-5400000">
            <a:off x="1810710" y="2405830"/>
            <a:ext cx="1491000" cy="123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5927141" y="608804"/>
            <a:ext cx="18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heartbeatFrequencyMS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4008" y="1157069"/>
            <a:ext cx="974100" cy="389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23" y="1928191"/>
            <a:ext cx="2867400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7782339" y="367748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11" name="Shape 211"/>
          <p:cNvSpPr/>
          <p:nvPr/>
        </p:nvSpPr>
        <p:spPr>
          <a:xfrm>
            <a:off x="7797248" y="3831536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12" name="Shape 212"/>
          <p:cNvSpPr/>
          <p:nvPr/>
        </p:nvSpPr>
        <p:spPr>
          <a:xfrm>
            <a:off x="7762463" y="2126977"/>
            <a:ext cx="954156" cy="1093304"/>
          </a:xfrm>
          <a:prstGeom prst="flowChartMagneticDisk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REPLICASET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sp>
        <p:nvSpPr>
          <p:cNvPr id="213" name="Shape 213"/>
          <p:cNvSpPr/>
          <p:nvPr/>
        </p:nvSpPr>
        <p:spPr>
          <a:xfrm>
            <a:off x="3309729" y="2554356"/>
            <a:ext cx="2663700" cy="899700"/>
          </a:xfrm>
          <a:prstGeom prst="ellipse">
            <a:avLst/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18900044" scaled="0"/>
          </a:gradFill>
          <a:ln cap="flat" cmpd="sng" w="12700">
            <a:solidFill>
              <a:srgbClr val="31538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MongoClient()</a:t>
            </a:r>
          </a:p>
        </p:txBody>
      </p:sp>
      <p:cxnSp>
        <p:nvCxnSpPr>
          <p:cNvPr id="214" name="Shape 214"/>
          <p:cNvCxnSpPr>
            <a:stCxn id="213" idx="7"/>
          </p:cNvCxnSpPr>
          <p:nvPr/>
        </p:nvCxnSpPr>
        <p:spPr>
          <a:xfrm rot="-5400000">
            <a:off x="5698989" y="811264"/>
            <a:ext cx="1759200" cy="1990500"/>
          </a:xfrm>
          <a:prstGeom prst="curved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15" name="Shape 215"/>
          <p:cNvCxnSpPr>
            <a:stCxn id="213" idx="5"/>
          </p:cNvCxnSpPr>
          <p:nvPr/>
        </p:nvCxnSpPr>
        <p:spPr>
          <a:xfrm flipH="1" rot="-5400000">
            <a:off x="5968539" y="2937098"/>
            <a:ext cx="1150500" cy="1920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16" name="Shape 216"/>
          <p:cNvCxnSpPr>
            <a:stCxn id="213" idx="6"/>
          </p:cNvCxnSpPr>
          <p:nvPr/>
        </p:nvCxnSpPr>
        <p:spPr>
          <a:xfrm flipH="1" rot="10800000">
            <a:off x="5973429" y="2639106"/>
            <a:ext cx="1530600" cy="36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3230218" y="1928191"/>
            <a:ext cx="2827500" cy="155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lgDashDot"/>
            <a:miter lim="8000"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54" y="119268"/>
            <a:ext cx="1614900" cy="1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4" y="3274945"/>
            <a:ext cx="1614900" cy="16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Shape 220"/>
          <p:cNvCxnSpPr/>
          <p:nvPr/>
        </p:nvCxnSpPr>
        <p:spPr>
          <a:xfrm>
            <a:off x="1696481" y="1421297"/>
            <a:ext cx="1475400" cy="65549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21" name="Shape 221"/>
          <p:cNvCxnSpPr/>
          <p:nvPr/>
        </p:nvCxnSpPr>
        <p:spPr>
          <a:xfrm rot="-5400000">
            <a:off x="1810710" y="2405830"/>
            <a:ext cx="1491000" cy="123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x="5927141" y="608804"/>
            <a:ext cx="18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heartbeatFrequencyMS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4008" y="1157069"/>
            <a:ext cx="974100" cy="389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24" name="Shape 224"/>
          <p:cNvSpPr txBox="1"/>
          <p:nvPr/>
        </p:nvSpPr>
        <p:spPr>
          <a:xfrm>
            <a:off x="3118500" y="3543450"/>
            <a:ext cx="311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Description / Topology 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