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Economica"/>
      <p:regular r:id="rId21"/>
      <p:bold r:id="rId22"/>
      <p:italic r:id="rId23"/>
      <p:boldItalic r:id="rId24"/>
    </p:embeddedFont>
    <p:embeddedFont>
      <p:font typeface="PT Sans Narrow"/>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dfs.semanticscholar.org/d7fb/58dd433645c245be2d38d60262894a8d232f.pdf?fbclid=IwAR1p9_N-XKFAvYgotkDk8FNc2MYGU6I20ByvlfdSLJiOGIQbXdOJ3A1KMFk"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164d7e31a_4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164d7e31a_4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15fab65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15fab65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15fab650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15fab650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15fab650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15fab650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164d7e31a_4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164d7e31a_4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164d7e31a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164d7e31a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16ae4b45a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16ae4b45a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16ae4b45a_3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16ae4b45a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sz="1400">
                <a:latin typeface="Open Sans"/>
                <a:ea typeface="Open Sans"/>
                <a:cs typeface="Open Sans"/>
                <a:sym typeface="Open Sans"/>
              </a:rPr>
              <a:t>Develop relevant knowledge graph</a:t>
            </a:r>
            <a:endParaRPr sz="1400">
              <a:latin typeface="Open Sans"/>
              <a:ea typeface="Open Sans"/>
              <a:cs typeface="Open Sans"/>
              <a:sym typeface="Open Sans"/>
            </a:endParaRPr>
          </a:p>
          <a:p>
            <a:pPr indent="0" lvl="0" marL="457200" rtl="0" algn="l">
              <a:spcBef>
                <a:spcPts val="0"/>
              </a:spcBef>
              <a:spcAft>
                <a:spcPts val="0"/>
              </a:spcAft>
              <a:buNone/>
            </a:pPr>
            <a:r>
              <a:t/>
            </a:r>
            <a:endParaRPr sz="1400">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sz="1400">
                <a:latin typeface="Open Sans"/>
                <a:ea typeface="Open Sans"/>
                <a:cs typeface="Open Sans"/>
                <a:sym typeface="Open Sans"/>
              </a:rPr>
              <a:t>Train graphical NLP models using named entity recognition, named entity disambiguation, and named entity linking. </a:t>
            </a:r>
            <a:endParaRPr sz="1400">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sz="1400">
                <a:latin typeface="Open Sans"/>
                <a:ea typeface="Open Sans"/>
                <a:cs typeface="Open Sans"/>
                <a:sym typeface="Open Sans"/>
              </a:rPr>
              <a:t>These will require connecting to the knowledge graph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164d7e31a_4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164d7e31a_4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164d7e31a_4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164d7e31a_4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sz="1400">
                <a:latin typeface="Open Sans"/>
                <a:ea typeface="Open Sans"/>
                <a:cs typeface="Open Sans"/>
                <a:sym typeface="Open Sans"/>
              </a:rPr>
              <a:t>Candidate Entity Selection - this is where the name variation problem comes in, Apple, Apple Inc., AAPL</a:t>
            </a:r>
            <a:endParaRPr sz="1400">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sz="1400">
                <a:latin typeface="Open Sans"/>
                <a:ea typeface="Open Sans"/>
                <a:cs typeface="Open Sans"/>
                <a:sym typeface="Open Sans"/>
              </a:rPr>
              <a:t>We focus on methods that employ knowledge graph instead of knowledge base</a:t>
            </a:r>
            <a:endParaRPr sz="1400">
              <a:latin typeface="Open Sans"/>
              <a:ea typeface="Open Sans"/>
              <a:cs typeface="Open Sans"/>
              <a:sym typeface="Open Sans"/>
            </a:endParaRPr>
          </a:p>
          <a:p>
            <a:pPr indent="-317500" lvl="0" marL="457200" rtl="0" algn="l">
              <a:lnSpc>
                <a:spcPct val="115000"/>
              </a:lnSpc>
              <a:spcBef>
                <a:spcPts val="0"/>
              </a:spcBef>
              <a:spcAft>
                <a:spcPts val="0"/>
              </a:spcAft>
              <a:buSzPts val="1400"/>
              <a:buFont typeface="Open Sans"/>
              <a:buChar char="-"/>
            </a:pPr>
            <a:r>
              <a:rPr lang="en" sz="1400">
                <a:latin typeface="Open Sans"/>
                <a:ea typeface="Open Sans"/>
                <a:cs typeface="Open Sans"/>
                <a:sym typeface="Open Sans"/>
              </a:rPr>
              <a:t>One problem with the traditional approach is that this system relies heavily on Local Compatibility Computation, which is limited by the weakness of feature engineering in incorporating the contextual evidence (Deng et al. 2018).</a:t>
            </a:r>
            <a:endParaRPr sz="1400">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16ae4b45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16ae4b45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Attention mechanism to reweight</a:t>
            </a:r>
            <a:endParaRPr sz="1800">
              <a:solidFill>
                <a:schemeClr val="dk2"/>
              </a:solidFill>
              <a:latin typeface="Open Sans"/>
              <a:ea typeface="Open Sans"/>
              <a:cs typeface="Open Sans"/>
              <a:sym typeface="Open Sans"/>
            </a:endParaRPr>
          </a:p>
          <a:p>
            <a:pPr indent="-342900" lvl="0" marL="457200" rtl="0" algn="l">
              <a:lnSpc>
                <a:spcPct val="150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Combined with embedding for input text for the final output</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n"/>
              <a:t>joint model for entity tagging, coreference resolution and relation extraction can yield much better performance than individually performing each on a pipeline </a:t>
            </a:r>
            <a:endParaRPr sz="1800">
              <a:solidFill>
                <a:schemeClr val="dk2"/>
              </a:solidFill>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164d7e31a_4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164d7e31a_4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https://pdfs.semanticscholar.org/d7fb/58dd433645c245be2d38d60262894a8d232f.pdf?fbclid=IwAR1p9_N-XKFAvYgotkDk8FNc2MYGU6I20ByvlfdSLJiOGIQbXdOJ3A1KMFk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164d7e31a_4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164d7e31a_4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164d7e31a_4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164d7e31a_4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2"/>
          <p:cNvPicPr preferRelativeResize="0"/>
          <p:nvPr/>
        </p:nvPicPr>
        <p:blipFill>
          <a:blip r:embed="rId2">
            <a:alphaModFix/>
          </a:blip>
          <a:stretch>
            <a:fillRect/>
          </a:stretch>
        </p:blipFill>
        <p:spPr>
          <a:xfrm>
            <a:off x="3703625" y="4693650"/>
            <a:ext cx="1736750" cy="2974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7" name="Shape 57"/>
        <p:cNvGrpSpPr/>
        <p:nvPr/>
      </p:nvGrpSpPr>
      <p:grpSpPr>
        <a:xfrm>
          <a:off x="0" y="0"/>
          <a:ext cx="0" cy="0"/>
          <a:chOff x="0" y="0"/>
          <a:chExt cx="0" cy="0"/>
        </a:xfrm>
      </p:grpSpPr>
      <p:sp>
        <p:nvSpPr>
          <p:cNvPr id="58" name="Google Shape;58;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60" name="Google Shape;60;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2" name="Shape 22"/>
        <p:cNvGrpSpPr/>
        <p:nvPr/>
      </p:nvGrpSpPr>
      <p:grpSpPr>
        <a:xfrm>
          <a:off x="0" y="0"/>
          <a:ext cx="0" cy="0"/>
          <a:chOff x="0" y="0"/>
          <a:chExt cx="0" cy="0"/>
        </a:xfrm>
      </p:grpSpPr>
      <p:sp>
        <p:nvSpPr>
          <p:cNvPr id="23" name="Google Shape;23;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5" name="Google Shape;2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6" name="Shape 26"/>
        <p:cNvGrpSpPr/>
        <p:nvPr/>
      </p:nvGrpSpPr>
      <p:grpSpPr>
        <a:xfrm>
          <a:off x="0" y="0"/>
          <a:ext cx="0" cy="0"/>
          <a:chOff x="0" y="0"/>
          <a:chExt cx="0" cy="0"/>
        </a:xfrm>
      </p:grpSpPr>
      <p:sp>
        <p:nvSpPr>
          <p:cNvPr id="27" name="Google Shape;27;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9" name="Google Shape;29;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0" name="Google Shape;3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1" name="Google Shape;31;p4"/>
          <p:cNvPicPr preferRelativeResize="0"/>
          <p:nvPr/>
        </p:nvPicPr>
        <p:blipFill>
          <a:blip r:embed="rId2">
            <a:alphaModFix/>
          </a:blip>
          <a:stretch>
            <a:fillRect/>
          </a:stretch>
        </p:blipFill>
        <p:spPr>
          <a:xfrm>
            <a:off x="8320050" y="152400"/>
            <a:ext cx="707400" cy="707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4" name="Google Shape;34;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9" name="Google Shape;3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0" name="Shape 40"/>
        <p:cNvGrpSpPr/>
        <p:nvPr/>
      </p:nvGrpSpPr>
      <p:grpSpPr>
        <a:xfrm>
          <a:off x="0" y="0"/>
          <a:ext cx="0" cy="0"/>
          <a:chOff x="0" y="0"/>
          <a:chExt cx="0" cy="0"/>
        </a:xfrm>
      </p:grpSpPr>
      <p:sp>
        <p:nvSpPr>
          <p:cNvPr id="41" name="Google Shape;4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4" name="Shape 44"/>
        <p:cNvGrpSpPr/>
        <p:nvPr/>
      </p:nvGrpSpPr>
      <p:grpSpPr>
        <a:xfrm>
          <a:off x="0" y="0"/>
          <a:ext cx="0" cy="0"/>
          <a:chOff x="0" y="0"/>
          <a:chExt cx="0" cy="0"/>
        </a:xfrm>
      </p:grpSpPr>
      <p:sp>
        <p:nvSpPr>
          <p:cNvPr id="45" name="Google Shape;45;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6" name="Google Shape;4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 name="Google Shape;4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0" name="Google Shape;50;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1" name="Google Shape;51;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2" name="Google Shape;5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3" name="Google Shape;5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6" name="Google Shape;5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ctrTitle"/>
          </p:nvPr>
        </p:nvSpPr>
        <p:spPr>
          <a:xfrm>
            <a:off x="1004150" y="12945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Kensho Blue - Milestone 1</a:t>
            </a:r>
            <a:endParaRPr/>
          </a:p>
        </p:txBody>
      </p:sp>
      <p:sp>
        <p:nvSpPr>
          <p:cNvPr id="69" name="Google Shape;69;p13"/>
          <p:cNvSpPr txBox="1"/>
          <p:nvPr>
            <p:ph idx="1" type="subTitle"/>
          </p:nvPr>
        </p:nvSpPr>
        <p:spPr>
          <a:xfrm>
            <a:off x="2137225" y="23928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Brian Lin</a:t>
            </a:r>
            <a:endParaRPr/>
          </a:p>
          <a:p>
            <a:pPr indent="0" lvl="0" marL="0" rtl="0" algn="ctr">
              <a:spcBef>
                <a:spcPts val="0"/>
              </a:spcBef>
              <a:spcAft>
                <a:spcPts val="0"/>
              </a:spcAft>
              <a:buNone/>
            </a:pPr>
            <a:r>
              <a:rPr lang="en"/>
              <a:t>Shane Ong</a:t>
            </a:r>
            <a:endParaRPr/>
          </a:p>
          <a:p>
            <a:pPr indent="0" lvl="0" marL="0" rtl="0" algn="ctr">
              <a:spcBef>
                <a:spcPts val="0"/>
              </a:spcBef>
              <a:spcAft>
                <a:spcPts val="0"/>
              </a:spcAft>
              <a:buNone/>
            </a:pPr>
            <a:r>
              <a:rPr lang="en"/>
              <a:t>Cory Williams</a:t>
            </a:r>
            <a:endParaRPr/>
          </a:p>
          <a:p>
            <a:pPr indent="0" lvl="0" marL="0" rtl="0" algn="ctr">
              <a:spcBef>
                <a:spcPts val="0"/>
              </a:spcBef>
              <a:spcAft>
                <a:spcPts val="0"/>
              </a:spcAft>
              <a:buNone/>
            </a:pPr>
            <a:r>
              <a:rPr lang="en"/>
              <a:t>Matteo Zhang</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of Work</a:t>
            </a:r>
            <a:endParaRPr/>
          </a:p>
        </p:txBody>
      </p:sp>
      <p:sp>
        <p:nvSpPr>
          <p:cNvPr id="187" name="Google Shape;187;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a:t>
            </a:r>
            <a:endParaRPr/>
          </a:p>
          <a:p>
            <a:pPr indent="0" lvl="0" marL="0" rtl="0" algn="l">
              <a:spcBef>
                <a:spcPts val="1600"/>
              </a:spcBef>
              <a:spcAft>
                <a:spcPts val="1600"/>
              </a:spcAft>
              <a:buNone/>
            </a:pPr>
            <a:r>
              <a:t/>
            </a:r>
            <a:endParaRPr/>
          </a:p>
        </p:txBody>
      </p:sp>
      <p:pic>
        <p:nvPicPr>
          <p:cNvPr id="188" name="Google Shape;188;p22"/>
          <p:cNvPicPr preferRelativeResize="0"/>
          <p:nvPr/>
        </p:nvPicPr>
        <p:blipFill>
          <a:blip r:embed="rId3">
            <a:alphaModFix/>
          </a:blip>
          <a:stretch>
            <a:fillRect/>
          </a:stretch>
        </p:blipFill>
        <p:spPr>
          <a:xfrm>
            <a:off x="717654" y="1037400"/>
            <a:ext cx="7811842"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4" name="Google Shape;194;p23"/>
          <p:cNvPicPr preferRelativeResize="0"/>
          <p:nvPr/>
        </p:nvPicPr>
        <p:blipFill>
          <a:blip r:embed="rId3">
            <a:alphaModFix/>
          </a:blip>
          <a:stretch>
            <a:fillRect/>
          </a:stretch>
        </p:blipFill>
        <p:spPr>
          <a:xfrm>
            <a:off x="0" y="0"/>
            <a:ext cx="9144002"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Statistics</a:t>
            </a:r>
            <a:endParaRPr/>
          </a:p>
        </p:txBody>
      </p:sp>
      <p:sp>
        <p:nvSpPr>
          <p:cNvPr id="200" name="Google Shape;200;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Wikidata</a:t>
            </a:r>
            <a:endParaRPr/>
          </a:p>
          <a:p>
            <a:pPr indent="-317500" lvl="1" marL="914400" rtl="0" algn="l">
              <a:spcBef>
                <a:spcPts val="0"/>
              </a:spcBef>
              <a:spcAft>
                <a:spcPts val="0"/>
              </a:spcAft>
              <a:buSzPts val="1400"/>
              <a:buChar char="○"/>
            </a:pPr>
            <a:r>
              <a:rPr lang="en"/>
              <a:t>383.2 million triples</a:t>
            </a:r>
            <a:endParaRPr/>
          </a:p>
          <a:p>
            <a:pPr indent="-317500" lvl="1" marL="914400" rtl="0" algn="l">
              <a:spcBef>
                <a:spcPts val="0"/>
              </a:spcBef>
              <a:spcAft>
                <a:spcPts val="0"/>
              </a:spcAft>
              <a:buSzPts val="1400"/>
              <a:buChar char="○"/>
            </a:pPr>
            <a:r>
              <a:rPr lang="en"/>
              <a:t>58.7 million entities</a:t>
            </a:r>
            <a:endParaRPr/>
          </a:p>
          <a:p>
            <a:pPr indent="-317500" lvl="1" marL="914400" rtl="0" algn="l">
              <a:spcBef>
                <a:spcPts val="0"/>
              </a:spcBef>
              <a:spcAft>
                <a:spcPts val="0"/>
              </a:spcAft>
              <a:buSzPts val="1400"/>
              <a:buChar char="○"/>
            </a:pPr>
            <a:r>
              <a:rPr lang="en"/>
              <a:t>6490 different type of relations</a:t>
            </a:r>
            <a:endParaRPr/>
          </a:p>
          <a:p>
            <a:pPr indent="-342900" lvl="0" marL="457200" rtl="0" algn="l">
              <a:spcBef>
                <a:spcPts val="0"/>
              </a:spcBef>
              <a:spcAft>
                <a:spcPts val="0"/>
              </a:spcAft>
              <a:buSzPts val="1800"/>
              <a:buChar char="●"/>
            </a:pPr>
            <a:r>
              <a:rPr lang="en"/>
              <a:t>Wikipedia (English)</a:t>
            </a:r>
            <a:endParaRPr/>
          </a:p>
          <a:p>
            <a:pPr indent="-317500" lvl="1" marL="914400" rtl="0" algn="l">
              <a:spcBef>
                <a:spcPts val="0"/>
              </a:spcBef>
              <a:spcAft>
                <a:spcPts val="0"/>
              </a:spcAft>
              <a:buSzPts val="1400"/>
              <a:buChar char="○"/>
            </a:pPr>
            <a:r>
              <a:rPr lang="en"/>
              <a:t>14.7 million pages</a:t>
            </a:r>
            <a:endParaRPr/>
          </a:p>
          <a:p>
            <a:pPr indent="-317500" lvl="2" marL="1371600" rtl="0" algn="l">
              <a:spcBef>
                <a:spcPts val="0"/>
              </a:spcBef>
              <a:spcAft>
                <a:spcPts val="0"/>
              </a:spcAft>
              <a:buSzPts val="1400"/>
              <a:buChar char="■"/>
            </a:pPr>
            <a:r>
              <a:rPr lang="en"/>
              <a:t>8.8 million redirects</a:t>
            </a:r>
            <a:endParaRPr/>
          </a:p>
          <a:p>
            <a:pPr indent="-317500" lvl="2" marL="1371600" rtl="0" algn="l">
              <a:spcBef>
                <a:spcPts val="0"/>
              </a:spcBef>
              <a:spcAft>
                <a:spcPts val="0"/>
              </a:spcAft>
              <a:buSzPts val="1400"/>
              <a:buChar char="■"/>
            </a:pPr>
            <a:r>
              <a:rPr lang="en"/>
              <a:t>5.9 million unique pages</a:t>
            </a:r>
            <a:endParaRPr/>
          </a:p>
          <a:p>
            <a:pPr indent="-317500" lvl="1" marL="914400" rtl="0" algn="l">
              <a:spcBef>
                <a:spcPts val="0"/>
              </a:spcBef>
              <a:spcAft>
                <a:spcPts val="0"/>
              </a:spcAft>
              <a:buSzPts val="1400"/>
              <a:buChar char="○"/>
            </a:pPr>
            <a:r>
              <a:rPr lang="en"/>
              <a:t>135 million links to other Wikipedia pages</a:t>
            </a:r>
            <a:endParaRPr/>
          </a:p>
          <a:p>
            <a:pPr indent="-317500" lvl="2" marL="1371600" rtl="0" algn="l">
              <a:spcBef>
                <a:spcPts val="0"/>
              </a:spcBef>
              <a:spcAft>
                <a:spcPts val="0"/>
              </a:spcAft>
              <a:buSzPts val="1400"/>
              <a:buChar char="■"/>
            </a:pPr>
            <a:r>
              <a:rPr lang="en"/>
              <a:t>7.8 million unique (anchor_text, target_page) pairs</a:t>
            </a:r>
            <a:endParaRPr/>
          </a:p>
        </p:txBody>
      </p:sp>
      <p:pic>
        <p:nvPicPr>
          <p:cNvPr id="201" name="Google Shape;201;p24"/>
          <p:cNvPicPr preferRelativeResize="0"/>
          <p:nvPr/>
        </p:nvPicPr>
        <p:blipFill>
          <a:blip r:embed="rId3">
            <a:alphaModFix/>
          </a:blip>
          <a:stretch>
            <a:fillRect/>
          </a:stretch>
        </p:blipFill>
        <p:spPr>
          <a:xfrm>
            <a:off x="5902875" y="1130300"/>
            <a:ext cx="2775351" cy="25329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Missing Wikidata Entities</a:t>
            </a:r>
            <a:endParaRPr/>
          </a:p>
        </p:txBody>
      </p:sp>
      <p:sp>
        <p:nvSpPr>
          <p:cNvPr id="207" name="Google Shape;207;p25"/>
          <p:cNvSpPr txBox="1"/>
          <p:nvPr>
            <p:ph idx="1" type="body"/>
          </p:nvPr>
        </p:nvSpPr>
        <p:spPr>
          <a:xfrm>
            <a:off x="311700" y="1266325"/>
            <a:ext cx="42603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40693 Wikipedia pages with no corresponding Wikidata item</a:t>
            </a:r>
            <a:endParaRPr/>
          </a:p>
          <a:p>
            <a:pPr indent="0" lvl="0" marL="0" rtl="0" algn="l">
              <a:spcBef>
                <a:spcPts val="1600"/>
              </a:spcBef>
              <a:spcAft>
                <a:spcPts val="1600"/>
              </a:spcAft>
              <a:buNone/>
            </a:pPr>
            <a:r>
              <a:t/>
            </a:r>
            <a:endParaRPr/>
          </a:p>
        </p:txBody>
      </p:sp>
      <p:pic>
        <p:nvPicPr>
          <p:cNvPr id="208" name="Google Shape;208;p25"/>
          <p:cNvPicPr preferRelativeResize="0"/>
          <p:nvPr/>
        </p:nvPicPr>
        <p:blipFill>
          <a:blip r:embed="rId3">
            <a:alphaModFix/>
          </a:blip>
          <a:stretch>
            <a:fillRect/>
          </a:stretch>
        </p:blipFill>
        <p:spPr>
          <a:xfrm>
            <a:off x="4172150" y="1516950"/>
            <a:ext cx="4614999" cy="2360425"/>
          </a:xfrm>
          <a:prstGeom prst="rect">
            <a:avLst/>
          </a:prstGeom>
          <a:noFill/>
          <a:ln>
            <a:noFill/>
          </a:ln>
        </p:spPr>
      </p:pic>
      <p:pic>
        <p:nvPicPr>
          <p:cNvPr id="209" name="Google Shape;209;p25"/>
          <p:cNvPicPr preferRelativeResize="0"/>
          <p:nvPr/>
        </p:nvPicPr>
        <p:blipFill>
          <a:blip r:embed="rId4">
            <a:alphaModFix/>
          </a:blip>
          <a:stretch>
            <a:fillRect/>
          </a:stretch>
        </p:blipFill>
        <p:spPr>
          <a:xfrm>
            <a:off x="907725" y="2187051"/>
            <a:ext cx="2994000" cy="194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Top Outdegree Centrality Entities</a:t>
            </a:r>
            <a:endParaRPr/>
          </a:p>
        </p:txBody>
      </p:sp>
      <p:pic>
        <p:nvPicPr>
          <p:cNvPr id="215" name="Google Shape;215;p26"/>
          <p:cNvPicPr preferRelativeResize="0"/>
          <p:nvPr/>
        </p:nvPicPr>
        <p:blipFill>
          <a:blip r:embed="rId3">
            <a:alphaModFix/>
          </a:blip>
          <a:stretch>
            <a:fillRect/>
          </a:stretch>
        </p:blipFill>
        <p:spPr>
          <a:xfrm>
            <a:off x="811550" y="1271475"/>
            <a:ext cx="3657600" cy="3514725"/>
          </a:xfrm>
          <a:prstGeom prst="rect">
            <a:avLst/>
          </a:prstGeom>
          <a:noFill/>
          <a:ln>
            <a:noFill/>
          </a:ln>
        </p:spPr>
      </p:pic>
      <p:pic>
        <p:nvPicPr>
          <p:cNvPr id="216" name="Google Shape;216;p26"/>
          <p:cNvPicPr preferRelativeResize="0"/>
          <p:nvPr/>
        </p:nvPicPr>
        <p:blipFill>
          <a:blip r:embed="rId4">
            <a:alphaModFix/>
          </a:blip>
          <a:stretch>
            <a:fillRect/>
          </a:stretch>
        </p:blipFill>
        <p:spPr>
          <a:xfrm>
            <a:off x="4680075" y="1391250"/>
            <a:ext cx="4370050" cy="25414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Top Indegree Centrality Entities</a:t>
            </a:r>
            <a:endParaRPr/>
          </a:p>
        </p:txBody>
      </p:sp>
      <p:pic>
        <p:nvPicPr>
          <p:cNvPr id="222" name="Google Shape;222;p27"/>
          <p:cNvPicPr preferRelativeResize="0"/>
          <p:nvPr/>
        </p:nvPicPr>
        <p:blipFill>
          <a:blip r:embed="rId3">
            <a:alphaModFix/>
          </a:blip>
          <a:stretch>
            <a:fillRect/>
          </a:stretch>
        </p:blipFill>
        <p:spPr>
          <a:xfrm>
            <a:off x="866800" y="1206450"/>
            <a:ext cx="3553607" cy="3686275"/>
          </a:xfrm>
          <a:prstGeom prst="rect">
            <a:avLst/>
          </a:prstGeom>
          <a:noFill/>
          <a:ln>
            <a:noFill/>
          </a:ln>
        </p:spPr>
      </p:pic>
      <p:pic>
        <p:nvPicPr>
          <p:cNvPr id="223" name="Google Shape;223;p27"/>
          <p:cNvPicPr preferRelativeResize="0"/>
          <p:nvPr/>
        </p:nvPicPr>
        <p:blipFill>
          <a:blip r:embed="rId4">
            <a:alphaModFix/>
          </a:blip>
          <a:stretch>
            <a:fillRect/>
          </a:stretch>
        </p:blipFill>
        <p:spPr>
          <a:xfrm>
            <a:off x="4722100" y="1329050"/>
            <a:ext cx="4246600" cy="2448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grpSp>
        <p:nvGrpSpPr>
          <p:cNvPr id="75" name="Google Shape;75;p14"/>
          <p:cNvGrpSpPr/>
          <p:nvPr/>
        </p:nvGrpSpPr>
        <p:grpSpPr>
          <a:xfrm>
            <a:off x="152500" y="1152425"/>
            <a:ext cx="8734426" cy="3805625"/>
            <a:chOff x="152500" y="1152425"/>
            <a:chExt cx="8734426" cy="3805625"/>
          </a:xfrm>
        </p:grpSpPr>
        <p:sp>
          <p:nvSpPr>
            <p:cNvPr id="76" name="Google Shape;76;p14"/>
            <p:cNvSpPr/>
            <p:nvPr/>
          </p:nvSpPr>
          <p:spPr>
            <a:xfrm>
              <a:off x="825525" y="1524400"/>
              <a:ext cx="684300" cy="7074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70625" wrap="square" tIns="91425">
              <a:noAutofit/>
            </a:bodyPr>
            <a:lstStyle/>
            <a:p>
              <a:pPr indent="0" lvl="0" marL="0" rtl="0" algn="ctr">
                <a:spcBef>
                  <a:spcPts val="0"/>
                </a:spcBef>
                <a:spcAft>
                  <a:spcPts val="0"/>
                </a:spcAft>
                <a:buNone/>
              </a:pPr>
              <a:r>
                <a:t/>
              </a:r>
              <a:endParaRPr/>
            </a:p>
          </p:txBody>
        </p:sp>
        <p:sp>
          <p:nvSpPr>
            <p:cNvPr id="77" name="Google Shape;77;p14"/>
            <p:cNvSpPr/>
            <p:nvPr/>
          </p:nvSpPr>
          <p:spPr>
            <a:xfrm>
              <a:off x="5462750" y="1532275"/>
              <a:ext cx="684300" cy="7074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70625" wrap="square" tIns="91425">
              <a:noAutofit/>
            </a:bodyPr>
            <a:lstStyle/>
            <a:p>
              <a:pPr indent="0" lvl="0" marL="0" rtl="0" algn="ctr">
                <a:spcBef>
                  <a:spcPts val="0"/>
                </a:spcBef>
                <a:spcAft>
                  <a:spcPts val="0"/>
                </a:spcAft>
                <a:buNone/>
              </a:pPr>
              <a:r>
                <a:t/>
              </a:r>
              <a:endParaRPr/>
            </a:p>
          </p:txBody>
        </p:sp>
        <p:sp>
          <p:nvSpPr>
            <p:cNvPr id="78" name="Google Shape;78;p14"/>
            <p:cNvSpPr/>
            <p:nvPr/>
          </p:nvSpPr>
          <p:spPr>
            <a:xfrm>
              <a:off x="3006375" y="1532263"/>
              <a:ext cx="684300" cy="7074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70625" wrap="square" tIns="91425">
              <a:noAutofit/>
            </a:bodyPr>
            <a:lstStyle/>
            <a:p>
              <a:pPr indent="0" lvl="0" marL="0" rtl="0" algn="ctr">
                <a:spcBef>
                  <a:spcPts val="0"/>
                </a:spcBef>
                <a:spcAft>
                  <a:spcPts val="0"/>
                </a:spcAft>
                <a:buNone/>
              </a:pPr>
              <a:r>
                <a:t/>
              </a:r>
              <a:endParaRPr/>
            </a:p>
          </p:txBody>
        </p:sp>
        <p:sp>
          <p:nvSpPr>
            <p:cNvPr id="79" name="Google Shape;79;p14"/>
            <p:cNvSpPr/>
            <p:nvPr/>
          </p:nvSpPr>
          <p:spPr>
            <a:xfrm>
              <a:off x="2794400" y="3936325"/>
              <a:ext cx="684300" cy="7074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70625" wrap="square" tIns="91425">
              <a:noAutofit/>
            </a:bodyPr>
            <a:lstStyle/>
            <a:p>
              <a:pPr indent="0" lvl="0" marL="0" rtl="0" algn="ctr">
                <a:spcBef>
                  <a:spcPts val="0"/>
                </a:spcBef>
                <a:spcAft>
                  <a:spcPts val="0"/>
                </a:spcAft>
                <a:buNone/>
              </a:pPr>
              <a:r>
                <a:t/>
              </a:r>
              <a:endParaRPr/>
            </a:p>
          </p:txBody>
        </p:sp>
        <p:sp>
          <p:nvSpPr>
            <p:cNvPr id="80" name="Google Shape;80;p14"/>
            <p:cNvSpPr/>
            <p:nvPr/>
          </p:nvSpPr>
          <p:spPr>
            <a:xfrm>
              <a:off x="458000" y="3936325"/>
              <a:ext cx="684300" cy="7074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70625" wrap="square" tIns="91425">
              <a:noAutofit/>
            </a:bodyPr>
            <a:lstStyle/>
            <a:p>
              <a:pPr indent="0" lvl="0" marL="0" rtl="0" algn="ctr">
                <a:spcBef>
                  <a:spcPts val="0"/>
                </a:spcBef>
                <a:spcAft>
                  <a:spcPts val="0"/>
                </a:spcAft>
                <a:buNone/>
              </a:pPr>
              <a:r>
                <a:t/>
              </a:r>
              <a:endParaRPr/>
            </a:p>
          </p:txBody>
        </p:sp>
        <p:sp>
          <p:nvSpPr>
            <p:cNvPr id="81" name="Google Shape;81;p14"/>
            <p:cNvSpPr/>
            <p:nvPr/>
          </p:nvSpPr>
          <p:spPr>
            <a:xfrm>
              <a:off x="2016375" y="3012250"/>
              <a:ext cx="684300" cy="7074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70625" wrap="square" tIns="91425">
              <a:noAutofit/>
            </a:bodyPr>
            <a:lstStyle/>
            <a:p>
              <a:pPr indent="0" lvl="0" marL="0" rtl="0" algn="ctr">
                <a:spcBef>
                  <a:spcPts val="0"/>
                </a:spcBef>
                <a:spcAft>
                  <a:spcPts val="0"/>
                </a:spcAft>
                <a:buNone/>
              </a:pPr>
              <a:r>
                <a:t/>
              </a:r>
              <a:endParaRPr/>
            </a:p>
          </p:txBody>
        </p:sp>
        <p:sp>
          <p:nvSpPr>
            <p:cNvPr id="82" name="Google Shape;82;p14"/>
            <p:cNvSpPr txBox="1"/>
            <p:nvPr/>
          </p:nvSpPr>
          <p:spPr>
            <a:xfrm>
              <a:off x="746325" y="1210150"/>
              <a:ext cx="8427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Toyota</a:t>
              </a:r>
              <a:endParaRPr>
                <a:latin typeface="Open Sans"/>
                <a:ea typeface="Open Sans"/>
                <a:cs typeface="Open Sans"/>
                <a:sym typeface="Open Sans"/>
              </a:endParaRPr>
            </a:p>
          </p:txBody>
        </p:sp>
        <p:sp>
          <p:nvSpPr>
            <p:cNvPr id="83" name="Google Shape;83;p14"/>
            <p:cNvSpPr txBox="1"/>
            <p:nvPr/>
          </p:nvSpPr>
          <p:spPr>
            <a:xfrm>
              <a:off x="5027304" y="1152425"/>
              <a:ext cx="17721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Apple (company)</a:t>
              </a:r>
              <a:endParaRPr>
                <a:latin typeface="Open Sans"/>
                <a:ea typeface="Open Sans"/>
                <a:cs typeface="Open Sans"/>
                <a:sym typeface="Open Sans"/>
              </a:endParaRPr>
            </a:p>
          </p:txBody>
        </p:sp>
        <p:sp>
          <p:nvSpPr>
            <p:cNvPr id="84" name="Google Shape;84;p14"/>
            <p:cNvSpPr txBox="1"/>
            <p:nvPr/>
          </p:nvSpPr>
          <p:spPr>
            <a:xfrm>
              <a:off x="2769050" y="1203675"/>
              <a:ext cx="12960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20th century</a:t>
              </a:r>
              <a:endParaRPr>
                <a:latin typeface="Open Sans"/>
                <a:ea typeface="Open Sans"/>
                <a:cs typeface="Open Sans"/>
                <a:sym typeface="Open Sans"/>
              </a:endParaRPr>
            </a:p>
          </p:txBody>
        </p:sp>
        <p:sp>
          <p:nvSpPr>
            <p:cNvPr id="85" name="Google Shape;85;p14"/>
            <p:cNvSpPr txBox="1"/>
            <p:nvPr/>
          </p:nvSpPr>
          <p:spPr>
            <a:xfrm>
              <a:off x="2700671" y="3177238"/>
              <a:ext cx="9096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Vehicles</a:t>
              </a:r>
              <a:endParaRPr>
                <a:latin typeface="Open Sans"/>
                <a:ea typeface="Open Sans"/>
                <a:cs typeface="Open Sans"/>
                <a:sym typeface="Open Sans"/>
              </a:endParaRPr>
            </a:p>
          </p:txBody>
        </p:sp>
        <p:sp>
          <p:nvSpPr>
            <p:cNvPr id="86" name="Google Shape;86;p14"/>
            <p:cNvSpPr txBox="1"/>
            <p:nvPr/>
          </p:nvSpPr>
          <p:spPr>
            <a:xfrm>
              <a:off x="3176350" y="4556475"/>
              <a:ext cx="16521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Mount Fuji</a:t>
              </a:r>
              <a:endParaRPr>
                <a:latin typeface="Open Sans"/>
                <a:ea typeface="Open Sans"/>
                <a:cs typeface="Open Sans"/>
                <a:sym typeface="Open Sans"/>
              </a:endParaRPr>
            </a:p>
          </p:txBody>
        </p:sp>
        <p:sp>
          <p:nvSpPr>
            <p:cNvPr id="87" name="Google Shape;87;p14"/>
            <p:cNvSpPr txBox="1"/>
            <p:nvPr/>
          </p:nvSpPr>
          <p:spPr>
            <a:xfrm>
              <a:off x="152500" y="4580650"/>
              <a:ext cx="10764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Japan</a:t>
              </a:r>
              <a:endParaRPr>
                <a:latin typeface="Open Sans"/>
                <a:ea typeface="Open Sans"/>
                <a:cs typeface="Open Sans"/>
                <a:sym typeface="Open Sans"/>
              </a:endParaRPr>
            </a:p>
          </p:txBody>
        </p:sp>
        <p:cxnSp>
          <p:nvCxnSpPr>
            <p:cNvPr id="88" name="Google Shape;88;p14"/>
            <p:cNvCxnSpPr>
              <a:stCxn id="76" idx="4"/>
              <a:endCxn id="81" idx="0"/>
            </p:cNvCxnSpPr>
            <p:nvPr/>
          </p:nvCxnSpPr>
          <p:spPr>
            <a:xfrm>
              <a:off x="1167675" y="2231800"/>
              <a:ext cx="1191000" cy="78060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14"/>
            <p:cNvCxnSpPr>
              <a:stCxn id="76" idx="4"/>
              <a:endCxn id="80" idx="0"/>
            </p:cNvCxnSpPr>
            <p:nvPr/>
          </p:nvCxnSpPr>
          <p:spPr>
            <a:xfrm flipH="1">
              <a:off x="800175" y="2231800"/>
              <a:ext cx="367500" cy="17046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14"/>
            <p:cNvCxnSpPr>
              <a:stCxn id="76" idx="6"/>
              <a:endCxn id="78" idx="2"/>
            </p:cNvCxnSpPr>
            <p:nvPr/>
          </p:nvCxnSpPr>
          <p:spPr>
            <a:xfrm>
              <a:off x="1509825" y="1878100"/>
              <a:ext cx="1496700" cy="78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14"/>
            <p:cNvCxnSpPr>
              <a:stCxn id="77" idx="2"/>
              <a:endCxn id="78" idx="6"/>
            </p:cNvCxnSpPr>
            <p:nvPr/>
          </p:nvCxnSpPr>
          <p:spPr>
            <a:xfrm rot="10800000">
              <a:off x="3690650" y="1885975"/>
              <a:ext cx="1772100" cy="0"/>
            </a:xfrm>
            <a:prstGeom prst="straightConnector1">
              <a:avLst/>
            </a:prstGeom>
            <a:noFill/>
            <a:ln cap="flat" cmpd="sng" w="9525">
              <a:solidFill>
                <a:schemeClr val="dk2"/>
              </a:solidFill>
              <a:prstDash val="solid"/>
              <a:round/>
              <a:headEnd len="med" w="med" type="none"/>
              <a:tailEnd len="med" w="med" type="none"/>
            </a:ln>
          </p:spPr>
        </p:cxnSp>
        <p:sp>
          <p:nvSpPr>
            <p:cNvPr id="92" name="Google Shape;92;p14"/>
            <p:cNvSpPr txBox="1"/>
            <p:nvPr/>
          </p:nvSpPr>
          <p:spPr>
            <a:xfrm>
              <a:off x="1710514" y="1530383"/>
              <a:ext cx="12960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Founded in</a:t>
              </a:r>
              <a:endParaRPr sz="1200">
                <a:latin typeface="Open Sans"/>
                <a:ea typeface="Open Sans"/>
                <a:cs typeface="Open Sans"/>
                <a:sym typeface="Open Sans"/>
              </a:endParaRPr>
            </a:p>
          </p:txBody>
        </p:sp>
        <p:sp>
          <p:nvSpPr>
            <p:cNvPr id="93" name="Google Shape;93;p14"/>
            <p:cNvSpPr txBox="1"/>
            <p:nvPr/>
          </p:nvSpPr>
          <p:spPr>
            <a:xfrm rot="1934413">
              <a:off x="1457736" y="2475093"/>
              <a:ext cx="1295667" cy="37737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produces</a:t>
              </a:r>
              <a:endParaRPr sz="1200">
                <a:latin typeface="Open Sans"/>
                <a:ea typeface="Open Sans"/>
                <a:cs typeface="Open Sans"/>
                <a:sym typeface="Open Sans"/>
              </a:endParaRPr>
            </a:p>
          </p:txBody>
        </p:sp>
        <p:sp>
          <p:nvSpPr>
            <p:cNvPr id="94" name="Google Shape;94;p14"/>
            <p:cNvSpPr txBox="1"/>
            <p:nvPr/>
          </p:nvSpPr>
          <p:spPr>
            <a:xfrm rot="1592">
              <a:off x="3977754" y="1581370"/>
              <a:ext cx="12957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Founded in</a:t>
              </a:r>
              <a:endParaRPr sz="1200">
                <a:latin typeface="Open Sans"/>
                <a:ea typeface="Open Sans"/>
                <a:cs typeface="Open Sans"/>
                <a:sym typeface="Open Sans"/>
              </a:endParaRPr>
            </a:p>
          </p:txBody>
        </p:sp>
        <p:sp>
          <p:nvSpPr>
            <p:cNvPr id="95" name="Google Shape;95;p14"/>
            <p:cNvSpPr txBox="1"/>
            <p:nvPr/>
          </p:nvSpPr>
          <p:spPr>
            <a:xfrm rot="-4609261">
              <a:off x="48760" y="2981646"/>
              <a:ext cx="1551359" cy="37745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Headquartered in</a:t>
              </a:r>
              <a:endParaRPr sz="1200">
                <a:latin typeface="Open Sans"/>
                <a:ea typeface="Open Sans"/>
                <a:cs typeface="Open Sans"/>
                <a:sym typeface="Open Sans"/>
              </a:endParaRPr>
            </a:p>
          </p:txBody>
        </p:sp>
        <p:cxnSp>
          <p:nvCxnSpPr>
            <p:cNvPr id="96" name="Google Shape;96;p14"/>
            <p:cNvCxnSpPr>
              <a:stCxn id="80" idx="6"/>
              <a:endCxn id="79" idx="2"/>
            </p:cNvCxnSpPr>
            <p:nvPr/>
          </p:nvCxnSpPr>
          <p:spPr>
            <a:xfrm>
              <a:off x="1142300" y="4290025"/>
              <a:ext cx="1652100" cy="0"/>
            </a:xfrm>
            <a:prstGeom prst="straightConnector1">
              <a:avLst/>
            </a:prstGeom>
            <a:noFill/>
            <a:ln cap="flat" cmpd="sng" w="9525">
              <a:solidFill>
                <a:schemeClr val="dk2"/>
              </a:solidFill>
              <a:prstDash val="solid"/>
              <a:round/>
              <a:headEnd len="med" w="med" type="none"/>
              <a:tailEnd len="med" w="med" type="none"/>
            </a:ln>
          </p:spPr>
        </p:cxnSp>
        <p:sp>
          <p:nvSpPr>
            <p:cNvPr id="97" name="Google Shape;97;p14"/>
            <p:cNvSpPr txBox="1"/>
            <p:nvPr/>
          </p:nvSpPr>
          <p:spPr>
            <a:xfrm>
              <a:off x="1516039" y="4324583"/>
              <a:ext cx="12960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Located in</a:t>
              </a:r>
              <a:endParaRPr sz="1200">
                <a:latin typeface="Open Sans"/>
                <a:ea typeface="Open Sans"/>
                <a:cs typeface="Open Sans"/>
                <a:sym typeface="Open Sans"/>
              </a:endParaRPr>
            </a:p>
          </p:txBody>
        </p:sp>
        <p:sp>
          <p:nvSpPr>
            <p:cNvPr id="98" name="Google Shape;98;p14"/>
            <p:cNvSpPr/>
            <p:nvPr/>
          </p:nvSpPr>
          <p:spPr>
            <a:xfrm>
              <a:off x="4343000" y="3012250"/>
              <a:ext cx="684300" cy="7074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70625" wrap="square" tIns="91425">
              <a:noAutofit/>
            </a:bodyPr>
            <a:lstStyle/>
            <a:p>
              <a:pPr indent="0" lvl="0" marL="0" rtl="0" algn="ctr">
                <a:spcBef>
                  <a:spcPts val="0"/>
                </a:spcBef>
                <a:spcAft>
                  <a:spcPts val="0"/>
                </a:spcAft>
                <a:buNone/>
              </a:pPr>
              <a:r>
                <a:t/>
              </a:r>
              <a:endParaRPr/>
            </a:p>
          </p:txBody>
        </p:sp>
        <p:sp>
          <p:nvSpPr>
            <p:cNvPr id="99" name="Google Shape;99;p14"/>
            <p:cNvSpPr txBox="1"/>
            <p:nvPr/>
          </p:nvSpPr>
          <p:spPr>
            <a:xfrm>
              <a:off x="4281350" y="3719650"/>
              <a:ext cx="9921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Smart Phones</a:t>
              </a:r>
              <a:endParaRPr>
                <a:latin typeface="Open Sans"/>
                <a:ea typeface="Open Sans"/>
                <a:cs typeface="Open Sans"/>
                <a:sym typeface="Open Sans"/>
              </a:endParaRPr>
            </a:p>
          </p:txBody>
        </p:sp>
        <p:cxnSp>
          <p:nvCxnSpPr>
            <p:cNvPr id="100" name="Google Shape;100;p14"/>
            <p:cNvCxnSpPr>
              <a:stCxn id="77" idx="4"/>
              <a:endCxn id="98" idx="0"/>
            </p:cNvCxnSpPr>
            <p:nvPr/>
          </p:nvCxnSpPr>
          <p:spPr>
            <a:xfrm flipH="1">
              <a:off x="4685000" y="2239675"/>
              <a:ext cx="1119900" cy="772500"/>
            </a:xfrm>
            <a:prstGeom prst="straightConnector1">
              <a:avLst/>
            </a:prstGeom>
            <a:noFill/>
            <a:ln cap="flat" cmpd="sng" w="9525">
              <a:solidFill>
                <a:schemeClr val="dk2"/>
              </a:solidFill>
              <a:prstDash val="solid"/>
              <a:round/>
              <a:headEnd len="med" w="med" type="none"/>
              <a:tailEnd len="med" w="med" type="none"/>
            </a:ln>
          </p:spPr>
        </p:cxnSp>
        <p:sp>
          <p:nvSpPr>
            <p:cNvPr id="101" name="Google Shape;101;p14"/>
            <p:cNvSpPr txBox="1"/>
            <p:nvPr/>
          </p:nvSpPr>
          <p:spPr>
            <a:xfrm rot="-2147816">
              <a:off x="4533871" y="2436061"/>
              <a:ext cx="855510" cy="37734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produces</a:t>
              </a:r>
              <a:endParaRPr sz="1200">
                <a:latin typeface="Open Sans"/>
                <a:ea typeface="Open Sans"/>
                <a:cs typeface="Open Sans"/>
                <a:sym typeface="Open Sans"/>
              </a:endParaRPr>
            </a:p>
          </p:txBody>
        </p:sp>
        <p:sp>
          <p:nvSpPr>
            <p:cNvPr id="102" name="Google Shape;102;p14"/>
            <p:cNvSpPr/>
            <p:nvPr/>
          </p:nvSpPr>
          <p:spPr>
            <a:xfrm>
              <a:off x="6669625" y="3074250"/>
              <a:ext cx="684300" cy="7074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70625" wrap="square" tIns="91425">
              <a:noAutofit/>
            </a:bodyPr>
            <a:lstStyle/>
            <a:p>
              <a:pPr indent="0" lvl="0" marL="0" rtl="0" algn="ctr">
                <a:spcBef>
                  <a:spcPts val="0"/>
                </a:spcBef>
                <a:spcAft>
                  <a:spcPts val="0"/>
                </a:spcAft>
                <a:buNone/>
              </a:pPr>
              <a:r>
                <a:t/>
              </a:r>
              <a:endParaRPr/>
            </a:p>
          </p:txBody>
        </p:sp>
        <p:sp>
          <p:nvSpPr>
            <p:cNvPr id="103" name="Google Shape;103;p14"/>
            <p:cNvSpPr txBox="1"/>
            <p:nvPr/>
          </p:nvSpPr>
          <p:spPr>
            <a:xfrm>
              <a:off x="6516950" y="3912625"/>
              <a:ext cx="9921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Samsung</a:t>
              </a:r>
              <a:endParaRPr>
                <a:latin typeface="Open Sans"/>
                <a:ea typeface="Open Sans"/>
                <a:cs typeface="Open Sans"/>
                <a:sym typeface="Open Sans"/>
              </a:endParaRPr>
            </a:p>
          </p:txBody>
        </p:sp>
        <p:cxnSp>
          <p:nvCxnSpPr>
            <p:cNvPr id="104" name="Google Shape;104;p14"/>
            <p:cNvCxnSpPr>
              <a:stCxn id="77" idx="4"/>
              <a:endCxn id="102" idx="0"/>
            </p:cNvCxnSpPr>
            <p:nvPr/>
          </p:nvCxnSpPr>
          <p:spPr>
            <a:xfrm>
              <a:off x="5804900" y="2239675"/>
              <a:ext cx="1206900" cy="83460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14"/>
            <p:cNvCxnSpPr>
              <a:stCxn id="98" idx="6"/>
              <a:endCxn id="102" idx="2"/>
            </p:cNvCxnSpPr>
            <p:nvPr/>
          </p:nvCxnSpPr>
          <p:spPr>
            <a:xfrm>
              <a:off x="5027300" y="3365950"/>
              <a:ext cx="1642200" cy="62100"/>
            </a:xfrm>
            <a:prstGeom prst="straightConnector1">
              <a:avLst/>
            </a:prstGeom>
            <a:noFill/>
            <a:ln cap="flat" cmpd="sng" w="9525">
              <a:solidFill>
                <a:schemeClr val="dk2"/>
              </a:solidFill>
              <a:prstDash val="solid"/>
              <a:round/>
              <a:headEnd len="med" w="med" type="none"/>
              <a:tailEnd len="med" w="med" type="none"/>
            </a:ln>
          </p:spPr>
        </p:cxnSp>
        <p:sp>
          <p:nvSpPr>
            <p:cNvPr id="106" name="Google Shape;106;p14"/>
            <p:cNvSpPr txBox="1"/>
            <p:nvPr/>
          </p:nvSpPr>
          <p:spPr>
            <a:xfrm rot="1205">
              <a:off x="5377096" y="3057865"/>
              <a:ext cx="8556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produces</a:t>
              </a:r>
              <a:endParaRPr sz="1200">
                <a:latin typeface="Open Sans"/>
                <a:ea typeface="Open Sans"/>
                <a:cs typeface="Open Sans"/>
                <a:sym typeface="Open Sans"/>
              </a:endParaRPr>
            </a:p>
          </p:txBody>
        </p:sp>
        <p:sp>
          <p:nvSpPr>
            <p:cNvPr id="107" name="Google Shape;107;p14"/>
            <p:cNvSpPr txBox="1"/>
            <p:nvPr/>
          </p:nvSpPr>
          <p:spPr>
            <a:xfrm rot="2081965">
              <a:off x="5934892" y="2446470"/>
              <a:ext cx="1275315" cy="37731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competes with</a:t>
              </a:r>
              <a:endParaRPr sz="1200">
                <a:latin typeface="Open Sans"/>
                <a:ea typeface="Open Sans"/>
                <a:cs typeface="Open Sans"/>
                <a:sym typeface="Open Sans"/>
              </a:endParaRPr>
            </a:p>
          </p:txBody>
        </p:sp>
        <p:sp>
          <p:nvSpPr>
            <p:cNvPr id="108" name="Google Shape;108;p14"/>
            <p:cNvSpPr txBox="1"/>
            <p:nvPr/>
          </p:nvSpPr>
          <p:spPr>
            <a:xfrm>
              <a:off x="7680026" y="1530375"/>
              <a:ext cx="12069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Ki Nam Kim</a:t>
              </a:r>
              <a:endParaRPr>
                <a:latin typeface="Open Sans"/>
                <a:ea typeface="Open Sans"/>
                <a:cs typeface="Open Sans"/>
                <a:sym typeface="Open Sans"/>
              </a:endParaRPr>
            </a:p>
          </p:txBody>
        </p:sp>
        <p:sp>
          <p:nvSpPr>
            <p:cNvPr id="109" name="Google Shape;109;p14"/>
            <p:cNvSpPr/>
            <p:nvPr/>
          </p:nvSpPr>
          <p:spPr>
            <a:xfrm>
              <a:off x="7919125" y="1924650"/>
              <a:ext cx="684300" cy="7074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70625" wrap="square" tIns="91425">
              <a:noAutofit/>
            </a:bodyPr>
            <a:lstStyle/>
            <a:p>
              <a:pPr indent="0" lvl="0" marL="0" rtl="0" algn="ctr">
                <a:spcBef>
                  <a:spcPts val="0"/>
                </a:spcBef>
                <a:spcAft>
                  <a:spcPts val="0"/>
                </a:spcAft>
                <a:buNone/>
              </a:pPr>
              <a:r>
                <a:t/>
              </a:r>
              <a:endParaRPr/>
            </a:p>
          </p:txBody>
        </p:sp>
        <p:sp>
          <p:nvSpPr>
            <p:cNvPr id="110" name="Google Shape;110;p14"/>
            <p:cNvSpPr txBox="1"/>
            <p:nvPr/>
          </p:nvSpPr>
          <p:spPr>
            <a:xfrm rot="-2381542">
              <a:off x="7375244" y="2721342"/>
              <a:ext cx="855378" cy="37750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CEO of</a:t>
              </a:r>
              <a:endParaRPr sz="1200">
                <a:latin typeface="Open Sans"/>
                <a:ea typeface="Open Sans"/>
                <a:cs typeface="Open Sans"/>
                <a:sym typeface="Open Sans"/>
              </a:endParaRPr>
            </a:p>
          </p:txBody>
        </p:sp>
        <p:cxnSp>
          <p:nvCxnSpPr>
            <p:cNvPr id="111" name="Google Shape;111;p14"/>
            <p:cNvCxnSpPr>
              <a:stCxn id="109" idx="4"/>
              <a:endCxn id="102" idx="6"/>
            </p:cNvCxnSpPr>
            <p:nvPr/>
          </p:nvCxnSpPr>
          <p:spPr>
            <a:xfrm flipH="1">
              <a:off x="7354075" y="2632050"/>
              <a:ext cx="907200" cy="795900"/>
            </a:xfrm>
            <a:prstGeom prst="straightConnector1">
              <a:avLst/>
            </a:prstGeom>
            <a:noFill/>
            <a:ln cap="flat" cmpd="sng" w="9525">
              <a:solidFill>
                <a:schemeClr val="dk2"/>
              </a:solidFill>
              <a:prstDash val="solid"/>
              <a:round/>
              <a:headEnd len="med" w="med" type="none"/>
              <a:tailEnd len="med" w="med" type="none"/>
            </a:ln>
          </p:spPr>
        </p:cxnSp>
      </p:grpSp>
      <p:sp>
        <p:nvSpPr>
          <p:cNvPr id="112" name="Google Shape;112;p14"/>
          <p:cNvSpPr txBox="1"/>
          <p:nvPr>
            <p:ph type="title"/>
          </p:nvPr>
        </p:nvSpPr>
        <p:spPr>
          <a:xfrm>
            <a:off x="6940500" y="4520275"/>
            <a:ext cx="2203500" cy="5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Knowledge Graph</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18" name="Google Shape;118;p15"/>
          <p:cNvSpPr/>
          <p:nvPr/>
        </p:nvSpPr>
        <p:spPr>
          <a:xfrm>
            <a:off x="6300950" y="1532275"/>
            <a:ext cx="684300" cy="7074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70625" wrap="square" tIns="91425">
            <a:noAutofit/>
          </a:bodyPr>
          <a:lstStyle/>
          <a:p>
            <a:pPr indent="0" lvl="0" marL="0" rtl="0" algn="ctr">
              <a:spcBef>
                <a:spcPts val="0"/>
              </a:spcBef>
              <a:spcAft>
                <a:spcPts val="0"/>
              </a:spcAft>
              <a:buNone/>
            </a:pPr>
            <a:r>
              <a:t/>
            </a:r>
            <a:endParaRPr/>
          </a:p>
        </p:txBody>
      </p:sp>
      <p:sp>
        <p:nvSpPr>
          <p:cNvPr id="119" name="Google Shape;119;p15"/>
          <p:cNvSpPr txBox="1"/>
          <p:nvPr/>
        </p:nvSpPr>
        <p:spPr>
          <a:xfrm>
            <a:off x="5865504" y="1152425"/>
            <a:ext cx="17721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Open Sans"/>
                <a:ea typeface="Open Sans"/>
                <a:cs typeface="Open Sans"/>
                <a:sym typeface="Open Sans"/>
              </a:rPr>
              <a:t>Apple (company)</a:t>
            </a:r>
            <a:endParaRPr>
              <a:solidFill>
                <a:schemeClr val="accent1"/>
              </a:solidFill>
              <a:latin typeface="Open Sans"/>
              <a:ea typeface="Open Sans"/>
              <a:cs typeface="Open Sans"/>
              <a:sym typeface="Open Sans"/>
            </a:endParaRPr>
          </a:p>
        </p:txBody>
      </p:sp>
      <p:sp>
        <p:nvSpPr>
          <p:cNvPr id="120" name="Google Shape;120;p15"/>
          <p:cNvSpPr/>
          <p:nvPr/>
        </p:nvSpPr>
        <p:spPr>
          <a:xfrm>
            <a:off x="5181200" y="3012250"/>
            <a:ext cx="684300" cy="7074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70625" wrap="square" tIns="91425">
            <a:noAutofit/>
          </a:bodyPr>
          <a:lstStyle/>
          <a:p>
            <a:pPr indent="0" lvl="0" marL="0" rtl="0" algn="ctr">
              <a:spcBef>
                <a:spcPts val="0"/>
              </a:spcBef>
              <a:spcAft>
                <a:spcPts val="0"/>
              </a:spcAft>
              <a:buNone/>
            </a:pPr>
            <a:r>
              <a:t/>
            </a:r>
            <a:endParaRPr/>
          </a:p>
        </p:txBody>
      </p:sp>
      <p:sp>
        <p:nvSpPr>
          <p:cNvPr id="121" name="Google Shape;121;p15"/>
          <p:cNvSpPr txBox="1"/>
          <p:nvPr/>
        </p:nvSpPr>
        <p:spPr>
          <a:xfrm>
            <a:off x="5119550" y="3719650"/>
            <a:ext cx="9921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Open Sans"/>
                <a:ea typeface="Open Sans"/>
                <a:cs typeface="Open Sans"/>
                <a:sym typeface="Open Sans"/>
              </a:rPr>
              <a:t>Smart Phones</a:t>
            </a:r>
            <a:endParaRPr>
              <a:solidFill>
                <a:schemeClr val="accent1"/>
              </a:solidFill>
              <a:latin typeface="Open Sans"/>
              <a:ea typeface="Open Sans"/>
              <a:cs typeface="Open Sans"/>
              <a:sym typeface="Open Sans"/>
            </a:endParaRPr>
          </a:p>
        </p:txBody>
      </p:sp>
      <p:cxnSp>
        <p:nvCxnSpPr>
          <p:cNvPr id="122" name="Google Shape;122;p15"/>
          <p:cNvCxnSpPr>
            <a:stCxn id="118" idx="4"/>
            <a:endCxn id="120" idx="0"/>
          </p:cNvCxnSpPr>
          <p:nvPr/>
        </p:nvCxnSpPr>
        <p:spPr>
          <a:xfrm flipH="1">
            <a:off x="5523200" y="2239675"/>
            <a:ext cx="1119900" cy="772500"/>
          </a:xfrm>
          <a:prstGeom prst="straightConnector1">
            <a:avLst/>
          </a:prstGeom>
          <a:noFill/>
          <a:ln cap="flat" cmpd="sng" w="9525">
            <a:solidFill>
              <a:schemeClr val="dk2"/>
            </a:solidFill>
            <a:prstDash val="solid"/>
            <a:round/>
            <a:headEnd len="med" w="med" type="none"/>
            <a:tailEnd len="med" w="med" type="none"/>
          </a:ln>
        </p:spPr>
      </p:cxnSp>
      <p:sp>
        <p:nvSpPr>
          <p:cNvPr id="123" name="Google Shape;123;p15"/>
          <p:cNvSpPr txBox="1"/>
          <p:nvPr/>
        </p:nvSpPr>
        <p:spPr>
          <a:xfrm rot="-2147816">
            <a:off x="5372071" y="2436061"/>
            <a:ext cx="855510" cy="37734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produces</a:t>
            </a:r>
            <a:endParaRPr sz="1200">
              <a:latin typeface="Open Sans"/>
              <a:ea typeface="Open Sans"/>
              <a:cs typeface="Open Sans"/>
              <a:sym typeface="Open Sans"/>
            </a:endParaRPr>
          </a:p>
        </p:txBody>
      </p:sp>
      <p:sp>
        <p:nvSpPr>
          <p:cNvPr id="124" name="Google Shape;124;p15"/>
          <p:cNvSpPr/>
          <p:nvPr/>
        </p:nvSpPr>
        <p:spPr>
          <a:xfrm>
            <a:off x="7507825" y="3074250"/>
            <a:ext cx="684300" cy="7074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70625" wrap="square" tIns="91425">
            <a:noAutofit/>
          </a:bodyPr>
          <a:lstStyle/>
          <a:p>
            <a:pPr indent="0" lvl="0" marL="0" rtl="0" algn="ctr">
              <a:spcBef>
                <a:spcPts val="0"/>
              </a:spcBef>
              <a:spcAft>
                <a:spcPts val="0"/>
              </a:spcAft>
              <a:buNone/>
            </a:pPr>
            <a:r>
              <a:t/>
            </a:r>
            <a:endParaRPr/>
          </a:p>
        </p:txBody>
      </p:sp>
      <p:sp>
        <p:nvSpPr>
          <p:cNvPr id="125" name="Google Shape;125;p15"/>
          <p:cNvSpPr txBox="1"/>
          <p:nvPr/>
        </p:nvSpPr>
        <p:spPr>
          <a:xfrm>
            <a:off x="7355150" y="3912625"/>
            <a:ext cx="9921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Open Sans"/>
                <a:ea typeface="Open Sans"/>
                <a:cs typeface="Open Sans"/>
                <a:sym typeface="Open Sans"/>
              </a:rPr>
              <a:t>Samsung</a:t>
            </a:r>
            <a:endParaRPr>
              <a:solidFill>
                <a:schemeClr val="accent1"/>
              </a:solidFill>
              <a:latin typeface="Open Sans"/>
              <a:ea typeface="Open Sans"/>
              <a:cs typeface="Open Sans"/>
              <a:sym typeface="Open Sans"/>
            </a:endParaRPr>
          </a:p>
        </p:txBody>
      </p:sp>
      <p:cxnSp>
        <p:nvCxnSpPr>
          <p:cNvPr id="126" name="Google Shape;126;p15"/>
          <p:cNvCxnSpPr>
            <a:stCxn id="118" idx="4"/>
            <a:endCxn id="124" idx="0"/>
          </p:cNvCxnSpPr>
          <p:nvPr/>
        </p:nvCxnSpPr>
        <p:spPr>
          <a:xfrm>
            <a:off x="6643100" y="2239675"/>
            <a:ext cx="1206900" cy="8346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15"/>
          <p:cNvCxnSpPr>
            <a:stCxn id="120" idx="6"/>
            <a:endCxn id="124" idx="2"/>
          </p:cNvCxnSpPr>
          <p:nvPr/>
        </p:nvCxnSpPr>
        <p:spPr>
          <a:xfrm>
            <a:off x="5865500" y="3365950"/>
            <a:ext cx="1642200" cy="62100"/>
          </a:xfrm>
          <a:prstGeom prst="straightConnector1">
            <a:avLst/>
          </a:prstGeom>
          <a:noFill/>
          <a:ln cap="flat" cmpd="sng" w="9525">
            <a:solidFill>
              <a:schemeClr val="dk2"/>
            </a:solidFill>
            <a:prstDash val="solid"/>
            <a:round/>
            <a:headEnd len="med" w="med" type="none"/>
            <a:tailEnd len="med" w="med" type="none"/>
          </a:ln>
        </p:spPr>
      </p:cxnSp>
      <p:sp>
        <p:nvSpPr>
          <p:cNvPr id="128" name="Google Shape;128;p15"/>
          <p:cNvSpPr txBox="1"/>
          <p:nvPr/>
        </p:nvSpPr>
        <p:spPr>
          <a:xfrm rot="1205">
            <a:off x="6215296" y="3057865"/>
            <a:ext cx="8556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produces</a:t>
            </a:r>
            <a:endParaRPr sz="1200">
              <a:latin typeface="Open Sans"/>
              <a:ea typeface="Open Sans"/>
              <a:cs typeface="Open Sans"/>
              <a:sym typeface="Open Sans"/>
            </a:endParaRPr>
          </a:p>
        </p:txBody>
      </p:sp>
      <p:sp>
        <p:nvSpPr>
          <p:cNvPr id="129" name="Google Shape;129;p15"/>
          <p:cNvSpPr txBox="1"/>
          <p:nvPr/>
        </p:nvSpPr>
        <p:spPr>
          <a:xfrm rot="2081965">
            <a:off x="6773092" y="2446470"/>
            <a:ext cx="1275315" cy="37731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pen Sans"/>
                <a:ea typeface="Open Sans"/>
                <a:cs typeface="Open Sans"/>
                <a:sym typeface="Open Sans"/>
              </a:rPr>
              <a:t>competes with</a:t>
            </a:r>
            <a:endParaRPr sz="1200">
              <a:latin typeface="Open Sans"/>
              <a:ea typeface="Open Sans"/>
              <a:cs typeface="Open Sans"/>
              <a:sym typeface="Open Sans"/>
            </a:endParaRPr>
          </a:p>
        </p:txBody>
      </p:sp>
      <p:sp>
        <p:nvSpPr>
          <p:cNvPr id="130" name="Google Shape;130;p15"/>
          <p:cNvSpPr txBox="1"/>
          <p:nvPr>
            <p:ph type="title"/>
          </p:nvPr>
        </p:nvSpPr>
        <p:spPr>
          <a:xfrm>
            <a:off x="8442000" y="4541000"/>
            <a:ext cx="702000" cy="5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NLP</a:t>
            </a:r>
            <a:endParaRPr sz="2400"/>
          </a:p>
        </p:txBody>
      </p:sp>
      <p:pic>
        <p:nvPicPr>
          <p:cNvPr id="131" name="Google Shape;131;p15"/>
          <p:cNvPicPr preferRelativeResize="0"/>
          <p:nvPr/>
        </p:nvPicPr>
        <p:blipFill>
          <a:blip r:embed="rId3">
            <a:alphaModFix/>
          </a:blip>
          <a:stretch>
            <a:fillRect/>
          </a:stretch>
        </p:blipFill>
        <p:spPr>
          <a:xfrm>
            <a:off x="142025" y="1826625"/>
            <a:ext cx="4038200" cy="2086010"/>
          </a:xfrm>
          <a:prstGeom prst="rect">
            <a:avLst/>
          </a:prstGeom>
          <a:noFill/>
          <a:ln>
            <a:noFill/>
          </a:ln>
        </p:spPr>
      </p:pic>
      <p:sp>
        <p:nvSpPr>
          <p:cNvPr id="132" name="Google Shape;132;p15"/>
          <p:cNvSpPr/>
          <p:nvPr/>
        </p:nvSpPr>
        <p:spPr>
          <a:xfrm>
            <a:off x="280000" y="1866600"/>
            <a:ext cx="445800" cy="2073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930175" y="1866600"/>
            <a:ext cx="684300" cy="2073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236200" y="2364450"/>
            <a:ext cx="533400" cy="2073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860700" y="3365950"/>
            <a:ext cx="1514100" cy="207300"/>
          </a:xfrm>
          <a:prstGeom prst="rect">
            <a:avLst/>
          </a:pr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 name="Google Shape;136;p15"/>
          <p:cNvCxnSpPr>
            <a:stCxn id="135" idx="0"/>
          </p:cNvCxnSpPr>
          <p:nvPr/>
        </p:nvCxnSpPr>
        <p:spPr>
          <a:xfrm rot="10800000">
            <a:off x="1285950" y="3142150"/>
            <a:ext cx="331800" cy="223800"/>
          </a:xfrm>
          <a:prstGeom prst="straightConnector1">
            <a:avLst/>
          </a:prstGeom>
          <a:noFill/>
          <a:ln cap="flat" cmpd="sng" w="28575">
            <a:solidFill>
              <a:srgbClr val="00FFFF"/>
            </a:solidFill>
            <a:prstDash val="solid"/>
            <a:round/>
            <a:headEnd len="med" w="med" type="none"/>
            <a:tailEnd len="med" w="med" type="triangle"/>
          </a:ln>
        </p:spPr>
      </p:cxnSp>
      <p:sp>
        <p:nvSpPr>
          <p:cNvPr id="137" name="Google Shape;137;p15"/>
          <p:cNvSpPr/>
          <p:nvPr/>
        </p:nvSpPr>
        <p:spPr>
          <a:xfrm>
            <a:off x="860700" y="2934850"/>
            <a:ext cx="2073900" cy="207300"/>
          </a:xfrm>
          <a:prstGeom prst="rect">
            <a:avLst/>
          </a:pr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8" name="Google Shape;138;p15"/>
          <p:cNvCxnSpPr/>
          <p:nvPr/>
        </p:nvCxnSpPr>
        <p:spPr>
          <a:xfrm rot="10800000">
            <a:off x="653400" y="2936800"/>
            <a:ext cx="207300" cy="203400"/>
          </a:xfrm>
          <a:prstGeom prst="straightConnector1">
            <a:avLst/>
          </a:prstGeom>
          <a:noFill/>
          <a:ln cap="flat" cmpd="sng" w="28575">
            <a:solidFill>
              <a:srgbClr val="00FFFF"/>
            </a:solidFill>
            <a:prstDash val="solid"/>
            <a:round/>
            <a:headEnd len="med" w="med" type="none"/>
            <a:tailEnd len="med" w="med" type="triangle"/>
          </a:ln>
        </p:spPr>
      </p:cxnSp>
      <p:sp>
        <p:nvSpPr>
          <p:cNvPr id="139" name="Google Shape;139;p15"/>
          <p:cNvSpPr/>
          <p:nvPr/>
        </p:nvSpPr>
        <p:spPr>
          <a:xfrm>
            <a:off x="236200" y="2726825"/>
            <a:ext cx="533400" cy="207300"/>
          </a:xfrm>
          <a:prstGeom prst="rect">
            <a:avLst/>
          </a:pr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0" name="Google Shape;140;p15"/>
          <p:cNvCxnSpPr/>
          <p:nvPr/>
        </p:nvCxnSpPr>
        <p:spPr>
          <a:xfrm>
            <a:off x="6985250" y="1904300"/>
            <a:ext cx="761100" cy="14100"/>
          </a:xfrm>
          <a:prstGeom prst="straightConnector1">
            <a:avLst/>
          </a:prstGeom>
          <a:noFill/>
          <a:ln cap="flat" cmpd="sng" w="28575">
            <a:solidFill>
              <a:srgbClr val="00FFFF"/>
            </a:solidFill>
            <a:prstDash val="solid"/>
            <a:round/>
            <a:headEnd len="med" w="med" type="none"/>
            <a:tailEnd len="med" w="med" type="triangle"/>
          </a:ln>
        </p:spPr>
      </p:cxnSp>
      <p:sp>
        <p:nvSpPr>
          <p:cNvPr id="141" name="Google Shape;141;p15"/>
          <p:cNvSpPr txBox="1"/>
          <p:nvPr/>
        </p:nvSpPr>
        <p:spPr>
          <a:xfrm rot="921">
            <a:off x="7746350" y="1649300"/>
            <a:ext cx="11199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Open Sans"/>
                <a:ea typeface="Open Sans"/>
                <a:cs typeface="Open Sans"/>
                <a:sym typeface="Open Sans"/>
              </a:rPr>
              <a:t>Figures down 12%</a:t>
            </a:r>
            <a:endParaRPr sz="1200">
              <a:solidFill>
                <a:schemeClr val="accent3"/>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&amp; Collaboration Infrastructure</a:t>
            </a:r>
            <a:endParaRPr/>
          </a:p>
        </p:txBody>
      </p:sp>
      <p:sp>
        <p:nvSpPr>
          <p:cNvPr id="147" name="Google Shape;147;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Centralized GitHub repo set up in the cookiecutter data science project template for submission </a:t>
            </a:r>
            <a:endParaRPr/>
          </a:p>
          <a:p>
            <a:pPr indent="0" lvl="0" marL="457200" rtl="0" algn="l">
              <a:lnSpc>
                <a:spcPct val="100000"/>
              </a:lnSpc>
              <a:spcBef>
                <a:spcPts val="0"/>
              </a:spcBef>
              <a:spcAft>
                <a:spcPts val="0"/>
              </a:spcAft>
              <a:buNone/>
            </a:pPr>
            <a:r>
              <a:t/>
            </a:r>
            <a:endParaRPr/>
          </a:p>
          <a:p>
            <a:pPr indent="-342900" lvl="0" marL="457200" rtl="0" algn="l">
              <a:spcBef>
                <a:spcPts val="0"/>
              </a:spcBef>
              <a:spcAft>
                <a:spcPts val="0"/>
              </a:spcAft>
              <a:buSzPts val="1800"/>
              <a:buChar char="●"/>
            </a:pPr>
            <a:r>
              <a:rPr lang="en"/>
              <a:t>Local host on Matteo’s laptop for day-to-day collaboration</a:t>
            </a:r>
            <a:endParaRPr/>
          </a:p>
          <a:p>
            <a:pPr indent="0" lvl="0" marL="457200" rtl="0" algn="l">
              <a:lnSpc>
                <a:spcPct val="100000"/>
              </a:lnSpc>
              <a:spcBef>
                <a:spcPts val="0"/>
              </a:spcBef>
              <a:spcAft>
                <a:spcPts val="0"/>
              </a:spcAft>
              <a:buNone/>
            </a:pPr>
            <a:r>
              <a:t/>
            </a:r>
            <a:endParaRPr/>
          </a:p>
          <a:p>
            <a:pPr indent="-342900" lvl="0" marL="457200" rtl="0" algn="l">
              <a:spcBef>
                <a:spcPts val="0"/>
              </a:spcBef>
              <a:spcAft>
                <a:spcPts val="0"/>
              </a:spcAft>
              <a:buSzPts val="1800"/>
              <a:buChar char="●"/>
            </a:pPr>
            <a:r>
              <a:rPr lang="en"/>
              <a:t>May request for additional resources if necessary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 (Traditional Approach)</a:t>
            </a:r>
            <a:endParaRPr/>
          </a:p>
        </p:txBody>
      </p:sp>
      <p:sp>
        <p:nvSpPr>
          <p:cNvPr id="153" name="Google Shape;153;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3 Steps in a traditional entity framework</a:t>
            </a:r>
            <a:endParaRPr/>
          </a:p>
          <a:p>
            <a:pPr indent="-317500" lvl="1" marL="914400" rtl="0" algn="l">
              <a:lnSpc>
                <a:spcPct val="150000"/>
              </a:lnSpc>
              <a:spcBef>
                <a:spcPts val="0"/>
              </a:spcBef>
              <a:spcAft>
                <a:spcPts val="0"/>
              </a:spcAft>
              <a:buSzPts val="1400"/>
              <a:buChar char="○"/>
            </a:pPr>
            <a:r>
              <a:rPr lang="en"/>
              <a:t>1: Name Mention Identification: Named Entity Recognition (NER)</a:t>
            </a:r>
            <a:endParaRPr/>
          </a:p>
          <a:p>
            <a:pPr indent="-317500" lvl="2" marL="1371600" rtl="0" algn="l">
              <a:lnSpc>
                <a:spcPct val="150000"/>
              </a:lnSpc>
              <a:spcBef>
                <a:spcPts val="0"/>
              </a:spcBef>
              <a:spcAft>
                <a:spcPts val="0"/>
              </a:spcAft>
              <a:buSzPts val="1400"/>
              <a:buChar char="■"/>
            </a:pPr>
            <a:r>
              <a:rPr lang="en"/>
              <a:t>Stanford NER tagger is the standard in NER</a:t>
            </a:r>
            <a:endParaRPr/>
          </a:p>
          <a:p>
            <a:pPr indent="-317500" lvl="1" marL="914400" rtl="0" algn="l">
              <a:lnSpc>
                <a:spcPct val="150000"/>
              </a:lnSpc>
              <a:spcBef>
                <a:spcPts val="0"/>
              </a:spcBef>
              <a:spcAft>
                <a:spcPts val="0"/>
              </a:spcAft>
              <a:buSzPts val="1400"/>
              <a:buChar char="○"/>
            </a:pPr>
            <a:r>
              <a:rPr lang="en"/>
              <a:t>2: Candidate Entity Selection - Name Variation Problem</a:t>
            </a:r>
            <a:endParaRPr/>
          </a:p>
          <a:p>
            <a:pPr indent="-317500" lvl="1" marL="914400" rtl="0" algn="l">
              <a:lnSpc>
                <a:spcPct val="150000"/>
              </a:lnSpc>
              <a:spcBef>
                <a:spcPts val="0"/>
              </a:spcBef>
              <a:spcAft>
                <a:spcPts val="0"/>
              </a:spcAft>
              <a:buSzPts val="1400"/>
              <a:buChar char="○"/>
            </a:pPr>
            <a:r>
              <a:rPr lang="en"/>
              <a:t>3: Local Compatibility Computation - Name Ambiguity Problem</a:t>
            </a:r>
            <a:endParaRPr/>
          </a:p>
          <a:p>
            <a:pPr indent="0" lvl="0" marL="0" rtl="0" algn="l">
              <a:lnSpc>
                <a:spcPct val="150000"/>
              </a:lnSpc>
              <a:spcBef>
                <a:spcPts val="1600"/>
              </a:spcBef>
              <a:spcAft>
                <a:spcPts val="0"/>
              </a:spcAft>
              <a:buNone/>
            </a:pPr>
            <a:r>
              <a:t/>
            </a:r>
            <a:endParaRPr/>
          </a:p>
          <a:p>
            <a:pPr indent="-342900" lvl="0" marL="457200" rtl="0" algn="l">
              <a:lnSpc>
                <a:spcPct val="150000"/>
              </a:lnSpc>
              <a:spcBef>
                <a:spcPts val="1600"/>
              </a:spcBef>
              <a:spcAft>
                <a:spcPts val="0"/>
              </a:spcAft>
              <a:buSzPts val="1800"/>
              <a:buChar char="●"/>
            </a:pPr>
            <a:r>
              <a:rPr lang="en"/>
              <a:t>Guo et al. (2011) graph-based entity linking method</a:t>
            </a:r>
            <a:endParaRPr/>
          </a:p>
          <a:p>
            <a:pPr indent="-317500" lvl="1" marL="914400" rtl="0" algn="l">
              <a:lnSpc>
                <a:spcPct val="150000"/>
              </a:lnSpc>
              <a:spcBef>
                <a:spcPts val="0"/>
              </a:spcBef>
              <a:spcAft>
                <a:spcPts val="0"/>
              </a:spcAft>
              <a:buSzPts val="1400"/>
              <a:buChar char="○"/>
            </a:pPr>
            <a:r>
              <a:rPr lang="en"/>
              <a:t>Select the candidate entity with the highest degree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 (Neural Network)</a:t>
            </a:r>
            <a:endParaRPr/>
          </a:p>
          <a:p>
            <a:pPr indent="0" lvl="0" marL="0" rtl="0" algn="l">
              <a:spcBef>
                <a:spcPts val="0"/>
              </a:spcBef>
              <a:spcAft>
                <a:spcPts val="0"/>
              </a:spcAft>
              <a:buNone/>
            </a:pPr>
            <a:r>
              <a:t/>
            </a:r>
            <a:endParaRPr/>
          </a:p>
        </p:txBody>
      </p:sp>
      <p:sp>
        <p:nvSpPr>
          <p:cNvPr id="159" name="Google Shape;159;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marR="0" rtl="0" algn="l">
              <a:lnSpc>
                <a:spcPct val="200000"/>
              </a:lnSpc>
              <a:spcBef>
                <a:spcPts val="0"/>
              </a:spcBef>
              <a:spcAft>
                <a:spcPts val="0"/>
              </a:spcAft>
              <a:buClr>
                <a:schemeClr val="dk2"/>
              </a:buClr>
              <a:buSzPts val="1800"/>
              <a:buFont typeface="Open Sans"/>
              <a:buChar char="●"/>
            </a:pPr>
            <a:r>
              <a:rPr lang="en"/>
              <a:t>Encoding contextual evidence for entity linking using Neural Network</a:t>
            </a:r>
            <a:endParaRPr/>
          </a:p>
          <a:p>
            <a:pPr indent="-342900" lvl="0" marL="457200" marR="0" rtl="0" algn="l">
              <a:lnSpc>
                <a:spcPct val="200000"/>
              </a:lnSpc>
              <a:spcBef>
                <a:spcPts val="0"/>
              </a:spcBef>
              <a:spcAft>
                <a:spcPts val="0"/>
              </a:spcAft>
              <a:buSzPts val="1800"/>
              <a:buChar char="●"/>
            </a:pPr>
            <a:r>
              <a:rPr lang="en"/>
              <a:t>Most of the literature based on knowledge base</a:t>
            </a:r>
            <a:endParaRPr/>
          </a:p>
          <a:p>
            <a:pPr indent="-342900" lvl="0" marL="457200" marR="0" rtl="0" algn="l">
              <a:lnSpc>
                <a:spcPct val="200000"/>
              </a:lnSpc>
              <a:spcBef>
                <a:spcPts val="0"/>
              </a:spcBef>
              <a:spcAft>
                <a:spcPts val="0"/>
              </a:spcAft>
              <a:buSzPts val="1800"/>
              <a:buChar char="●"/>
            </a:pPr>
            <a:r>
              <a:rPr lang="en"/>
              <a:t>Knowledge graph can be represented as (Cetoli et al. 2018):</a:t>
            </a:r>
            <a:endParaRPr/>
          </a:p>
          <a:p>
            <a:pPr indent="-317500" lvl="1" marL="914400" marR="0" rtl="0" algn="l">
              <a:lnSpc>
                <a:spcPct val="200000"/>
              </a:lnSpc>
              <a:spcBef>
                <a:spcPts val="0"/>
              </a:spcBef>
              <a:spcAft>
                <a:spcPts val="0"/>
              </a:spcAft>
              <a:buSzPts val="1400"/>
              <a:buChar char="○"/>
            </a:pPr>
            <a:r>
              <a:rPr lang="en"/>
              <a:t>List of triplets </a:t>
            </a:r>
            <a:r>
              <a:rPr lang="en">
                <a:solidFill>
                  <a:srgbClr val="666666"/>
                </a:solidFill>
              </a:rPr>
              <a:t>(xi,ei,j,xj)</a:t>
            </a:r>
            <a:endParaRPr>
              <a:solidFill>
                <a:srgbClr val="666666"/>
              </a:solidFill>
            </a:endParaRPr>
          </a:p>
          <a:p>
            <a:pPr indent="-317500" lvl="1" marL="914400" rtl="0" algn="l">
              <a:lnSpc>
                <a:spcPct val="200000"/>
              </a:lnSpc>
              <a:spcBef>
                <a:spcPts val="0"/>
              </a:spcBef>
              <a:spcAft>
                <a:spcPts val="0"/>
              </a:spcAft>
              <a:buClr>
                <a:srgbClr val="000000"/>
              </a:buClr>
              <a:buSzPts val="1400"/>
              <a:buChar char="○"/>
            </a:pPr>
            <a:r>
              <a:rPr lang="en"/>
              <a:t>Embeddings from Graph Convolutional Network (GCN)</a:t>
            </a:r>
            <a:endParaRPr/>
          </a:p>
          <a:p>
            <a:pPr indent="-342900" lvl="0" marL="457200" rtl="0" algn="l">
              <a:lnSpc>
                <a:spcPct val="200000"/>
              </a:lnSpc>
              <a:spcBef>
                <a:spcPts val="0"/>
              </a:spcBef>
              <a:spcAft>
                <a:spcPts val="0"/>
              </a:spcAft>
              <a:buSzPts val="1800"/>
              <a:buChar char="●"/>
            </a:pPr>
            <a:r>
              <a:rPr lang="en"/>
              <a:t>Joint model yield better performance than a pipeline of individually trained models (Singh et al. 2013)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Ideas</a:t>
            </a:r>
            <a:endParaRPr/>
          </a:p>
        </p:txBody>
      </p:sp>
      <p:sp>
        <p:nvSpPr>
          <p:cNvPr id="165" name="Google Shape;165;p19"/>
          <p:cNvSpPr txBox="1"/>
          <p:nvPr>
            <p:ph idx="1" type="body"/>
          </p:nvPr>
        </p:nvSpPr>
        <p:spPr>
          <a:xfrm>
            <a:off x="311700" y="1266325"/>
            <a:ext cx="48318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Focus on Graph-based Named Entity Disambiguation</a:t>
            </a:r>
            <a:endParaRPr/>
          </a:p>
          <a:p>
            <a:pPr indent="0" lvl="0" marL="457200" rtl="0" algn="l">
              <a:lnSpc>
                <a:spcPct val="100000"/>
              </a:lnSpc>
              <a:spcBef>
                <a:spcPts val="0"/>
              </a:spcBef>
              <a:spcAft>
                <a:spcPts val="0"/>
              </a:spcAft>
              <a:buNone/>
            </a:pPr>
            <a:r>
              <a:t/>
            </a:r>
            <a:endParaRPr/>
          </a:p>
          <a:p>
            <a:pPr indent="-342900" lvl="0" marL="457200" rtl="0" algn="l">
              <a:spcBef>
                <a:spcPts val="0"/>
              </a:spcBef>
              <a:spcAft>
                <a:spcPts val="0"/>
              </a:spcAft>
              <a:buSzPts val="1800"/>
              <a:buChar char="●"/>
            </a:pPr>
            <a:r>
              <a:rPr lang="en"/>
              <a:t>Use </a:t>
            </a:r>
            <a:r>
              <a:rPr i="1" lang="en"/>
              <a:t>Wikidata</a:t>
            </a:r>
            <a:r>
              <a:rPr lang="en"/>
              <a:t> triplets to construct knowledge graph of all entities mentioned within text, across specified local word span</a:t>
            </a:r>
            <a:endParaRPr/>
          </a:p>
          <a:p>
            <a:pPr indent="0" lvl="0" marL="457200" rtl="0" algn="l">
              <a:lnSpc>
                <a:spcPct val="100000"/>
              </a:lnSpc>
              <a:spcBef>
                <a:spcPts val="0"/>
              </a:spcBef>
              <a:spcAft>
                <a:spcPts val="0"/>
              </a:spcAft>
              <a:buNone/>
            </a:pPr>
            <a:r>
              <a:t/>
            </a:r>
            <a:endParaRPr/>
          </a:p>
          <a:p>
            <a:pPr indent="-342900" lvl="0" marL="457200" rtl="0" algn="l">
              <a:spcBef>
                <a:spcPts val="0"/>
              </a:spcBef>
              <a:spcAft>
                <a:spcPts val="0"/>
              </a:spcAft>
              <a:buSzPts val="1800"/>
              <a:buChar char="●"/>
            </a:pPr>
            <a:r>
              <a:rPr lang="en"/>
              <a:t>Explore graphical distance/similarity metrics to disambiguate entities</a:t>
            </a:r>
            <a:endParaRPr/>
          </a:p>
        </p:txBody>
      </p:sp>
      <p:grpSp>
        <p:nvGrpSpPr>
          <p:cNvPr id="166" name="Google Shape;166;p19"/>
          <p:cNvGrpSpPr/>
          <p:nvPr/>
        </p:nvGrpSpPr>
        <p:grpSpPr>
          <a:xfrm>
            <a:off x="5208375" y="1068546"/>
            <a:ext cx="3829800" cy="3216929"/>
            <a:chOff x="5208375" y="1068546"/>
            <a:chExt cx="3829800" cy="3216929"/>
          </a:xfrm>
        </p:grpSpPr>
        <p:pic>
          <p:nvPicPr>
            <p:cNvPr id="167" name="Google Shape;167;p19"/>
            <p:cNvPicPr preferRelativeResize="0"/>
            <p:nvPr/>
          </p:nvPicPr>
          <p:blipFill>
            <a:blip r:embed="rId3">
              <a:alphaModFix/>
            </a:blip>
            <a:stretch>
              <a:fillRect/>
            </a:stretch>
          </p:blipFill>
          <p:spPr>
            <a:xfrm>
              <a:off x="5550150" y="1068546"/>
              <a:ext cx="3141575" cy="2597825"/>
            </a:xfrm>
            <a:prstGeom prst="rect">
              <a:avLst/>
            </a:prstGeom>
            <a:noFill/>
            <a:ln>
              <a:noFill/>
            </a:ln>
          </p:spPr>
        </p:pic>
        <p:sp>
          <p:nvSpPr>
            <p:cNvPr id="168" name="Google Shape;168;p19"/>
            <p:cNvSpPr txBox="1"/>
            <p:nvPr/>
          </p:nvSpPr>
          <p:spPr>
            <a:xfrm>
              <a:off x="5208375" y="3578075"/>
              <a:ext cx="3829800" cy="7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a:t>
              </a:r>
              <a:r>
                <a:rPr b="1" lang="en">
                  <a:latin typeface="Economica"/>
                  <a:ea typeface="Economica"/>
                  <a:cs typeface="Economica"/>
                  <a:sym typeface="Economica"/>
                </a:rPr>
                <a:t>Mount Bromo</a:t>
              </a:r>
              <a:r>
                <a:rPr lang="en">
                  <a:latin typeface="Economica"/>
                  <a:ea typeface="Economica"/>
                  <a:cs typeface="Economica"/>
                  <a:sym typeface="Economica"/>
                </a:rPr>
                <a:t> is one of </a:t>
              </a:r>
              <a:r>
                <a:rPr b="1" lang="en">
                  <a:latin typeface="Economica"/>
                  <a:ea typeface="Economica"/>
                  <a:cs typeface="Economica"/>
                  <a:sym typeface="Economica"/>
                </a:rPr>
                <a:t>Java</a:t>
              </a:r>
              <a:r>
                <a:rPr lang="en">
                  <a:latin typeface="Economica"/>
                  <a:ea typeface="Economica"/>
                  <a:cs typeface="Economica"/>
                  <a:sym typeface="Economica"/>
                </a:rPr>
                <a:t>’s most popular tourist attractions”</a:t>
              </a:r>
              <a:endParaRPr>
                <a:latin typeface="Economica"/>
                <a:ea typeface="Economica"/>
                <a:cs typeface="Economica"/>
                <a:sym typeface="Economica"/>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Ideas</a:t>
            </a:r>
            <a:endParaRPr/>
          </a:p>
        </p:txBody>
      </p:sp>
      <p:sp>
        <p:nvSpPr>
          <p:cNvPr id="174" name="Google Shape;174;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Baseline: Compute number of direct connections and select entity with highest degree</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Explore: Other graphical distance/similarity metrics, Graph Convolutional Network and/or other deep learning graphical methods</a:t>
            </a:r>
            <a:endParaRPr/>
          </a:p>
          <a:p>
            <a:pPr indent="0" lvl="0" marL="457200" rtl="0" algn="l">
              <a:lnSpc>
                <a:spcPct val="100000"/>
              </a:lnSpc>
              <a:spcBef>
                <a:spcPts val="0"/>
              </a:spcBef>
              <a:spcAft>
                <a:spcPts val="0"/>
              </a:spcAft>
              <a:buNone/>
            </a:pPr>
            <a:r>
              <a:t/>
            </a:r>
            <a:endParaRPr/>
          </a:p>
          <a:p>
            <a:pPr indent="-342900" lvl="0" marL="457200" rtl="0" algn="l">
              <a:spcBef>
                <a:spcPts val="0"/>
              </a:spcBef>
              <a:spcAft>
                <a:spcPts val="0"/>
              </a:spcAft>
              <a:buSzPts val="1800"/>
              <a:buChar char="●"/>
            </a:pPr>
            <a:r>
              <a:rPr lang="en"/>
              <a:t>Good-to-have: Complete the information extraction pipeline by exploring coreference resolution</a:t>
            </a:r>
            <a:endParaRPr/>
          </a:p>
        </p:txBody>
      </p:sp>
      <p:pic>
        <p:nvPicPr>
          <p:cNvPr id="175" name="Google Shape;175;p20"/>
          <p:cNvPicPr preferRelativeResize="0"/>
          <p:nvPr/>
        </p:nvPicPr>
        <p:blipFill rotWithShape="1">
          <a:blip r:embed="rId3">
            <a:alphaModFix/>
          </a:blip>
          <a:srcRect b="0" l="2524" r="0" t="10434"/>
          <a:stretch/>
        </p:blipFill>
        <p:spPr>
          <a:xfrm>
            <a:off x="2200350" y="3756025"/>
            <a:ext cx="4869525" cy="1290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Goals</a:t>
            </a:r>
            <a:endParaRPr/>
          </a:p>
        </p:txBody>
      </p:sp>
      <p:sp>
        <p:nvSpPr>
          <p:cNvPr id="181" name="Google Shape;181;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Read up on various graphical distance/similarity measures for disambiguation task</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Explore possibilities of deep learning approaches in graph-based NED</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