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3" r:id="rId4"/>
    <p:sldId id="278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7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/>
    <p:restoredTop sz="97161"/>
  </p:normalViewPr>
  <p:slideViewPr>
    <p:cSldViewPr>
      <p:cViewPr varScale="1">
        <p:scale>
          <a:sx n="125" d="100"/>
          <a:sy n="125" d="100"/>
        </p:scale>
        <p:origin x="1272" y="102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7E82-B786-E64E-9FBF-74C51343EB8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A68B-02B1-C949-98D4-D27D5950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A68B-02B1-C949-98D4-D27D5950B9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366" y="3057270"/>
            <a:ext cx="633526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305"/>
            <a:ext cx="7145680" cy="401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9555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1022"/>
            <a:ext cx="2549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5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r>
              <a:rPr sz="25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34" dirty="0">
                <a:solidFill>
                  <a:srgbClr val="BC5C45"/>
                </a:solidFill>
                <a:latin typeface="Verdana"/>
                <a:cs typeface="Verdana"/>
              </a:rPr>
              <a:t>-II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2730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sz="1800" spc="-1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Verdana"/>
                <a:cs typeface="Verdana"/>
              </a:rPr>
              <a:t>contd..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lang="en-US" sz="2400" spc="-200" dirty="0">
                <a:solidFill>
                  <a:srgbClr val="C0504D"/>
                </a:solidFill>
              </a:rPr>
              <a:t>4</a:t>
            </a:r>
            <a:endParaRPr sz="2400" dirty="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646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Another</a:t>
            </a:r>
            <a:r>
              <a:rPr spc="-275" dirty="0"/>
              <a:t> </a:t>
            </a:r>
            <a:r>
              <a:rPr dirty="0"/>
              <a:t>type</a:t>
            </a:r>
            <a:r>
              <a:rPr spc="-265" dirty="0"/>
              <a:t>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spc="265" dirty="0"/>
              <a:t>a</a:t>
            </a:r>
            <a:r>
              <a:rPr spc="-254" dirty="0"/>
              <a:t> </a:t>
            </a:r>
            <a:r>
              <a:rPr spc="-15" dirty="0"/>
              <a:t>loop!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00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for(</a:t>
            </a:r>
            <a:r>
              <a:rPr sz="2400" i="1" spc="-85" dirty="0" err="1">
                <a:latin typeface="Verdana"/>
                <a:cs typeface="Verdana"/>
              </a:rPr>
              <a:t>initialization;condition;</a:t>
            </a:r>
            <a:r>
              <a:rPr lang="en-US" sz="2400" i="1" spc="-85" dirty="0" err="1">
                <a:latin typeface="Verdana"/>
                <a:cs typeface="Verdana"/>
              </a:rPr>
              <a:t>updation</a:t>
            </a:r>
            <a:r>
              <a:rPr sz="2400" spc="-85" dirty="0">
                <a:latin typeface="Verdana"/>
                <a:cs typeface="Verdana"/>
              </a:rPr>
              <a:t>)</a:t>
            </a:r>
            <a:r>
              <a:rPr sz="2400" spc="-270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801750"/>
            <a:ext cx="653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Lets</a:t>
            </a:r>
            <a:r>
              <a:rPr sz="2800" spc="-210" dirty="0"/>
              <a:t> </a:t>
            </a:r>
            <a:r>
              <a:rPr sz="2800" spc="-10" dirty="0"/>
              <a:t>convert</a:t>
            </a:r>
            <a:r>
              <a:rPr sz="2800" spc="-204" dirty="0"/>
              <a:t> </a:t>
            </a:r>
            <a:r>
              <a:rPr sz="2800" spc="-55" dirty="0"/>
              <a:t>some</a:t>
            </a:r>
            <a:r>
              <a:rPr sz="2800" spc="-190" dirty="0"/>
              <a:t> </a:t>
            </a:r>
            <a:r>
              <a:rPr sz="2800" spc="-60" dirty="0"/>
              <a:t>problems</a:t>
            </a:r>
            <a:r>
              <a:rPr sz="2800" spc="-200" dirty="0"/>
              <a:t> </a:t>
            </a:r>
            <a:r>
              <a:rPr sz="2800" spc="-15" dirty="0"/>
              <a:t>to</a:t>
            </a:r>
            <a:r>
              <a:rPr sz="2800" spc="-210" dirty="0"/>
              <a:t> </a:t>
            </a:r>
            <a:r>
              <a:rPr sz="2800" spc="-100" dirty="0"/>
              <a:t>use</a:t>
            </a:r>
            <a:r>
              <a:rPr sz="2800" spc="-204" dirty="0"/>
              <a:t> </a:t>
            </a:r>
            <a:r>
              <a:rPr sz="2800" spc="-110" dirty="0"/>
              <a:t>for</a:t>
            </a:r>
            <a:endParaRPr sz="28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002020" cy="3573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Reverse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endParaRPr sz="2400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40" dirty="0">
                <a:latin typeface="Verdana"/>
                <a:cs typeface="Verdana"/>
              </a:rPr>
              <a:t>Print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p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a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 err="1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e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r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n </a:t>
            </a:r>
            <a:endParaRPr lang="en-US" sz="2400" spc="-555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1 0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0 1 0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1 0 1 0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78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To</a:t>
            </a:r>
            <a:r>
              <a:rPr spc="-250" dirty="0"/>
              <a:t> </a:t>
            </a:r>
            <a:r>
              <a:rPr spc="-80" dirty="0"/>
              <a:t>alter</a:t>
            </a:r>
            <a:r>
              <a:rPr spc="-240" dirty="0"/>
              <a:t> </a:t>
            </a:r>
            <a:r>
              <a:rPr spc="-70" dirty="0"/>
              <a:t>normal</a:t>
            </a:r>
            <a:r>
              <a:rPr spc="-245" dirty="0"/>
              <a:t> </a:t>
            </a:r>
            <a:r>
              <a:rPr spc="-40" dirty="0"/>
              <a:t>flow</a:t>
            </a:r>
            <a:r>
              <a:rPr spc="-260" dirty="0"/>
              <a:t> </a:t>
            </a:r>
            <a:r>
              <a:rPr spc="15" dirty="0"/>
              <a:t>of</a:t>
            </a:r>
            <a:r>
              <a:rPr spc="-250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60" dirty="0"/>
              <a:t>loop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1703070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break;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2400" spc="-75" dirty="0">
                <a:latin typeface="Verdana"/>
                <a:cs typeface="Verdana"/>
              </a:rPr>
              <a:t>continue;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95" dirty="0"/>
              <a:t>Homework?</a:t>
            </a:r>
            <a:endParaRPr spc="-155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787515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integer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count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s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e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t</a:t>
            </a:r>
            <a:r>
              <a:rPr lang="en-US" sz="2400" spc="-625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which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N,Print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5)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2200" spc="-40" dirty="0">
                <a:latin typeface="Verdana"/>
                <a:cs typeface="Verdana"/>
              </a:rPr>
              <a:t>ABCDEEDCBA</a:t>
            </a:r>
            <a:endParaRPr sz="2200" dirty="0">
              <a:latin typeface="Verdana"/>
              <a:cs typeface="Verdana"/>
            </a:endParaRPr>
          </a:p>
          <a:p>
            <a:pPr marL="309880" marR="4870450">
              <a:lnSpc>
                <a:spcPct val="120000"/>
              </a:lnSpc>
            </a:pPr>
            <a:r>
              <a:rPr sz="2200" spc="85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BCD</a:t>
            </a:r>
            <a:r>
              <a:rPr sz="2200" spc="-4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80" dirty="0">
                <a:latin typeface="Verdana"/>
                <a:cs typeface="Verdana"/>
              </a:rPr>
              <a:t>A  </a:t>
            </a:r>
            <a:r>
              <a:rPr sz="2200" spc="30" dirty="0">
                <a:latin typeface="Verdana"/>
                <a:cs typeface="Verdana"/>
              </a:rPr>
              <a:t>ABCCBA  </a:t>
            </a:r>
            <a:r>
              <a:rPr sz="2200" spc="-75" dirty="0">
                <a:latin typeface="Verdana"/>
                <a:cs typeface="Verdana"/>
              </a:rPr>
              <a:t>ABBA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85" dirty="0">
                <a:latin typeface="Verdana"/>
                <a:cs typeface="Verdana"/>
              </a:rPr>
              <a:t>AA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634"/>
            <a:ext cx="2152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510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Any</a:t>
            </a:r>
            <a:r>
              <a:rPr spc="-330" dirty="0"/>
              <a:t> </a:t>
            </a:r>
            <a:r>
              <a:rPr spc="-5" dirty="0"/>
              <a:t>doubts?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-70" dirty="0">
                <a:latin typeface="Verdana"/>
                <a:cs typeface="Verdana"/>
              </a:rPr>
              <a:t>takes </a:t>
            </a:r>
            <a:r>
              <a:rPr sz="2400" spc="-105" dirty="0">
                <a:latin typeface="Verdana"/>
                <a:cs typeface="Verdana"/>
              </a:rPr>
              <a:t>initial </a:t>
            </a:r>
            <a:r>
              <a:rPr sz="2400" spc="-35" dirty="0">
                <a:latin typeface="Verdana"/>
                <a:cs typeface="Verdana"/>
              </a:rPr>
              <a:t>value, </a:t>
            </a:r>
            <a:r>
              <a:rPr sz="2400" spc="-60" dirty="0">
                <a:latin typeface="Verdana"/>
                <a:cs typeface="Verdana"/>
              </a:rPr>
              <a:t>final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step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45" dirty="0">
                <a:latin typeface="Verdana"/>
                <a:cs typeface="Verdana"/>
              </a:rPr>
              <a:t>prints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30" dirty="0">
                <a:latin typeface="Verdana"/>
                <a:cs typeface="Verdana"/>
              </a:rPr>
              <a:t>table </a:t>
            </a:r>
            <a:r>
              <a:rPr sz="2400" spc="-95" dirty="0">
                <a:latin typeface="Verdana"/>
                <a:cs typeface="Verdana"/>
              </a:rPr>
              <a:t>for  </a:t>
            </a:r>
            <a:r>
              <a:rPr sz="2400" spc="-55" dirty="0">
                <a:latin typeface="Verdana"/>
                <a:cs typeface="Verdana"/>
              </a:rPr>
              <a:t>Fahrenheit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Celsius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formula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(5/9)(F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initial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0,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final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300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step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output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7800" y="3505200"/>
            <a:ext cx="1278636" cy="2474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</a:t>
            </a:r>
            <a:r>
              <a:rPr lang="en-US" sz="2400" spc="10" dirty="0">
                <a:latin typeface="Verdana"/>
                <a:cs typeface="Verdana"/>
              </a:rPr>
              <a:t> takes and character input and check that whether a number is an Upper Case or a Lower Case.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 – Upper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z- Lower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89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Constants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5713095" cy="246926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lang="en-US" sz="2400" spc="-245" dirty="0">
                <a:latin typeface="Verdana"/>
                <a:cs typeface="Verdana"/>
              </a:rPr>
              <a:t>Type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584200" algn="l"/>
              </a:tabLst>
            </a:pPr>
            <a:r>
              <a:rPr sz="1650" spc="-125" dirty="0" err="1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.	</a:t>
            </a:r>
            <a:r>
              <a:rPr sz="2200" spc="-80" dirty="0">
                <a:latin typeface="Verdana"/>
                <a:cs typeface="Verdana"/>
              </a:rPr>
              <a:t>Integer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90" dirty="0">
                <a:latin typeface="Verdana"/>
                <a:cs typeface="Verdana"/>
              </a:rPr>
              <a:t>212</a:t>
            </a:r>
            <a:r>
              <a:rPr lang="en-US" sz="2200" spc="-195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ii.	</a:t>
            </a:r>
            <a:r>
              <a:rPr sz="2200" spc="-40" dirty="0">
                <a:latin typeface="Verdana"/>
                <a:cs typeface="Verdana"/>
              </a:rPr>
              <a:t>Floating </a:t>
            </a:r>
            <a:r>
              <a:rPr sz="2200" spc="-200" dirty="0">
                <a:latin typeface="Verdana"/>
                <a:cs typeface="Verdana"/>
              </a:rPr>
              <a:t>[3.14</a:t>
            </a:r>
            <a:r>
              <a:rPr sz="2200" spc="-204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sz="2200" dirty="0">
                <a:latin typeface="Verdana"/>
                <a:cs typeface="Verdana"/>
              </a:rPr>
              <a:t>Boolean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05" dirty="0">
                <a:latin typeface="Verdana"/>
                <a:cs typeface="Verdana"/>
              </a:rPr>
              <a:t>true,</a:t>
            </a:r>
            <a:r>
              <a:rPr sz="2200" spc="-52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false]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2141220" algn="l"/>
              </a:tabLst>
            </a:pPr>
            <a:r>
              <a:rPr sz="1650" spc="-105" dirty="0">
                <a:solidFill>
                  <a:srgbClr val="BC5C45"/>
                </a:solidFill>
                <a:latin typeface="Verdana"/>
                <a:cs typeface="Verdana"/>
              </a:rPr>
              <a:t>iv.</a:t>
            </a:r>
            <a:r>
              <a:rPr sz="1650" spc="-15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Character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‘a’,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‘\n’,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‘\t’,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65" dirty="0">
                <a:latin typeface="Verdana"/>
                <a:cs typeface="Verdana"/>
              </a:rPr>
              <a:t>‘\\’,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15" dirty="0">
                <a:latin typeface="Verdana"/>
                <a:cs typeface="Verdana"/>
              </a:rPr>
              <a:t>‘\’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95" dirty="0">
                <a:solidFill>
                  <a:srgbClr val="BC5C45"/>
                </a:solidFill>
                <a:latin typeface="Verdana"/>
                <a:cs typeface="Verdana"/>
              </a:rPr>
              <a:t>v. </a:t>
            </a:r>
            <a:r>
              <a:rPr sz="2200" spc="-155" dirty="0">
                <a:latin typeface="Verdana"/>
                <a:cs typeface="Verdana"/>
              </a:rPr>
              <a:t>String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65" dirty="0">
                <a:latin typeface="Verdana"/>
                <a:cs typeface="Verdana"/>
              </a:rPr>
              <a:t>“Coding </a:t>
            </a:r>
            <a:r>
              <a:rPr sz="2200" spc="-75" dirty="0">
                <a:latin typeface="Verdana"/>
                <a:cs typeface="Verdana"/>
              </a:rPr>
              <a:t>Blocks”</a:t>
            </a:r>
            <a:r>
              <a:rPr sz="2200" spc="-5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Type</a:t>
            </a:r>
            <a:r>
              <a:rPr spc="-335" dirty="0"/>
              <a:t> </a:t>
            </a:r>
            <a:r>
              <a:rPr spc="-70" dirty="0"/>
              <a:t>conversion!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56876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0" dirty="0">
                <a:latin typeface="Verdana"/>
                <a:cs typeface="Verdana"/>
              </a:rPr>
              <a:t>Implicit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" dirty="0">
                <a:latin typeface="Verdana"/>
                <a:cs typeface="Verdana"/>
              </a:rPr>
              <a:t>Based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operator </a:t>
            </a:r>
            <a:r>
              <a:rPr sz="2400" spc="-430" dirty="0">
                <a:latin typeface="Verdana"/>
                <a:cs typeface="Verdana"/>
              </a:rPr>
              <a:t>and  </a:t>
            </a:r>
            <a:r>
              <a:rPr sz="2400" spc="5" dirty="0">
                <a:latin typeface="Verdana"/>
                <a:cs typeface="Verdana"/>
              </a:rPr>
              <a:t>operands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95" dirty="0">
                <a:latin typeface="Verdana"/>
                <a:cs typeface="Verdana"/>
              </a:rPr>
              <a:t>Explicit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0" dirty="0">
                <a:latin typeface="Verdana"/>
                <a:cs typeface="Verdana"/>
              </a:rPr>
              <a:t>(new </a:t>
            </a:r>
            <a:r>
              <a:rPr sz="2400" spc="-40" dirty="0">
                <a:latin typeface="Verdana"/>
                <a:cs typeface="Verdana"/>
              </a:rPr>
              <a:t>type)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expression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14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9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Operators </a:t>
            </a:r>
            <a:r>
              <a:rPr spc="105" dirty="0"/>
              <a:t>we </a:t>
            </a:r>
            <a:r>
              <a:rPr spc="60" dirty="0"/>
              <a:t>have</a:t>
            </a:r>
            <a:r>
              <a:rPr spc="-819" dirty="0"/>
              <a:t> </a:t>
            </a:r>
            <a:r>
              <a:rPr spc="-40" dirty="0"/>
              <a:t>seen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825"/>
            <a:ext cx="6802120" cy="24667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29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Unary	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</a:t>
            </a:r>
            <a:r>
              <a:rPr lang="en-US" sz="2200" spc="-325" dirty="0">
                <a:latin typeface="Verdana"/>
                <a:cs typeface="Verdana"/>
              </a:rPr>
              <a:t>+</a:t>
            </a:r>
            <a:r>
              <a:rPr sz="2200" spc="-325" dirty="0">
                <a:latin typeface="Verdana"/>
                <a:cs typeface="Verdana"/>
              </a:rPr>
              <a:t>, </a:t>
            </a:r>
            <a:r>
              <a:rPr lang="en-US" sz="2200" spc="-325" dirty="0">
                <a:latin typeface="Verdana"/>
                <a:cs typeface="Verdana"/>
              </a:rPr>
              <a:t>-</a:t>
            </a:r>
            <a:r>
              <a:rPr sz="2200" spc="-270" dirty="0">
                <a:latin typeface="Verdana"/>
                <a:cs typeface="Verdana"/>
              </a:rPr>
              <a:t>-</a:t>
            </a:r>
            <a:r>
              <a:rPr sz="2200" spc="-3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latin typeface="Verdana"/>
                <a:cs typeface="Verdana"/>
              </a:rPr>
              <a:t>Arithmetic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35" dirty="0">
                <a:latin typeface="Verdana"/>
                <a:cs typeface="Verdana"/>
              </a:rPr>
              <a:t>-, </a:t>
            </a:r>
            <a:r>
              <a:rPr sz="2200" spc="-114" dirty="0">
                <a:latin typeface="Verdana"/>
                <a:cs typeface="Verdana"/>
              </a:rPr>
              <a:t>/, </a:t>
            </a:r>
            <a:r>
              <a:rPr sz="2200" spc="-340" dirty="0">
                <a:latin typeface="Verdana"/>
                <a:cs typeface="Verdana"/>
              </a:rPr>
              <a:t>*, </a:t>
            </a:r>
            <a:r>
              <a:rPr sz="2200" spc="-665" dirty="0">
                <a:latin typeface="Verdana"/>
                <a:cs typeface="Verdana"/>
              </a:rPr>
              <a:t>%</a:t>
            </a:r>
            <a:r>
              <a:rPr sz="2200" spc="-6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80515" algn="l"/>
                <a:tab pos="211772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9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Verdana"/>
                <a:cs typeface="Verdana"/>
              </a:rPr>
              <a:t>Brackets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()	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latin typeface="Verdana"/>
                <a:cs typeface="Verdana"/>
              </a:rPr>
              <a:t>Assignment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30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0" dirty="0">
                <a:latin typeface="Verdana"/>
                <a:cs typeface="Verdana"/>
              </a:rPr>
              <a:t>Relational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80" dirty="0">
                <a:latin typeface="Verdana"/>
                <a:cs typeface="Verdana"/>
              </a:rPr>
              <a:t>==, </a:t>
            </a:r>
            <a:r>
              <a:rPr sz="2200" spc="-300" dirty="0">
                <a:latin typeface="Verdana"/>
                <a:cs typeface="Verdana"/>
              </a:rPr>
              <a:t>!=, </a:t>
            </a:r>
            <a:r>
              <a:rPr sz="2200" spc="-335" dirty="0">
                <a:latin typeface="Verdana"/>
                <a:cs typeface="Verdana"/>
              </a:rPr>
              <a:t>&gt;, &lt;, </a:t>
            </a:r>
            <a:r>
              <a:rPr sz="2200" spc="-380" dirty="0">
                <a:latin typeface="Verdana"/>
                <a:cs typeface="Verdana"/>
              </a:rPr>
              <a:t>&gt;=,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390" dirty="0">
                <a:latin typeface="Verdana"/>
                <a:cs typeface="Verdana"/>
              </a:rPr>
              <a:t>&lt;=]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0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5" dirty="0">
                <a:latin typeface="Verdana"/>
                <a:cs typeface="Verdana"/>
              </a:rPr>
              <a:t>Logical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Operators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&amp;&amp;,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50" dirty="0">
                <a:latin typeface="Verdana"/>
                <a:cs typeface="Verdana"/>
              </a:rPr>
              <a:t>||,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!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13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Some </a:t>
            </a:r>
            <a:r>
              <a:rPr spc="-45" dirty="0"/>
              <a:t>more</a:t>
            </a:r>
            <a:r>
              <a:rPr spc="-445" dirty="0"/>
              <a:t> </a:t>
            </a:r>
            <a:r>
              <a:rPr spc="-80" dirty="0"/>
              <a:t>operators!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726555" cy="1348446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35" dirty="0">
                <a:latin typeface="Verdana"/>
                <a:cs typeface="Verdana"/>
              </a:rPr>
              <a:t>Bitwise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70" dirty="0">
                <a:latin typeface="Verdana"/>
                <a:cs typeface="Verdana"/>
              </a:rPr>
              <a:t>&amp;, </a:t>
            </a:r>
            <a:r>
              <a:rPr sz="2400" spc="520" dirty="0">
                <a:latin typeface="Verdana"/>
                <a:cs typeface="Verdana"/>
              </a:rPr>
              <a:t>|</a:t>
            </a:r>
            <a:r>
              <a:rPr sz="2400" spc="-5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60" dirty="0">
                <a:latin typeface="Verdana"/>
                <a:cs typeface="Verdana"/>
              </a:rPr>
              <a:t>~, </a:t>
            </a:r>
            <a:r>
              <a:rPr sz="2400" spc="-300" dirty="0">
                <a:latin typeface="Verdana"/>
                <a:cs typeface="Verdana"/>
              </a:rPr>
              <a:t>^, </a:t>
            </a:r>
            <a:r>
              <a:rPr sz="2400" spc="-409" dirty="0">
                <a:latin typeface="Verdana"/>
                <a:cs typeface="Verdana"/>
              </a:rPr>
              <a:t>&lt;&lt;, </a:t>
            </a:r>
            <a:r>
              <a:rPr sz="2400" spc="-425" dirty="0">
                <a:latin typeface="Verdana"/>
                <a:cs typeface="Verdana"/>
              </a:rPr>
              <a:t>&gt;&gt;]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Compound </a:t>
            </a:r>
            <a:r>
              <a:rPr sz="2400" spc="-70" dirty="0">
                <a:latin typeface="Verdana"/>
                <a:cs typeface="Verdana"/>
              </a:rPr>
              <a:t>assignment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endParaRPr lang="en-US" sz="2400" spc="-33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spc="-330" dirty="0">
                <a:latin typeface="Verdana"/>
                <a:cs typeface="Verdana"/>
              </a:rPr>
              <a:t>     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5" dirty="0">
                <a:latin typeface="Verdana"/>
                <a:cs typeface="Verdana"/>
              </a:rPr>
              <a:t>+=,  </a:t>
            </a:r>
            <a:r>
              <a:rPr sz="2400" spc="-515" dirty="0">
                <a:latin typeface="Verdana"/>
                <a:cs typeface="Verdana"/>
              </a:rPr>
              <a:t>*=,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/=, </a:t>
            </a:r>
            <a:r>
              <a:rPr sz="2400" spc="-484" dirty="0">
                <a:latin typeface="Verdana"/>
                <a:cs typeface="Verdana"/>
              </a:rPr>
              <a:t>%=, </a:t>
            </a:r>
            <a:r>
              <a:rPr sz="2400" spc="-220" dirty="0">
                <a:latin typeface="Verdana"/>
                <a:cs typeface="Verdana"/>
              </a:rPr>
              <a:t>&amp;=, </a:t>
            </a:r>
            <a:r>
              <a:rPr sz="2400" spc="-70" dirty="0">
                <a:latin typeface="Verdana"/>
                <a:cs typeface="Verdana"/>
              </a:rPr>
              <a:t>|=, </a:t>
            </a:r>
            <a:r>
              <a:rPr sz="2400" spc="-370" dirty="0">
                <a:latin typeface="Verdana"/>
                <a:cs typeface="Verdana"/>
              </a:rPr>
              <a:t>^=, </a:t>
            </a:r>
            <a:r>
              <a:rPr sz="2400" spc="-440" dirty="0">
                <a:latin typeface="Verdana"/>
                <a:cs typeface="Verdana"/>
              </a:rPr>
              <a:t>&lt;&lt;=, </a:t>
            </a:r>
            <a:r>
              <a:rPr sz="2400" spc="-509" dirty="0">
                <a:latin typeface="Verdana"/>
                <a:cs typeface="Verdana"/>
              </a:rPr>
              <a:t>&gt;&gt;=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18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Precedence </a:t>
            </a:r>
            <a:r>
              <a:rPr spc="95" dirty="0"/>
              <a:t>&amp;</a:t>
            </a:r>
            <a:r>
              <a:rPr spc="-655" dirty="0"/>
              <a:t> </a:t>
            </a:r>
            <a:r>
              <a:rPr spc="-100" dirty="0"/>
              <a:t>Associativity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350263"/>
            <a:ext cx="5852159" cy="439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390</Words>
  <Application>Microsoft Office PowerPoint</Application>
  <PresentationFormat>On-screen Show (4:3)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Verdana</vt:lpstr>
      <vt:lpstr>Office Theme</vt:lpstr>
      <vt:lpstr>Lecture-4</vt:lpstr>
      <vt:lpstr>Any doubts?</vt:lpstr>
      <vt:lpstr>Warm up!</vt:lpstr>
      <vt:lpstr>Warm up!</vt:lpstr>
      <vt:lpstr>Constants</vt:lpstr>
      <vt:lpstr>Type conversion!</vt:lpstr>
      <vt:lpstr>Operators we have seen</vt:lpstr>
      <vt:lpstr>Some more operators!</vt:lpstr>
      <vt:lpstr>Precedence &amp; Associativity</vt:lpstr>
      <vt:lpstr>Another type of a loop!</vt:lpstr>
      <vt:lpstr>Lets convert some problems to use for</vt:lpstr>
      <vt:lpstr>To alter normal flow of a loop</vt:lpstr>
      <vt:lpstr>Homework?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ankur bhadauria</cp:lastModifiedBy>
  <cp:revision>16</cp:revision>
  <dcterms:created xsi:type="dcterms:W3CDTF">2018-06-14T13:43:06Z</dcterms:created>
  <dcterms:modified xsi:type="dcterms:W3CDTF">2025-04-23T04:31:48Z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2018-06-14T00:00:00Z</vt:filetime>
  </property>
</Properties>
</file>