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16" r:id="rId3"/>
    <p:sldId id="257" r:id="rId4"/>
    <p:sldId id="258" r:id="rId5"/>
    <p:sldId id="259" r:id="rId6"/>
    <p:sldId id="260" r:id="rId7"/>
    <p:sldId id="313" r:id="rId8"/>
    <p:sldId id="312" r:id="rId9"/>
    <p:sldId id="261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320" r:id="rId18"/>
    <p:sldId id="317" r:id="rId19"/>
    <p:sldId id="318" r:id="rId20"/>
    <p:sldId id="319" r:id="rId21"/>
    <p:sldId id="268" r:id="rId22"/>
    <p:sldId id="324" r:id="rId23"/>
    <p:sldId id="321" r:id="rId24"/>
    <p:sldId id="322" r:id="rId25"/>
    <p:sldId id="323" r:id="rId26"/>
    <p:sldId id="269" r:id="rId27"/>
    <p:sldId id="270" r:id="rId28"/>
    <p:sldId id="271" r:id="rId29"/>
    <p:sldId id="327" r:id="rId30"/>
    <p:sldId id="325" r:id="rId31"/>
    <p:sldId id="326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328" r:id="rId44"/>
    <p:sldId id="329" r:id="rId45"/>
    <p:sldId id="330" r:id="rId46"/>
    <p:sldId id="331" r:id="rId47"/>
    <p:sldId id="332" r:id="rId48"/>
    <p:sldId id="283" r:id="rId49"/>
    <p:sldId id="284" r:id="rId50"/>
    <p:sldId id="333" r:id="rId51"/>
    <p:sldId id="334" r:id="rId52"/>
    <p:sldId id="335" r:id="rId53"/>
    <p:sldId id="336" r:id="rId54"/>
    <p:sldId id="285" r:id="rId55"/>
    <p:sldId id="337" r:id="rId56"/>
    <p:sldId id="338" r:id="rId57"/>
    <p:sldId id="339" r:id="rId58"/>
    <p:sldId id="340" r:id="rId59"/>
    <p:sldId id="341" r:id="rId60"/>
    <p:sldId id="342" r:id="rId61"/>
    <p:sldId id="286" r:id="rId62"/>
    <p:sldId id="343" r:id="rId63"/>
    <p:sldId id="287" r:id="rId64"/>
    <p:sldId id="344" r:id="rId65"/>
    <p:sldId id="288" r:id="rId66"/>
    <p:sldId id="293" r:id="rId67"/>
    <p:sldId id="306" r:id="rId68"/>
    <p:sldId id="307" r:id="rId69"/>
    <p:sldId id="311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/>
    <p:restoredTop sz="97248"/>
  </p:normalViewPr>
  <p:slideViewPr>
    <p:cSldViewPr>
      <p:cViewPr varScale="1">
        <p:scale>
          <a:sx n="108" d="100"/>
          <a:sy n="108" d="100"/>
        </p:scale>
        <p:origin x="160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/>
              <a:t>: Making</a:t>
            </a:r>
            <a:r>
              <a:rPr lang="en-US" baseline="0"/>
              <a:t> Tea.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B64B7-7F9F-47C3-B4C8-0663049D9B8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ckerblocks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30664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Basics </a:t>
            </a:r>
            <a:r>
              <a:rPr sz="1800" spc="5" dirty="0">
                <a:solidFill>
                  <a:srgbClr val="424242"/>
                </a:solidFill>
                <a:latin typeface="Verdana"/>
                <a:cs typeface="Verdana"/>
              </a:rPr>
              <a:t>of </a:t>
            </a:r>
            <a:r>
              <a:rPr sz="1800" spc="-25" dirty="0">
                <a:solidFill>
                  <a:srgbClr val="424242"/>
                </a:solidFill>
                <a:latin typeface="Verdana"/>
                <a:cs typeface="Verdana"/>
              </a:rPr>
              <a:t>Problem</a:t>
            </a:r>
            <a:r>
              <a:rPr sz="1800" spc="-41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Solving</a:t>
            </a:r>
            <a:endParaRPr sz="180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60" dirty="0">
                <a:solidFill>
                  <a:srgbClr val="424242"/>
                </a:solidFill>
                <a:latin typeface="Verdana"/>
                <a:cs typeface="Verdana"/>
              </a:rPr>
              <a:t>Flowcharts,</a:t>
            </a: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Verdana"/>
                <a:cs typeface="Verdana"/>
              </a:rPr>
              <a:t>PseudoCode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1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5650357" y="588152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9847" y="1594103"/>
            <a:ext cx="7133844" cy="408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0" y="2535174"/>
            <a:ext cx="7231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3200" spc="-415" dirty="0">
                <a:solidFill>
                  <a:srgbClr val="BC5C45"/>
                </a:solidFill>
              </a:rPr>
              <a:t>    </a:t>
            </a:r>
            <a:r>
              <a:rPr sz="3200" spc="-415" dirty="0">
                <a:solidFill>
                  <a:srgbClr val="BC5C45"/>
                </a:solidFill>
              </a:rPr>
              <a:t>Its </a:t>
            </a:r>
            <a:r>
              <a:rPr sz="3200" spc="-80" dirty="0">
                <a:solidFill>
                  <a:srgbClr val="BC5C45"/>
                </a:solidFill>
              </a:rPr>
              <a:t>nearly </a:t>
            </a:r>
            <a:r>
              <a:rPr sz="3200" spc="-105" dirty="0">
                <a:solidFill>
                  <a:srgbClr val="BC5C45"/>
                </a:solidFill>
              </a:rPr>
              <a:t>impossible </a:t>
            </a:r>
            <a:r>
              <a:rPr sz="3200" spc="-10" dirty="0">
                <a:solidFill>
                  <a:srgbClr val="BC5C45"/>
                </a:solidFill>
              </a:rPr>
              <a:t>to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650" dirty="0">
                <a:solidFill>
                  <a:srgbClr val="BC5C45"/>
                </a:solidFill>
              </a:rPr>
              <a:t> </a:t>
            </a:r>
            <a:r>
              <a:rPr sz="3200" spc="-160" dirty="0">
                <a:solidFill>
                  <a:srgbClr val="BC5C45"/>
                </a:solidFill>
              </a:rPr>
              <a:t>in  </a:t>
            </a:r>
            <a:r>
              <a:rPr lang="en-US" sz="3200" spc="-160" dirty="0">
                <a:solidFill>
                  <a:srgbClr val="BC5C45"/>
                </a:solidFill>
              </a:rPr>
              <a:t>  			</a:t>
            </a:r>
            <a:r>
              <a:rPr sz="3200" spc="-190" dirty="0">
                <a:solidFill>
                  <a:srgbClr val="BC5C45"/>
                </a:solidFill>
              </a:rPr>
              <a:t>Binary!</a:t>
            </a:r>
            <a:endParaRPr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7099" rIns="0" bIns="0" rtlCol="0">
            <a:spAutoFit/>
          </a:bodyPr>
          <a:lstStyle/>
          <a:p>
            <a:pPr marL="121285" marR="508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10" dirty="0">
                <a:solidFill>
                  <a:srgbClr val="BC5C45"/>
                </a:solidFill>
              </a:rPr>
              <a:t>we </a:t>
            </a:r>
            <a:r>
              <a:rPr sz="3200" spc="-110" dirty="0">
                <a:solidFill>
                  <a:srgbClr val="BC5C45"/>
                </a:solidFill>
              </a:rPr>
              <a:t>use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830" dirty="0">
                <a:solidFill>
                  <a:srgbClr val="BC5C45"/>
                </a:solidFill>
              </a:rPr>
              <a:t> </a:t>
            </a:r>
            <a:r>
              <a:rPr sz="3200" spc="75" dirty="0">
                <a:solidFill>
                  <a:srgbClr val="BC5C45"/>
                </a:solidFill>
              </a:rPr>
              <a:t>language  </a:t>
            </a:r>
            <a:r>
              <a:rPr sz="3200" spc="-114" dirty="0">
                <a:solidFill>
                  <a:srgbClr val="BC5C45"/>
                </a:solidFill>
              </a:rPr>
              <a:t>with </a:t>
            </a:r>
            <a:r>
              <a:rPr sz="3200" spc="-75" dirty="0">
                <a:solidFill>
                  <a:srgbClr val="BC5C45"/>
                </a:solidFill>
              </a:rPr>
              <a:t>Flowcharts </a:t>
            </a:r>
            <a:r>
              <a:rPr sz="3200" spc="95" dirty="0">
                <a:solidFill>
                  <a:srgbClr val="BC5C45"/>
                </a:solidFill>
              </a:rPr>
              <a:t>&amp; </a:t>
            </a:r>
            <a:r>
              <a:rPr sz="3200" spc="-120" dirty="0">
                <a:solidFill>
                  <a:srgbClr val="BC5C45"/>
                </a:solidFill>
              </a:rPr>
              <a:t>Algorithms </a:t>
            </a:r>
            <a:r>
              <a:rPr sz="3200" spc="-125" dirty="0">
                <a:solidFill>
                  <a:srgbClr val="BC5C45"/>
                </a:solidFill>
              </a:rPr>
              <a:t>for 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90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Problem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416" y="1940051"/>
            <a:ext cx="7188708" cy="3393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</a:t>
            </a:r>
            <a:r>
              <a:rPr lang="en-US" sz="2400" spc="-310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lang="en-US" sz="2400" spc="-580" dirty="0">
                <a:latin typeface="Verdana"/>
                <a:cs typeface="Verdana"/>
              </a:rPr>
              <a:t>w o r d s</a:t>
            </a:r>
            <a:r>
              <a:rPr sz="2400" spc="-580" dirty="0">
                <a:latin typeface="Verdana"/>
                <a:cs typeface="Verdana"/>
              </a:rPr>
              <a:t>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BT-1 Hour Glass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62445" cy="156453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You have two hourglasses: a 7 minute one      and a 11 minute one. Using just two hourglass,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accurately measure time 15 minutes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spc="-580" dirty="0">
                <a:latin typeface="Verdana"/>
                <a:cs typeface="Verdana"/>
              </a:rPr>
              <a:t>w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o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r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d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s,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grammatical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rules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called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syntax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22319" y="507923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617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BC5C45"/>
                </a:solidFill>
              </a:rPr>
              <a:t>How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80" dirty="0">
                <a:solidFill>
                  <a:srgbClr val="BC5C45"/>
                </a:solidFill>
              </a:rPr>
              <a:t>do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130" dirty="0">
                <a:solidFill>
                  <a:srgbClr val="BC5C45"/>
                </a:solidFill>
              </a:rPr>
              <a:t>work</a:t>
            </a:r>
            <a:r>
              <a:rPr sz="3200" spc="-229" dirty="0">
                <a:solidFill>
                  <a:srgbClr val="BC5C45"/>
                </a:solidFill>
              </a:rPr>
              <a:t>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High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30" dirty="0">
                <a:solidFill>
                  <a:srgbClr val="BC5C45"/>
                </a:solidFill>
              </a:rPr>
              <a:t>Level?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992124" y="2801111"/>
            <a:ext cx="1965198" cy="1643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6746" y="3445002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j;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3744" y="2801111"/>
            <a:ext cx="1968246" cy="1643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7076" y="3033140"/>
            <a:ext cx="1484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000000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00001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00010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00110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100000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8648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2" y="93218"/>
                </a:lnTo>
                <a:lnTo>
                  <a:pt x="590550" y="97917"/>
                </a:lnTo>
                <a:lnTo>
                  <a:pt x="592581" y="101473"/>
                </a:lnTo>
                <a:lnTo>
                  <a:pt x="594740" y="105156"/>
                </a:lnTo>
                <a:lnTo>
                  <a:pt x="599439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39" y="0"/>
                </a:moveTo>
                <a:lnTo>
                  <a:pt x="594740" y="1270"/>
                </a:lnTo>
                <a:lnTo>
                  <a:pt x="592581" y="4952"/>
                </a:lnTo>
                <a:lnTo>
                  <a:pt x="590550" y="8509"/>
                </a:lnTo>
                <a:lnTo>
                  <a:pt x="591692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5855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3" y="93218"/>
                </a:lnTo>
                <a:lnTo>
                  <a:pt x="590550" y="97917"/>
                </a:lnTo>
                <a:lnTo>
                  <a:pt x="592582" y="101473"/>
                </a:lnTo>
                <a:lnTo>
                  <a:pt x="594741" y="105156"/>
                </a:lnTo>
                <a:lnTo>
                  <a:pt x="599440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40" y="0"/>
                </a:moveTo>
                <a:lnTo>
                  <a:pt x="594741" y="1270"/>
                </a:lnTo>
                <a:lnTo>
                  <a:pt x="592582" y="4952"/>
                </a:lnTo>
                <a:lnTo>
                  <a:pt x="590550" y="8509"/>
                </a:lnTo>
                <a:lnTo>
                  <a:pt x="591693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9584" y="2057400"/>
            <a:ext cx="2274569" cy="3213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2890" y="2429636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Magic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96867" y="2894063"/>
            <a:ext cx="1540002" cy="877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5660" y="3153917"/>
            <a:ext cx="104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6867" y="4110215"/>
            <a:ext cx="1540002" cy="877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3780" y="4370578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2433" y="4618482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0803" y="4618482"/>
            <a:ext cx="197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55" dirty="0">
                <a:latin typeface="Verdana"/>
                <a:cs typeface="Verdana"/>
              </a:rPr>
              <a:t>Machine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895600"/>
            <a:ext cx="6322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BC5C45"/>
                </a:solidFill>
              </a:rPr>
              <a:t>Before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program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3352800"/>
            <a:ext cx="6162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solidFill>
                  <a:srgbClr val="BC5C45"/>
                </a:solidFill>
                <a:latin typeface="Verdana"/>
                <a:cs typeface="Verdana"/>
              </a:rPr>
              <a:t>solution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BC5C45"/>
                </a:solidFill>
                <a:latin typeface="Verdana"/>
                <a:cs typeface="Verdana"/>
              </a:rPr>
              <a:t>we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need</a:t>
            </a:r>
            <a:r>
              <a:rPr sz="3200" spc="-2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BC5C45"/>
                </a:solidFill>
                <a:latin typeface="Verdana"/>
                <a:cs typeface="Verdana"/>
              </a:rPr>
              <a:t>an</a:t>
            </a:r>
            <a:r>
              <a:rPr sz="3200" spc="-2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310" dirty="0">
                <a:solidFill>
                  <a:srgbClr val="BC5C45"/>
                </a:solidFill>
                <a:latin typeface="Verdana"/>
                <a:cs typeface="Verdana"/>
              </a:rPr>
              <a:t>Algorithm.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2721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Structure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352845" cy="26109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Basics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Problem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Solving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Programming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Fundamentals</a:t>
            </a:r>
            <a:endParaRPr lang="en-US" sz="2400" spc="-4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45" dirty="0">
                <a:latin typeface="Verdana"/>
                <a:cs typeface="Verdana"/>
              </a:rPr>
              <a:t>Data</a:t>
            </a:r>
            <a:r>
              <a:rPr lang="en-IN" sz="2400" spc="-540" dirty="0">
                <a:latin typeface="Verdana"/>
                <a:cs typeface="Verdana"/>
              </a:rPr>
              <a:t> </a:t>
            </a:r>
            <a:r>
              <a:rPr lang="en-IN" sz="2400" spc="-140" dirty="0">
                <a:latin typeface="Verdana"/>
                <a:cs typeface="Verdana"/>
              </a:rPr>
              <a:t>Structures: Arrays/2DArrays/Character-Arrays/Strings</a:t>
            </a:r>
          </a:p>
          <a:p>
            <a:pPr marL="12700">
              <a:spcBef>
                <a:spcPts val="575"/>
              </a:spcBef>
            </a:pPr>
            <a:r>
              <a:rPr lang="en-IN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lang="en-IN" sz="2400" dirty="0">
                <a:latin typeface="Verdana"/>
                <a:cs typeface="Verdana"/>
              </a:rPr>
              <a:t>Recursion</a:t>
            </a:r>
            <a:endParaRPr lang="en-IN" spc="-14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248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Another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describe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 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unambiguous</a:t>
            </a:r>
            <a:r>
              <a:rPr sz="2400" spc="-6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instructions.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2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solidFill>
                  <a:srgbClr val="BC5C45"/>
                </a:solidFill>
              </a:rPr>
              <a:t>Expressing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Algorithms?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454659" marR="2476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0" dirty="0"/>
              <a:t>Algorithms</a:t>
            </a:r>
            <a:r>
              <a:rPr sz="2400" spc="-215" dirty="0"/>
              <a:t> </a:t>
            </a:r>
            <a:r>
              <a:rPr sz="2400" spc="150" dirty="0"/>
              <a:t>can</a:t>
            </a:r>
            <a:r>
              <a:rPr sz="2400" spc="-200" dirty="0"/>
              <a:t> </a:t>
            </a:r>
            <a:r>
              <a:rPr sz="2400" spc="135" dirty="0"/>
              <a:t>be</a:t>
            </a:r>
            <a:r>
              <a:rPr sz="2400" spc="-190" dirty="0"/>
              <a:t> </a:t>
            </a:r>
            <a:r>
              <a:rPr sz="2400" spc="-60" dirty="0"/>
              <a:t>expressed</a:t>
            </a:r>
            <a:r>
              <a:rPr sz="2400" spc="-170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-20" dirty="0"/>
              <a:t>many</a:t>
            </a:r>
            <a:r>
              <a:rPr sz="2400" spc="-200" dirty="0"/>
              <a:t> </a:t>
            </a:r>
            <a:r>
              <a:rPr sz="2400" spc="-75" dirty="0"/>
              <a:t>kind</a:t>
            </a:r>
            <a:r>
              <a:rPr sz="2400" spc="-200" dirty="0"/>
              <a:t> </a:t>
            </a:r>
            <a:r>
              <a:rPr sz="2400" spc="-505" dirty="0"/>
              <a:t>of  </a:t>
            </a:r>
            <a:r>
              <a:rPr sz="2400" spc="-65" dirty="0"/>
              <a:t>notations, </a:t>
            </a:r>
            <a:r>
              <a:rPr sz="2400" spc="-15" dirty="0"/>
              <a:t>including </a:t>
            </a:r>
            <a:r>
              <a:rPr sz="2400" spc="-50" dirty="0">
                <a:solidFill>
                  <a:srgbClr val="BC5C45"/>
                </a:solidFill>
              </a:rPr>
              <a:t>natural </a:t>
            </a:r>
            <a:r>
              <a:rPr sz="2400" spc="-5" dirty="0">
                <a:solidFill>
                  <a:srgbClr val="BC5C45"/>
                </a:solidFill>
              </a:rPr>
              <a:t>languages</a:t>
            </a:r>
            <a:r>
              <a:rPr sz="2400" spc="-5" dirty="0"/>
              <a:t>,  </a:t>
            </a:r>
            <a:r>
              <a:rPr sz="2400" spc="55" dirty="0">
                <a:solidFill>
                  <a:srgbClr val="BC5C45"/>
                </a:solidFill>
              </a:rPr>
              <a:t>pseudocode</a:t>
            </a:r>
            <a:r>
              <a:rPr sz="2400" spc="55" dirty="0"/>
              <a:t>, </a:t>
            </a:r>
            <a:r>
              <a:rPr sz="2400" spc="-60" dirty="0">
                <a:solidFill>
                  <a:srgbClr val="BC5C45"/>
                </a:solidFill>
              </a:rPr>
              <a:t>flowcharts</a:t>
            </a:r>
            <a:r>
              <a:rPr sz="2400" spc="-60" dirty="0"/>
              <a:t>,</a:t>
            </a:r>
            <a:r>
              <a:rPr sz="2400" spc="-409" dirty="0"/>
              <a:t> </a:t>
            </a:r>
            <a:r>
              <a:rPr sz="2400" spc="20" dirty="0"/>
              <a:t>etc.</a:t>
            </a:r>
            <a:endParaRPr sz="2400">
              <a:latin typeface="Arial"/>
              <a:cs typeface="Arial"/>
            </a:endParaRPr>
          </a:p>
          <a:p>
            <a:pPr marL="454659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Natural </a:t>
            </a:r>
            <a:r>
              <a:rPr sz="2400" spc="55" dirty="0"/>
              <a:t>Language </a:t>
            </a:r>
            <a:r>
              <a:rPr sz="2400" spc="-114" dirty="0"/>
              <a:t>expressions </a:t>
            </a:r>
            <a:r>
              <a:rPr sz="2400" spc="10" dirty="0"/>
              <a:t>of </a:t>
            </a:r>
            <a:r>
              <a:rPr sz="2400" spc="-85" dirty="0"/>
              <a:t>algorithms  </a:t>
            </a:r>
            <a:r>
              <a:rPr sz="2400" spc="20" dirty="0"/>
              <a:t>tend</a:t>
            </a:r>
            <a:r>
              <a:rPr sz="2400" spc="-18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130" dirty="0"/>
              <a:t>be</a:t>
            </a:r>
            <a:r>
              <a:rPr sz="2400" spc="-180" dirty="0"/>
              <a:t> </a:t>
            </a:r>
            <a:r>
              <a:rPr sz="2400" spc="-25" dirty="0"/>
              <a:t>verbose</a:t>
            </a:r>
            <a:r>
              <a:rPr sz="2400" spc="-200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35" dirty="0"/>
              <a:t>ambiguous,</a:t>
            </a:r>
            <a:r>
              <a:rPr sz="2400" spc="-210" dirty="0"/>
              <a:t> </a:t>
            </a:r>
            <a:r>
              <a:rPr sz="2400" spc="90" dirty="0"/>
              <a:t>and</a:t>
            </a:r>
            <a:r>
              <a:rPr sz="2400" spc="-180" dirty="0"/>
              <a:t> </a:t>
            </a:r>
            <a:r>
              <a:rPr sz="2400" dirty="0"/>
              <a:t>are  </a:t>
            </a:r>
            <a:r>
              <a:rPr sz="2400" spc="-100" dirty="0"/>
              <a:t>rarely </a:t>
            </a:r>
            <a:r>
              <a:rPr sz="2400" spc="-30" dirty="0"/>
              <a:t>used </a:t>
            </a:r>
            <a:r>
              <a:rPr sz="2400" spc="-95" dirty="0"/>
              <a:t>for </a:t>
            </a:r>
            <a:r>
              <a:rPr sz="2400" spc="15" dirty="0"/>
              <a:t>complex </a:t>
            </a:r>
            <a:r>
              <a:rPr sz="2400" spc="-95" dirty="0"/>
              <a:t>or </a:t>
            </a:r>
            <a:r>
              <a:rPr sz="2400" spc="35" dirty="0"/>
              <a:t>technical  </a:t>
            </a:r>
            <a:r>
              <a:rPr sz="2400" spc="-95" dirty="0"/>
              <a:t>algorithms.</a:t>
            </a:r>
            <a:endParaRPr sz="2400">
              <a:latin typeface="Arial"/>
              <a:cs typeface="Arial"/>
            </a:endParaRPr>
          </a:p>
          <a:p>
            <a:pPr marL="454659" marR="2089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Programming </a:t>
            </a:r>
            <a:r>
              <a:rPr sz="2400" spc="15" dirty="0"/>
              <a:t>languages </a:t>
            </a:r>
            <a:r>
              <a:rPr sz="2400" spc="5" dirty="0"/>
              <a:t>are </a:t>
            </a:r>
            <a:r>
              <a:rPr sz="2400" spc="-114" dirty="0"/>
              <a:t>primarily  </a:t>
            </a:r>
            <a:r>
              <a:rPr sz="2400" spc="15" dirty="0"/>
              <a:t>intended</a:t>
            </a:r>
            <a:r>
              <a:rPr sz="2400" spc="-185" dirty="0"/>
              <a:t> </a:t>
            </a:r>
            <a:r>
              <a:rPr sz="2400" spc="-95" dirty="0"/>
              <a:t>for</a:t>
            </a:r>
            <a:r>
              <a:rPr sz="2400" spc="-170" dirty="0"/>
              <a:t> </a:t>
            </a:r>
            <a:r>
              <a:rPr sz="2400" spc="-95" dirty="0"/>
              <a:t>expressing</a:t>
            </a:r>
            <a:r>
              <a:rPr sz="2400" spc="-195" dirty="0"/>
              <a:t> </a:t>
            </a:r>
            <a:r>
              <a:rPr sz="2400" spc="-85" dirty="0"/>
              <a:t>algorithms</a:t>
            </a:r>
            <a:r>
              <a:rPr sz="2400" spc="-195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70" dirty="0"/>
              <a:t> </a:t>
            </a:r>
            <a:r>
              <a:rPr sz="2400" spc="-95" dirty="0"/>
              <a:t>form  </a:t>
            </a:r>
            <a:r>
              <a:rPr sz="2400" spc="-30" dirty="0"/>
              <a:t>that</a:t>
            </a:r>
            <a:r>
              <a:rPr sz="2400" spc="-200" dirty="0"/>
              <a:t> </a:t>
            </a:r>
            <a:r>
              <a:rPr sz="2400" spc="145" dirty="0"/>
              <a:t>can</a:t>
            </a:r>
            <a:r>
              <a:rPr sz="2400" spc="-185" dirty="0"/>
              <a:t> </a:t>
            </a:r>
            <a:r>
              <a:rPr sz="2400" spc="130" dirty="0"/>
              <a:t>be</a:t>
            </a:r>
            <a:r>
              <a:rPr sz="2400" spc="-175" dirty="0"/>
              <a:t> </a:t>
            </a:r>
            <a:r>
              <a:rPr sz="2400" spc="45" dirty="0"/>
              <a:t>executed</a:t>
            </a:r>
            <a:r>
              <a:rPr sz="2400" spc="-185" dirty="0"/>
              <a:t> </a:t>
            </a:r>
            <a:r>
              <a:rPr sz="2400" spc="-5" dirty="0"/>
              <a:t>by</a:t>
            </a:r>
            <a:r>
              <a:rPr sz="2400" spc="-185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-15" dirty="0"/>
              <a:t>computer.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50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solidFill>
                  <a:srgbClr val="BC5C45"/>
                </a:solidFill>
              </a:rPr>
              <a:t>Two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850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aspects </a:t>
            </a:r>
            <a:r>
              <a:rPr sz="3200" spc="15" dirty="0">
                <a:solidFill>
                  <a:srgbClr val="BC5C45"/>
                </a:solidFill>
              </a:rPr>
              <a:t>of </a:t>
            </a:r>
            <a:r>
              <a:rPr sz="3200" spc="-45" dirty="0">
                <a:solidFill>
                  <a:srgbClr val="BC5C45"/>
                </a:solidFill>
              </a:rPr>
              <a:t>programming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192087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5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70" dirty="0">
                <a:latin typeface="Verdana"/>
                <a:cs typeface="Verdana"/>
              </a:rPr>
              <a:t>Instructions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632460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spc="-225" dirty="0">
                <a:solidFill>
                  <a:srgbClr val="BC5C45"/>
                </a:solidFill>
              </a:rPr>
            </a:br>
            <a:br>
              <a:rPr lang="en-US" sz="3200" spc="-225" dirty="0">
                <a:solidFill>
                  <a:srgbClr val="BC5C45"/>
                </a:solidFill>
              </a:rPr>
            </a:br>
            <a:br>
              <a:rPr lang="en-US" sz="3200" spc="-225" dirty="0">
                <a:solidFill>
                  <a:srgbClr val="BC5C45"/>
                </a:solidFill>
              </a:rPr>
            </a:br>
            <a:r>
              <a:rPr sz="3200" spc="-225" dirty="0">
                <a:solidFill>
                  <a:srgbClr val="BC5C45"/>
                </a:solidFill>
              </a:rPr>
              <a:t>To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understand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135" dirty="0">
                <a:solidFill>
                  <a:srgbClr val="BC5C45"/>
                </a:solidFill>
              </a:rPr>
              <a:t>data</a:t>
            </a:r>
            <a:r>
              <a:rPr sz="3200" spc="-254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20" dirty="0">
                <a:solidFill>
                  <a:srgbClr val="BC5C45"/>
                </a:solidFill>
              </a:rPr>
              <a:t>need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to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6716167" cy="2080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40" dirty="0">
                <a:solidFill>
                  <a:srgbClr val="BC5C45"/>
                </a:solidFill>
                <a:latin typeface="Verdana"/>
                <a:cs typeface="Verdana"/>
              </a:rPr>
              <a:t>     </a:t>
            </a:r>
            <a:r>
              <a:rPr sz="3200" spc="-40" dirty="0">
                <a:solidFill>
                  <a:srgbClr val="BC5C45"/>
                </a:solidFill>
                <a:latin typeface="Verdana"/>
                <a:cs typeface="Verdana"/>
              </a:rPr>
              <a:t>understand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254" dirty="0">
                <a:solidFill>
                  <a:srgbClr val="BC5C45"/>
                </a:solidFill>
                <a:latin typeface="Verdana"/>
                <a:cs typeface="Verdana"/>
              </a:rPr>
              <a:t>Variables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37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2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Variables?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39559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9621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5" dirty="0">
                <a:latin typeface="Verdana"/>
                <a:cs typeface="Verdana"/>
              </a:rPr>
              <a:t>Variables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10" dirty="0">
                <a:latin typeface="Verdana"/>
                <a:cs typeface="Verdana"/>
              </a:rPr>
              <a:t>computer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dirty="0">
                <a:latin typeface="Verdana"/>
                <a:cs typeface="Verdana"/>
              </a:rPr>
              <a:t>are  </a:t>
            </a:r>
            <a:r>
              <a:rPr sz="2400" spc="10" dirty="0">
                <a:latin typeface="Verdana"/>
                <a:cs typeface="Verdana"/>
              </a:rPr>
              <a:t>analogous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Buckets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Envelopes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where 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maintained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dirty="0">
                <a:latin typeface="Verdana"/>
                <a:cs typeface="Verdana"/>
              </a:rPr>
              <a:t>referenced.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outside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bucket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name.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5" dirty="0">
                <a:latin typeface="Verdana"/>
                <a:cs typeface="Verdana"/>
              </a:rPr>
              <a:t>When </a:t>
            </a:r>
            <a:r>
              <a:rPr sz="2400" spc="-95" dirty="0">
                <a:latin typeface="Verdana"/>
                <a:cs typeface="Verdana"/>
              </a:rPr>
              <a:t>referring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bucket, </a:t>
            </a:r>
            <a:r>
              <a:rPr sz="2400" spc="75" dirty="0">
                <a:latin typeface="Verdana"/>
                <a:cs typeface="Verdana"/>
              </a:rPr>
              <a:t>we </a:t>
            </a:r>
            <a:r>
              <a:rPr sz="2400" spc="-85" dirty="0">
                <a:latin typeface="Verdana"/>
                <a:cs typeface="Verdana"/>
              </a:rPr>
              <a:t>use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45" dirty="0">
                <a:latin typeface="Verdana"/>
                <a:cs typeface="Verdana"/>
              </a:rPr>
              <a:t>name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stored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 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84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BC5C45"/>
                </a:solidFill>
              </a:rPr>
              <a:t>Variable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Actions!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737486"/>
            <a:ext cx="6917055" cy="39820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47625" indent="-274955">
              <a:lnSpc>
                <a:spcPts val="2110"/>
              </a:lnSpc>
              <a:spcBef>
                <a:spcPts val="60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45" dirty="0">
                <a:solidFill>
                  <a:srgbClr val="BC5C45"/>
                </a:solidFill>
                <a:latin typeface="Verdana"/>
                <a:cs typeface="Verdana"/>
              </a:rPr>
              <a:t>Create </a:t>
            </a:r>
            <a:r>
              <a:rPr sz="2200" spc="55" dirty="0">
                <a:latin typeface="Verdana"/>
                <a:cs typeface="Verdana"/>
              </a:rPr>
              <a:t>one </a:t>
            </a:r>
            <a:r>
              <a:rPr sz="2200" spc="-110" dirty="0">
                <a:latin typeface="Verdana"/>
                <a:cs typeface="Verdana"/>
              </a:rPr>
              <a:t>(with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45" dirty="0">
                <a:latin typeface="Verdana"/>
                <a:cs typeface="Verdana"/>
              </a:rPr>
              <a:t>nice </a:t>
            </a:r>
            <a:r>
              <a:rPr sz="2200" spc="-40" dirty="0">
                <a:latin typeface="Verdana"/>
                <a:cs typeface="Verdana"/>
              </a:rPr>
              <a:t>name). </a:t>
            </a:r>
            <a:r>
              <a:rPr sz="2200" spc="120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 </a:t>
            </a:r>
            <a:r>
              <a:rPr sz="2200" spc="-60" dirty="0">
                <a:latin typeface="Verdana"/>
                <a:cs typeface="Verdana"/>
              </a:rPr>
              <a:t>should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named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represent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all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possible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values  </a:t>
            </a:r>
            <a:r>
              <a:rPr sz="2200" spc="-30" dirty="0">
                <a:latin typeface="Verdana"/>
                <a:cs typeface="Verdana"/>
              </a:rPr>
              <a:t>that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60" dirty="0">
                <a:latin typeface="Verdana"/>
                <a:cs typeface="Verdana"/>
              </a:rPr>
              <a:t>might </a:t>
            </a:r>
            <a:r>
              <a:rPr sz="2200" spc="-5" dirty="0">
                <a:latin typeface="Verdana"/>
                <a:cs typeface="Verdana"/>
              </a:rPr>
              <a:t>contain. </a:t>
            </a:r>
            <a:r>
              <a:rPr sz="2200" spc="-75" dirty="0">
                <a:latin typeface="Verdana"/>
                <a:cs typeface="Verdana"/>
              </a:rPr>
              <a:t>Some </a:t>
            </a:r>
            <a:r>
              <a:rPr sz="2200" spc="-35" dirty="0">
                <a:latin typeface="Verdana"/>
                <a:cs typeface="Verdana"/>
              </a:rPr>
              <a:t>examples </a:t>
            </a:r>
            <a:r>
              <a:rPr sz="2200" spc="-100" dirty="0">
                <a:latin typeface="Verdana"/>
                <a:cs typeface="Verdana"/>
              </a:rPr>
              <a:t>are:  </a:t>
            </a:r>
            <a:r>
              <a:rPr sz="2200" spc="-75" dirty="0">
                <a:latin typeface="Verdana"/>
                <a:cs typeface="Verdana"/>
              </a:rPr>
              <a:t>midterm_score, </a:t>
            </a:r>
            <a:r>
              <a:rPr sz="2200" spc="-90" dirty="0">
                <a:latin typeface="Verdana"/>
                <a:cs typeface="Verdana"/>
              </a:rPr>
              <a:t>midterm_scores, </a:t>
            </a:r>
            <a:r>
              <a:rPr sz="2200" spc="-45" dirty="0">
                <a:latin typeface="Verdana"/>
                <a:cs typeface="Verdana"/>
              </a:rPr>
              <a:t>data_points,  </a:t>
            </a:r>
            <a:r>
              <a:rPr sz="2200" spc="-40" dirty="0">
                <a:latin typeface="Verdana"/>
                <a:cs typeface="Verdana"/>
              </a:rPr>
              <a:t>course_name,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etc.</a:t>
            </a:r>
            <a:endParaRPr sz="220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6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solidFill>
                  <a:srgbClr val="BC5C45"/>
                </a:solidFill>
                <a:latin typeface="Verdana"/>
                <a:cs typeface="Verdana"/>
              </a:rPr>
              <a:t>Put </a:t>
            </a:r>
            <a:r>
              <a:rPr sz="2200" spc="-45" dirty="0">
                <a:latin typeface="Verdana"/>
                <a:cs typeface="Verdana"/>
              </a:rPr>
              <a:t>some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75" dirty="0">
                <a:latin typeface="Verdana"/>
                <a:cs typeface="Verdana"/>
              </a:rPr>
              <a:t>(destroying  </a:t>
            </a:r>
            <a:r>
              <a:rPr sz="2200" spc="-60" dirty="0">
                <a:latin typeface="Verdana"/>
                <a:cs typeface="Verdana"/>
              </a:rPr>
              <a:t>whatever </a:t>
            </a:r>
            <a:r>
              <a:rPr sz="2200" spc="-35" dirty="0">
                <a:latin typeface="Verdana"/>
                <a:cs typeface="Verdana"/>
              </a:rPr>
              <a:t>was </a:t>
            </a:r>
            <a:r>
              <a:rPr sz="2200" spc="-45" dirty="0">
                <a:latin typeface="Verdana"/>
                <a:cs typeface="Verdana"/>
              </a:rPr>
              <a:t>there before).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45" dirty="0">
                <a:latin typeface="Verdana"/>
                <a:cs typeface="Verdana"/>
              </a:rPr>
              <a:t>"put" 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95" dirty="0">
                <a:latin typeface="Verdana"/>
                <a:cs typeface="Verdana"/>
              </a:rPr>
              <a:t>using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70" dirty="0">
                <a:latin typeface="Verdana"/>
                <a:cs typeface="Verdana"/>
              </a:rPr>
              <a:t>assignment  </a:t>
            </a:r>
            <a:r>
              <a:rPr sz="2200" spc="-30" dirty="0">
                <a:latin typeface="Verdana"/>
                <a:cs typeface="Verdana"/>
              </a:rPr>
              <a:t>operator,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-70" dirty="0">
                <a:latin typeface="Verdana"/>
                <a:cs typeface="Verdana"/>
              </a:rPr>
              <a:t>midterm_score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515" dirty="0">
                <a:latin typeface="Verdana"/>
                <a:cs typeface="Verdana"/>
              </a:rPr>
              <a:t> </a:t>
            </a:r>
            <a:r>
              <a:rPr sz="2200" spc="-260" dirty="0">
                <a:latin typeface="Verdana"/>
                <a:cs typeface="Verdana"/>
              </a:rPr>
              <a:t>93;</a:t>
            </a:r>
            <a:endParaRPr sz="2200">
              <a:latin typeface="Verdana"/>
              <a:cs typeface="Verdana"/>
            </a:endParaRPr>
          </a:p>
          <a:p>
            <a:pPr marL="287020" marR="26034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BC5C45"/>
                </a:solidFill>
                <a:latin typeface="Verdana"/>
                <a:cs typeface="Verdana"/>
              </a:rPr>
              <a:t>Get</a:t>
            </a:r>
            <a:r>
              <a:rPr sz="2200" spc="-1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copy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information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out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it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(leaving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a  </a:t>
            </a:r>
            <a:r>
              <a:rPr sz="2200" spc="95" dirty="0">
                <a:latin typeface="Verdana"/>
                <a:cs typeface="Verdana"/>
              </a:rPr>
              <a:t>copy </a:t>
            </a:r>
            <a:r>
              <a:rPr sz="2200" spc="-105" dirty="0">
                <a:latin typeface="Verdana"/>
                <a:cs typeface="Verdana"/>
              </a:rPr>
              <a:t>inside).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14" dirty="0">
                <a:latin typeface="Verdana"/>
                <a:cs typeface="Verdana"/>
              </a:rPr>
              <a:t>"get"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55" dirty="0">
                <a:latin typeface="Verdana"/>
                <a:cs typeface="Verdana"/>
              </a:rPr>
              <a:t>information </a:t>
            </a:r>
            <a:r>
              <a:rPr sz="2200" spc="-30" dirty="0">
                <a:latin typeface="Verdana"/>
                <a:cs typeface="Verdana"/>
              </a:rPr>
              <a:t>out </a:t>
            </a:r>
            <a:r>
              <a:rPr sz="2200" spc="-5" dirty="0">
                <a:latin typeface="Verdana"/>
                <a:cs typeface="Verdana"/>
              </a:rPr>
              <a:t>by  </a:t>
            </a:r>
            <a:r>
              <a:rPr sz="2200" spc="-114" dirty="0">
                <a:latin typeface="Verdana"/>
                <a:cs typeface="Verdana"/>
              </a:rPr>
              <a:t>simply </a:t>
            </a:r>
            <a:r>
              <a:rPr sz="2200" spc="-95" dirty="0">
                <a:latin typeface="Verdana"/>
                <a:cs typeface="Verdana"/>
              </a:rPr>
              <a:t>writing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40" dirty="0">
                <a:latin typeface="Verdana"/>
                <a:cs typeface="Verdana"/>
              </a:rPr>
              <a:t>name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variable,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10" dirty="0">
                <a:latin typeface="Verdana"/>
                <a:cs typeface="Verdana"/>
              </a:rPr>
              <a:t>computer does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45" dirty="0">
                <a:latin typeface="Verdana"/>
                <a:cs typeface="Verdana"/>
              </a:rPr>
              <a:t>rest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85" dirty="0">
                <a:latin typeface="Verdana"/>
                <a:cs typeface="Verdana"/>
              </a:rPr>
              <a:t>us,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45" dirty="0">
                <a:latin typeface="Verdana"/>
                <a:cs typeface="Verdana"/>
              </a:rPr>
              <a:t>average </a:t>
            </a:r>
            <a:r>
              <a:rPr sz="2200" spc="-470" dirty="0">
                <a:latin typeface="Verdana"/>
                <a:cs typeface="Verdana"/>
              </a:rPr>
              <a:t>=  </a:t>
            </a:r>
            <a:r>
              <a:rPr sz="2200" spc="-60" dirty="0">
                <a:latin typeface="Verdana"/>
                <a:cs typeface="Verdana"/>
              </a:rPr>
              <a:t>(grade_1 </a:t>
            </a:r>
            <a:r>
              <a:rPr sz="2200" spc="-470" dirty="0">
                <a:latin typeface="Verdana"/>
                <a:cs typeface="Verdana"/>
              </a:rPr>
              <a:t>+ </a:t>
            </a:r>
            <a:r>
              <a:rPr sz="2200" spc="-55" dirty="0">
                <a:latin typeface="Verdana"/>
                <a:cs typeface="Verdana"/>
              </a:rPr>
              <a:t>grade_2) </a:t>
            </a:r>
            <a:r>
              <a:rPr sz="2200" spc="-40" dirty="0">
                <a:latin typeface="Verdana"/>
                <a:cs typeface="Verdana"/>
              </a:rPr>
              <a:t>/</a:t>
            </a:r>
            <a:r>
              <a:rPr sz="2200" spc="-29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2.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217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BC5C45"/>
                </a:solidFill>
              </a:rPr>
              <a:t>Now </a:t>
            </a:r>
            <a:r>
              <a:rPr sz="3200" spc="-170" dirty="0">
                <a:solidFill>
                  <a:srgbClr val="BC5C45"/>
                </a:solidFill>
              </a:rPr>
              <a:t>lets </a:t>
            </a:r>
            <a:r>
              <a:rPr sz="3200" spc="-114" dirty="0">
                <a:solidFill>
                  <a:srgbClr val="BC5C45"/>
                </a:solidFill>
              </a:rPr>
              <a:t>talk </a:t>
            </a:r>
            <a:r>
              <a:rPr sz="3200" spc="65" dirty="0">
                <a:solidFill>
                  <a:srgbClr val="BC5C45"/>
                </a:solidFill>
              </a:rPr>
              <a:t>about</a:t>
            </a:r>
            <a:r>
              <a:rPr sz="3200" spc="-700" dirty="0">
                <a:solidFill>
                  <a:srgbClr val="BC5C45"/>
                </a:solidFill>
              </a:rPr>
              <a:t> </a:t>
            </a:r>
            <a:r>
              <a:rPr sz="3200" spc="-195" dirty="0">
                <a:solidFill>
                  <a:srgbClr val="BC5C45"/>
                </a:solidFill>
              </a:rPr>
              <a:t>Instructions!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62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0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instructions?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87820" cy="280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5" dirty="0">
                <a:latin typeface="Verdana"/>
                <a:cs typeface="Verdana"/>
              </a:rPr>
              <a:t>Its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computer.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lowest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level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each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s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q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u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c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lang="en-US" sz="2400" spc="-3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60" dirty="0">
                <a:latin typeface="Verdana"/>
                <a:cs typeface="Verdana"/>
              </a:rPr>
              <a:t>0s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1s.</a:t>
            </a:r>
            <a:endParaRPr sz="2400" dirty="0">
              <a:latin typeface="Verdana"/>
              <a:cs typeface="Verdana"/>
            </a:endParaRPr>
          </a:p>
          <a:p>
            <a:pPr marL="287020" marR="340360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assembly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language,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each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statement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90" dirty="0">
                <a:latin typeface="Verdana"/>
                <a:cs typeface="Verdana"/>
              </a:rPr>
              <a:t>is  </a:t>
            </a:r>
            <a:r>
              <a:rPr sz="2400" spc="60" dirty="0">
                <a:latin typeface="Verdana"/>
                <a:cs typeface="Verdana"/>
              </a:rPr>
              <a:t>one </a:t>
            </a:r>
            <a:r>
              <a:rPr sz="2400" spc="-90" dirty="0">
                <a:latin typeface="Verdana"/>
                <a:cs typeface="Verdana"/>
              </a:rPr>
              <a:t>instruction </a:t>
            </a:r>
            <a:r>
              <a:rPr sz="2400" spc="-25" dirty="0">
                <a:latin typeface="Verdana"/>
                <a:cs typeface="Verdana"/>
              </a:rPr>
              <a:t>but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40" dirty="0">
                <a:latin typeface="Verdana"/>
                <a:cs typeface="Verdana"/>
              </a:rPr>
              <a:t>high level </a:t>
            </a:r>
            <a:r>
              <a:rPr sz="2400" spc="140" dirty="0">
                <a:latin typeface="Verdana"/>
                <a:cs typeface="Verdana"/>
              </a:rPr>
              <a:t>each  </a:t>
            </a:r>
            <a:r>
              <a:rPr sz="2400" spc="-50" dirty="0">
                <a:latin typeface="Verdana"/>
                <a:cs typeface="Verdana"/>
              </a:rPr>
              <a:t>statement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-120" dirty="0">
                <a:latin typeface="Verdana"/>
                <a:cs typeface="Verdana"/>
              </a:rPr>
              <a:t>further </a:t>
            </a:r>
            <a:r>
              <a:rPr sz="2400" spc="-40" dirty="0">
                <a:latin typeface="Verdana"/>
                <a:cs typeface="Verdana"/>
              </a:rPr>
              <a:t>broken </a:t>
            </a:r>
            <a:r>
              <a:rPr sz="2400" spc="-60" dirty="0">
                <a:latin typeface="Verdana"/>
                <a:cs typeface="Verdana"/>
              </a:rPr>
              <a:t>into  </a:t>
            </a:r>
            <a:r>
              <a:rPr sz="2400" spc="-70" dirty="0">
                <a:latin typeface="Verdana"/>
                <a:cs typeface="Verdana"/>
              </a:rPr>
              <a:t>multiple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steps.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14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0" dirty="0">
                <a:solidFill>
                  <a:srgbClr val="BC5C45"/>
                </a:solidFill>
              </a:rPr>
              <a:t>Six </a:t>
            </a:r>
            <a:r>
              <a:rPr sz="3200" spc="35" dirty="0">
                <a:solidFill>
                  <a:srgbClr val="BC5C45"/>
                </a:solidFill>
              </a:rPr>
              <a:t>basic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395" dirty="0">
                <a:solidFill>
                  <a:srgbClr val="BC5C45"/>
                </a:solidFill>
              </a:rPr>
              <a:t> </a:t>
            </a:r>
            <a:r>
              <a:rPr sz="3200" spc="-150" dirty="0">
                <a:solidFill>
                  <a:srgbClr val="BC5C45"/>
                </a:solidFill>
              </a:rPr>
              <a:t>instructions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514465" cy="30572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5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8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Performing </a:t>
            </a:r>
            <a:r>
              <a:rPr sz="2400" spc="-45" dirty="0">
                <a:latin typeface="Verdana"/>
                <a:cs typeface="Verdana"/>
              </a:rPr>
              <a:t>arithmetic </a:t>
            </a:r>
            <a:r>
              <a:rPr sz="2400" spc="5" dirty="0">
                <a:latin typeface="Verdana"/>
                <a:cs typeface="Verdana"/>
              </a:rPr>
              <a:t>operation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0" dirty="0">
                <a:latin typeface="Verdana"/>
                <a:cs typeface="Verdana"/>
              </a:rPr>
              <a:t>Assigning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15" dirty="0">
                <a:latin typeface="Verdana"/>
                <a:cs typeface="Verdana"/>
              </a:rPr>
              <a:t>variable </a:t>
            </a:r>
            <a:r>
              <a:rPr sz="2400" spc="-95" dirty="0">
                <a:latin typeface="Verdana"/>
                <a:cs typeface="Verdana"/>
              </a:rPr>
              <a:t>or  </a:t>
            </a:r>
            <a:r>
              <a:rPr lang="en-US" sz="2400" spc="-95" dirty="0">
                <a:latin typeface="Verdana"/>
                <a:cs typeface="Verdana"/>
              </a:rPr>
              <a:t>      </a:t>
            </a:r>
            <a:r>
              <a:rPr sz="2400" spc="-110" dirty="0">
                <a:latin typeface="Verdana"/>
                <a:cs typeface="Verdana"/>
              </a:rPr>
              <a:t>memory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location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Conditional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Execution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35" dirty="0">
                <a:latin typeface="Verdana"/>
                <a:cs typeface="Verdana"/>
              </a:rPr>
              <a:t>Repeat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group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actions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28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290" dirty="0">
                <a:solidFill>
                  <a:srgbClr val="BC5C45"/>
                </a:solidFill>
              </a:rPr>
              <a:t> </a:t>
            </a:r>
            <a:r>
              <a:rPr sz="3200" spc="-100" dirty="0">
                <a:solidFill>
                  <a:srgbClr val="BC5C45"/>
                </a:solidFill>
              </a:rPr>
              <a:t>Administration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13536" y="1967230"/>
            <a:ext cx="5896864" cy="2087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70" dirty="0">
                <a:latin typeface="Verdana"/>
                <a:cs typeface="Verdana"/>
              </a:rPr>
              <a:t>Class Notes </a:t>
            </a:r>
            <a:r>
              <a:rPr lang="en-IN" sz="2400" spc="-330" dirty="0">
                <a:latin typeface="Verdana"/>
                <a:cs typeface="Verdana"/>
              </a:rPr>
              <a:t>– One Note</a:t>
            </a:r>
            <a:endParaRPr lang="en-IN"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Codes </a:t>
            </a:r>
            <a:r>
              <a:rPr sz="2400" spc="-80" dirty="0">
                <a:latin typeface="Verdana"/>
                <a:cs typeface="Verdana"/>
              </a:rPr>
              <a:t>Repository</a:t>
            </a:r>
            <a:r>
              <a:rPr sz="2400" spc="-61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0" dirty="0">
                <a:latin typeface="Verdana"/>
                <a:cs typeface="Verdana"/>
              </a:rPr>
              <a:t>Github</a:t>
            </a:r>
            <a:endParaRPr sz="2400" dirty="0">
              <a:latin typeface="Verdana"/>
              <a:cs typeface="Verdana"/>
            </a:endParaRPr>
          </a:p>
          <a:p>
            <a:pPr marL="287020" marR="10528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Regular </a:t>
            </a:r>
            <a:r>
              <a:rPr sz="2400" spc="-100" dirty="0">
                <a:latin typeface="Verdana"/>
                <a:cs typeface="Verdana"/>
              </a:rPr>
              <a:t>Assignments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www</a:t>
            </a:r>
            <a:r>
              <a:rPr sz="2400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hac</a:t>
            </a:r>
            <a:r>
              <a:rPr sz="24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er</a:t>
            </a:r>
            <a:r>
              <a:rPr sz="2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b</a:t>
            </a:r>
            <a:r>
              <a:rPr sz="2400" u="heavy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lo</a:t>
            </a:r>
            <a:r>
              <a:rPr sz="2400" u="heavy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</a:t>
            </a:r>
            <a:r>
              <a:rPr sz="2400" u="heavy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ks</a:t>
            </a:r>
            <a:r>
              <a:rPr sz="2400" u="heavy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co</a:t>
            </a:r>
            <a:r>
              <a:rPr sz="2400" u="heavy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m</a:t>
            </a:r>
            <a:r>
              <a:rPr sz="2400" spc="-20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Verdana"/>
                <a:cs typeface="Verdana"/>
              </a:rPr>
              <a:t>Laptops</a:t>
            </a:r>
            <a:r>
              <a:rPr lang="en-US" sz="2400" spc="-15" dirty="0">
                <a:latin typeface="Verdana"/>
                <a:cs typeface="Verdana"/>
              </a:rPr>
              <a:t> are mandatory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879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Flowcharts!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40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425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flowchart?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90689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Diagrammatic</a:t>
            </a:r>
            <a:r>
              <a:rPr sz="2400" spc="-229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representation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illustrating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299085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0" dirty="0">
                <a:latin typeface="Verdana"/>
                <a:cs typeface="Verdana"/>
              </a:rPr>
              <a:t>Allows </a:t>
            </a:r>
            <a:r>
              <a:rPr sz="2400" spc="-30" dirty="0">
                <a:latin typeface="Verdana"/>
                <a:cs typeface="Verdana"/>
              </a:rPr>
              <a:t>you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5" dirty="0">
                <a:latin typeface="Verdana"/>
                <a:cs typeface="Verdana"/>
              </a:rPr>
              <a:t>break </a:t>
            </a:r>
            <a:r>
              <a:rPr sz="2400" spc="55" dirty="0">
                <a:latin typeface="Verdana"/>
                <a:cs typeface="Verdana"/>
              </a:rPr>
              <a:t>down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any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process 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into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smaller </a:t>
            </a:r>
            <a:r>
              <a:rPr sz="2400" spc="-105" dirty="0">
                <a:solidFill>
                  <a:srgbClr val="BC5C45"/>
                </a:solidFill>
                <a:latin typeface="Verdana"/>
                <a:cs typeface="Verdana"/>
              </a:rPr>
              <a:t>steps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50" dirty="0">
                <a:latin typeface="Verdana"/>
                <a:cs typeface="Verdana"/>
              </a:rPr>
              <a:t>display </a:t>
            </a:r>
            <a:r>
              <a:rPr sz="2400" spc="-35" dirty="0">
                <a:latin typeface="Verdana"/>
                <a:cs typeface="Verdana"/>
              </a:rPr>
              <a:t>them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 </a:t>
            </a:r>
            <a:r>
              <a:rPr sz="2400" spc="-120" dirty="0">
                <a:latin typeface="Verdana"/>
                <a:cs typeface="Verdana"/>
              </a:rPr>
              <a:t>visually </a:t>
            </a:r>
            <a:r>
              <a:rPr sz="2400" spc="-20" dirty="0">
                <a:latin typeface="Verdana"/>
                <a:cs typeface="Verdana"/>
              </a:rPr>
              <a:t>pleasing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287020" marR="16065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shows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steps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boxes</a:t>
            </a:r>
            <a:r>
              <a:rPr sz="2400" spc="-17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kinds,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 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connecting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arrows</a:t>
            </a:r>
            <a:r>
              <a:rPr sz="2400" spc="-12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0" dirty="0">
                <a:latin typeface="Verdana"/>
                <a:cs typeface="Verdana"/>
              </a:rPr>
              <a:t>It </a:t>
            </a:r>
            <a:r>
              <a:rPr sz="2400" spc="-60" dirty="0">
                <a:latin typeface="Verdana"/>
                <a:cs typeface="Verdana"/>
              </a:rPr>
              <a:t>helps </a:t>
            </a:r>
            <a:r>
              <a:rPr sz="2400" spc="-100" dirty="0">
                <a:latin typeface="Verdana"/>
                <a:cs typeface="Verdana"/>
              </a:rPr>
              <a:t>your </a:t>
            </a:r>
            <a:r>
              <a:rPr sz="2400" spc="80" dirty="0">
                <a:latin typeface="Verdana"/>
                <a:cs typeface="Verdana"/>
              </a:rPr>
              <a:t>audience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5" dirty="0">
                <a:latin typeface="Verdana"/>
                <a:cs typeface="Verdana"/>
              </a:rPr>
              <a:t>see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30" dirty="0">
                <a:solidFill>
                  <a:srgbClr val="BC5C45"/>
                </a:solidFill>
                <a:latin typeface="Verdana"/>
                <a:cs typeface="Verdana"/>
              </a:rPr>
              <a:t>logical </a:t>
            </a:r>
            <a:r>
              <a:rPr sz="2400" spc="-540" dirty="0">
                <a:solidFill>
                  <a:srgbClr val="BC5C45"/>
                </a:solidFill>
                <a:latin typeface="Verdana"/>
                <a:cs typeface="Verdana"/>
              </a:rPr>
              <a:t>flow  </a:t>
            </a:r>
            <a:r>
              <a:rPr sz="2400" spc="90" dirty="0">
                <a:solidFill>
                  <a:srgbClr val="BC5C45"/>
                </a:solidFill>
                <a:latin typeface="Verdana"/>
                <a:cs typeface="Verdana"/>
              </a:rPr>
              <a:t>and </a:t>
            </a:r>
            <a:r>
              <a:rPr sz="2400" spc="-70" dirty="0">
                <a:solidFill>
                  <a:srgbClr val="BC5C45"/>
                </a:solidFill>
                <a:latin typeface="Verdana"/>
                <a:cs typeface="Verdana"/>
              </a:rPr>
              <a:t>relationship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between</a:t>
            </a:r>
            <a:r>
              <a:rPr sz="2400" spc="-5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steps.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03823" y="5467908"/>
            <a:ext cx="122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Connector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59864" y="5362943"/>
            <a:ext cx="489991" cy="517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250901"/>
            <a:ext cx="69030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BC5C45"/>
                </a:solidFill>
              </a:rPr>
              <a:t>Lets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look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40" dirty="0">
                <a:solidFill>
                  <a:srgbClr val="BC5C45"/>
                </a:solidFill>
              </a:rPr>
              <a:t>at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35" dirty="0">
                <a:solidFill>
                  <a:srgbClr val="BC5C45"/>
                </a:solidFill>
              </a:rPr>
              <a:t>few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problems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and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-145" dirty="0">
                <a:solidFill>
                  <a:srgbClr val="BC5C45"/>
                </a:solidFill>
              </a:rPr>
              <a:t>their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32433" y="739266"/>
            <a:ext cx="216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BC5C45"/>
                </a:solidFill>
                <a:latin typeface="Verdana"/>
                <a:cs typeface="Verdana"/>
              </a:rPr>
              <a:t>flow</a:t>
            </a:r>
            <a:r>
              <a:rPr sz="3200" spc="55" dirty="0">
                <a:solidFill>
                  <a:srgbClr val="BC5C45"/>
                </a:solidFill>
                <a:latin typeface="Verdana"/>
                <a:cs typeface="Verdana"/>
              </a:rPr>
              <a:t>c</a:t>
            </a:r>
            <a:r>
              <a:rPr sz="3200" spc="-190" dirty="0">
                <a:solidFill>
                  <a:srgbClr val="BC5C45"/>
                </a:solidFill>
                <a:latin typeface="Verdana"/>
                <a:cs typeface="Verdana"/>
              </a:rPr>
              <a:t>harts!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1690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32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52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does</a:t>
            </a:r>
            <a:r>
              <a:rPr sz="3200" spc="-28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60" dirty="0">
                <a:solidFill>
                  <a:srgbClr val="BC5C45"/>
                </a:solidFill>
              </a:rPr>
              <a:t>do?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3232404" y="2420111"/>
            <a:ext cx="2676906" cy="282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0594" y="3656457"/>
            <a:ext cx="116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120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89" h="106679">
                <a:moveTo>
                  <a:pt x="1451467" y="53212"/>
                </a:moveTo>
                <a:lnTo>
                  <a:pt x="1382902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1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6" y="60832"/>
                </a:lnTo>
                <a:lnTo>
                  <a:pt x="1466596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89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89" h="106679">
                <a:moveTo>
                  <a:pt x="1468648" y="45593"/>
                </a:moveTo>
                <a:lnTo>
                  <a:pt x="1466596" y="45593"/>
                </a:lnTo>
                <a:lnTo>
                  <a:pt x="1466596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89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89" h="106679">
                <a:moveTo>
                  <a:pt x="1466596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6" y="59817"/>
                </a:lnTo>
                <a:lnTo>
                  <a:pt x="1466596" y="46608"/>
                </a:lnTo>
                <a:close/>
              </a:path>
              <a:path w="1482089" h="106679">
                <a:moveTo>
                  <a:pt x="1390522" y="0"/>
                </a:moveTo>
                <a:lnTo>
                  <a:pt x="1385951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2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6" y="46608"/>
                </a:lnTo>
                <a:lnTo>
                  <a:pt x="1466596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06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90" h="106679">
                <a:moveTo>
                  <a:pt x="1451467" y="53212"/>
                </a:moveTo>
                <a:lnTo>
                  <a:pt x="1382903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0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5" y="60832"/>
                </a:lnTo>
                <a:lnTo>
                  <a:pt x="1466595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90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90" h="106679">
                <a:moveTo>
                  <a:pt x="1468648" y="45593"/>
                </a:moveTo>
                <a:lnTo>
                  <a:pt x="1466595" y="45593"/>
                </a:lnTo>
                <a:lnTo>
                  <a:pt x="1466595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90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90" h="106679">
                <a:moveTo>
                  <a:pt x="1466595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5" y="59817"/>
                </a:lnTo>
                <a:lnTo>
                  <a:pt x="1466595" y="46608"/>
                </a:lnTo>
                <a:close/>
              </a:path>
              <a:path w="1482090" h="106679">
                <a:moveTo>
                  <a:pt x="1390522" y="0"/>
                </a:moveTo>
                <a:lnTo>
                  <a:pt x="1385950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3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5" y="46608"/>
                </a:lnTo>
                <a:lnTo>
                  <a:pt x="1466595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73020" y="3407791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EE5846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9383" y="3425774"/>
            <a:ext cx="810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EE5846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7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1690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endParaRPr sz="1400" spc="-15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24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16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lang="en-US" sz="1400" spc="-27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9923" y="4318990"/>
            <a:ext cx="1757933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86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4032503"/>
            <a:ext cx="106680" cy="318770"/>
          </a:xfrm>
          <a:custGeom>
            <a:avLst/>
            <a:gdLst/>
            <a:ahLst/>
            <a:cxnLst/>
            <a:rect l="l" t="t" r="r" b="b"/>
            <a:pathLst>
              <a:path w="106679" h="318770">
                <a:moveTo>
                  <a:pt x="8508" y="218440"/>
                </a:moveTo>
                <a:lnTo>
                  <a:pt x="4952" y="220599"/>
                </a:lnTo>
                <a:lnTo>
                  <a:pt x="1269" y="222631"/>
                </a:lnTo>
                <a:lnTo>
                  <a:pt x="0" y="227330"/>
                </a:lnTo>
                <a:lnTo>
                  <a:pt x="53212" y="318516"/>
                </a:lnTo>
                <a:lnTo>
                  <a:pt x="62106" y="303276"/>
                </a:lnTo>
                <a:lnTo>
                  <a:pt x="45592" y="303276"/>
                </a:lnTo>
                <a:lnTo>
                  <a:pt x="45592" y="275081"/>
                </a:lnTo>
                <a:lnTo>
                  <a:pt x="15366" y="223266"/>
                </a:lnTo>
                <a:lnTo>
                  <a:pt x="13207" y="219710"/>
                </a:lnTo>
                <a:lnTo>
                  <a:pt x="8508" y="218440"/>
                </a:lnTo>
                <a:close/>
              </a:path>
              <a:path w="106679" h="318770">
                <a:moveTo>
                  <a:pt x="45592" y="275081"/>
                </a:moveTo>
                <a:lnTo>
                  <a:pt x="45592" y="303276"/>
                </a:lnTo>
                <a:lnTo>
                  <a:pt x="60832" y="303276"/>
                </a:lnTo>
                <a:lnTo>
                  <a:pt x="60832" y="299466"/>
                </a:lnTo>
                <a:lnTo>
                  <a:pt x="46608" y="299466"/>
                </a:lnTo>
                <a:lnTo>
                  <a:pt x="53212" y="288144"/>
                </a:lnTo>
                <a:lnTo>
                  <a:pt x="45592" y="275081"/>
                </a:lnTo>
                <a:close/>
              </a:path>
              <a:path w="106679" h="318770">
                <a:moveTo>
                  <a:pt x="97916" y="218440"/>
                </a:moveTo>
                <a:lnTo>
                  <a:pt x="93217" y="219710"/>
                </a:lnTo>
                <a:lnTo>
                  <a:pt x="91058" y="223266"/>
                </a:lnTo>
                <a:lnTo>
                  <a:pt x="60832" y="275081"/>
                </a:lnTo>
                <a:lnTo>
                  <a:pt x="60832" y="303276"/>
                </a:lnTo>
                <a:lnTo>
                  <a:pt x="62106" y="303276"/>
                </a:lnTo>
                <a:lnTo>
                  <a:pt x="106425" y="227330"/>
                </a:lnTo>
                <a:lnTo>
                  <a:pt x="105155" y="222631"/>
                </a:lnTo>
                <a:lnTo>
                  <a:pt x="101472" y="220599"/>
                </a:lnTo>
                <a:lnTo>
                  <a:pt x="97916" y="218440"/>
                </a:lnTo>
                <a:close/>
              </a:path>
              <a:path w="106679" h="318770">
                <a:moveTo>
                  <a:pt x="53212" y="288144"/>
                </a:moveTo>
                <a:lnTo>
                  <a:pt x="46608" y="299466"/>
                </a:lnTo>
                <a:lnTo>
                  <a:pt x="59816" y="299466"/>
                </a:lnTo>
                <a:lnTo>
                  <a:pt x="53212" y="288144"/>
                </a:lnTo>
                <a:close/>
              </a:path>
              <a:path w="106679" h="318770">
                <a:moveTo>
                  <a:pt x="60832" y="275081"/>
                </a:moveTo>
                <a:lnTo>
                  <a:pt x="53212" y="288144"/>
                </a:lnTo>
                <a:lnTo>
                  <a:pt x="59816" y="299466"/>
                </a:lnTo>
                <a:lnTo>
                  <a:pt x="60832" y="299466"/>
                </a:lnTo>
                <a:lnTo>
                  <a:pt x="60832" y="275081"/>
                </a:lnTo>
                <a:close/>
              </a:path>
              <a:path w="106679" h="318770">
                <a:moveTo>
                  <a:pt x="60832" y="0"/>
                </a:moveTo>
                <a:lnTo>
                  <a:pt x="45592" y="0"/>
                </a:lnTo>
                <a:lnTo>
                  <a:pt x="45592" y="275081"/>
                </a:lnTo>
                <a:lnTo>
                  <a:pt x="53212" y="288144"/>
                </a:lnTo>
                <a:lnTo>
                  <a:pt x="60832" y="275081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557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 dirty="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1800" y="2971800"/>
            <a:ext cx="628650" cy="1447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8000" y="2971800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8000" y="2971800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814315"/>
            <a:ext cx="106680" cy="361315"/>
          </a:xfrm>
          <a:custGeom>
            <a:avLst/>
            <a:gdLst/>
            <a:ahLst/>
            <a:cxnLst/>
            <a:rect l="l" t="t" r="r" b="b"/>
            <a:pathLst>
              <a:path w="106679" h="361314">
                <a:moveTo>
                  <a:pt x="8508" y="261238"/>
                </a:moveTo>
                <a:lnTo>
                  <a:pt x="4952" y="263270"/>
                </a:lnTo>
                <a:lnTo>
                  <a:pt x="1269" y="265429"/>
                </a:lnTo>
                <a:lnTo>
                  <a:pt x="0" y="270128"/>
                </a:lnTo>
                <a:lnTo>
                  <a:pt x="2158" y="273684"/>
                </a:lnTo>
                <a:lnTo>
                  <a:pt x="53212" y="361187"/>
                </a:lnTo>
                <a:lnTo>
                  <a:pt x="62030" y="346074"/>
                </a:lnTo>
                <a:lnTo>
                  <a:pt x="45592" y="346074"/>
                </a:lnTo>
                <a:lnTo>
                  <a:pt x="45592" y="317886"/>
                </a:lnTo>
                <a:lnTo>
                  <a:pt x="13207" y="262381"/>
                </a:lnTo>
                <a:lnTo>
                  <a:pt x="8508" y="261238"/>
                </a:lnTo>
                <a:close/>
              </a:path>
              <a:path w="106679" h="361314">
                <a:moveTo>
                  <a:pt x="45592" y="317886"/>
                </a:moveTo>
                <a:lnTo>
                  <a:pt x="45592" y="346074"/>
                </a:lnTo>
                <a:lnTo>
                  <a:pt x="60832" y="346074"/>
                </a:lnTo>
                <a:lnTo>
                  <a:pt x="60832" y="342264"/>
                </a:lnTo>
                <a:lnTo>
                  <a:pt x="46608" y="342264"/>
                </a:lnTo>
                <a:lnTo>
                  <a:pt x="53212" y="330946"/>
                </a:lnTo>
                <a:lnTo>
                  <a:pt x="45592" y="317886"/>
                </a:lnTo>
                <a:close/>
              </a:path>
              <a:path w="106679" h="361314">
                <a:moveTo>
                  <a:pt x="97916" y="261238"/>
                </a:moveTo>
                <a:lnTo>
                  <a:pt x="93217" y="262381"/>
                </a:lnTo>
                <a:lnTo>
                  <a:pt x="60832" y="317886"/>
                </a:lnTo>
                <a:lnTo>
                  <a:pt x="60832" y="346074"/>
                </a:lnTo>
                <a:lnTo>
                  <a:pt x="62030" y="346074"/>
                </a:lnTo>
                <a:lnTo>
                  <a:pt x="104266" y="273684"/>
                </a:lnTo>
                <a:lnTo>
                  <a:pt x="106425" y="270128"/>
                </a:lnTo>
                <a:lnTo>
                  <a:pt x="105155" y="265429"/>
                </a:lnTo>
                <a:lnTo>
                  <a:pt x="101472" y="263270"/>
                </a:lnTo>
                <a:lnTo>
                  <a:pt x="97916" y="261238"/>
                </a:lnTo>
                <a:close/>
              </a:path>
              <a:path w="106679" h="361314">
                <a:moveTo>
                  <a:pt x="53212" y="330946"/>
                </a:moveTo>
                <a:lnTo>
                  <a:pt x="46608" y="342264"/>
                </a:lnTo>
                <a:lnTo>
                  <a:pt x="59816" y="342264"/>
                </a:lnTo>
                <a:lnTo>
                  <a:pt x="53212" y="330946"/>
                </a:lnTo>
                <a:close/>
              </a:path>
              <a:path w="106679" h="361314">
                <a:moveTo>
                  <a:pt x="60832" y="317886"/>
                </a:moveTo>
                <a:lnTo>
                  <a:pt x="53212" y="330946"/>
                </a:lnTo>
                <a:lnTo>
                  <a:pt x="59816" y="342264"/>
                </a:lnTo>
                <a:lnTo>
                  <a:pt x="60832" y="342264"/>
                </a:lnTo>
                <a:lnTo>
                  <a:pt x="60832" y="317886"/>
                </a:lnTo>
                <a:close/>
              </a:path>
              <a:path w="106679" h="361314">
                <a:moveTo>
                  <a:pt x="60832" y="0"/>
                </a:moveTo>
                <a:lnTo>
                  <a:pt x="45592" y="0"/>
                </a:lnTo>
                <a:lnTo>
                  <a:pt x="45592" y="317886"/>
                </a:lnTo>
                <a:lnTo>
                  <a:pt x="53212" y="330946"/>
                </a:lnTo>
                <a:lnTo>
                  <a:pt x="60832" y="317886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4423" y="5350890"/>
            <a:ext cx="783590" cy="106680"/>
          </a:xfrm>
          <a:custGeom>
            <a:avLst/>
            <a:gdLst/>
            <a:ahLst/>
            <a:cxnLst/>
            <a:rect l="l" t="t" r="r" b="b"/>
            <a:pathLst>
              <a:path w="783589" h="106679">
                <a:moveTo>
                  <a:pt x="752710" y="53213"/>
                </a:moveTo>
                <a:lnTo>
                  <a:pt x="687831" y="91059"/>
                </a:lnTo>
                <a:lnTo>
                  <a:pt x="684276" y="93218"/>
                </a:lnTo>
                <a:lnTo>
                  <a:pt x="683005" y="97917"/>
                </a:lnTo>
                <a:lnTo>
                  <a:pt x="685164" y="101473"/>
                </a:lnTo>
                <a:lnTo>
                  <a:pt x="687197" y="105156"/>
                </a:lnTo>
                <a:lnTo>
                  <a:pt x="691896" y="106426"/>
                </a:lnTo>
                <a:lnTo>
                  <a:pt x="770024" y="60833"/>
                </a:lnTo>
                <a:lnTo>
                  <a:pt x="767968" y="60833"/>
                </a:lnTo>
                <a:lnTo>
                  <a:pt x="767968" y="59817"/>
                </a:lnTo>
                <a:lnTo>
                  <a:pt x="764031" y="59817"/>
                </a:lnTo>
                <a:lnTo>
                  <a:pt x="752710" y="53213"/>
                </a:lnTo>
                <a:close/>
              </a:path>
              <a:path w="783589" h="106679">
                <a:moveTo>
                  <a:pt x="73964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39647" y="60833"/>
                </a:lnTo>
                <a:lnTo>
                  <a:pt x="752710" y="53213"/>
                </a:lnTo>
                <a:lnTo>
                  <a:pt x="739647" y="45593"/>
                </a:lnTo>
                <a:close/>
              </a:path>
              <a:path w="783589" h="106679">
                <a:moveTo>
                  <a:pt x="770021" y="45593"/>
                </a:moveTo>
                <a:lnTo>
                  <a:pt x="767968" y="45593"/>
                </a:lnTo>
                <a:lnTo>
                  <a:pt x="767968" y="60833"/>
                </a:lnTo>
                <a:lnTo>
                  <a:pt x="770024" y="60833"/>
                </a:lnTo>
                <a:lnTo>
                  <a:pt x="783081" y="53213"/>
                </a:lnTo>
                <a:lnTo>
                  <a:pt x="770021" y="45593"/>
                </a:lnTo>
                <a:close/>
              </a:path>
              <a:path w="783589" h="106679">
                <a:moveTo>
                  <a:pt x="764031" y="46609"/>
                </a:moveTo>
                <a:lnTo>
                  <a:pt x="752710" y="53213"/>
                </a:lnTo>
                <a:lnTo>
                  <a:pt x="764031" y="59817"/>
                </a:lnTo>
                <a:lnTo>
                  <a:pt x="764031" y="46609"/>
                </a:lnTo>
                <a:close/>
              </a:path>
              <a:path w="783589" h="106679">
                <a:moveTo>
                  <a:pt x="767968" y="46609"/>
                </a:moveTo>
                <a:lnTo>
                  <a:pt x="764031" y="46609"/>
                </a:lnTo>
                <a:lnTo>
                  <a:pt x="764031" y="59817"/>
                </a:lnTo>
                <a:lnTo>
                  <a:pt x="767968" y="59817"/>
                </a:lnTo>
                <a:lnTo>
                  <a:pt x="767968" y="46609"/>
                </a:lnTo>
                <a:close/>
              </a:path>
              <a:path w="783589" h="106679">
                <a:moveTo>
                  <a:pt x="691896" y="0"/>
                </a:moveTo>
                <a:lnTo>
                  <a:pt x="687197" y="1270"/>
                </a:lnTo>
                <a:lnTo>
                  <a:pt x="685164" y="4953"/>
                </a:lnTo>
                <a:lnTo>
                  <a:pt x="683005" y="8509"/>
                </a:lnTo>
                <a:lnTo>
                  <a:pt x="684276" y="13208"/>
                </a:lnTo>
                <a:lnTo>
                  <a:pt x="687831" y="15367"/>
                </a:lnTo>
                <a:lnTo>
                  <a:pt x="752710" y="53213"/>
                </a:lnTo>
                <a:lnTo>
                  <a:pt x="764031" y="46609"/>
                </a:lnTo>
                <a:lnTo>
                  <a:pt x="767968" y="46609"/>
                </a:lnTo>
                <a:lnTo>
                  <a:pt x="767968" y="45593"/>
                </a:lnTo>
                <a:lnTo>
                  <a:pt x="770021" y="45593"/>
                </a:lnTo>
                <a:lnTo>
                  <a:pt x="691896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75332" y="5170932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137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758314" marR="374586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a,</a:t>
            </a:r>
            <a:r>
              <a:rPr sz="14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60035" y="4902695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1139" y="4672584"/>
            <a:ext cx="106425" cy="233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067" y="4081271"/>
            <a:ext cx="509905" cy="1092200"/>
          </a:xfrm>
          <a:custGeom>
            <a:avLst/>
            <a:gdLst/>
            <a:ahLst/>
            <a:cxnLst/>
            <a:rect l="l" t="t" r="r" b="b"/>
            <a:pathLst>
              <a:path w="509904" h="1092200">
                <a:moveTo>
                  <a:pt x="479642" y="1038669"/>
                </a:moveTo>
                <a:lnTo>
                  <a:pt x="414655" y="1076578"/>
                </a:lnTo>
                <a:lnTo>
                  <a:pt x="410972" y="1078610"/>
                </a:lnTo>
                <a:lnTo>
                  <a:pt x="409702" y="1083309"/>
                </a:lnTo>
                <a:lnTo>
                  <a:pt x="411861" y="1086992"/>
                </a:lnTo>
                <a:lnTo>
                  <a:pt x="414020" y="1090548"/>
                </a:lnTo>
                <a:lnTo>
                  <a:pt x="418719" y="1091819"/>
                </a:lnTo>
                <a:lnTo>
                  <a:pt x="422275" y="1089659"/>
                </a:lnTo>
                <a:lnTo>
                  <a:pt x="496685" y="1046352"/>
                </a:lnTo>
                <a:lnTo>
                  <a:pt x="494665" y="1046352"/>
                </a:lnTo>
                <a:lnTo>
                  <a:pt x="494665" y="1045209"/>
                </a:lnTo>
                <a:lnTo>
                  <a:pt x="490855" y="1045209"/>
                </a:lnTo>
                <a:lnTo>
                  <a:pt x="479642" y="1038669"/>
                </a:lnTo>
                <a:close/>
              </a:path>
              <a:path w="509904" h="1092200">
                <a:moveTo>
                  <a:pt x="247269" y="7619"/>
                </a:moveTo>
                <a:lnTo>
                  <a:pt x="247269" y="1042923"/>
                </a:lnTo>
                <a:lnTo>
                  <a:pt x="250698" y="1046352"/>
                </a:lnTo>
                <a:lnTo>
                  <a:pt x="466471" y="1046352"/>
                </a:lnTo>
                <a:lnTo>
                  <a:pt x="479533" y="1038732"/>
                </a:lnTo>
                <a:lnTo>
                  <a:pt x="262509" y="1038732"/>
                </a:lnTo>
                <a:lnTo>
                  <a:pt x="254889" y="1031113"/>
                </a:lnTo>
                <a:lnTo>
                  <a:pt x="262509" y="1031113"/>
                </a:lnTo>
                <a:lnTo>
                  <a:pt x="262509" y="15239"/>
                </a:lnTo>
                <a:lnTo>
                  <a:pt x="254889" y="15239"/>
                </a:lnTo>
                <a:lnTo>
                  <a:pt x="247269" y="7619"/>
                </a:lnTo>
                <a:close/>
              </a:path>
              <a:path w="509904" h="1092200">
                <a:moveTo>
                  <a:pt x="496717" y="1031113"/>
                </a:moveTo>
                <a:lnTo>
                  <a:pt x="494665" y="1031113"/>
                </a:lnTo>
                <a:lnTo>
                  <a:pt x="494665" y="1046352"/>
                </a:lnTo>
                <a:lnTo>
                  <a:pt x="496685" y="1046352"/>
                </a:lnTo>
                <a:lnTo>
                  <a:pt x="509778" y="1038732"/>
                </a:lnTo>
                <a:lnTo>
                  <a:pt x="496717" y="1031113"/>
                </a:lnTo>
                <a:close/>
              </a:path>
              <a:path w="509904" h="1092200">
                <a:moveTo>
                  <a:pt x="490855" y="1032128"/>
                </a:moveTo>
                <a:lnTo>
                  <a:pt x="479642" y="1038669"/>
                </a:lnTo>
                <a:lnTo>
                  <a:pt x="490855" y="1045209"/>
                </a:lnTo>
                <a:lnTo>
                  <a:pt x="490855" y="1032128"/>
                </a:lnTo>
                <a:close/>
              </a:path>
              <a:path w="509904" h="1092200">
                <a:moveTo>
                  <a:pt x="494665" y="1032128"/>
                </a:moveTo>
                <a:lnTo>
                  <a:pt x="490855" y="1032128"/>
                </a:lnTo>
                <a:lnTo>
                  <a:pt x="490855" y="1045209"/>
                </a:lnTo>
                <a:lnTo>
                  <a:pt x="494665" y="1045209"/>
                </a:lnTo>
                <a:lnTo>
                  <a:pt x="494665" y="1032128"/>
                </a:lnTo>
                <a:close/>
              </a:path>
              <a:path w="509904" h="1092200">
                <a:moveTo>
                  <a:pt x="262509" y="1031113"/>
                </a:moveTo>
                <a:lnTo>
                  <a:pt x="254889" y="1031113"/>
                </a:lnTo>
                <a:lnTo>
                  <a:pt x="262509" y="1038732"/>
                </a:lnTo>
                <a:lnTo>
                  <a:pt x="262509" y="1031113"/>
                </a:lnTo>
                <a:close/>
              </a:path>
              <a:path w="509904" h="1092200">
                <a:moveTo>
                  <a:pt x="466688" y="1031113"/>
                </a:moveTo>
                <a:lnTo>
                  <a:pt x="262509" y="1031113"/>
                </a:lnTo>
                <a:lnTo>
                  <a:pt x="262509" y="1038732"/>
                </a:lnTo>
                <a:lnTo>
                  <a:pt x="479533" y="1038732"/>
                </a:lnTo>
                <a:lnTo>
                  <a:pt x="466688" y="1031113"/>
                </a:lnTo>
                <a:close/>
              </a:path>
              <a:path w="509904" h="1092200">
                <a:moveTo>
                  <a:pt x="418719" y="985519"/>
                </a:moveTo>
                <a:lnTo>
                  <a:pt x="414020" y="986789"/>
                </a:lnTo>
                <a:lnTo>
                  <a:pt x="411861" y="990345"/>
                </a:lnTo>
                <a:lnTo>
                  <a:pt x="409702" y="994028"/>
                </a:lnTo>
                <a:lnTo>
                  <a:pt x="410972" y="998727"/>
                </a:lnTo>
                <a:lnTo>
                  <a:pt x="414655" y="1000759"/>
                </a:lnTo>
                <a:lnTo>
                  <a:pt x="479642" y="1038669"/>
                </a:lnTo>
                <a:lnTo>
                  <a:pt x="490855" y="1032128"/>
                </a:lnTo>
                <a:lnTo>
                  <a:pt x="494665" y="1032128"/>
                </a:lnTo>
                <a:lnTo>
                  <a:pt x="494665" y="1031113"/>
                </a:lnTo>
                <a:lnTo>
                  <a:pt x="496717" y="1031113"/>
                </a:lnTo>
                <a:lnTo>
                  <a:pt x="422275" y="987678"/>
                </a:lnTo>
                <a:lnTo>
                  <a:pt x="418719" y="985519"/>
                </a:lnTo>
                <a:close/>
              </a:path>
              <a:path w="509904" h="1092200">
                <a:moveTo>
                  <a:pt x="259080" y="0"/>
                </a:moveTo>
                <a:lnTo>
                  <a:pt x="0" y="0"/>
                </a:lnTo>
                <a:lnTo>
                  <a:pt x="0" y="15239"/>
                </a:lnTo>
                <a:lnTo>
                  <a:pt x="247269" y="15239"/>
                </a:lnTo>
                <a:lnTo>
                  <a:pt x="247269" y="7619"/>
                </a:lnTo>
                <a:lnTo>
                  <a:pt x="262509" y="7619"/>
                </a:lnTo>
                <a:lnTo>
                  <a:pt x="262509" y="3428"/>
                </a:lnTo>
                <a:lnTo>
                  <a:pt x="259080" y="0"/>
                </a:lnTo>
                <a:close/>
              </a:path>
              <a:path w="509904" h="1092200">
                <a:moveTo>
                  <a:pt x="262509" y="7619"/>
                </a:moveTo>
                <a:lnTo>
                  <a:pt x="247269" y="7619"/>
                </a:lnTo>
                <a:lnTo>
                  <a:pt x="254889" y="15239"/>
                </a:lnTo>
                <a:lnTo>
                  <a:pt x="262509" y="15239"/>
                </a:lnTo>
                <a:lnTo>
                  <a:pt x="262509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0128" y="3345307"/>
            <a:ext cx="2561590" cy="254000"/>
          </a:xfrm>
          <a:custGeom>
            <a:avLst/>
            <a:gdLst/>
            <a:ahLst/>
            <a:cxnLst/>
            <a:rect l="l" t="t" r="r" b="b"/>
            <a:pathLst>
              <a:path w="2561590" h="254000">
                <a:moveTo>
                  <a:pt x="2546096" y="53212"/>
                </a:moveTo>
                <a:lnTo>
                  <a:pt x="2546096" y="253872"/>
                </a:lnTo>
                <a:lnTo>
                  <a:pt x="2561336" y="2538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2540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2540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2540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2540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2540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2540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2540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97426" y="3826509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8802" y="4568190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18888" y="4212323"/>
            <a:ext cx="2088641" cy="4625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60035" y="3595090"/>
            <a:ext cx="2006345" cy="432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11139" y="4026408"/>
            <a:ext cx="106425" cy="1899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1335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700" dirty="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0035" y="3518890"/>
            <a:ext cx="2006345" cy="432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861820" marR="3908425" indent="-190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1139" y="3948684"/>
            <a:ext cx="106425" cy="233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4067" y="4081271"/>
            <a:ext cx="636905" cy="384175"/>
          </a:xfrm>
          <a:custGeom>
            <a:avLst/>
            <a:gdLst/>
            <a:ahLst/>
            <a:cxnLst/>
            <a:rect l="l" t="t" r="r" b="b"/>
            <a:pathLst>
              <a:path w="636904" h="384175">
                <a:moveTo>
                  <a:pt x="606388" y="330771"/>
                </a:moveTo>
                <a:lnTo>
                  <a:pt x="541401" y="368680"/>
                </a:lnTo>
                <a:lnTo>
                  <a:pt x="537718" y="370713"/>
                </a:lnTo>
                <a:lnTo>
                  <a:pt x="536448" y="375411"/>
                </a:lnTo>
                <a:lnTo>
                  <a:pt x="538607" y="379094"/>
                </a:lnTo>
                <a:lnTo>
                  <a:pt x="540766" y="382650"/>
                </a:lnTo>
                <a:lnTo>
                  <a:pt x="545338" y="383920"/>
                </a:lnTo>
                <a:lnTo>
                  <a:pt x="623466" y="338327"/>
                </a:lnTo>
                <a:lnTo>
                  <a:pt x="621411" y="338327"/>
                </a:lnTo>
                <a:lnTo>
                  <a:pt x="621411" y="337311"/>
                </a:lnTo>
                <a:lnTo>
                  <a:pt x="617601" y="337311"/>
                </a:lnTo>
                <a:lnTo>
                  <a:pt x="606388" y="330771"/>
                </a:lnTo>
                <a:close/>
              </a:path>
              <a:path w="636904" h="384175">
                <a:moveTo>
                  <a:pt x="310642" y="7619"/>
                </a:moveTo>
                <a:lnTo>
                  <a:pt x="310642" y="335025"/>
                </a:lnTo>
                <a:lnTo>
                  <a:pt x="314071" y="338327"/>
                </a:lnTo>
                <a:lnTo>
                  <a:pt x="593434" y="338327"/>
                </a:lnTo>
                <a:lnTo>
                  <a:pt x="606388" y="330771"/>
                </a:lnTo>
                <a:lnTo>
                  <a:pt x="325882" y="330707"/>
                </a:lnTo>
                <a:lnTo>
                  <a:pt x="318262" y="323088"/>
                </a:lnTo>
                <a:lnTo>
                  <a:pt x="325882" y="323088"/>
                </a:lnTo>
                <a:lnTo>
                  <a:pt x="325882" y="15239"/>
                </a:lnTo>
                <a:lnTo>
                  <a:pt x="318262" y="15239"/>
                </a:lnTo>
                <a:lnTo>
                  <a:pt x="310642" y="7619"/>
                </a:lnTo>
                <a:close/>
              </a:path>
              <a:path w="636904" h="384175">
                <a:moveTo>
                  <a:pt x="623431" y="323088"/>
                </a:moveTo>
                <a:lnTo>
                  <a:pt x="621411" y="323088"/>
                </a:lnTo>
                <a:lnTo>
                  <a:pt x="621411" y="338327"/>
                </a:lnTo>
                <a:lnTo>
                  <a:pt x="623466" y="338327"/>
                </a:lnTo>
                <a:lnTo>
                  <a:pt x="636524" y="330707"/>
                </a:lnTo>
                <a:lnTo>
                  <a:pt x="623431" y="323088"/>
                </a:lnTo>
                <a:close/>
              </a:path>
              <a:path w="636904" h="384175">
                <a:moveTo>
                  <a:pt x="617601" y="324230"/>
                </a:moveTo>
                <a:lnTo>
                  <a:pt x="606388" y="330771"/>
                </a:lnTo>
                <a:lnTo>
                  <a:pt x="617601" y="337311"/>
                </a:lnTo>
                <a:lnTo>
                  <a:pt x="617601" y="324230"/>
                </a:lnTo>
                <a:close/>
              </a:path>
              <a:path w="636904" h="384175">
                <a:moveTo>
                  <a:pt x="621411" y="324230"/>
                </a:moveTo>
                <a:lnTo>
                  <a:pt x="617601" y="324230"/>
                </a:lnTo>
                <a:lnTo>
                  <a:pt x="617601" y="337311"/>
                </a:lnTo>
                <a:lnTo>
                  <a:pt x="621411" y="337311"/>
                </a:lnTo>
                <a:lnTo>
                  <a:pt x="621411" y="324230"/>
                </a:lnTo>
                <a:close/>
              </a:path>
              <a:path w="636904" h="384175">
                <a:moveTo>
                  <a:pt x="545338" y="277621"/>
                </a:moveTo>
                <a:lnTo>
                  <a:pt x="540766" y="278891"/>
                </a:lnTo>
                <a:lnTo>
                  <a:pt x="538607" y="282447"/>
                </a:lnTo>
                <a:lnTo>
                  <a:pt x="536448" y="286130"/>
                </a:lnTo>
                <a:lnTo>
                  <a:pt x="537718" y="290829"/>
                </a:lnTo>
                <a:lnTo>
                  <a:pt x="541401" y="292861"/>
                </a:lnTo>
                <a:lnTo>
                  <a:pt x="606388" y="330771"/>
                </a:lnTo>
                <a:lnTo>
                  <a:pt x="617601" y="324230"/>
                </a:lnTo>
                <a:lnTo>
                  <a:pt x="621411" y="324230"/>
                </a:lnTo>
                <a:lnTo>
                  <a:pt x="621411" y="323088"/>
                </a:lnTo>
                <a:lnTo>
                  <a:pt x="623431" y="323088"/>
                </a:lnTo>
                <a:lnTo>
                  <a:pt x="545338" y="277621"/>
                </a:lnTo>
                <a:close/>
              </a:path>
              <a:path w="636904" h="384175">
                <a:moveTo>
                  <a:pt x="325882" y="323088"/>
                </a:moveTo>
                <a:lnTo>
                  <a:pt x="318262" y="323088"/>
                </a:lnTo>
                <a:lnTo>
                  <a:pt x="325882" y="330707"/>
                </a:lnTo>
                <a:lnTo>
                  <a:pt x="325882" y="323088"/>
                </a:lnTo>
                <a:close/>
              </a:path>
              <a:path w="636904" h="384175">
                <a:moveTo>
                  <a:pt x="593217" y="323088"/>
                </a:moveTo>
                <a:lnTo>
                  <a:pt x="325882" y="323088"/>
                </a:lnTo>
                <a:lnTo>
                  <a:pt x="325882" y="330707"/>
                </a:lnTo>
                <a:lnTo>
                  <a:pt x="606279" y="330707"/>
                </a:lnTo>
                <a:lnTo>
                  <a:pt x="593217" y="323088"/>
                </a:lnTo>
                <a:close/>
              </a:path>
              <a:path w="636904" h="384175">
                <a:moveTo>
                  <a:pt x="322453" y="0"/>
                </a:moveTo>
                <a:lnTo>
                  <a:pt x="0" y="0"/>
                </a:lnTo>
                <a:lnTo>
                  <a:pt x="0" y="15239"/>
                </a:lnTo>
                <a:lnTo>
                  <a:pt x="310642" y="15239"/>
                </a:lnTo>
                <a:lnTo>
                  <a:pt x="310642" y="7619"/>
                </a:lnTo>
                <a:lnTo>
                  <a:pt x="325882" y="7619"/>
                </a:lnTo>
                <a:lnTo>
                  <a:pt x="325882" y="3428"/>
                </a:lnTo>
                <a:lnTo>
                  <a:pt x="322453" y="0"/>
                </a:lnTo>
                <a:close/>
              </a:path>
              <a:path w="636904" h="384175">
                <a:moveTo>
                  <a:pt x="325882" y="7619"/>
                </a:moveTo>
                <a:lnTo>
                  <a:pt x="310642" y="7619"/>
                </a:lnTo>
                <a:lnTo>
                  <a:pt x="318262" y="15239"/>
                </a:lnTo>
                <a:lnTo>
                  <a:pt x="325882" y="15239"/>
                </a:lnTo>
                <a:lnTo>
                  <a:pt x="325882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0128" y="3345307"/>
            <a:ext cx="2561590" cy="177800"/>
          </a:xfrm>
          <a:custGeom>
            <a:avLst/>
            <a:gdLst/>
            <a:ahLst/>
            <a:cxnLst/>
            <a:rect l="l" t="t" r="r" b="b"/>
            <a:pathLst>
              <a:path w="2561590" h="177800">
                <a:moveTo>
                  <a:pt x="2546096" y="53212"/>
                </a:moveTo>
                <a:lnTo>
                  <a:pt x="2546096" y="177672"/>
                </a:lnTo>
                <a:lnTo>
                  <a:pt x="2561336" y="1776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1778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1778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1778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1778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1778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1778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1778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7740" y="4178795"/>
            <a:ext cx="2088641" cy="462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85313" y="3785996"/>
            <a:ext cx="330009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ctr">
              <a:lnSpc>
                <a:spcPts val="1425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  <a:p>
            <a:pPr marR="2420620" algn="ctr">
              <a:lnSpc>
                <a:spcPts val="1664"/>
              </a:lnSpc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  <a:p>
            <a:pPr marL="495934">
              <a:lnSpc>
                <a:spcPct val="100000"/>
              </a:lnSpc>
              <a:spcBef>
                <a:spcPts val="52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2419985" algn="ctr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851650" cy="127214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lang="en-US" sz="2400" spc="-55" dirty="0">
                <a:latin typeface="Verdana"/>
                <a:cs typeface="Verdana"/>
              </a:rPr>
              <a:t>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average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find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sum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even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to 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2" y="22860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95" dirty="0">
                <a:solidFill>
                  <a:srgbClr val="BC5C45"/>
                </a:solidFill>
              </a:rPr>
              <a:t>Homework?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211057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it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member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45" dirty="0">
                <a:latin typeface="Verdana"/>
                <a:cs typeface="Verdana"/>
              </a:rPr>
              <a:t>of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40" dirty="0">
                <a:latin typeface="Verdana"/>
                <a:cs typeface="Verdana"/>
              </a:rPr>
              <a:t>Fibonacci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-95">
                <a:latin typeface="Verdana"/>
                <a:cs typeface="Verdana"/>
              </a:rPr>
              <a:t>or</a:t>
            </a:r>
            <a:r>
              <a:rPr sz="2400" spc="-645">
                <a:latin typeface="Verdana"/>
                <a:cs typeface="Verdana"/>
              </a:rPr>
              <a:t> </a:t>
            </a:r>
            <a:r>
              <a:rPr sz="2400" spc="-25">
                <a:latin typeface="Verdana"/>
                <a:cs typeface="Verdana"/>
              </a:rPr>
              <a:t>not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4" dirty="0">
                <a:solidFill>
                  <a:srgbClr val="BC5C45"/>
                </a:solidFill>
              </a:rPr>
              <a:t>BT </a:t>
            </a:r>
            <a:r>
              <a:rPr sz="3200" spc="-434" dirty="0">
                <a:solidFill>
                  <a:srgbClr val="BC5C45"/>
                </a:solidFill>
              </a:rPr>
              <a:t>– </a:t>
            </a:r>
            <a:r>
              <a:rPr sz="3200" spc="-415" dirty="0">
                <a:solidFill>
                  <a:srgbClr val="BC5C45"/>
                </a:solidFill>
              </a:rPr>
              <a:t>2: </a:t>
            </a:r>
            <a:r>
              <a:rPr sz="3200" spc="10" dirty="0">
                <a:solidFill>
                  <a:srgbClr val="BC5C45"/>
                </a:solidFill>
              </a:rPr>
              <a:t>Apples </a:t>
            </a:r>
            <a:r>
              <a:rPr sz="3200" spc="125" dirty="0">
                <a:solidFill>
                  <a:srgbClr val="BC5C45"/>
                </a:solidFill>
              </a:rPr>
              <a:t>and</a:t>
            </a:r>
            <a:r>
              <a:rPr sz="3200" spc="-610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Oranges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There </a:t>
            </a:r>
            <a:r>
              <a:rPr sz="2400" spc="5" dirty="0"/>
              <a:t>are </a:t>
            </a:r>
            <a:r>
              <a:rPr sz="2400" spc="-45" dirty="0"/>
              <a:t>three </a:t>
            </a:r>
            <a:r>
              <a:rPr sz="2400" spc="25" dirty="0"/>
              <a:t>closed </a:t>
            </a:r>
            <a:r>
              <a:rPr sz="2400" spc="95" dirty="0"/>
              <a:t>and </a:t>
            </a:r>
            <a:r>
              <a:rPr sz="2400" spc="105" dirty="0"/>
              <a:t>opaque  </a:t>
            </a:r>
            <a:r>
              <a:rPr sz="2400" spc="70" dirty="0"/>
              <a:t>cardboard </a:t>
            </a:r>
            <a:r>
              <a:rPr sz="2400" spc="-75" dirty="0"/>
              <a:t>boxes. </a:t>
            </a:r>
            <a:r>
              <a:rPr sz="2400" spc="85" dirty="0"/>
              <a:t>One </a:t>
            </a:r>
            <a:r>
              <a:rPr sz="2400" spc="-245" dirty="0"/>
              <a:t>is </a:t>
            </a:r>
            <a:r>
              <a:rPr sz="2400" spc="50" dirty="0"/>
              <a:t>labeled </a:t>
            </a:r>
            <a:r>
              <a:rPr sz="2400" spc="-200" dirty="0"/>
              <a:t>"APPLES",  </a:t>
            </a:r>
            <a:r>
              <a:rPr sz="2400" spc="-20" dirty="0"/>
              <a:t>another </a:t>
            </a:r>
            <a:r>
              <a:rPr sz="2400" spc="-240" dirty="0"/>
              <a:t>is </a:t>
            </a:r>
            <a:r>
              <a:rPr sz="2400" spc="50" dirty="0"/>
              <a:t>labeled </a:t>
            </a:r>
            <a:r>
              <a:rPr sz="2400" spc="-135" dirty="0"/>
              <a:t>"ORANGES", </a:t>
            </a:r>
            <a:r>
              <a:rPr sz="2400" spc="90" dirty="0"/>
              <a:t>and </a:t>
            </a:r>
            <a:r>
              <a:rPr sz="2400" spc="-20" dirty="0"/>
              <a:t>the </a:t>
            </a:r>
            <a:r>
              <a:rPr sz="2400" spc="-114" dirty="0"/>
              <a:t>last </a:t>
            </a:r>
            <a:r>
              <a:rPr sz="2400" spc="-245" dirty="0"/>
              <a:t>is  </a:t>
            </a:r>
            <a:r>
              <a:rPr sz="2400" spc="50" dirty="0"/>
              <a:t>labeled </a:t>
            </a:r>
            <a:r>
              <a:rPr sz="2400" spc="-175" dirty="0"/>
              <a:t>"APPLES </a:t>
            </a:r>
            <a:r>
              <a:rPr sz="2400" spc="15" dirty="0"/>
              <a:t>AND </a:t>
            </a:r>
            <a:r>
              <a:rPr sz="2400" spc="-110" dirty="0"/>
              <a:t>ORANGES". </a:t>
            </a:r>
            <a:r>
              <a:rPr sz="2400" dirty="0"/>
              <a:t>You </a:t>
            </a:r>
            <a:r>
              <a:rPr sz="2400" spc="-35" dirty="0"/>
              <a:t>know  </a:t>
            </a:r>
            <a:r>
              <a:rPr sz="2400" spc="-30" dirty="0"/>
              <a:t>that</a:t>
            </a:r>
            <a:r>
              <a:rPr sz="2400" spc="-204" dirty="0"/>
              <a:t> </a:t>
            </a:r>
            <a:r>
              <a:rPr sz="2400" spc="-20" dirty="0"/>
              <a:t>the</a:t>
            </a:r>
            <a:r>
              <a:rPr sz="2400" spc="-190" dirty="0"/>
              <a:t> </a:t>
            </a:r>
            <a:r>
              <a:rPr sz="2400" spc="-40" dirty="0"/>
              <a:t>labels</a:t>
            </a:r>
            <a:r>
              <a:rPr sz="2400" spc="-185" dirty="0"/>
              <a:t> </a:t>
            </a:r>
            <a:r>
              <a:rPr sz="2400" spc="5" dirty="0"/>
              <a:t>are</a:t>
            </a:r>
            <a:r>
              <a:rPr sz="2400" spc="-190" dirty="0"/>
              <a:t> </a:t>
            </a:r>
            <a:r>
              <a:rPr sz="2400" spc="-85" dirty="0"/>
              <a:t>currently</a:t>
            </a:r>
            <a:r>
              <a:rPr sz="2400" spc="-180" dirty="0"/>
              <a:t> </a:t>
            </a:r>
            <a:r>
              <a:rPr sz="2400" spc="-55" dirty="0"/>
              <a:t>misarranged,</a:t>
            </a:r>
            <a:r>
              <a:rPr sz="2400" spc="-220" dirty="0"/>
              <a:t> </a:t>
            </a:r>
            <a:r>
              <a:rPr sz="2400" spc="-40" dirty="0"/>
              <a:t>such  </a:t>
            </a:r>
            <a:r>
              <a:rPr sz="2400" spc="-30" dirty="0"/>
              <a:t>that</a:t>
            </a:r>
            <a:r>
              <a:rPr sz="2400" spc="-195" dirty="0"/>
              <a:t> </a:t>
            </a:r>
            <a:r>
              <a:rPr sz="2400" spc="25" dirty="0"/>
              <a:t>no</a:t>
            </a:r>
            <a:r>
              <a:rPr sz="2400" spc="-180" dirty="0"/>
              <a:t> </a:t>
            </a:r>
            <a:r>
              <a:rPr sz="2400" spc="-10" dirty="0"/>
              <a:t>box</a:t>
            </a:r>
            <a:r>
              <a:rPr sz="2400" spc="-175" dirty="0"/>
              <a:t> </a:t>
            </a:r>
            <a:r>
              <a:rPr sz="2400" spc="-240" dirty="0"/>
              <a:t>is</a:t>
            </a:r>
            <a:r>
              <a:rPr sz="2400" spc="-200" dirty="0"/>
              <a:t> </a:t>
            </a:r>
            <a:r>
              <a:rPr sz="2400" spc="-25" dirty="0"/>
              <a:t>correctly</a:t>
            </a:r>
            <a:r>
              <a:rPr sz="2400" spc="-180" dirty="0"/>
              <a:t> </a:t>
            </a:r>
            <a:r>
              <a:rPr sz="2400" spc="15" dirty="0"/>
              <a:t>labeled.</a:t>
            </a:r>
            <a:r>
              <a:rPr sz="2400" spc="-185" dirty="0"/>
              <a:t> </a:t>
            </a:r>
            <a:r>
              <a:rPr sz="2400" dirty="0"/>
              <a:t>You</a:t>
            </a:r>
            <a:r>
              <a:rPr sz="2400" spc="-185" dirty="0"/>
              <a:t> </a:t>
            </a:r>
            <a:r>
              <a:rPr sz="2400" spc="5" dirty="0"/>
              <a:t>would</a:t>
            </a:r>
            <a:r>
              <a:rPr sz="2400" spc="-175" dirty="0"/>
              <a:t> </a:t>
            </a:r>
            <a:r>
              <a:rPr sz="2400" spc="-110" dirty="0"/>
              <a:t>like  </a:t>
            </a:r>
            <a:r>
              <a:rPr sz="2400" spc="-10" dirty="0"/>
              <a:t>to </a:t>
            </a:r>
            <a:r>
              <a:rPr sz="2400" spc="-25" dirty="0"/>
              <a:t>correctly rearrange </a:t>
            </a:r>
            <a:r>
              <a:rPr sz="2400" spc="-50" dirty="0"/>
              <a:t>these </a:t>
            </a:r>
            <a:r>
              <a:rPr sz="2400" spc="-65" dirty="0"/>
              <a:t>labels. </a:t>
            </a:r>
            <a:r>
              <a:rPr sz="2400" spc="-180" dirty="0"/>
              <a:t>To  </a:t>
            </a:r>
            <a:r>
              <a:rPr sz="2400" spc="20" dirty="0"/>
              <a:t>accomplish </a:t>
            </a:r>
            <a:r>
              <a:rPr sz="2400" spc="-175" dirty="0"/>
              <a:t>this, </a:t>
            </a:r>
            <a:r>
              <a:rPr sz="2400" spc="-30" dirty="0"/>
              <a:t>you </a:t>
            </a:r>
            <a:r>
              <a:rPr sz="2400" spc="-5" dirty="0"/>
              <a:t>may </a:t>
            </a:r>
            <a:r>
              <a:rPr sz="2400" spc="15" dirty="0"/>
              <a:t>draw </a:t>
            </a:r>
            <a:r>
              <a:rPr sz="2400" spc="-65" dirty="0"/>
              <a:t>only </a:t>
            </a:r>
            <a:r>
              <a:rPr sz="2400" spc="60" dirty="0"/>
              <a:t>one </a:t>
            </a:r>
            <a:r>
              <a:rPr sz="2400" spc="-150" dirty="0"/>
              <a:t>fruit  </a:t>
            </a:r>
            <a:r>
              <a:rPr sz="2400" spc="-95" dirty="0"/>
              <a:t>from </a:t>
            </a:r>
            <a:r>
              <a:rPr sz="2400" spc="60" dirty="0"/>
              <a:t>one </a:t>
            </a:r>
            <a:r>
              <a:rPr sz="2400" spc="10" dirty="0"/>
              <a:t>of </a:t>
            </a:r>
            <a:r>
              <a:rPr sz="2400" spc="-20" dirty="0"/>
              <a:t>the </a:t>
            </a:r>
            <a:r>
              <a:rPr sz="2400" spc="-75" dirty="0"/>
              <a:t>boxes. </a:t>
            </a:r>
            <a:r>
              <a:rPr sz="2400" b="1" spc="-245" dirty="0">
                <a:latin typeface="Verdana"/>
                <a:cs typeface="Verdana"/>
              </a:rPr>
              <a:t>Which </a:t>
            </a:r>
            <a:r>
              <a:rPr sz="2400" b="1" spc="-160" dirty="0">
                <a:latin typeface="Verdana"/>
                <a:cs typeface="Verdana"/>
              </a:rPr>
              <a:t>box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 </a:t>
            </a:r>
            <a:r>
              <a:rPr sz="2400" b="1" spc="-150" dirty="0">
                <a:latin typeface="Verdana"/>
                <a:cs typeface="Verdana"/>
              </a:rPr>
              <a:t>choose,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275" dirty="0">
                <a:latin typeface="Verdana"/>
                <a:cs typeface="Verdana"/>
              </a:rPr>
              <a:t>how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</a:t>
            </a:r>
            <a:r>
              <a:rPr sz="2400" b="1" spc="-245" dirty="0">
                <a:latin typeface="Verdana"/>
                <a:cs typeface="Verdana"/>
              </a:rPr>
              <a:t>then </a:t>
            </a:r>
            <a:r>
              <a:rPr sz="2400" b="1" spc="-110" dirty="0">
                <a:latin typeface="Verdana"/>
                <a:cs typeface="Verdana"/>
              </a:rPr>
              <a:t>proceed </a:t>
            </a:r>
            <a:r>
              <a:rPr sz="2400" b="1" spc="-245" dirty="0">
                <a:latin typeface="Verdana"/>
                <a:cs typeface="Verdana"/>
              </a:rPr>
              <a:t>to  </a:t>
            </a:r>
            <a:r>
              <a:rPr sz="2400" b="1" spc="-200" dirty="0">
                <a:latin typeface="Verdana"/>
                <a:cs typeface="Verdana"/>
              </a:rPr>
              <a:t>rearrange </a:t>
            </a:r>
            <a:r>
              <a:rPr sz="2400" b="1" spc="-235" dirty="0">
                <a:latin typeface="Verdana"/>
                <a:cs typeface="Verdana"/>
              </a:rPr>
              <a:t>the</a:t>
            </a:r>
            <a:r>
              <a:rPr sz="2400" b="1" spc="-105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labels?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41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3:	</a:t>
            </a:r>
            <a:r>
              <a:rPr sz="3200" spc="60" dirty="0">
                <a:solidFill>
                  <a:srgbClr val="BC5C45"/>
                </a:solidFill>
              </a:rPr>
              <a:t>Average</a:t>
            </a:r>
            <a:r>
              <a:rPr sz="3200" spc="-320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Salary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Three </a:t>
            </a:r>
            <a:r>
              <a:rPr sz="2400" spc="-55" dirty="0"/>
              <a:t>coworkers </a:t>
            </a:r>
            <a:r>
              <a:rPr sz="2400" spc="5" dirty="0"/>
              <a:t>would </a:t>
            </a:r>
            <a:r>
              <a:rPr sz="2400" spc="-110" dirty="0"/>
              <a:t>like </a:t>
            </a:r>
            <a:r>
              <a:rPr sz="2400" spc="-10" dirty="0"/>
              <a:t>to </a:t>
            </a:r>
            <a:r>
              <a:rPr sz="2400" spc="-35" dirty="0"/>
              <a:t>know </a:t>
            </a:r>
            <a:r>
              <a:rPr sz="2400" spc="-105" dirty="0"/>
              <a:t>their  </a:t>
            </a:r>
            <a:r>
              <a:rPr sz="2400" spc="55" dirty="0"/>
              <a:t>average </a:t>
            </a:r>
            <a:r>
              <a:rPr sz="2400" spc="-110" dirty="0"/>
              <a:t>salary. </a:t>
            </a:r>
            <a:r>
              <a:rPr sz="2400" spc="-45" dirty="0"/>
              <a:t>However, </a:t>
            </a:r>
            <a:r>
              <a:rPr sz="2400" spc="-50" dirty="0"/>
              <a:t>they </a:t>
            </a:r>
            <a:r>
              <a:rPr sz="2400" spc="5" dirty="0"/>
              <a:t>are </a:t>
            </a:r>
            <a:r>
              <a:rPr sz="2400" spc="-150" dirty="0"/>
              <a:t>self-  </a:t>
            </a:r>
            <a:r>
              <a:rPr sz="2400" spc="-10" dirty="0"/>
              <a:t>conscious</a:t>
            </a:r>
            <a:r>
              <a:rPr sz="2400" spc="-195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25" dirty="0"/>
              <a:t>don't</a:t>
            </a:r>
            <a:r>
              <a:rPr sz="2400" spc="-180" dirty="0"/>
              <a:t> </a:t>
            </a:r>
            <a:r>
              <a:rPr sz="2400" spc="5" dirty="0"/>
              <a:t>want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90" dirty="0"/>
              <a:t>tell</a:t>
            </a:r>
            <a:r>
              <a:rPr sz="2400" spc="-204" dirty="0"/>
              <a:t> </a:t>
            </a:r>
            <a:r>
              <a:rPr sz="2400" spc="140" dirty="0"/>
              <a:t>each</a:t>
            </a:r>
            <a:r>
              <a:rPr sz="2400" spc="-185" dirty="0"/>
              <a:t> </a:t>
            </a:r>
            <a:r>
              <a:rPr sz="2400" spc="-50" dirty="0"/>
              <a:t>other  </a:t>
            </a:r>
            <a:r>
              <a:rPr sz="2400" spc="-105" dirty="0"/>
              <a:t>their </a:t>
            </a:r>
            <a:r>
              <a:rPr sz="2400" spc="30" dirty="0"/>
              <a:t>own </a:t>
            </a:r>
            <a:r>
              <a:rPr sz="2400" spc="-110" dirty="0"/>
              <a:t>salaries, </a:t>
            </a:r>
            <a:r>
              <a:rPr sz="2400" spc="-95" dirty="0"/>
              <a:t>for </a:t>
            </a:r>
            <a:r>
              <a:rPr sz="2400" spc="-20" dirty="0"/>
              <a:t>fear </a:t>
            </a:r>
            <a:r>
              <a:rPr sz="2400" spc="5" dirty="0"/>
              <a:t>of </a:t>
            </a:r>
            <a:r>
              <a:rPr sz="2400" spc="-70" dirty="0"/>
              <a:t>either </a:t>
            </a:r>
            <a:r>
              <a:rPr sz="2400" spc="30" dirty="0"/>
              <a:t>being  </a:t>
            </a:r>
            <a:r>
              <a:rPr sz="2400" spc="-20" dirty="0"/>
              <a:t>ridiculed</a:t>
            </a:r>
            <a:r>
              <a:rPr sz="2400" spc="-210" dirty="0"/>
              <a:t> </a:t>
            </a:r>
            <a:r>
              <a:rPr sz="2400" spc="-95" dirty="0"/>
              <a:t>or</a:t>
            </a:r>
            <a:r>
              <a:rPr sz="2400" spc="-180" dirty="0"/>
              <a:t> </a:t>
            </a:r>
            <a:r>
              <a:rPr sz="2400" spc="-20" dirty="0"/>
              <a:t>getting</a:t>
            </a:r>
            <a:r>
              <a:rPr sz="2400" spc="-185" dirty="0"/>
              <a:t> </a:t>
            </a:r>
            <a:r>
              <a:rPr sz="2400" spc="-110" dirty="0"/>
              <a:t>their</a:t>
            </a:r>
            <a:r>
              <a:rPr sz="2400" spc="-210" dirty="0"/>
              <a:t> </a:t>
            </a:r>
            <a:r>
              <a:rPr sz="2400" spc="-85" dirty="0"/>
              <a:t>houses</a:t>
            </a:r>
            <a:r>
              <a:rPr sz="2400" spc="-180" dirty="0"/>
              <a:t> </a:t>
            </a:r>
            <a:r>
              <a:rPr sz="2400" spc="20" dirty="0"/>
              <a:t>robbed</a:t>
            </a:r>
            <a:r>
              <a:rPr sz="2400" b="1" spc="20" dirty="0">
                <a:latin typeface="Verdana"/>
                <a:cs typeface="Verdana"/>
              </a:rPr>
              <a:t>.</a:t>
            </a:r>
            <a:r>
              <a:rPr sz="2400" b="1" spc="-110" dirty="0">
                <a:latin typeface="Verdana"/>
                <a:cs typeface="Verdana"/>
              </a:rPr>
              <a:t> </a:t>
            </a:r>
            <a:r>
              <a:rPr sz="2400" b="1" spc="-315" dirty="0">
                <a:latin typeface="Verdana"/>
                <a:cs typeface="Verdana"/>
              </a:rPr>
              <a:t>How  </a:t>
            </a:r>
            <a:r>
              <a:rPr sz="2400" b="1" spc="-60" dirty="0">
                <a:latin typeface="Verdana"/>
                <a:cs typeface="Verdana"/>
              </a:rPr>
              <a:t>can </a:t>
            </a:r>
            <a:r>
              <a:rPr sz="2400" b="1" spc="-220" dirty="0">
                <a:latin typeface="Verdana"/>
                <a:cs typeface="Verdana"/>
              </a:rPr>
              <a:t>they </a:t>
            </a:r>
            <a:r>
              <a:rPr sz="2400" b="1" spc="-240" dirty="0">
                <a:latin typeface="Verdana"/>
                <a:cs typeface="Verdana"/>
              </a:rPr>
              <a:t>find </a:t>
            </a:r>
            <a:r>
              <a:rPr sz="2400" b="1" spc="-275" dirty="0">
                <a:latin typeface="Verdana"/>
                <a:cs typeface="Verdana"/>
              </a:rPr>
              <a:t>their </a:t>
            </a:r>
            <a:r>
              <a:rPr sz="2400" b="1" spc="-135" dirty="0">
                <a:latin typeface="Verdana"/>
                <a:cs typeface="Verdana"/>
              </a:rPr>
              <a:t>average </a:t>
            </a:r>
            <a:r>
              <a:rPr sz="2400" b="1" spc="-210" dirty="0">
                <a:latin typeface="Verdana"/>
                <a:cs typeface="Verdana"/>
              </a:rPr>
              <a:t>salary, </a:t>
            </a:r>
            <a:r>
              <a:rPr sz="2400" b="1" spc="-300" dirty="0">
                <a:latin typeface="Verdana"/>
                <a:cs typeface="Verdana"/>
              </a:rPr>
              <a:t>without  </a:t>
            </a:r>
            <a:r>
              <a:rPr sz="2400" b="1" spc="-200" dirty="0">
                <a:latin typeface="Verdana"/>
                <a:cs typeface="Verdana"/>
              </a:rPr>
              <a:t>disclosing </a:t>
            </a:r>
            <a:r>
              <a:rPr sz="2400" b="1" spc="-275" dirty="0">
                <a:latin typeface="Verdana"/>
                <a:cs typeface="Verdana"/>
              </a:rPr>
              <a:t>their own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salaries?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25619" y="3294329"/>
            <a:ext cx="215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  <a:p>
            <a:pPr marL="287020" marR="20066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follows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instructions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55" dirty="0">
                <a:latin typeface="Verdana"/>
                <a:cs typeface="Verdana"/>
              </a:rPr>
              <a:t>we  </a:t>
            </a:r>
            <a:r>
              <a:rPr sz="2400" spc="-85" dirty="0">
                <a:latin typeface="Verdana"/>
                <a:cs typeface="Verdana"/>
              </a:rPr>
              <a:t>say </a:t>
            </a:r>
            <a:r>
              <a:rPr sz="2400" spc="-150" dirty="0">
                <a:latin typeface="Verdana"/>
                <a:cs typeface="Verdana"/>
              </a:rPr>
              <a:t>it </a:t>
            </a:r>
            <a:r>
              <a:rPr sz="2400" spc="-15" dirty="0">
                <a:solidFill>
                  <a:srgbClr val="BC5C45"/>
                </a:solidFill>
                <a:latin typeface="Verdana"/>
                <a:cs typeface="Verdana"/>
              </a:rPr>
              <a:t>executes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2173</Words>
  <Application>Microsoft Office PowerPoint</Application>
  <PresentationFormat>On-screen Show (4:3)</PresentationFormat>
  <Paragraphs>361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Times New Roman</vt:lpstr>
      <vt:lpstr>Verdana</vt:lpstr>
      <vt:lpstr>Office Theme</vt:lpstr>
      <vt:lpstr>Lecture-1</vt:lpstr>
      <vt:lpstr>BT-1 Hour Glass</vt:lpstr>
      <vt:lpstr>Course Structure</vt:lpstr>
      <vt:lpstr>Course Administration</vt:lpstr>
      <vt:lpstr>What does a computer do?</vt:lpstr>
      <vt:lpstr>Tool for solving problems with  data</vt:lpstr>
      <vt:lpstr>Tool for solving problems with  data</vt:lpstr>
      <vt:lpstr>Tool for solving problems with  data</vt:lpstr>
      <vt:lpstr>It’s a machine!</vt:lpstr>
      <vt:lpstr>It’s a machine!</vt:lpstr>
      <vt:lpstr>It’s a machine!</vt:lpstr>
      <vt:lpstr>PowerPoint Presentation</vt:lpstr>
      <vt:lpstr>    Its nearly impossible to write in       Binary!</vt:lpstr>
      <vt:lpstr>PowerPoint Presentation</vt:lpstr>
      <vt:lpstr>PowerPoint Presentation</vt:lpstr>
      <vt:lpstr>What is programming language?</vt:lpstr>
      <vt:lpstr>What is programming language?</vt:lpstr>
      <vt:lpstr>What is programming language?</vt:lpstr>
      <vt:lpstr>What is programming language?</vt:lpstr>
      <vt:lpstr>What is programming language?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work with High Level?</vt:lpstr>
      <vt:lpstr>Before we write a program for a</vt:lpstr>
      <vt:lpstr>So what is an algorithm?</vt:lpstr>
      <vt:lpstr>So what is an algorithm?</vt:lpstr>
      <vt:lpstr>So what is an algorithm?</vt:lpstr>
      <vt:lpstr>So what is an algorithm?</vt:lpstr>
      <vt:lpstr>Expressing Algorithms?</vt:lpstr>
      <vt:lpstr>Two basic aspects of programming</vt:lpstr>
      <vt:lpstr>   To understand data we need to</vt:lpstr>
      <vt:lpstr>What are Variables?</vt:lpstr>
      <vt:lpstr>Variable Actions!</vt:lpstr>
      <vt:lpstr>Now lets talk about Instructions!</vt:lpstr>
      <vt:lpstr>What are instructions?</vt:lpstr>
      <vt:lpstr>Six basic computer instructions</vt:lpstr>
      <vt:lpstr>Time for Flowcharts!</vt:lpstr>
      <vt:lpstr>What is a flowchart?</vt:lpstr>
      <vt:lpstr>Flowchart components</vt:lpstr>
      <vt:lpstr>Flowchart components</vt:lpstr>
      <vt:lpstr>Flowchart components</vt:lpstr>
      <vt:lpstr>Flowchart components</vt:lpstr>
      <vt:lpstr>Flowchart components</vt:lpstr>
      <vt:lpstr>Flowchart components</vt:lpstr>
      <vt:lpstr>Lets look at few problems and their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try?</vt:lpstr>
      <vt:lpstr>Homework?</vt:lpstr>
      <vt:lpstr>BT – 2: Apples and Oranges</vt:lpstr>
      <vt:lpstr>BT – 3: Average Salary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ankur bhadauria</cp:lastModifiedBy>
  <cp:revision>28</cp:revision>
  <dcterms:created xsi:type="dcterms:W3CDTF">2018-06-11T11:27:57Z</dcterms:created>
  <dcterms:modified xsi:type="dcterms:W3CDTF">2025-04-17T04:18:06Z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