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9144000"/>
  <p:notesSz cx="6858000" cy="9144000"/>
  <p:embeddedFontLst>
    <p:embeddedFont>
      <p:font typeface="Corsiva"/>
      <p:regular r:id="rId50"/>
      <p:bold r:id="rId51"/>
      <p:italic r:id="rId52"/>
      <p:boldItalic r:id="rId53"/>
    </p:embeddedFont>
    <p:embeddedFont>
      <p:font typeface="Architects Daughter"/>
      <p:regular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orsiva-bold.fntdata"/><Relationship Id="rId50" Type="http://schemas.openxmlformats.org/officeDocument/2006/relationships/font" Target="fonts/Corsiva-regular.fntdata"/><Relationship Id="rId53" Type="http://schemas.openxmlformats.org/officeDocument/2006/relationships/font" Target="fonts/Corsiva-boldItalic.fntdata"/><Relationship Id="rId52" Type="http://schemas.openxmlformats.org/officeDocument/2006/relationships/font" Target="fonts/Corsi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ArchitectsDaughter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" name="Google Shape;29;p2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" name="Google Shape;30;p2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2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" name="Google Shape;34;p2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40" name="Google Shape;140;p1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0" name="Google Shape;150;p12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1" name="Google Shape;151;p12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55" name="Google Shape;155;p1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2"/>
          <p:cNvSpPr txBox="1"/>
          <p:nvPr>
            <p:ph type="title"/>
          </p:nvPr>
        </p:nvSpPr>
        <p:spPr>
          <a:xfrm rot="5400000">
            <a:off x="5189538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3" name="Google Shape;53;p4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4" name="Google Shape;54;p4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4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sz="4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3" name="Google Shape;63;p5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6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" name="Google Shape;68;p6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6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8" name="Google Shape;78;p6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9" name="Google Shape;79;p6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6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1" name="Google Shape;81;p6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2" name="Google Shape;82;p6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6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8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9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sz="2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9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0" name="Google Shape;110;p9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1" name="Google Shape;111;p9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2" name="Google Shape;112;p9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3" name="Google Shape;113;p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p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9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0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1" name="Google Shape;121;p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0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1" name="Google Shape;131;p10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0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indent="-281940" lvl="1" marL="914400" algn="l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indent="-276225" lvl="2" marL="1371600" algn="l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indent="-268605" lvl="3" marL="1828800" algn="l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34" name="Google Shape;134;p10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10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" name="Google Shape;15;p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3.png"/><Relationship Id="rId4" Type="http://schemas.openxmlformats.org/officeDocument/2006/relationships/image" Target="../media/image4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2.png"/><Relationship Id="rId4" Type="http://schemas.openxmlformats.org/officeDocument/2006/relationships/image" Target="../media/image56.png"/><Relationship Id="rId5" Type="http://schemas.openxmlformats.org/officeDocument/2006/relationships/image" Target="../media/image5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0.png"/><Relationship Id="rId4" Type="http://schemas.openxmlformats.org/officeDocument/2006/relationships/image" Target="../media/image5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4.png"/><Relationship Id="rId4" Type="http://schemas.openxmlformats.org/officeDocument/2006/relationships/image" Target="../media/image5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7.png"/><Relationship Id="rId4" Type="http://schemas.openxmlformats.org/officeDocument/2006/relationships/image" Target="../media/image7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9.png"/><Relationship Id="rId4" Type="http://schemas.openxmlformats.org/officeDocument/2006/relationships/image" Target="../media/image6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3.png"/><Relationship Id="rId4" Type="http://schemas.openxmlformats.org/officeDocument/2006/relationships/image" Target="../media/image6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6.png"/><Relationship Id="rId4" Type="http://schemas.openxmlformats.org/officeDocument/2006/relationships/image" Target="../media/image6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7.png"/><Relationship Id="rId4" Type="http://schemas.openxmlformats.org/officeDocument/2006/relationships/image" Target="../media/image7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6.png"/><Relationship Id="rId4" Type="http://schemas.openxmlformats.org/officeDocument/2006/relationships/image" Target="../media/image7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2.png"/><Relationship Id="rId4" Type="http://schemas.openxmlformats.org/officeDocument/2006/relationships/image" Target="../media/image6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5.png"/><Relationship Id="rId4" Type="http://schemas.openxmlformats.org/officeDocument/2006/relationships/image" Target="../media/image7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4.png"/><Relationship Id="rId4" Type="http://schemas.openxmlformats.org/officeDocument/2006/relationships/image" Target="../media/image80.png"/><Relationship Id="rId5" Type="http://schemas.openxmlformats.org/officeDocument/2006/relationships/image" Target="../media/image7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1.png"/><Relationship Id="rId4" Type="http://schemas.openxmlformats.org/officeDocument/2006/relationships/image" Target="../media/image7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atra.com/" TargetMode="External"/><Relationship Id="rId4" Type="http://schemas.openxmlformats.org/officeDocument/2006/relationships/hyperlink" Target="https://www.makemytrip.com/" TargetMode="External"/><Relationship Id="rId5" Type="http://schemas.openxmlformats.org/officeDocument/2006/relationships/hyperlink" Target="https://www.makemytrip.com/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/>
          <p:nvPr/>
        </p:nvSpPr>
        <p:spPr>
          <a:xfrm>
            <a:off x="395536" y="1124744"/>
            <a:ext cx="82429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400" cap="none">
                <a:solidFill>
                  <a:srgbClr val="FFBFB5"/>
                </a:solidFill>
                <a:latin typeface="Georgia"/>
                <a:ea typeface="Georgia"/>
                <a:cs typeface="Georgia"/>
                <a:sym typeface="Georgia"/>
              </a:rPr>
              <a:t>Flight Price Prediction</a:t>
            </a:r>
            <a:endParaRPr b="1" sz="5400" cap="none">
              <a:solidFill>
                <a:srgbClr val="FFBFB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58" y="0"/>
            <a:ext cx="2312670" cy="17281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sus\Downloads\maxresdefault (1).jpg" id="164" name="Google Shape;164;p13"/>
          <p:cNvPicPr preferRelativeResize="0"/>
          <p:nvPr/>
        </p:nvPicPr>
        <p:blipFill rotWithShape="1">
          <a:blip r:embed="rId4">
            <a:alphaModFix/>
          </a:blip>
          <a:srcRect b="0" l="7051" r="0" t="23660"/>
          <a:stretch/>
        </p:blipFill>
        <p:spPr>
          <a:xfrm>
            <a:off x="176358" y="2132856"/>
            <a:ext cx="8782187" cy="385031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/>
          <p:nvPr/>
        </p:nvSpPr>
        <p:spPr>
          <a:xfrm>
            <a:off x="5508104" y="6038166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Submitted By:-  </a:t>
            </a:r>
            <a:r>
              <a:rPr b="1" i="1"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Ankur Kumar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Internship:      </a:t>
            </a:r>
            <a:r>
              <a:rPr b="1"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29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2"/>
          <p:cNvPicPr preferRelativeResize="0"/>
          <p:nvPr/>
        </p:nvPicPr>
        <p:blipFill rotWithShape="1">
          <a:blip r:embed="rId3">
            <a:alphaModFix/>
          </a:blip>
          <a:srcRect b="0" l="0" r="0" t="14846"/>
          <a:stretch/>
        </p:blipFill>
        <p:spPr>
          <a:xfrm>
            <a:off x="224233" y="1384589"/>
            <a:ext cx="2949575" cy="2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7824" y="2492896"/>
            <a:ext cx="6005513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5892" y="1196752"/>
            <a:ext cx="5449662" cy="129614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/>
          <p:nvPr/>
        </p:nvSpPr>
        <p:spPr>
          <a:xfrm>
            <a:off x="539552" y="332656"/>
            <a:ext cx="81724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 cap="none">
                <a:solidFill>
                  <a:srgbClr val="FFBFB5"/>
                </a:solidFill>
                <a:latin typeface="Georgia"/>
                <a:ea typeface="Georgia"/>
                <a:cs typeface="Georgia"/>
                <a:sym typeface="Georgia"/>
              </a:rPr>
              <a:t>Statistical Description of the Data</a:t>
            </a:r>
            <a:endParaRPr b="1" sz="3600" cap="none">
              <a:solidFill>
                <a:srgbClr val="FFBFB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88640"/>
            <a:ext cx="4473575" cy="28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12" y="3140622"/>
            <a:ext cx="6348413" cy="3475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0192" y="188640"/>
            <a:ext cx="2702198" cy="3030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1763688" y="260648"/>
            <a:ext cx="574868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400" cap="none">
                <a:solidFill>
                  <a:srgbClr val="FFBFB5"/>
                </a:solidFill>
                <a:latin typeface="Georgia"/>
                <a:ea typeface="Georgia"/>
                <a:cs typeface="Georgia"/>
                <a:sym typeface="Georgia"/>
              </a:rPr>
              <a:t>Pre-Processing </a:t>
            </a:r>
            <a:endParaRPr/>
          </a:p>
        </p:txBody>
      </p:sp>
      <p:pic>
        <p:nvPicPr>
          <p:cNvPr id="245" name="Google Shape;2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340768"/>
            <a:ext cx="4122737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178" y="1772816"/>
            <a:ext cx="7072313" cy="381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1640" y="5620114"/>
            <a:ext cx="7567613" cy="761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60648"/>
            <a:ext cx="7429500" cy="3436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1839" y="3789040"/>
            <a:ext cx="7391400" cy="7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88640"/>
            <a:ext cx="7658100" cy="547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6"/>
          <p:cNvPicPr preferRelativeResize="0"/>
          <p:nvPr/>
        </p:nvPicPr>
        <p:blipFill rotWithShape="1">
          <a:blip r:embed="rId4">
            <a:alphaModFix/>
          </a:blip>
          <a:srcRect b="0" l="0" r="44087" t="0"/>
          <a:stretch/>
        </p:blipFill>
        <p:spPr>
          <a:xfrm>
            <a:off x="5586073" y="548680"/>
            <a:ext cx="3362357" cy="453650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6"/>
          <p:cNvSpPr/>
          <p:nvPr/>
        </p:nvSpPr>
        <p:spPr>
          <a:xfrm>
            <a:off x="4615082" y="404664"/>
            <a:ext cx="936104" cy="6480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16632"/>
            <a:ext cx="8131175" cy="4046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7"/>
          <p:cNvPicPr preferRelativeResize="0"/>
          <p:nvPr/>
        </p:nvPicPr>
        <p:blipFill rotWithShape="1">
          <a:blip r:embed="rId4">
            <a:alphaModFix/>
          </a:blip>
          <a:srcRect b="0" l="0" r="0" t="31546"/>
          <a:stretch/>
        </p:blipFill>
        <p:spPr>
          <a:xfrm>
            <a:off x="4344275" y="4177162"/>
            <a:ext cx="2512906" cy="2420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7"/>
          <p:cNvPicPr preferRelativeResize="0"/>
          <p:nvPr/>
        </p:nvPicPr>
        <p:blipFill rotWithShape="1">
          <a:blip r:embed="rId4">
            <a:alphaModFix/>
          </a:blip>
          <a:srcRect b="67486" l="0" r="0" t="0"/>
          <a:stretch/>
        </p:blipFill>
        <p:spPr>
          <a:xfrm>
            <a:off x="181650" y="4293096"/>
            <a:ext cx="2789237" cy="1275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8"/>
          <p:cNvPicPr preferRelativeResize="0"/>
          <p:nvPr/>
        </p:nvPicPr>
        <p:blipFill rotWithShape="1">
          <a:blip r:embed="rId3">
            <a:alphaModFix/>
          </a:blip>
          <a:srcRect b="0" l="0" r="0" t="10689"/>
          <a:stretch/>
        </p:blipFill>
        <p:spPr>
          <a:xfrm>
            <a:off x="179512" y="1340769"/>
            <a:ext cx="4266457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8"/>
          <p:cNvSpPr/>
          <p:nvPr/>
        </p:nvSpPr>
        <p:spPr>
          <a:xfrm>
            <a:off x="2126462" y="332656"/>
            <a:ext cx="48910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400" cap="none">
                <a:solidFill>
                  <a:srgbClr val="FFBFB5"/>
                </a:solidFill>
                <a:latin typeface="Georgia"/>
                <a:ea typeface="Georgia"/>
                <a:cs typeface="Georgia"/>
                <a:sym typeface="Georgia"/>
              </a:rPr>
              <a:t>Visualization</a:t>
            </a:r>
            <a:endParaRPr b="1" sz="5400" cap="none">
              <a:solidFill>
                <a:srgbClr val="FFBFB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4" name="Google Shape;27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25145"/>
            <a:ext cx="5652266" cy="57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2919" y="1614621"/>
            <a:ext cx="4452615" cy="3088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88640"/>
            <a:ext cx="6019800" cy="331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9832" y="3501008"/>
            <a:ext cx="5921375" cy="325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88640"/>
            <a:ext cx="4752528" cy="316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2728" y="3429000"/>
            <a:ext cx="6169650" cy="3259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88640"/>
            <a:ext cx="4647701" cy="331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4967" y="3573016"/>
            <a:ext cx="5848553" cy="315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/>
          <p:nvPr/>
        </p:nvSpPr>
        <p:spPr>
          <a:xfrm>
            <a:off x="1835696" y="260648"/>
            <a:ext cx="605806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400" cap="none">
                <a:solidFill>
                  <a:srgbClr val="FFBFB5"/>
                </a:solidFill>
                <a:latin typeface="Georgia"/>
                <a:ea typeface="Georgia"/>
                <a:cs typeface="Georgia"/>
                <a:sym typeface="Georgia"/>
              </a:rPr>
              <a:t>Table of Content</a:t>
            </a:r>
            <a:endParaRPr b="1" sz="5400" cap="none">
              <a:solidFill>
                <a:srgbClr val="FFBFB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506828" y="1772816"/>
            <a:ext cx="4176464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Sources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Analytical Problem Framing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Analysis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Sources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Analysis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Statistical Description of the Data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Pre-Processing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Visualization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Label Encoder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Principal Component Analysis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Treating the Outliers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Treating the Skewness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Scaling the Data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 Building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Limitations &amp; Scope For Future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16632"/>
            <a:ext cx="4937702" cy="338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5408" y="3645025"/>
            <a:ext cx="6773738" cy="311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88640"/>
            <a:ext cx="4639564" cy="32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9914" y="3501008"/>
            <a:ext cx="5923727" cy="3241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908720"/>
            <a:ext cx="6953915" cy="374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88640"/>
            <a:ext cx="6955952" cy="4896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16632"/>
            <a:ext cx="5056804" cy="3230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5936" y="3484824"/>
            <a:ext cx="5015458" cy="3234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16633"/>
            <a:ext cx="5274216" cy="331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1920" y="3465834"/>
            <a:ext cx="5162880" cy="3211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16632"/>
            <a:ext cx="6400800" cy="41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9832" y="4110943"/>
            <a:ext cx="5925535" cy="2597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9"/>
          <p:cNvPicPr preferRelativeResize="0"/>
          <p:nvPr/>
        </p:nvPicPr>
        <p:blipFill rotWithShape="1">
          <a:blip r:embed="rId3">
            <a:alphaModFix/>
          </a:blip>
          <a:srcRect b="17222" l="0" r="5432" t="0"/>
          <a:stretch/>
        </p:blipFill>
        <p:spPr>
          <a:xfrm>
            <a:off x="179512" y="188640"/>
            <a:ext cx="5614537" cy="4947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3">
            <a:alphaModFix/>
          </a:blip>
          <a:srcRect b="0" l="0" r="0" t="82821"/>
          <a:stretch/>
        </p:blipFill>
        <p:spPr>
          <a:xfrm>
            <a:off x="3016205" y="5195790"/>
            <a:ext cx="5936985" cy="111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3" y="116632"/>
            <a:ext cx="5710106" cy="4752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5604" y="4869160"/>
            <a:ext cx="4559904" cy="1840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616" y="5893668"/>
            <a:ext cx="4334576" cy="8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16632"/>
            <a:ext cx="5760639" cy="3186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0411" y="3302745"/>
            <a:ext cx="5389037" cy="3410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/>
          <p:nvPr/>
        </p:nvSpPr>
        <p:spPr>
          <a:xfrm>
            <a:off x="2051720" y="332656"/>
            <a:ext cx="478368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400" cap="none">
                <a:solidFill>
                  <a:srgbClr val="FFBFB5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b="1" sz="5400" cap="none">
              <a:solidFill>
                <a:srgbClr val="FFBFB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7" name="Google Shape;177;p15"/>
          <p:cNvSpPr txBox="1"/>
          <p:nvPr/>
        </p:nvSpPr>
        <p:spPr>
          <a:xfrm>
            <a:off x="467544" y="1772816"/>
            <a:ext cx="8136904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Anyone who has booked a flight ticket knows how unexpectedly the prices vary. The cheapest available ticket on a given flight gets more and less expensive over time. This usually happens as an attempt to maximize revenue based on –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Time of purchase patterns (making sure last-minute purchases are expensive)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Keeping the flight as full as they want it (raising prices on a flight which is filling up in order to reduce sales and hold back inventory for those expensive last-minute expensive purchases)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So, you have to work on a project where you collect data of flight fares with other features and work to make a model to predict fares of flights.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16632"/>
            <a:ext cx="8856984" cy="568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4700" y="5877272"/>
            <a:ext cx="5829300" cy="7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66" y="116632"/>
            <a:ext cx="6362700" cy="5434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9724" y="198735"/>
            <a:ext cx="1645791" cy="355776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3"/>
          <p:cNvSpPr txBox="1"/>
          <p:nvPr/>
        </p:nvSpPr>
        <p:spPr>
          <a:xfrm>
            <a:off x="6588224" y="3861048"/>
            <a:ext cx="232729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 can see that the columns with high skewness is "Destination" and the column with less skewness is "Date_of_Journey" has no skewness at all.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16631"/>
            <a:ext cx="4464496" cy="3328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4008" y="3167912"/>
            <a:ext cx="4342879" cy="3215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88640"/>
            <a:ext cx="6891860" cy="439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88173"/>
            <a:ext cx="5905500" cy="672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637" y="116632"/>
            <a:ext cx="4078743" cy="6408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9912" y="1484784"/>
            <a:ext cx="5364088" cy="525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5" y="116632"/>
            <a:ext cx="5472608" cy="507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5976" y="2295634"/>
            <a:ext cx="4634668" cy="4462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5" y="116633"/>
            <a:ext cx="5382968" cy="460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7944" y="2306852"/>
            <a:ext cx="4903887" cy="4417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5" y="116632"/>
            <a:ext cx="5235428" cy="3960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9912" y="1628801"/>
            <a:ext cx="5214243" cy="5194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16633"/>
            <a:ext cx="5157125" cy="439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5976" y="1556792"/>
            <a:ext cx="4659065" cy="5139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/>
        </p:nvSpPr>
        <p:spPr>
          <a:xfrm>
            <a:off x="467544" y="2132856"/>
            <a:ext cx="828092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this analysis, we will be predicting the flight price for various class in domestic flights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this as a base, I have collected the data from few websites. The data was collected the period of two weeks. I have included various features like flight class, duration, number of stops between destination and so 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Once the data is collected, we will extract features from it, the data will be cleaned and pre-processed with all the necessary tools and the same will be used to build machine learning models in order to predict the price of the same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4479635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00" cap="none">
              <a:solidFill>
                <a:srgbClr val="FFBFB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3281" y="332656"/>
            <a:ext cx="91374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 cap="none">
                <a:solidFill>
                  <a:srgbClr val="FFBFB5"/>
                </a:solidFill>
                <a:latin typeface="Georgia"/>
                <a:ea typeface="Georgia"/>
                <a:cs typeface="Georgia"/>
                <a:sym typeface="Georgia"/>
              </a:rPr>
              <a:t>Analytical Problem Framing</a:t>
            </a:r>
            <a:endParaRPr b="1" sz="4800" cap="none">
              <a:solidFill>
                <a:srgbClr val="FFBFB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16632"/>
            <a:ext cx="5989637" cy="4367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1960" y="1124744"/>
            <a:ext cx="4808537" cy="564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16631"/>
            <a:ext cx="6302375" cy="25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12" y="2780928"/>
            <a:ext cx="4505418" cy="32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6095" y="3068960"/>
            <a:ext cx="3559175" cy="3513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16632"/>
            <a:ext cx="5631026" cy="3672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4724437"/>
            <a:ext cx="8194783" cy="1977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/>
          <p:nvPr/>
        </p:nvSpPr>
        <p:spPr>
          <a:xfrm>
            <a:off x="157898" y="260648"/>
            <a:ext cx="886492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 cap="none">
                <a:solidFill>
                  <a:srgbClr val="FFBFB5"/>
                </a:solidFill>
                <a:latin typeface="Georgia"/>
                <a:ea typeface="Georgia"/>
                <a:cs typeface="Georgia"/>
                <a:sym typeface="Georgia"/>
              </a:rPr>
              <a:t>Limitations &amp; Scope of Future</a:t>
            </a:r>
            <a:endParaRPr b="1" sz="4400" cap="none">
              <a:solidFill>
                <a:srgbClr val="FFBFB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6" name="Google Shape;436;p55"/>
          <p:cNvSpPr txBox="1"/>
          <p:nvPr/>
        </p:nvSpPr>
        <p:spPr>
          <a:xfrm>
            <a:off x="251520" y="1772816"/>
            <a:ext cx="8640960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GB" sz="2800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Due to unrealistic flight prices in the website, the error might be higher for certain regions and duration of flight.</a:t>
            </a:r>
            <a:endParaRPr sz="2800">
              <a:solidFill>
                <a:schemeClr val="dk1"/>
              </a:solidFill>
              <a:latin typeface="Corsiva"/>
              <a:ea typeface="Corsiva"/>
              <a:cs typeface="Corsiva"/>
              <a:sym typeface="Corsi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rsiva"/>
              <a:ea typeface="Corsiva"/>
              <a:cs typeface="Corsiva"/>
              <a:sym typeface="Corsiv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GB" sz="2800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Due to this there might be good amount of difference than expected in the future prediction in a new dataset.</a:t>
            </a:r>
            <a:endParaRPr sz="2800">
              <a:solidFill>
                <a:schemeClr val="dk1"/>
              </a:solidFill>
              <a:latin typeface="Corsiva"/>
              <a:ea typeface="Corsiva"/>
              <a:cs typeface="Corsiva"/>
              <a:sym typeface="Corsi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Powerpoint Sample - Flight Attendant" id="441" name="Google Shape;44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12" y="-315415"/>
            <a:ext cx="9205470" cy="7187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/>
        </p:nvSpPr>
        <p:spPr>
          <a:xfrm>
            <a:off x="467544" y="2060848"/>
            <a:ext cx="8280920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GB" sz="2400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The dataset has 1746 rows and 9 columns. Using this dataset we will be training the Machine Learning models on 70% of the data and the models will be tested on 30% data.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orsiva"/>
              <a:ea typeface="Corsiva"/>
              <a:cs typeface="Corsiva"/>
              <a:sym typeface="Corsiv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GB" sz="2400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There are no missing values in the dataset. However, I can expect outliers and un-realistic values for certain variables.</a:t>
            </a:r>
            <a:endParaRPr sz="2400">
              <a:solidFill>
                <a:schemeClr val="dk1"/>
              </a:solidFill>
              <a:latin typeface="Corsiva"/>
              <a:ea typeface="Corsiva"/>
              <a:cs typeface="Corsiva"/>
              <a:sym typeface="Corsiva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orsiva"/>
              <a:ea typeface="Corsiva"/>
              <a:cs typeface="Corsiva"/>
              <a:sym typeface="Corsiv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GB" sz="2400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I’m extracting features like day of week, sessions in a day (i.e., morning, afternoon, night and so on), month, day, departure hour, departure minute and total duration in minutes.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1907704" y="332656"/>
            <a:ext cx="503535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400" cap="none">
                <a:solidFill>
                  <a:srgbClr val="FFBFB5"/>
                </a:solidFill>
                <a:latin typeface="Georgia"/>
                <a:ea typeface="Georgia"/>
                <a:cs typeface="Georgia"/>
                <a:sym typeface="Georgia"/>
              </a:rPr>
              <a:t>Data Analysis</a:t>
            </a:r>
            <a:endParaRPr b="1" sz="5400" cap="none">
              <a:solidFill>
                <a:srgbClr val="FFBFB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>
            <a:off x="2555776" y="273468"/>
            <a:ext cx="404309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 cap="none">
                <a:solidFill>
                  <a:srgbClr val="FFBFB5"/>
                </a:solidFill>
                <a:latin typeface="Georgia"/>
                <a:ea typeface="Georgia"/>
                <a:cs typeface="Georgia"/>
                <a:sym typeface="Georgia"/>
              </a:rPr>
              <a:t>Data Sources:-</a:t>
            </a:r>
            <a:endParaRPr b="1" sz="4000" cap="none">
              <a:solidFill>
                <a:srgbClr val="FFBFB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179512" y="1412776"/>
            <a:ext cx="4572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The data is scrapped and collected from the website mentioned below:</a:t>
            </a:r>
            <a:endParaRPr sz="1100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en-GB" sz="1800" u="sng" cap="none" strike="noStrike">
                <a:solidFill>
                  <a:schemeClr val="hlink"/>
                </a:solidFill>
                <a:latin typeface="Architects Daughter"/>
                <a:ea typeface="Architects Daughter"/>
                <a:cs typeface="Architects Daughter"/>
                <a:sym typeface="Architects Daughter"/>
                <a:hlinkClick r:id="rId3"/>
              </a:rPr>
              <a:t>https://www.yatra.com/</a:t>
            </a:r>
            <a:endParaRPr b="0" i="0" sz="1100" u="none" cap="none" strike="noStrike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sng" cap="none" strike="noStrike">
              <a:solidFill>
                <a:schemeClr val="hlink"/>
              </a:solidFill>
              <a:latin typeface="Architects Daughter"/>
              <a:ea typeface="Architects Daughter"/>
              <a:cs typeface="Architects Daughter"/>
              <a:sym typeface="Architects Daughter"/>
              <a:hlinkClick r:id="rId4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en-GB" sz="1800" u="sng" cap="none" strike="noStrike">
                <a:solidFill>
                  <a:schemeClr val="hlink"/>
                </a:solidFill>
                <a:latin typeface="Architects Daughter"/>
                <a:ea typeface="Architects Daughter"/>
                <a:cs typeface="Architects Daughter"/>
                <a:sym typeface="Architects Daughter"/>
                <a:hlinkClick r:id="rId5"/>
              </a:rPr>
              <a:t>https://www.makemytrip.com</a:t>
            </a:r>
            <a:endParaRPr b="0" i="0" sz="1100" u="none" cap="none" strike="noStrike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7" name="Google Shape;19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8064" y="1412776"/>
            <a:ext cx="3817744" cy="1502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33335" y="4005064"/>
            <a:ext cx="5730240" cy="237998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8"/>
          <p:cNvSpPr/>
          <p:nvPr/>
        </p:nvSpPr>
        <p:spPr>
          <a:xfrm>
            <a:off x="6814620" y="2954897"/>
            <a:ext cx="484632" cy="97840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16632"/>
            <a:ext cx="5615940" cy="565404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9"/>
          <p:cNvSpPr txBox="1"/>
          <p:nvPr/>
        </p:nvSpPr>
        <p:spPr>
          <a:xfrm>
            <a:off x="179512" y="5770672"/>
            <a:ext cx="5543932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I have printed the length for each of the columns, that I have extracted. So, that I can be sure that no data is mismatched, and the DataFrame can be formed easily.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6056" y="116632"/>
            <a:ext cx="3876680" cy="324036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9"/>
          <p:cNvSpPr/>
          <p:nvPr/>
        </p:nvSpPr>
        <p:spPr>
          <a:xfrm>
            <a:off x="4878094" y="3429000"/>
            <a:ext cx="407464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have done the same thing again and again, by changing the Data of Journey and also by changing the Location and then I have merged all the DataFrame and made one csv file, I have repeated this process again and again, till the time, I got mine sufficient data for model building.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Once, I have scrapped enough data, Then after that On a Fresh Jupyter  Notebook I have started to build the model.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/>
          <p:nvPr/>
        </p:nvSpPr>
        <p:spPr>
          <a:xfrm>
            <a:off x="2980860" y="188640"/>
            <a:ext cx="318228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400" cap="none">
                <a:solidFill>
                  <a:srgbClr val="FFBFB5"/>
                </a:solidFill>
                <a:latin typeface="Georgia"/>
                <a:ea typeface="Georgia"/>
                <a:cs typeface="Georgia"/>
                <a:sym typeface="Georgia"/>
              </a:rPr>
              <a:t>Analysis</a:t>
            </a:r>
            <a:endParaRPr b="1" sz="5400" cap="none">
              <a:solidFill>
                <a:srgbClr val="FFBFB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3" name="Google Shape;2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444523"/>
            <a:ext cx="2271713" cy="130333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/>
          <p:nvPr/>
        </p:nvSpPr>
        <p:spPr>
          <a:xfrm>
            <a:off x="2451225" y="1916832"/>
            <a:ext cx="1400695" cy="50405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5" name="Google Shape;21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9832" y="2924944"/>
            <a:ext cx="5967413" cy="37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0"/>
          <p:cNvSpPr/>
          <p:nvPr/>
        </p:nvSpPr>
        <p:spPr>
          <a:xfrm>
            <a:off x="3851920" y="2168860"/>
            <a:ext cx="576064" cy="68407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337" y="332656"/>
            <a:ext cx="6412887" cy="1233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5329" y="188640"/>
            <a:ext cx="2145303" cy="223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3204" y="2060848"/>
            <a:ext cx="3467303" cy="32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83899" y="5589240"/>
            <a:ext cx="7323137" cy="7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