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72" r:id="rId2"/>
    <p:sldId id="325" r:id="rId3"/>
    <p:sldId id="273" r:id="rId4"/>
    <p:sldId id="283" r:id="rId5"/>
    <p:sldId id="259" r:id="rId6"/>
    <p:sldId id="326" r:id="rId7"/>
    <p:sldId id="278" r:id="rId8"/>
    <p:sldId id="261" r:id="rId9"/>
    <p:sldId id="284" r:id="rId10"/>
    <p:sldId id="268" r:id="rId11"/>
    <p:sldId id="285" r:id="rId12"/>
    <p:sldId id="286" r:id="rId13"/>
    <p:sldId id="287" r:id="rId14"/>
    <p:sldId id="288" r:id="rId15"/>
    <p:sldId id="289" r:id="rId16"/>
    <p:sldId id="290" r:id="rId17"/>
    <p:sldId id="291" r:id="rId18"/>
    <p:sldId id="292" r:id="rId19"/>
    <p:sldId id="294" r:id="rId20"/>
    <p:sldId id="293" r:id="rId21"/>
    <p:sldId id="295" r:id="rId22"/>
    <p:sldId id="324" r:id="rId23"/>
    <p:sldId id="296" r:id="rId24"/>
    <p:sldId id="298" r:id="rId25"/>
    <p:sldId id="297" r:id="rId26"/>
    <p:sldId id="299" r:id="rId27"/>
    <p:sldId id="318" r:id="rId28"/>
    <p:sldId id="319" r:id="rId29"/>
    <p:sldId id="320" r:id="rId30"/>
    <p:sldId id="321" r:id="rId31"/>
    <p:sldId id="322" r:id="rId32"/>
    <p:sldId id="266" r:id="rId33"/>
    <p:sldId id="309" r:id="rId34"/>
    <p:sldId id="300" r:id="rId35"/>
    <p:sldId id="301" r:id="rId36"/>
    <p:sldId id="302" r:id="rId37"/>
    <p:sldId id="303" r:id="rId38"/>
    <p:sldId id="304" r:id="rId39"/>
    <p:sldId id="305" r:id="rId40"/>
    <p:sldId id="306" r:id="rId41"/>
    <p:sldId id="307" r:id="rId42"/>
    <p:sldId id="308" r:id="rId43"/>
    <p:sldId id="310" r:id="rId44"/>
    <p:sldId id="311" r:id="rId45"/>
    <p:sldId id="312" r:id="rId46"/>
    <p:sldId id="313" r:id="rId47"/>
    <p:sldId id="314" r:id="rId48"/>
    <p:sldId id="315" r:id="rId49"/>
    <p:sldId id="316" r:id="rId50"/>
    <p:sldId id="317" r:id="rId51"/>
    <p:sldId id="28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45433-2E7D-4BC7-87B9-8A7CA6F383C4}">
          <p14:sldIdLst>
            <p14:sldId id="272"/>
            <p14:sldId id="325"/>
            <p14:sldId id="273"/>
            <p14:sldId id="283"/>
            <p14:sldId id="259"/>
            <p14:sldId id="326"/>
            <p14:sldId id="278"/>
            <p14:sldId id="261"/>
            <p14:sldId id="284"/>
            <p14:sldId id="268"/>
            <p14:sldId id="285"/>
            <p14:sldId id="286"/>
            <p14:sldId id="287"/>
            <p14:sldId id="288"/>
            <p14:sldId id="289"/>
            <p14:sldId id="290"/>
            <p14:sldId id="291"/>
            <p14:sldId id="292"/>
            <p14:sldId id="294"/>
            <p14:sldId id="293"/>
            <p14:sldId id="295"/>
            <p14:sldId id="324"/>
            <p14:sldId id="296"/>
            <p14:sldId id="298"/>
            <p14:sldId id="297"/>
            <p14:sldId id="299"/>
            <p14:sldId id="318"/>
            <p14:sldId id="319"/>
          </p14:sldIdLst>
        </p14:section>
        <p14:section name="Untitled Section" id="{155CA609-4F76-4EFD-B088-26FF52F4A68C}">
          <p14:sldIdLst>
            <p14:sldId id="320"/>
            <p14:sldId id="321"/>
            <p14:sldId id="322"/>
            <p14:sldId id="266"/>
            <p14:sldId id="309"/>
            <p14:sldId id="300"/>
            <p14:sldId id="301"/>
            <p14:sldId id="302"/>
            <p14:sldId id="303"/>
            <p14:sldId id="304"/>
            <p14:sldId id="305"/>
            <p14:sldId id="306"/>
            <p14:sldId id="307"/>
            <p14:sldId id="308"/>
            <p14:sldId id="310"/>
            <p14:sldId id="311"/>
            <p14:sldId id="312"/>
            <p14:sldId id="313"/>
            <p14:sldId id="314"/>
            <p14:sldId id="315"/>
            <p14:sldId id="316"/>
            <p14:sldId id="317"/>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2" d="100"/>
          <a:sy n="72" d="100"/>
        </p:scale>
        <p:origin x="660"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11/17/2022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420066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186471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281531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25</a:t>
            </a:fld>
            <a:endParaRPr lang="en-US" dirty="0"/>
          </a:p>
        </p:txBody>
      </p:sp>
    </p:spTree>
    <p:extLst>
      <p:ext uri="{BB962C8B-B14F-4D97-AF65-F5344CB8AC3E}">
        <p14:creationId xmlns:p14="http://schemas.microsoft.com/office/powerpoint/2010/main" val="60203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26</a:t>
            </a:fld>
            <a:endParaRPr lang="en-US" dirty="0"/>
          </a:p>
        </p:txBody>
      </p:sp>
    </p:spTree>
    <p:extLst>
      <p:ext uri="{BB962C8B-B14F-4D97-AF65-F5344CB8AC3E}">
        <p14:creationId xmlns:p14="http://schemas.microsoft.com/office/powerpoint/2010/main" val="193685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27</a:t>
            </a:fld>
            <a:endParaRPr lang="en-US" dirty="0"/>
          </a:p>
        </p:txBody>
      </p:sp>
    </p:spTree>
    <p:extLst>
      <p:ext uri="{BB962C8B-B14F-4D97-AF65-F5344CB8AC3E}">
        <p14:creationId xmlns:p14="http://schemas.microsoft.com/office/powerpoint/2010/main" val="14514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28</a:t>
            </a:fld>
            <a:endParaRPr lang="en-US" dirty="0"/>
          </a:p>
        </p:txBody>
      </p:sp>
    </p:spTree>
    <p:extLst>
      <p:ext uri="{BB962C8B-B14F-4D97-AF65-F5344CB8AC3E}">
        <p14:creationId xmlns:p14="http://schemas.microsoft.com/office/powerpoint/2010/main" val="331427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29</a:t>
            </a:fld>
            <a:endParaRPr lang="en-US" dirty="0"/>
          </a:p>
        </p:txBody>
      </p:sp>
    </p:spTree>
    <p:extLst>
      <p:ext uri="{BB962C8B-B14F-4D97-AF65-F5344CB8AC3E}">
        <p14:creationId xmlns:p14="http://schemas.microsoft.com/office/powerpoint/2010/main" val="213023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30</a:t>
            </a:fld>
            <a:endParaRPr lang="en-US" dirty="0"/>
          </a:p>
        </p:txBody>
      </p:sp>
    </p:spTree>
    <p:extLst>
      <p:ext uri="{BB962C8B-B14F-4D97-AF65-F5344CB8AC3E}">
        <p14:creationId xmlns:p14="http://schemas.microsoft.com/office/powerpoint/2010/main" val="195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31</a:t>
            </a:fld>
            <a:endParaRPr lang="en-US" dirty="0"/>
          </a:p>
        </p:txBody>
      </p:sp>
    </p:spTree>
    <p:extLst>
      <p:ext uri="{BB962C8B-B14F-4D97-AF65-F5344CB8AC3E}">
        <p14:creationId xmlns:p14="http://schemas.microsoft.com/office/powerpoint/2010/main" val="270889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782673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32</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33</a:t>
            </a:fld>
            <a:endParaRPr lang="en-US" dirty="0"/>
          </a:p>
        </p:txBody>
      </p:sp>
    </p:spTree>
    <p:extLst>
      <p:ext uri="{BB962C8B-B14F-4D97-AF65-F5344CB8AC3E}">
        <p14:creationId xmlns:p14="http://schemas.microsoft.com/office/powerpoint/2010/main" val="3071322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34</a:t>
            </a:fld>
            <a:endParaRPr lang="en-US" dirty="0"/>
          </a:p>
        </p:txBody>
      </p:sp>
    </p:spTree>
    <p:extLst>
      <p:ext uri="{BB962C8B-B14F-4D97-AF65-F5344CB8AC3E}">
        <p14:creationId xmlns:p14="http://schemas.microsoft.com/office/powerpoint/2010/main" val="1472950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35</a:t>
            </a:fld>
            <a:endParaRPr lang="en-US" dirty="0"/>
          </a:p>
        </p:txBody>
      </p:sp>
    </p:spTree>
    <p:extLst>
      <p:ext uri="{BB962C8B-B14F-4D97-AF65-F5344CB8AC3E}">
        <p14:creationId xmlns:p14="http://schemas.microsoft.com/office/powerpoint/2010/main" val="117276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36</a:t>
            </a:fld>
            <a:endParaRPr lang="en-US" dirty="0"/>
          </a:p>
        </p:txBody>
      </p:sp>
    </p:spTree>
    <p:extLst>
      <p:ext uri="{BB962C8B-B14F-4D97-AF65-F5344CB8AC3E}">
        <p14:creationId xmlns:p14="http://schemas.microsoft.com/office/powerpoint/2010/main" val="3596374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37</a:t>
            </a:fld>
            <a:endParaRPr lang="en-US" dirty="0"/>
          </a:p>
        </p:txBody>
      </p:sp>
    </p:spTree>
    <p:extLst>
      <p:ext uri="{BB962C8B-B14F-4D97-AF65-F5344CB8AC3E}">
        <p14:creationId xmlns:p14="http://schemas.microsoft.com/office/powerpoint/2010/main" val="612222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38</a:t>
            </a:fld>
            <a:endParaRPr lang="en-US" dirty="0"/>
          </a:p>
        </p:txBody>
      </p:sp>
    </p:spTree>
    <p:extLst>
      <p:ext uri="{BB962C8B-B14F-4D97-AF65-F5344CB8AC3E}">
        <p14:creationId xmlns:p14="http://schemas.microsoft.com/office/powerpoint/2010/main" val="132735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39</a:t>
            </a:fld>
            <a:endParaRPr lang="en-US" dirty="0"/>
          </a:p>
        </p:txBody>
      </p:sp>
    </p:spTree>
    <p:extLst>
      <p:ext uri="{BB962C8B-B14F-4D97-AF65-F5344CB8AC3E}">
        <p14:creationId xmlns:p14="http://schemas.microsoft.com/office/powerpoint/2010/main" val="2803593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40</a:t>
            </a:fld>
            <a:endParaRPr lang="en-US" dirty="0"/>
          </a:p>
        </p:txBody>
      </p:sp>
    </p:spTree>
    <p:extLst>
      <p:ext uri="{BB962C8B-B14F-4D97-AF65-F5344CB8AC3E}">
        <p14:creationId xmlns:p14="http://schemas.microsoft.com/office/powerpoint/2010/main" val="252340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41</a:t>
            </a:fld>
            <a:endParaRPr lang="en-US" dirty="0"/>
          </a:p>
        </p:txBody>
      </p:sp>
    </p:spTree>
    <p:extLst>
      <p:ext uri="{BB962C8B-B14F-4D97-AF65-F5344CB8AC3E}">
        <p14:creationId xmlns:p14="http://schemas.microsoft.com/office/powerpoint/2010/main" val="179066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42</a:t>
            </a:fld>
            <a:endParaRPr lang="en-US" dirty="0"/>
          </a:p>
        </p:txBody>
      </p:sp>
    </p:spTree>
    <p:extLst>
      <p:ext uri="{BB962C8B-B14F-4D97-AF65-F5344CB8AC3E}">
        <p14:creationId xmlns:p14="http://schemas.microsoft.com/office/powerpoint/2010/main" val="3708520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43</a:t>
            </a:fld>
            <a:endParaRPr lang="en-US" dirty="0"/>
          </a:p>
        </p:txBody>
      </p:sp>
    </p:spTree>
    <p:extLst>
      <p:ext uri="{BB962C8B-B14F-4D97-AF65-F5344CB8AC3E}">
        <p14:creationId xmlns:p14="http://schemas.microsoft.com/office/powerpoint/2010/main" val="319636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44</a:t>
            </a:fld>
            <a:endParaRPr lang="en-US" dirty="0"/>
          </a:p>
        </p:txBody>
      </p:sp>
    </p:spTree>
    <p:extLst>
      <p:ext uri="{BB962C8B-B14F-4D97-AF65-F5344CB8AC3E}">
        <p14:creationId xmlns:p14="http://schemas.microsoft.com/office/powerpoint/2010/main" val="4152221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45</a:t>
            </a:fld>
            <a:endParaRPr lang="en-US" dirty="0"/>
          </a:p>
        </p:txBody>
      </p:sp>
    </p:spTree>
    <p:extLst>
      <p:ext uri="{BB962C8B-B14F-4D97-AF65-F5344CB8AC3E}">
        <p14:creationId xmlns:p14="http://schemas.microsoft.com/office/powerpoint/2010/main" val="2960453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46</a:t>
            </a:fld>
            <a:endParaRPr lang="en-US" dirty="0"/>
          </a:p>
        </p:txBody>
      </p:sp>
    </p:spTree>
    <p:extLst>
      <p:ext uri="{BB962C8B-B14F-4D97-AF65-F5344CB8AC3E}">
        <p14:creationId xmlns:p14="http://schemas.microsoft.com/office/powerpoint/2010/main" val="880021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47</a:t>
            </a:fld>
            <a:endParaRPr lang="en-US" dirty="0"/>
          </a:p>
        </p:txBody>
      </p:sp>
    </p:spTree>
    <p:extLst>
      <p:ext uri="{BB962C8B-B14F-4D97-AF65-F5344CB8AC3E}">
        <p14:creationId xmlns:p14="http://schemas.microsoft.com/office/powerpoint/2010/main" val="1199421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48</a:t>
            </a:fld>
            <a:endParaRPr lang="en-US" dirty="0"/>
          </a:p>
        </p:txBody>
      </p:sp>
    </p:spTree>
    <p:extLst>
      <p:ext uri="{BB962C8B-B14F-4D97-AF65-F5344CB8AC3E}">
        <p14:creationId xmlns:p14="http://schemas.microsoft.com/office/powerpoint/2010/main" val="2081400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49</a:t>
            </a:fld>
            <a:endParaRPr lang="en-US" dirty="0"/>
          </a:p>
        </p:txBody>
      </p:sp>
    </p:spTree>
    <p:extLst>
      <p:ext uri="{BB962C8B-B14F-4D97-AF65-F5344CB8AC3E}">
        <p14:creationId xmlns:p14="http://schemas.microsoft.com/office/powerpoint/2010/main" val="3315461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50</a:t>
            </a:fld>
            <a:endParaRPr lang="en-US" dirty="0"/>
          </a:p>
        </p:txBody>
      </p:sp>
    </p:spTree>
    <p:extLst>
      <p:ext uri="{BB962C8B-B14F-4D97-AF65-F5344CB8AC3E}">
        <p14:creationId xmlns:p14="http://schemas.microsoft.com/office/powerpoint/2010/main" val="155558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11964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81658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225277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1520189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22500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18</a:t>
            </a:fld>
            <a:endParaRPr lang="en-US" dirty="0"/>
          </a:p>
        </p:txBody>
      </p:sp>
    </p:spTree>
    <p:extLst>
      <p:ext uri="{BB962C8B-B14F-4D97-AF65-F5344CB8AC3E}">
        <p14:creationId xmlns:p14="http://schemas.microsoft.com/office/powerpoint/2010/main" val="2478485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3999" y="2841811"/>
            <a:ext cx="9144000" cy="986117"/>
          </a:xfrm>
        </p:spPr>
        <p:txBody>
          <a:bodyPr/>
          <a:lstStyle/>
          <a:p>
            <a:r>
              <a:rPr lang="en-US" sz="2800" b="1" i="1" u="sng" dirty="0"/>
              <a:t>Database Management Systems</a:t>
            </a:r>
            <a:br>
              <a:rPr lang="en-US" sz="2800" b="1" i="1" u="sng" dirty="0"/>
            </a:br>
            <a:endParaRPr lang="en-US" sz="2800" b="1" i="1" u="sng"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841812" y="5287403"/>
            <a:ext cx="9144000" cy="1655762"/>
          </a:xfrm>
        </p:spPr>
        <p:txBody>
          <a:bodyPr/>
          <a:lstStyle/>
          <a:p>
            <a:r>
              <a:rPr lang="en-US" b="1" i="1" u="sng" dirty="0">
                <a:latin typeface="Arial Narrow" panose="020B0606020202030204" pitchFamily="34" charset="0"/>
              </a:rPr>
              <a:t>In the supervision of:- </a:t>
            </a:r>
            <a:r>
              <a:rPr lang="en-IN" b="1" i="1" u="sng" strike="noStrike" baseline="0" dirty="0">
                <a:solidFill>
                  <a:schemeClr val="tx2">
                    <a:lumMod val="75000"/>
                  </a:schemeClr>
                </a:solidFill>
                <a:latin typeface="Arial Narrow" panose="020B0606020202030204" pitchFamily="34" charset="0"/>
              </a:rPr>
              <a:t>Dr Debanjan Sadhya</a:t>
            </a:r>
            <a:endParaRPr lang="en-US" b="1" i="1" u="sng" dirty="0">
              <a:solidFill>
                <a:schemeClr val="tx2">
                  <a:lumMod val="75000"/>
                </a:schemeClr>
              </a:solidFill>
              <a:latin typeface="Arial Narrow" panose="020B0606020202030204" pitchFamily="34" charset="0"/>
            </a:endParaRPr>
          </a:p>
        </p:txBody>
      </p:sp>
      <p:sp>
        <p:nvSpPr>
          <p:cNvPr id="4" name="Rectangle 3">
            <a:extLst>
              <a:ext uri="{FF2B5EF4-FFF2-40B4-BE49-F238E27FC236}">
                <a16:creationId xmlns:a16="http://schemas.microsoft.com/office/drawing/2014/main" id="{386113DC-FE1D-C534-B22A-7525B2BFCDB6}"/>
              </a:ext>
            </a:extLst>
          </p:cNvPr>
          <p:cNvSpPr/>
          <p:nvPr/>
        </p:nvSpPr>
        <p:spPr>
          <a:xfrm>
            <a:off x="2992682" y="3920750"/>
            <a:ext cx="6206635" cy="523220"/>
          </a:xfrm>
          <a:prstGeom prst="rect">
            <a:avLst/>
          </a:prstGeom>
          <a:noFill/>
        </p:spPr>
        <p:txBody>
          <a:bodyPr wrap="none" lIns="91440" tIns="45720" rIns="91440" bIns="45720">
            <a:spAutoFit/>
          </a:bodyPr>
          <a:lstStyle/>
          <a:p>
            <a:pPr algn="ctr"/>
            <a:r>
              <a:rPr lang="en-US" sz="28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rPr>
              <a:t>Payment Mechanism Database</a:t>
            </a:r>
            <a:endParaRPr lang="en-US" sz="2800" b="1" i="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endParaRPr>
          </a:p>
        </p:txBody>
      </p:sp>
      <p:pic>
        <p:nvPicPr>
          <p:cNvPr id="6" name="Picture 5">
            <a:extLst>
              <a:ext uri="{FF2B5EF4-FFF2-40B4-BE49-F238E27FC236}">
                <a16:creationId xmlns:a16="http://schemas.microsoft.com/office/drawing/2014/main" id="{697962D2-584D-9AC7-6773-042886D92558}"/>
              </a:ext>
            </a:extLst>
          </p:cNvPr>
          <p:cNvPicPr>
            <a:picLocks noChangeAspect="1"/>
          </p:cNvPicPr>
          <p:nvPr/>
        </p:nvPicPr>
        <p:blipFill>
          <a:blip r:embed="rId2"/>
          <a:stretch>
            <a:fillRect/>
          </a:stretch>
        </p:blipFill>
        <p:spPr>
          <a:xfrm>
            <a:off x="960345" y="581254"/>
            <a:ext cx="1639424" cy="1602164"/>
          </a:xfrm>
          <a:prstGeom prst="rect">
            <a:avLst/>
          </a:prstGeom>
        </p:spPr>
      </p:pic>
      <p:sp>
        <p:nvSpPr>
          <p:cNvPr id="7" name="Rectangle 6">
            <a:extLst>
              <a:ext uri="{FF2B5EF4-FFF2-40B4-BE49-F238E27FC236}">
                <a16:creationId xmlns:a16="http://schemas.microsoft.com/office/drawing/2014/main" id="{9553D104-AF80-4B31-A31E-9162CBCAB0B1}"/>
              </a:ext>
            </a:extLst>
          </p:cNvPr>
          <p:cNvSpPr/>
          <p:nvPr/>
        </p:nvSpPr>
        <p:spPr>
          <a:xfrm>
            <a:off x="2689741" y="581254"/>
            <a:ext cx="9296071" cy="1754326"/>
          </a:xfrm>
          <a:prstGeom prst="rect">
            <a:avLst/>
          </a:prstGeom>
          <a:noFill/>
        </p:spPr>
        <p:txBody>
          <a:bodyPr wrap="none" lIns="91440" tIns="45720" rIns="91440" bIns="45720">
            <a:spAutoFit/>
          </a:bodyPr>
          <a:lstStyle/>
          <a:p>
            <a:pPr algn="ctr"/>
            <a:r>
              <a:rPr lang="en-US" sz="3600" b="1" i="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rPr>
              <a:t>Atal Bihari Vajpayee Indian </a:t>
            </a:r>
          </a:p>
          <a:p>
            <a:pPr algn="ctr"/>
            <a:r>
              <a:rPr lang="en-US" sz="3600" b="1" i="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rPr>
              <a:t>Institute of Information Technology </a:t>
            </a:r>
          </a:p>
          <a:p>
            <a:pPr algn="ctr"/>
            <a:r>
              <a:rPr lang="en-US" sz="36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rPr>
              <a:t>And Management </a:t>
            </a:r>
            <a:endParaRPr lang="en-US" sz="3600" b="1" i="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Entity set:-</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Account:-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10871856" cy="1097280"/>
          </a:xfrm>
        </p:spPr>
        <p:txBody>
          <a:bodyPr>
            <a:normAutofit fontScale="92500" lnSpcReduction="10000"/>
          </a:bodyPr>
          <a:lstStyle/>
          <a:p>
            <a:r>
              <a:rPr lang="en-US" sz="1800" b="1" i="0" u="none" strike="noStrike" dirty="0">
                <a:solidFill>
                  <a:schemeClr val="bg1"/>
                </a:solidFill>
                <a:effectLst/>
              </a:rPr>
              <a:t>account(</a:t>
            </a:r>
            <a:r>
              <a:rPr lang="en-US" sz="1800" b="1" i="0" u="sng" dirty="0">
                <a:solidFill>
                  <a:schemeClr val="bg1"/>
                </a:solidFill>
                <a:effectLst/>
              </a:rPr>
              <a:t>account-num</a:t>
            </a:r>
            <a:r>
              <a:rPr lang="en-US" sz="1800" b="1" i="0" u="none" strike="noStrike" dirty="0">
                <a:solidFill>
                  <a:schemeClr val="bg1"/>
                </a:solidFill>
                <a:effectLst/>
              </a:rPr>
              <a:t>,IFSC code,bank_name,branch  Name ,Acc-type )</a:t>
            </a:r>
            <a:endParaRPr lang="en-US" dirty="0">
              <a:solidFill>
                <a:schemeClr val="bg1"/>
              </a:solidFill>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2100" b="0" i="0" u="none" strike="noStrike" dirty="0">
                <a:solidFill>
                  <a:schemeClr val="bg1"/>
                </a:solidFill>
                <a:effectLst/>
              </a:rPr>
              <a:t>In the account entity set </a:t>
            </a:r>
            <a:r>
              <a:rPr lang="en-US" sz="2100" dirty="0">
                <a:solidFill>
                  <a:schemeClr val="bg1"/>
                </a:solidFill>
              </a:rPr>
              <a:t>a</a:t>
            </a:r>
            <a:r>
              <a:rPr lang="en-US" sz="2100" b="0" i="0" u="none" strike="noStrike" dirty="0">
                <a:solidFill>
                  <a:schemeClr val="bg1"/>
                </a:solidFill>
                <a:effectLst/>
              </a:rPr>
              <a:t>ccount_num is the primary key, and other attributes are giving detailed information about the user’s account.</a:t>
            </a:r>
            <a:br>
              <a:rPr lang="en-US" dirty="0"/>
            </a:br>
            <a:endParaRPr lang="en-US" dirty="0"/>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Bill:-</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3995927"/>
            <a:ext cx="10871857" cy="2297297"/>
          </a:xfrm>
        </p:spPr>
        <p:txBody>
          <a:bodyPr>
            <a:noAutofit/>
          </a:bodyPr>
          <a:lstStyle/>
          <a:p>
            <a:r>
              <a:rPr lang="en-US" b="1" i="0" u="none" strike="noStrike" dirty="0">
                <a:solidFill>
                  <a:schemeClr val="bg1"/>
                </a:solidFill>
                <a:effectLst/>
              </a:rPr>
              <a:t>bill(</a:t>
            </a:r>
            <a:r>
              <a:rPr lang="en-US" b="1" i="0" u="sng" dirty="0">
                <a:solidFill>
                  <a:schemeClr val="bg1"/>
                </a:solidFill>
                <a:effectLst/>
              </a:rPr>
              <a:t>transaction-id</a:t>
            </a:r>
            <a:r>
              <a:rPr lang="en-US" b="1" i="0" u="none" strike="noStrike" dirty="0">
                <a:solidFill>
                  <a:schemeClr val="bg1"/>
                </a:solidFill>
                <a:effectLst/>
              </a:rPr>
              <a:t>,date,time,amount,status)</a:t>
            </a:r>
            <a:endParaRPr lang="en-US" dirty="0">
              <a:solidFill>
                <a:schemeClr val="bg1"/>
              </a:solidFill>
            </a:endParaRPr>
          </a:p>
          <a:p>
            <a:pPr rtl="0">
              <a:spcBef>
                <a:spcPts val="0"/>
              </a:spcBef>
              <a:spcAft>
                <a:spcPts val="0"/>
              </a:spcAft>
            </a:pPr>
            <a:r>
              <a:rPr lang="en-US" b="0" i="0" u="none" strike="noStrike" dirty="0">
                <a:solidFill>
                  <a:schemeClr val="bg1"/>
                </a:solidFill>
                <a:effectLst/>
              </a:rPr>
              <a:t> In the bill entity set transection_id is the primary key and other attributes contain other details of the bill. Since bills can be of different types we have used the concept of an extended ER model i.e. specialization (top to bottom approach).</a:t>
            </a:r>
            <a:endParaRPr lang="en-US" b="0" dirty="0">
              <a:solidFill>
                <a:schemeClr val="bg1"/>
              </a:solidFill>
              <a:effectLst/>
            </a:endParaRPr>
          </a:p>
          <a:p>
            <a:pPr rtl="0">
              <a:spcBef>
                <a:spcPts val="0"/>
              </a:spcBef>
              <a:spcAft>
                <a:spcPts val="0"/>
              </a:spcAft>
            </a:pPr>
            <a:r>
              <a:rPr lang="en-US" b="0" i="0" u="none" strike="noStrike" dirty="0">
                <a:solidFill>
                  <a:schemeClr val="bg1"/>
                </a:solidFill>
                <a:effectLst/>
              </a:rPr>
              <a:t>Here the bill can be:-</a:t>
            </a:r>
            <a:endParaRPr lang="en-US" b="0" dirty="0">
              <a:solidFill>
                <a:schemeClr val="bg1"/>
              </a:solidFill>
              <a:effectLst/>
            </a:endParaRPr>
          </a:p>
          <a:p>
            <a:pPr rtl="0" fontAlgn="base">
              <a:spcBef>
                <a:spcPts val="0"/>
              </a:spcBef>
              <a:spcAft>
                <a:spcPts val="0"/>
              </a:spcAft>
              <a:buFont typeface="+mj-lt"/>
              <a:buAutoNum type="arabicPeriod"/>
            </a:pPr>
            <a:r>
              <a:rPr lang="en-US" b="1" i="0" u="none" strike="noStrike" dirty="0">
                <a:solidFill>
                  <a:schemeClr val="bg1"/>
                </a:solidFill>
                <a:effectLst/>
              </a:rPr>
              <a:t>telephone bill(Telephone-no) </a:t>
            </a:r>
          </a:p>
          <a:p>
            <a:pPr rtl="0" fontAlgn="base">
              <a:spcBef>
                <a:spcPts val="0"/>
              </a:spcBef>
              <a:spcAft>
                <a:spcPts val="0"/>
              </a:spcAft>
              <a:buFont typeface="+mj-lt"/>
              <a:buAutoNum type="arabicPeriod"/>
            </a:pPr>
            <a:r>
              <a:rPr lang="en-US" b="1" i="0" u="none" strike="noStrike" dirty="0">
                <a:solidFill>
                  <a:schemeClr val="bg1"/>
                </a:solidFill>
                <a:effectLst/>
              </a:rPr>
              <a:t>tickets (Booking-id)</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Entity set:-</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profile:-</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10871856" cy="1097280"/>
          </a:xfrm>
        </p:spPr>
        <p:txBody>
          <a:bodyPr>
            <a:normAutofit/>
          </a:bodyPr>
          <a:lstStyle/>
          <a:p>
            <a:r>
              <a:rPr lang="en-US" sz="1800" b="1" i="0" u="none" strike="noStrike" dirty="0">
                <a:solidFill>
                  <a:schemeClr val="bg1"/>
                </a:solidFill>
                <a:effectLst/>
              </a:rPr>
              <a:t>profile(Name(first name,last name),dob,email,address)</a:t>
            </a:r>
            <a:endParaRPr lang="en-US" dirty="0">
              <a:solidFill>
                <a:schemeClr val="bg1"/>
              </a:solidFill>
            </a:endParaRPr>
          </a:p>
          <a:p>
            <a:pPr rtl="0">
              <a:spcBef>
                <a:spcPts val="0"/>
              </a:spcBef>
              <a:spcAft>
                <a:spcPts val="0"/>
              </a:spcAft>
            </a:pPr>
            <a:r>
              <a:rPr lang="en-US" sz="1800" b="0" i="0" u="none" strike="noStrike" dirty="0">
                <a:solidFill>
                  <a:schemeClr val="bg1"/>
                </a:solidFill>
                <a:effectLst/>
              </a:rPr>
              <a:t> In profile entity set, since it's a weak entity set it is dependent on a strong entity i.e. the user entity set.</a:t>
            </a:r>
            <a:br>
              <a:rPr lang="en-US" dirty="0">
                <a:solidFill>
                  <a:schemeClr val="bg1"/>
                </a:solidFill>
              </a:rPr>
            </a:b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76072" y="3172968"/>
            <a:ext cx="6464808" cy="402336"/>
          </a:xfrm>
        </p:spPr>
        <p:txBody>
          <a:bodyPr>
            <a:normAutofit/>
          </a:bodyPr>
          <a:lstStyle/>
          <a:p>
            <a:r>
              <a:rPr lang="en-US" dirty="0"/>
              <a:t>user:-</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3593592"/>
            <a:ext cx="10871857" cy="676656"/>
          </a:xfrm>
        </p:spPr>
        <p:txBody>
          <a:bodyPr>
            <a:noAutofit/>
          </a:bodyPr>
          <a:lstStyle/>
          <a:p>
            <a:pPr rtl="0">
              <a:spcBef>
                <a:spcPts val="0"/>
              </a:spcBef>
              <a:spcAft>
                <a:spcPts val="0"/>
              </a:spcAft>
            </a:pPr>
            <a:r>
              <a:rPr lang="en-IN" sz="1800" b="1" i="0" u="none" strike="noStrike" dirty="0">
                <a:solidFill>
                  <a:schemeClr val="bg1"/>
                </a:solidFill>
                <a:effectLst/>
              </a:rPr>
              <a:t> user (</a:t>
            </a:r>
            <a:r>
              <a:rPr lang="en-IN" sz="1800" b="1" i="0" u="sng" dirty="0">
                <a:solidFill>
                  <a:schemeClr val="bg1"/>
                </a:solidFill>
                <a:effectLst/>
              </a:rPr>
              <a:t>user-id</a:t>
            </a:r>
            <a:r>
              <a:rPr lang="en-IN" sz="1800" b="1" i="0" u="none" strike="noStrike" dirty="0">
                <a:solidFill>
                  <a:schemeClr val="bg1"/>
                </a:solidFill>
                <a:effectLst/>
              </a:rPr>
              <a:t>,phone_no.)</a:t>
            </a:r>
            <a:endParaRPr lang="en-IN" b="0" dirty="0">
              <a:solidFill>
                <a:schemeClr val="bg1"/>
              </a:solidFill>
              <a:effectLst/>
            </a:endParaRPr>
          </a:p>
          <a:p>
            <a:pPr rtl="0">
              <a:spcBef>
                <a:spcPts val="0"/>
              </a:spcBef>
              <a:spcAft>
                <a:spcPts val="0"/>
              </a:spcAft>
            </a:pPr>
            <a:r>
              <a:rPr lang="en-US" sz="1800" b="0" i="0" u="none" strike="noStrike" dirty="0">
                <a:solidFill>
                  <a:schemeClr val="bg1"/>
                </a:solidFill>
                <a:effectLst/>
              </a:rPr>
              <a:t>In the user entity set user_id is the primary key.</a:t>
            </a:r>
            <a:br>
              <a:rPr lang="en-US" dirty="0">
                <a:solidFill>
                  <a:schemeClr val="bg1"/>
                </a:solidFill>
              </a:rPr>
            </a:br>
            <a:endParaRPr lang="en-US" dirty="0">
              <a:solidFill>
                <a:schemeClr val="bg1"/>
              </a:solidFill>
            </a:endParaRPr>
          </a:p>
          <a:p>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6928" y="6464808"/>
            <a:ext cx="3438144" cy="310896"/>
          </a:xfrm>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6" name="Text Placeholder 2">
            <a:extLst>
              <a:ext uri="{FF2B5EF4-FFF2-40B4-BE49-F238E27FC236}">
                <a16:creationId xmlns:a16="http://schemas.microsoft.com/office/drawing/2014/main" id="{5C2FACD4-8A25-B299-8093-754E6770ABAA}"/>
              </a:ext>
            </a:extLst>
          </p:cNvPr>
          <p:cNvSpPr txBox="1">
            <a:spLocks/>
          </p:cNvSpPr>
          <p:nvPr/>
        </p:nvSpPr>
        <p:spPr>
          <a:xfrm>
            <a:off x="576071" y="429301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Insurance:-</a:t>
            </a:r>
          </a:p>
        </p:txBody>
      </p:sp>
      <p:sp>
        <p:nvSpPr>
          <p:cNvPr id="11" name="Content Placeholder 3">
            <a:extLst>
              <a:ext uri="{FF2B5EF4-FFF2-40B4-BE49-F238E27FC236}">
                <a16:creationId xmlns:a16="http://schemas.microsoft.com/office/drawing/2014/main" id="{4689B828-766F-E1F2-C1D3-B9162F8AB2A1}"/>
              </a:ext>
            </a:extLst>
          </p:cNvPr>
          <p:cNvSpPr txBox="1">
            <a:spLocks/>
          </p:cNvSpPr>
          <p:nvPr/>
        </p:nvSpPr>
        <p:spPr>
          <a:xfrm>
            <a:off x="576071" y="4727448"/>
            <a:ext cx="10871856" cy="1097280"/>
          </a:xfrm>
          <a:prstGeom prst="rect">
            <a:avLst/>
          </a:prstGeom>
        </p:spPr>
        <p:txBody>
          <a:bodyPr vert="horz" lIns="91440" tIns="45720" rIns="91440" bIns="45720" rtlCol="0">
            <a:normAutofit lnSpcReduction="10000"/>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i="0" u="none" strike="noStrike" dirty="0">
                <a:solidFill>
                  <a:schemeClr val="bg1"/>
                </a:solidFill>
                <a:effectLst/>
              </a:rPr>
              <a:t>insurance(</a:t>
            </a:r>
            <a:r>
              <a:rPr lang="en-IN" sz="1800" b="1" i="0" u="sng" dirty="0">
                <a:solidFill>
                  <a:schemeClr val="bg1"/>
                </a:solidFill>
                <a:effectLst/>
              </a:rPr>
              <a:t>insurance-id</a:t>
            </a:r>
            <a:r>
              <a:rPr lang="en-IN" sz="1800" b="1" i="0" u="none" strike="noStrike" dirty="0">
                <a:solidFill>
                  <a:schemeClr val="bg1"/>
                </a:solidFill>
                <a:effectLst/>
              </a:rPr>
              <a:t>,transaction-id,Insurance type, ini_date, ter_date,amount,duration)</a:t>
            </a:r>
            <a:endParaRPr lang="en-US" dirty="0">
              <a:solidFill>
                <a:schemeClr val="bg1"/>
              </a:solidFill>
            </a:endParaRPr>
          </a:p>
          <a:p>
            <a:r>
              <a:rPr lang="en-US" dirty="0">
                <a:solidFill>
                  <a:schemeClr val="bg1"/>
                </a:solidFill>
              </a:rPr>
              <a:t> </a:t>
            </a:r>
            <a:r>
              <a:rPr lang="en-US" sz="1800" b="0" i="0" u="none" strike="noStrike" dirty="0">
                <a:solidFill>
                  <a:schemeClr val="bg1"/>
                </a:solidFill>
                <a:effectLst/>
              </a:rPr>
              <a:t>As we know every insurance has a unique id therefore an insurance entity set will have the primary key as insurance_id and other attributes are to provide details about insurance. </a:t>
            </a:r>
            <a:br>
              <a:rPr lang="en-US" dirty="0">
                <a:solidFill>
                  <a:schemeClr val="bg1"/>
                </a:solidFill>
              </a:rPr>
            </a:b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3615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13591" y="2228458"/>
            <a:ext cx="7444291" cy="1773555"/>
          </a:xfrm>
        </p:spPr>
        <p:txBody>
          <a:bodyPr/>
          <a:lstStyle/>
          <a:p>
            <a:r>
              <a:rPr lang="en-US" dirty="0"/>
              <a:t>Relationship and cardinality</a:t>
            </a:r>
          </a:p>
        </p:txBody>
      </p:sp>
    </p:spTree>
    <p:extLst>
      <p:ext uri="{BB962C8B-B14F-4D97-AF65-F5344CB8AC3E}">
        <p14:creationId xmlns:p14="http://schemas.microsoft.com/office/powerpoint/2010/main" val="83749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Relationship and cardinality:-</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Transfer fund:-</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10871856" cy="1280698"/>
          </a:xfrm>
        </p:spPr>
        <p:txBody>
          <a:bodyPr>
            <a:noAutofit/>
          </a:bodyPr>
          <a:lstStyle/>
          <a:p>
            <a:r>
              <a:rPr lang="en-US" b="1" i="0" u="none" strike="noStrike" dirty="0">
                <a:solidFill>
                  <a:schemeClr val="bg1"/>
                </a:solidFill>
                <a:effectLst/>
              </a:rPr>
              <a:t>transfer fund</a:t>
            </a:r>
            <a:r>
              <a:rPr lang="en-US" b="0" i="0" u="none" strike="noStrike" dirty="0">
                <a:solidFill>
                  <a:schemeClr val="bg1"/>
                </a:solidFill>
                <a:effectLst/>
              </a:rPr>
              <a:t>(</a:t>
            </a:r>
            <a:r>
              <a:rPr lang="en-US" b="0" i="0" u="sng" dirty="0">
                <a:solidFill>
                  <a:schemeClr val="bg1"/>
                </a:solidFill>
                <a:effectLst/>
              </a:rPr>
              <a:t>transaction-id</a:t>
            </a:r>
            <a:r>
              <a:rPr lang="en-US" b="0" i="0" u="none" strike="noStrike" dirty="0">
                <a:solidFill>
                  <a:schemeClr val="bg1"/>
                </a:solidFill>
                <a:effectLst/>
              </a:rPr>
              <a:t>, receiver-id, user-id</a:t>
            </a:r>
            <a:r>
              <a:rPr lang="en-US" b="0" i="0" u="sng" dirty="0">
                <a:solidFill>
                  <a:schemeClr val="bg1"/>
                </a:solidFill>
                <a:effectLst/>
              </a:rPr>
              <a:t>, </a:t>
            </a:r>
            <a:r>
              <a:rPr lang="en-US" b="0" i="0" u="none" strike="noStrike" dirty="0">
                <a:solidFill>
                  <a:schemeClr val="bg1"/>
                </a:solidFill>
                <a:effectLst/>
              </a:rPr>
              <a:t>date, time, amount, status)</a:t>
            </a:r>
            <a:endParaRPr lang="en-US" dirty="0">
              <a:solidFill>
                <a:schemeClr val="bg1"/>
              </a:solidFill>
            </a:endParaRPr>
          </a:p>
          <a:p>
            <a:pPr rtl="0">
              <a:spcBef>
                <a:spcPts val="0"/>
              </a:spcBef>
              <a:spcAft>
                <a:spcPts val="0"/>
              </a:spcAft>
            </a:pPr>
            <a:r>
              <a:rPr lang="en-US" b="0" i="0" u="none" strike="noStrike" dirty="0">
                <a:solidFill>
                  <a:schemeClr val="bg1"/>
                </a:solidFill>
                <a:effectLst/>
              </a:rPr>
              <a:t> There is a unary relation with the user entity set. Transfer fund is a many to many relationships because one user can transfer to many other users and other users can transfer to a single user. partial participation from both sides because it is possible that one uses does or doesn’t do a fund transfer.</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Linked to:-</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3995928"/>
            <a:ext cx="10871857" cy="997414"/>
          </a:xfrm>
        </p:spPr>
        <p:txBody>
          <a:bodyPr>
            <a:noAutofit/>
          </a:bodyPr>
          <a:lstStyle/>
          <a:p>
            <a:pPr rtl="0">
              <a:spcBef>
                <a:spcPts val="0"/>
              </a:spcBef>
              <a:spcAft>
                <a:spcPts val="0"/>
              </a:spcAft>
            </a:pPr>
            <a:r>
              <a:rPr lang="en-IN" sz="1800" b="1" i="0" u="none" strike="noStrike" dirty="0">
                <a:solidFill>
                  <a:schemeClr val="bg1"/>
                </a:solidFill>
                <a:effectLst/>
              </a:rPr>
              <a:t>linked to</a:t>
            </a:r>
            <a:r>
              <a:rPr lang="en-IN" sz="1800" b="0" i="0" u="none" strike="noStrike" dirty="0">
                <a:solidFill>
                  <a:schemeClr val="bg1"/>
                </a:solidFill>
                <a:effectLst/>
              </a:rPr>
              <a:t>(</a:t>
            </a:r>
            <a:r>
              <a:rPr lang="en-IN" sz="1800" b="0" i="0" u="sng" dirty="0">
                <a:solidFill>
                  <a:schemeClr val="bg1"/>
                </a:solidFill>
                <a:effectLst/>
              </a:rPr>
              <a:t>account-num </a:t>
            </a:r>
            <a:r>
              <a:rPr lang="en-IN" sz="1800" b="0" i="0" u="none" strike="noStrike" dirty="0">
                <a:solidFill>
                  <a:schemeClr val="bg1"/>
                </a:solidFill>
                <a:effectLst/>
              </a:rPr>
              <a:t>, </a:t>
            </a:r>
            <a:r>
              <a:rPr lang="en-IN" sz="1800" b="0" i="0" u="sng" dirty="0">
                <a:solidFill>
                  <a:schemeClr val="bg1"/>
                </a:solidFill>
                <a:effectLst/>
              </a:rPr>
              <a:t>user-id)</a:t>
            </a:r>
            <a:endParaRPr lang="en-IN" b="0" dirty="0">
              <a:solidFill>
                <a:schemeClr val="bg1"/>
              </a:solidFill>
              <a:effectLst/>
            </a:endParaRPr>
          </a:p>
          <a:p>
            <a:r>
              <a:rPr lang="en-US" sz="1800" b="0" i="0" u="none" strike="noStrike" dirty="0">
                <a:solidFill>
                  <a:schemeClr val="bg1"/>
                </a:solidFill>
                <a:effectLst/>
              </a:rPr>
              <a:t>There is a many-to-one relation between the account entity set and the user entity set. There is total participation from both ends.</a:t>
            </a:r>
            <a:endParaRPr lang="en-US" b="1" i="0" u="none" strike="noStrike" dirty="0">
              <a:solidFill>
                <a:schemeClr val="bg1"/>
              </a:solidFill>
              <a:effectLst/>
            </a:endParaRPr>
          </a:p>
          <a:p>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6" name="Text Placeholder 2">
            <a:extLst>
              <a:ext uri="{FF2B5EF4-FFF2-40B4-BE49-F238E27FC236}">
                <a16:creationId xmlns:a16="http://schemas.microsoft.com/office/drawing/2014/main" id="{B38802F7-2813-E415-2081-28DD13C03214}"/>
              </a:ext>
            </a:extLst>
          </p:cNvPr>
          <p:cNvSpPr txBox="1">
            <a:spLocks/>
          </p:cNvSpPr>
          <p:nvPr/>
        </p:nvSpPr>
        <p:spPr>
          <a:xfrm>
            <a:off x="576071" y="4946366"/>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pay:-</a:t>
            </a:r>
          </a:p>
        </p:txBody>
      </p:sp>
      <p:sp>
        <p:nvSpPr>
          <p:cNvPr id="11" name="Content Placeholder 6">
            <a:extLst>
              <a:ext uri="{FF2B5EF4-FFF2-40B4-BE49-F238E27FC236}">
                <a16:creationId xmlns:a16="http://schemas.microsoft.com/office/drawing/2014/main" id="{CF223254-F156-4E92-52CF-23790F2D0352}"/>
              </a:ext>
            </a:extLst>
          </p:cNvPr>
          <p:cNvSpPr txBox="1">
            <a:spLocks/>
          </p:cNvSpPr>
          <p:nvPr/>
        </p:nvSpPr>
        <p:spPr>
          <a:xfrm>
            <a:off x="576070" y="5395318"/>
            <a:ext cx="10871857" cy="997414"/>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IN" sz="1800" b="1" i="0" u="none" strike="noStrike" dirty="0">
                <a:solidFill>
                  <a:schemeClr val="bg1"/>
                </a:solidFill>
                <a:effectLst/>
              </a:rPr>
              <a:t>pay</a:t>
            </a:r>
            <a:r>
              <a:rPr lang="en-IN" sz="1800" b="0" i="0" u="none" strike="noStrike" dirty="0">
                <a:solidFill>
                  <a:schemeClr val="bg1"/>
                </a:solidFill>
                <a:effectLst/>
              </a:rPr>
              <a:t>(</a:t>
            </a:r>
            <a:r>
              <a:rPr lang="en-IN" sz="1800" b="0" i="0" u="sng" dirty="0">
                <a:solidFill>
                  <a:schemeClr val="bg1"/>
                </a:solidFill>
                <a:effectLst/>
              </a:rPr>
              <a:t>User-id</a:t>
            </a:r>
            <a:r>
              <a:rPr lang="en-IN" sz="1800" b="0" i="0" u="none" strike="noStrike" dirty="0">
                <a:solidFill>
                  <a:schemeClr val="bg1"/>
                </a:solidFill>
                <a:effectLst/>
              </a:rPr>
              <a:t>, </a:t>
            </a:r>
            <a:r>
              <a:rPr lang="en-IN" sz="1800" b="0" i="0" u="sng" dirty="0">
                <a:solidFill>
                  <a:schemeClr val="bg1"/>
                </a:solidFill>
                <a:effectLst/>
              </a:rPr>
              <a:t>Trasaction-id</a:t>
            </a:r>
            <a:r>
              <a:rPr lang="en-IN" sz="1800" b="0" i="0" u="none" strike="noStrike" dirty="0">
                <a:solidFill>
                  <a:schemeClr val="bg1"/>
                </a:solidFill>
                <a:effectLst/>
              </a:rPr>
              <a:t>)</a:t>
            </a:r>
            <a:endParaRPr lang="en-IN" b="0" dirty="0">
              <a:solidFill>
                <a:schemeClr val="bg1"/>
              </a:solidFill>
              <a:effectLst/>
            </a:endParaRPr>
          </a:p>
          <a:p>
            <a:r>
              <a:rPr lang="en-US" sz="1800" b="0" i="0" u="none" strike="noStrike" dirty="0">
                <a:solidFill>
                  <a:schemeClr val="bg1"/>
                </a:solidFill>
                <a:effectLst/>
              </a:rPr>
              <a:t>There is a many-to-one relation because many bills could be paid by a single user. There is total participation from the bill side.</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63690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Relationship and cardinality:-</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Get_service:-</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8"/>
            <a:ext cx="10871856" cy="1280698"/>
          </a:xfrm>
        </p:spPr>
        <p:txBody>
          <a:bodyPr>
            <a:noAutofit/>
          </a:bodyPr>
          <a:lstStyle/>
          <a:p>
            <a:pPr rtl="0">
              <a:spcBef>
                <a:spcPts val="0"/>
              </a:spcBef>
              <a:spcAft>
                <a:spcPts val="0"/>
              </a:spcAft>
            </a:pPr>
            <a:r>
              <a:rPr lang="en-IN" sz="1800" b="1" i="0" u="none" strike="noStrike" dirty="0">
                <a:solidFill>
                  <a:schemeClr val="bg1"/>
                </a:solidFill>
                <a:effectLst/>
              </a:rPr>
              <a:t> get_service</a:t>
            </a:r>
            <a:r>
              <a:rPr lang="en-IN" sz="1800" b="0" i="0" u="none" strike="noStrike" dirty="0">
                <a:solidFill>
                  <a:schemeClr val="bg1"/>
                </a:solidFill>
                <a:effectLst/>
              </a:rPr>
              <a:t>(</a:t>
            </a:r>
            <a:r>
              <a:rPr lang="en-IN" sz="1800" b="0" i="0" u="sng" dirty="0">
                <a:solidFill>
                  <a:schemeClr val="bg1"/>
                </a:solidFill>
                <a:effectLst/>
              </a:rPr>
              <a:t>insurence_id,</a:t>
            </a:r>
            <a:r>
              <a:rPr lang="en-IN" sz="1800" b="0" i="0" u="none" strike="noStrike" dirty="0">
                <a:solidFill>
                  <a:schemeClr val="bg1"/>
                </a:solidFill>
                <a:effectLst/>
              </a:rPr>
              <a:t>  </a:t>
            </a:r>
            <a:r>
              <a:rPr lang="en-IN" sz="1800" b="0" i="0" u="sng" dirty="0">
                <a:solidFill>
                  <a:schemeClr val="bg1"/>
                </a:solidFill>
                <a:effectLst/>
              </a:rPr>
              <a:t>user_id</a:t>
            </a:r>
            <a:r>
              <a:rPr lang="en-IN" sz="1800" b="0" i="0" u="none" strike="noStrike" dirty="0">
                <a:solidFill>
                  <a:schemeClr val="bg1"/>
                </a:solidFill>
                <a:effectLst/>
              </a:rPr>
              <a:t>) </a:t>
            </a:r>
            <a:endParaRPr lang="en-IN" b="0" dirty="0">
              <a:solidFill>
                <a:schemeClr val="bg1"/>
              </a:solidFill>
              <a:effectLst/>
            </a:endParaRPr>
          </a:p>
          <a:p>
            <a:r>
              <a:rPr lang="en-US" sz="1800" b="0" i="0" u="none" strike="noStrike" dirty="0">
                <a:solidFill>
                  <a:schemeClr val="bg1"/>
                </a:solidFill>
                <a:effectLst/>
              </a:rPr>
              <a:t>There is a one-to-many relation because one user can have a lot of insurance. There is a total participation from the insurance side.  </a:t>
            </a: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has:-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1" y="3995928"/>
            <a:ext cx="10871857" cy="997414"/>
          </a:xfrm>
        </p:spPr>
        <p:txBody>
          <a:bodyPr>
            <a:noAutofit/>
          </a:bodyPr>
          <a:lstStyle/>
          <a:p>
            <a:pPr rtl="0">
              <a:spcBef>
                <a:spcPts val="0"/>
              </a:spcBef>
              <a:spcAft>
                <a:spcPts val="0"/>
              </a:spcAft>
            </a:pPr>
            <a:r>
              <a:rPr lang="en-IN" sz="1800" b="1" i="0" u="none" strike="noStrike" dirty="0">
                <a:solidFill>
                  <a:schemeClr val="bg1"/>
                </a:solidFill>
                <a:effectLst/>
              </a:rPr>
              <a:t>has</a:t>
            </a:r>
            <a:r>
              <a:rPr lang="en-IN" sz="1800" b="0" i="0" u="none" strike="noStrike" dirty="0">
                <a:solidFill>
                  <a:schemeClr val="bg1"/>
                </a:solidFill>
                <a:effectLst/>
              </a:rPr>
              <a:t>(</a:t>
            </a:r>
            <a:r>
              <a:rPr lang="en-IN" sz="1800" b="0" i="0" u="sng" dirty="0">
                <a:solidFill>
                  <a:schemeClr val="bg1"/>
                </a:solidFill>
                <a:effectLst/>
              </a:rPr>
              <a:t>User id</a:t>
            </a:r>
            <a:r>
              <a:rPr lang="en-IN" sz="1800" b="0" i="0" u="none" strike="noStrike" dirty="0">
                <a:solidFill>
                  <a:schemeClr val="bg1"/>
                </a:solidFill>
                <a:effectLst/>
              </a:rPr>
              <a:t>)</a:t>
            </a:r>
            <a:endParaRPr lang="en-IN" b="0" dirty="0">
              <a:solidFill>
                <a:schemeClr val="bg1"/>
              </a:solidFill>
              <a:effectLst/>
            </a:endParaRPr>
          </a:p>
          <a:p>
            <a:pPr rtl="0">
              <a:spcBef>
                <a:spcPts val="0"/>
              </a:spcBef>
              <a:spcAft>
                <a:spcPts val="0"/>
              </a:spcAft>
            </a:pPr>
            <a:r>
              <a:rPr lang="en-US" sz="1800" b="0" i="0" u="none" strike="noStrike" dirty="0">
                <a:solidFill>
                  <a:schemeClr val="bg1"/>
                </a:solidFill>
                <a:effectLst/>
              </a:rPr>
              <a:t>It’s a weak relationship and there is a total participation from the profile side. There is a one-to-one relationship.</a:t>
            </a:r>
            <a:br>
              <a:rPr lang="en-US" dirty="0">
                <a:solidFill>
                  <a:schemeClr val="bg1"/>
                </a:solidFill>
              </a:rPr>
            </a:br>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277436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53615" y="3151823"/>
            <a:ext cx="8546950" cy="1773555"/>
          </a:xfrm>
        </p:spPr>
        <p:txBody>
          <a:bodyPr/>
          <a:lstStyle/>
          <a:p>
            <a:r>
              <a:rPr lang="en-US" dirty="0"/>
              <a:t>Converting ER diagram into schema</a:t>
            </a:r>
          </a:p>
        </p:txBody>
      </p:sp>
    </p:spTree>
    <p:extLst>
      <p:ext uri="{BB962C8B-B14F-4D97-AF65-F5344CB8AC3E}">
        <p14:creationId xmlns:p14="http://schemas.microsoft.com/office/powerpoint/2010/main" val="152097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Converting ER diagram into schema:-</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92924" y="2507248"/>
            <a:ext cx="6464808" cy="402336"/>
          </a:xfrm>
        </p:spPr>
        <p:txBody>
          <a:bodyPr>
            <a:normAutofit/>
          </a:bodyPr>
          <a:lstStyle/>
          <a:p>
            <a:r>
              <a:rPr lang="en-US" dirty="0"/>
              <a:t>Account and user:-</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0" y="2973951"/>
            <a:ext cx="10871856" cy="1280698"/>
          </a:xfrm>
        </p:spPr>
        <p:txBody>
          <a:bodyPr>
            <a:noAutofit/>
          </a:bodyPr>
          <a:lstStyle/>
          <a:p>
            <a:pPr rtl="0">
              <a:spcBef>
                <a:spcPts val="0"/>
              </a:spcBef>
              <a:spcAft>
                <a:spcPts val="0"/>
              </a:spcAft>
            </a:pPr>
            <a:r>
              <a:rPr lang="en-US" sz="1800" b="0" i="0" u="none" strike="noStrike" dirty="0">
                <a:solidFill>
                  <a:schemeClr val="bg1"/>
                </a:solidFill>
                <a:effectLst/>
              </a:rPr>
              <a:t>It is many to one  relation from account to user and it is total on many side so we can add primary key of user entity to the account entity and remove the schema for relationship “linked-to”.Thus we will obtain two tables:-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   account </a:t>
            </a:r>
            <a:r>
              <a:rPr lang="en-US" sz="1800" b="0" i="0" u="sng" dirty="0">
                <a:solidFill>
                  <a:schemeClr val="bg1"/>
                </a:solidFill>
                <a:effectLst/>
              </a:rPr>
              <a:t>(account_num</a:t>
            </a:r>
            <a:r>
              <a:rPr lang="en-US" sz="1800" b="0" i="0" u="none" strike="noStrike" dirty="0">
                <a:solidFill>
                  <a:schemeClr val="bg1"/>
                </a:solidFill>
                <a:effectLst/>
              </a:rPr>
              <a:t>, user_id,IFSC code , bank name , branch)</a:t>
            </a:r>
            <a:endParaRPr lang="en-US" b="0" dirty="0">
              <a:solidFill>
                <a:schemeClr val="bg1"/>
              </a:solidFill>
              <a:effectLst/>
            </a:endParaRPr>
          </a:p>
          <a:p>
            <a:r>
              <a:rPr lang="en-US" sz="1800" b="0" i="0" u="none" strike="noStrike" dirty="0">
                <a:solidFill>
                  <a:schemeClr val="bg1"/>
                </a:solidFill>
                <a:effectLst/>
              </a:rPr>
              <a:t>   User (</a:t>
            </a:r>
            <a:r>
              <a:rPr lang="en-US" sz="1800" b="0" i="0" u="sng" dirty="0">
                <a:solidFill>
                  <a:schemeClr val="bg1"/>
                </a:solidFill>
                <a:effectLst/>
              </a:rPr>
              <a:t>User_id</a:t>
            </a:r>
            <a:r>
              <a:rPr lang="en-US" sz="1800" b="0" i="0" u="none" strike="noStrike" dirty="0">
                <a:solidFill>
                  <a:schemeClr val="bg1"/>
                </a:solidFill>
                <a:effectLst/>
              </a:rPr>
              <a:t>,  phone_no)</a:t>
            </a:r>
            <a:endParaRPr lang="en-US" dirty="0">
              <a:solidFill>
                <a:schemeClr val="bg1"/>
              </a:solidFill>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92924" y="4380154"/>
            <a:ext cx="6464808" cy="402336"/>
          </a:xfrm>
        </p:spPr>
        <p:txBody>
          <a:bodyPr>
            <a:normAutofit/>
          </a:bodyPr>
          <a:lstStyle/>
          <a:p>
            <a:r>
              <a:rPr lang="en-US" dirty="0"/>
              <a:t>Bill and user:-</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0" y="4806875"/>
            <a:ext cx="10871857" cy="997414"/>
          </a:xfrm>
        </p:spPr>
        <p:txBody>
          <a:bodyPr>
            <a:noAutofit/>
          </a:bodyPr>
          <a:lstStyle/>
          <a:p>
            <a:pPr rtl="0">
              <a:spcBef>
                <a:spcPts val="0"/>
              </a:spcBef>
              <a:spcAft>
                <a:spcPts val="0"/>
              </a:spcAft>
            </a:pPr>
            <a:r>
              <a:rPr lang="en-US" sz="1800" b="0" i="0" u="none" strike="noStrike" dirty="0">
                <a:solidFill>
                  <a:schemeClr val="bg1"/>
                </a:solidFill>
                <a:effectLst/>
              </a:rPr>
              <a:t> It is many to one relation from bill to user and it is total on many sides so we can add the primary key of the user entity to the bill entity and remove the schema for relationship “pay”,Thuss we will obtain two tables.</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bill(</a:t>
            </a:r>
            <a:r>
              <a:rPr lang="en-US" sz="1800" b="0" i="0" u="sng" dirty="0">
                <a:solidFill>
                  <a:schemeClr val="bg1"/>
                </a:solidFill>
                <a:effectLst/>
              </a:rPr>
              <a:t>transaction-id</a:t>
            </a:r>
            <a:r>
              <a:rPr lang="en-US" sz="1800" b="0" i="0" u="none" strike="noStrike" dirty="0">
                <a:solidFill>
                  <a:schemeClr val="bg1"/>
                </a:solidFill>
                <a:effectLst/>
              </a:rPr>
              <a:t> , user_id,date,time,amount,status)</a:t>
            </a:r>
            <a:endParaRPr lang="en-US" b="0" dirty="0">
              <a:solidFill>
                <a:schemeClr val="bg1"/>
              </a:solidFill>
              <a:effectLst/>
            </a:endParaRPr>
          </a:p>
          <a:p>
            <a:r>
              <a:rPr lang="en-US" sz="1800" b="0" i="0" u="none" strike="noStrike" dirty="0">
                <a:solidFill>
                  <a:schemeClr val="bg1"/>
                </a:solidFill>
                <a:effectLst/>
              </a:rPr>
              <a:t>user (</a:t>
            </a:r>
            <a:r>
              <a:rPr lang="en-US" sz="1800" b="0" i="0" u="sng" dirty="0">
                <a:solidFill>
                  <a:schemeClr val="bg1"/>
                </a:solidFill>
                <a:effectLst/>
              </a:rPr>
              <a:t>user_id</a:t>
            </a:r>
            <a:r>
              <a:rPr lang="en-US" sz="1800" b="0" i="0" u="none" strike="noStrike" dirty="0">
                <a:solidFill>
                  <a:schemeClr val="bg1"/>
                </a:solidFill>
                <a:effectLst/>
              </a:rPr>
              <a:t>,  phone_no)</a:t>
            </a: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44271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Converting ER diagram into schema:-</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0" y="1986041"/>
            <a:ext cx="6464808" cy="402336"/>
          </a:xfrm>
        </p:spPr>
        <p:txBody>
          <a:bodyPr>
            <a:normAutofit/>
          </a:bodyPr>
          <a:lstStyle/>
          <a:p>
            <a:r>
              <a:rPr lang="en-US" dirty="0"/>
              <a:t>Profile and user:-</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0" y="2530556"/>
            <a:ext cx="10871856" cy="1280698"/>
          </a:xfrm>
        </p:spPr>
        <p:txBody>
          <a:bodyPr>
            <a:noAutofit/>
          </a:bodyPr>
          <a:lstStyle/>
          <a:p>
            <a:pPr rtl="0">
              <a:spcBef>
                <a:spcPts val="0"/>
              </a:spcBef>
              <a:spcAft>
                <a:spcPts val="0"/>
              </a:spcAft>
            </a:pPr>
            <a:r>
              <a:rPr lang="en-US" sz="1800" b="0" i="0" u="none" strike="noStrike" dirty="0">
                <a:solidFill>
                  <a:schemeClr val="bg1"/>
                </a:solidFill>
                <a:effectLst/>
              </a:rPr>
              <a:t>It is a one to one relation of a user entity  with a weak entity set  profile.so we have to add primary key of user to profile entity and remove the schema for relationship ”</a:t>
            </a:r>
            <a:r>
              <a:rPr lang="en-US" dirty="0">
                <a:solidFill>
                  <a:schemeClr val="bg1"/>
                </a:solidFill>
              </a:rPr>
              <a:t>H</a:t>
            </a:r>
            <a:r>
              <a:rPr lang="en-US" sz="1800" b="0" i="0" u="none" strike="noStrike" dirty="0">
                <a:solidFill>
                  <a:schemeClr val="bg1"/>
                </a:solidFill>
                <a:effectLst/>
              </a:rPr>
              <a:t>as” , thus we will obtain two tables.</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Profile(</a:t>
            </a:r>
            <a:r>
              <a:rPr lang="en-US" sz="1800" b="0" i="0" u="sng" dirty="0">
                <a:solidFill>
                  <a:schemeClr val="bg1"/>
                </a:solidFill>
                <a:effectLst/>
              </a:rPr>
              <a:t>user_id</a:t>
            </a:r>
            <a:r>
              <a:rPr lang="en-US" sz="1800" b="0" i="0" u="none" strike="noStrike" dirty="0">
                <a:solidFill>
                  <a:schemeClr val="bg1"/>
                </a:solidFill>
                <a:effectLst/>
              </a:rPr>
              <a:t>, name(first_name, last_name) ,dob ,email)</a:t>
            </a:r>
            <a:endParaRPr lang="en-US" b="0" dirty="0">
              <a:solidFill>
                <a:schemeClr val="bg1"/>
              </a:solidFill>
              <a:effectLst/>
            </a:endParaRPr>
          </a:p>
          <a:p>
            <a:r>
              <a:rPr lang="en-US" sz="1800" b="0" i="0" u="none" strike="noStrike" dirty="0">
                <a:solidFill>
                  <a:schemeClr val="bg1"/>
                </a:solidFill>
                <a:effectLst/>
              </a:rPr>
              <a:t>User (</a:t>
            </a:r>
            <a:r>
              <a:rPr lang="en-US" sz="1800" b="0" i="0" u="sng" dirty="0">
                <a:solidFill>
                  <a:schemeClr val="bg1"/>
                </a:solidFill>
                <a:effectLst/>
              </a:rPr>
              <a:t>user_id</a:t>
            </a:r>
            <a:r>
              <a:rPr lang="en-US" sz="1800" b="0" i="0" u="none" strike="noStrike" dirty="0">
                <a:solidFill>
                  <a:schemeClr val="bg1"/>
                </a:solidFill>
                <a:effectLst/>
              </a:rPr>
              <a:t>,phone_no)</a:t>
            </a:r>
            <a:endParaRPr lang="en-US" dirty="0">
              <a:solidFill>
                <a:schemeClr val="bg1"/>
              </a:solidFill>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93641" y="3870062"/>
            <a:ext cx="6464808" cy="402336"/>
          </a:xfrm>
        </p:spPr>
        <p:txBody>
          <a:bodyPr>
            <a:normAutofit/>
          </a:bodyPr>
          <a:lstStyle/>
          <a:p>
            <a:r>
              <a:rPr lang="en-US" dirty="0"/>
              <a:t>Bill, telephone_bill and ticket:-</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69" y="4331206"/>
            <a:ext cx="10871857" cy="1962018"/>
          </a:xfrm>
        </p:spPr>
        <p:txBody>
          <a:bodyPr>
            <a:noAutofit/>
          </a:bodyPr>
          <a:lstStyle/>
          <a:p>
            <a:pPr rtl="0">
              <a:spcBef>
                <a:spcPts val="0"/>
              </a:spcBef>
              <a:spcAft>
                <a:spcPts val="0"/>
              </a:spcAft>
            </a:pPr>
            <a:r>
              <a:rPr lang="en-US" sz="1800" b="1" i="0" u="none" strike="noStrike" dirty="0">
                <a:solidFill>
                  <a:schemeClr val="bg1"/>
                </a:solidFill>
                <a:effectLst/>
              </a:rPr>
              <a:t> </a:t>
            </a:r>
            <a:r>
              <a:rPr lang="en-US" sz="1800" b="0" i="0" u="none" strike="noStrike" dirty="0">
                <a:solidFill>
                  <a:schemeClr val="bg1"/>
                </a:solidFill>
                <a:effectLst/>
              </a:rPr>
              <a:t>Telephone and ticket entities are examples of specialisation.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Thus the table of telephone bill will be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telephone_bill (</a:t>
            </a:r>
            <a:r>
              <a:rPr lang="en-US" sz="1800" b="0" i="0" u="sng" dirty="0">
                <a:solidFill>
                  <a:schemeClr val="bg1"/>
                </a:solidFill>
                <a:effectLst/>
              </a:rPr>
              <a:t>Trasaction_id</a:t>
            </a:r>
            <a:r>
              <a:rPr lang="en-US" sz="1800" b="0" i="0" u="none" strike="noStrike" dirty="0">
                <a:solidFill>
                  <a:schemeClr val="bg1"/>
                </a:solidFill>
                <a:effectLst/>
              </a:rPr>
              <a:t>,  telephone_num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Similarly the table of ticket will be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Ticket (</a:t>
            </a:r>
            <a:r>
              <a:rPr lang="en-US" sz="1800" b="0" i="0" u="sng" dirty="0">
                <a:solidFill>
                  <a:schemeClr val="bg1"/>
                </a:solidFill>
                <a:effectLst/>
              </a:rPr>
              <a:t>trasaction_id</a:t>
            </a:r>
            <a:r>
              <a:rPr lang="en-US" sz="1800" b="0" i="0" u="none" strike="noStrike" dirty="0">
                <a:solidFill>
                  <a:schemeClr val="bg1"/>
                </a:solidFill>
                <a:effectLst/>
              </a:rPr>
              <a:t>,  booking_id)</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And for bill table will be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Bill(</a:t>
            </a:r>
            <a:r>
              <a:rPr lang="en-US" sz="1800" b="0" i="0" u="sng" dirty="0">
                <a:solidFill>
                  <a:schemeClr val="bg1"/>
                </a:solidFill>
                <a:effectLst/>
              </a:rPr>
              <a:t>Transaction-id</a:t>
            </a:r>
            <a:r>
              <a:rPr lang="en-US" sz="1800" b="0" i="0" u="none" strike="noStrike" dirty="0">
                <a:solidFill>
                  <a:schemeClr val="bg1"/>
                </a:solidFill>
                <a:effectLst/>
              </a:rPr>
              <a:t>, user_id,date ,time,status)</a:t>
            </a:r>
            <a:br>
              <a:rPr lang="en-US" dirty="0">
                <a:solidFill>
                  <a:schemeClr val="bg1"/>
                </a:solidFill>
              </a:rPr>
            </a:b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790793" y="6464808"/>
            <a:ext cx="3438144" cy="310896"/>
          </a:xfrm>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225578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Converting ER diagram into schema:-</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92924" y="2507248"/>
            <a:ext cx="6464808" cy="402336"/>
          </a:xfrm>
        </p:spPr>
        <p:txBody>
          <a:bodyPr>
            <a:normAutofit/>
          </a:bodyPr>
          <a:lstStyle/>
          <a:p>
            <a:r>
              <a:rPr lang="en-US" dirty="0"/>
              <a:t>Transfer fund:-</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0" y="2973951"/>
            <a:ext cx="10871856" cy="997414"/>
          </a:xfrm>
        </p:spPr>
        <p:txBody>
          <a:bodyPr>
            <a:noAutofit/>
          </a:bodyPr>
          <a:lstStyle/>
          <a:p>
            <a:pPr rtl="0">
              <a:spcBef>
                <a:spcPts val="0"/>
              </a:spcBef>
              <a:spcAft>
                <a:spcPts val="0"/>
              </a:spcAft>
            </a:pPr>
            <a:r>
              <a:rPr lang="en-US" sz="1800" b="0" i="0" u="none" strike="noStrike" dirty="0">
                <a:solidFill>
                  <a:schemeClr val="bg1"/>
                </a:solidFill>
                <a:effectLst/>
              </a:rPr>
              <a:t>Since it is many to many unary  relationship for user entity set ,so we have to make a separate table for  transfer fund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transfer fund(</a:t>
            </a:r>
            <a:r>
              <a:rPr lang="en-US" sz="1800" b="0" i="0" u="sng" dirty="0">
                <a:solidFill>
                  <a:schemeClr val="bg1"/>
                </a:solidFill>
                <a:effectLst/>
              </a:rPr>
              <a:t>transaction-id</a:t>
            </a:r>
            <a:r>
              <a:rPr lang="en-US" sz="1800" b="0" i="0" u="none" strike="noStrike" dirty="0">
                <a:solidFill>
                  <a:schemeClr val="bg1"/>
                </a:solidFill>
                <a:effectLst/>
              </a:rPr>
              <a:t>, Receiver-id, user-id</a:t>
            </a:r>
            <a:r>
              <a:rPr lang="en-US" sz="1800" b="0" i="0" u="sng" dirty="0">
                <a:solidFill>
                  <a:schemeClr val="bg1"/>
                </a:solidFill>
                <a:effectLst/>
              </a:rPr>
              <a:t>,</a:t>
            </a:r>
            <a:r>
              <a:rPr lang="en-US" sz="1800" b="0" i="0" u="none" strike="noStrike" dirty="0">
                <a:solidFill>
                  <a:schemeClr val="bg1"/>
                </a:solidFill>
                <a:effectLst/>
              </a:rPr>
              <a:t>date,time,amount,status)</a:t>
            </a:r>
            <a:endParaRPr lang="en-US" b="0" dirty="0">
              <a:solidFill>
                <a:schemeClr val="bg1"/>
              </a:solidFill>
              <a:effectLst/>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92924" y="4404539"/>
            <a:ext cx="6464808" cy="402336"/>
          </a:xfrm>
        </p:spPr>
        <p:txBody>
          <a:bodyPr>
            <a:normAutofit/>
          </a:bodyPr>
          <a:lstStyle/>
          <a:p>
            <a:r>
              <a:rPr lang="en-US" dirty="0"/>
              <a:t>Insurance and user:-</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0" y="4806875"/>
            <a:ext cx="10871857" cy="997414"/>
          </a:xfrm>
        </p:spPr>
        <p:txBody>
          <a:bodyPr>
            <a:noAutofit/>
          </a:bodyPr>
          <a:lstStyle/>
          <a:p>
            <a:pPr rtl="0">
              <a:spcBef>
                <a:spcPts val="0"/>
              </a:spcBef>
              <a:spcAft>
                <a:spcPts val="0"/>
              </a:spcAft>
            </a:pPr>
            <a:r>
              <a:rPr lang="en-US" sz="1800" b="0" i="0" u="none" strike="noStrike" dirty="0">
                <a:solidFill>
                  <a:schemeClr val="bg1"/>
                </a:solidFill>
                <a:effectLst/>
              </a:rPr>
              <a:t>since it is many to one relation from insurance to user and total on many sides so we can add the primary key of user to the insurance entity and remove the schema for the relationship “get_service”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insurance(</a:t>
            </a:r>
            <a:r>
              <a:rPr lang="en-US" sz="1800" b="0" i="0" u="sng" dirty="0">
                <a:solidFill>
                  <a:schemeClr val="bg1"/>
                </a:solidFill>
                <a:effectLst/>
              </a:rPr>
              <a:t>insurance-id</a:t>
            </a:r>
            <a:r>
              <a:rPr lang="en-US" sz="1800" b="0" i="0" u="none" strike="noStrike" dirty="0">
                <a:solidFill>
                  <a:schemeClr val="bg1"/>
                </a:solidFill>
                <a:effectLst/>
              </a:rPr>
              <a:t>, </a:t>
            </a:r>
            <a:r>
              <a:rPr lang="en-US" sz="1800" b="0" i="0" dirty="0">
                <a:solidFill>
                  <a:schemeClr val="bg1"/>
                </a:solidFill>
                <a:effectLst/>
              </a:rPr>
              <a:t>transaction-id</a:t>
            </a:r>
            <a:r>
              <a:rPr lang="en-US" sz="1800" b="0" i="0" u="none" strike="noStrike" dirty="0">
                <a:solidFill>
                  <a:schemeClr val="bg1"/>
                </a:solidFill>
                <a:effectLst/>
              </a:rPr>
              <a:t>, user-id,Insurance type,ini_date, ter_date,amount,duration)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user (</a:t>
            </a:r>
            <a:r>
              <a:rPr lang="en-US" sz="1800" b="0" i="0" u="sng" dirty="0">
                <a:solidFill>
                  <a:schemeClr val="bg1"/>
                </a:solidFill>
                <a:effectLst/>
              </a:rPr>
              <a:t>user_id</a:t>
            </a:r>
            <a:r>
              <a:rPr lang="en-US" sz="1800" b="0" i="0" u="none" strike="noStrike" dirty="0">
                <a:solidFill>
                  <a:schemeClr val="bg1"/>
                </a:solidFill>
                <a:effectLst/>
              </a:rPr>
              <a:t>, phone_no)</a:t>
            </a:r>
            <a:br>
              <a:rPr lang="en-US" b="0" dirty="0">
                <a:solidFill>
                  <a:schemeClr val="bg1"/>
                </a:solidFill>
                <a:effectLst/>
              </a:rPr>
            </a:b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194306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53615" y="3151823"/>
            <a:ext cx="8546950" cy="1773555"/>
          </a:xfrm>
        </p:spPr>
        <p:txBody>
          <a:bodyPr/>
          <a:lstStyle/>
          <a:p>
            <a:r>
              <a:rPr lang="en-US" dirty="0"/>
              <a:t>Functional dependencies </a:t>
            </a:r>
          </a:p>
        </p:txBody>
      </p:sp>
    </p:spTree>
    <p:extLst>
      <p:ext uri="{BB962C8B-B14F-4D97-AF65-F5344CB8AC3E}">
        <p14:creationId xmlns:p14="http://schemas.microsoft.com/office/powerpoint/2010/main" val="287358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FECC-16D3-F602-9A59-312B5BE74BF7}"/>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17AC0AEF-E0F0-43D4-2ABA-557E59758281}"/>
              </a:ext>
            </a:extLst>
          </p:cNvPr>
          <p:cNvSpPr>
            <a:spLocks noGrp="1"/>
          </p:cNvSpPr>
          <p:nvPr>
            <p:ph type="body" sz="half" idx="2"/>
          </p:nvPr>
        </p:nvSpPr>
        <p:spPr/>
        <p:txBody>
          <a:bodyPr>
            <a:normAutofit/>
          </a:bodyPr>
          <a:lstStyle/>
          <a:p>
            <a:pPr marL="457200" indent="-457200">
              <a:buFont typeface="+mj-lt"/>
              <a:buAutoNum type="arabicPeriod"/>
            </a:pPr>
            <a:endParaRPr lang="en-US" sz="2000" dirty="0"/>
          </a:p>
          <a:p>
            <a:pPr marL="457200" indent="-457200">
              <a:buFont typeface="+mj-lt"/>
              <a:buAutoNum type="arabicPeriod"/>
            </a:pPr>
            <a:r>
              <a:rPr lang="en-US" sz="2000" b="1" dirty="0"/>
              <a:t>Ankur Agnihotri(2021IMG-008)</a:t>
            </a:r>
          </a:p>
          <a:p>
            <a:pPr marL="457200" indent="-457200">
              <a:buFont typeface="+mj-lt"/>
              <a:buAutoNum type="arabicPeriod"/>
            </a:pPr>
            <a:r>
              <a:rPr lang="en-IN" sz="2000" b="1" dirty="0"/>
              <a:t>Harikishan Yadav(2021IMG-025)</a:t>
            </a:r>
          </a:p>
          <a:p>
            <a:pPr marL="457200" indent="-457200">
              <a:buFont typeface="+mj-lt"/>
              <a:buAutoNum type="arabicPeriod"/>
            </a:pPr>
            <a:r>
              <a:rPr lang="en-IN" sz="2000" b="1" dirty="0"/>
              <a:t>Prateek Goyal(2021IMG-041)</a:t>
            </a:r>
          </a:p>
          <a:p>
            <a:pPr marL="457200" indent="-457200">
              <a:buFont typeface="+mj-lt"/>
              <a:buAutoNum type="arabicPeriod"/>
            </a:pPr>
            <a:r>
              <a:rPr lang="en-IN" sz="2000" b="1" dirty="0"/>
              <a:t>Priyanshu Katiyar(2021IMG-042)</a:t>
            </a:r>
          </a:p>
          <a:p>
            <a:pPr marL="457200" indent="-457200">
              <a:buFont typeface="+mj-lt"/>
              <a:buAutoNum type="arabicPeriod"/>
            </a:pPr>
            <a:r>
              <a:rPr lang="en-IN" sz="2000" b="1" dirty="0"/>
              <a:t>Amgoth Saiteja(2021IMG-007)</a:t>
            </a:r>
          </a:p>
          <a:p>
            <a:pPr marL="457200" indent="-457200">
              <a:buFont typeface="+mj-lt"/>
              <a:buAutoNum type="arabicPeriod"/>
            </a:pPr>
            <a:r>
              <a:rPr lang="en-IN" sz="2000" b="1" dirty="0"/>
              <a:t>Rachit Mourya(2021IMG-044)</a:t>
            </a:r>
          </a:p>
        </p:txBody>
      </p:sp>
      <p:sp>
        <p:nvSpPr>
          <p:cNvPr id="7" name="Slide Number Placeholder 6">
            <a:extLst>
              <a:ext uri="{FF2B5EF4-FFF2-40B4-BE49-F238E27FC236}">
                <a16:creationId xmlns:a16="http://schemas.microsoft.com/office/drawing/2014/main" id="{BAFC7029-3080-37B9-6C0C-7EA0D4C5A44D}"/>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88193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Functional Dependencies:-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0" y="1839019"/>
            <a:ext cx="6464808" cy="402336"/>
          </a:xfrm>
        </p:spPr>
        <p:txBody>
          <a:bodyPr>
            <a:normAutofit/>
          </a:bodyPr>
          <a:lstStyle/>
          <a:p>
            <a:r>
              <a:rPr lang="en-US" dirty="0"/>
              <a:t>account:-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1" y="2149098"/>
            <a:ext cx="10871856" cy="997414"/>
          </a:xfrm>
        </p:spPr>
        <p:txBody>
          <a:bodyPr>
            <a:noAutofit/>
          </a:bodyPr>
          <a:lstStyle/>
          <a:p>
            <a:pPr rtl="0">
              <a:spcBef>
                <a:spcPts val="0"/>
              </a:spcBef>
              <a:spcAft>
                <a:spcPts val="0"/>
              </a:spcAft>
            </a:pPr>
            <a:r>
              <a:rPr lang="en-US" sz="1800" b="1" i="0" u="none" strike="noStrike" dirty="0">
                <a:solidFill>
                  <a:schemeClr val="bg1"/>
                </a:solidFill>
                <a:effectLst/>
              </a:rPr>
              <a:t> account (</a:t>
            </a:r>
            <a:r>
              <a:rPr lang="en-US" sz="1800" b="1" i="0" u="sng" dirty="0">
                <a:solidFill>
                  <a:schemeClr val="bg1"/>
                </a:solidFill>
                <a:effectLst/>
              </a:rPr>
              <a:t>account_num</a:t>
            </a:r>
            <a:r>
              <a:rPr lang="en-US" sz="1800" b="1" i="0" u="none" strike="noStrike" dirty="0">
                <a:solidFill>
                  <a:schemeClr val="bg1"/>
                </a:solidFill>
                <a:effectLst/>
              </a:rPr>
              <a:t>, user_id, IFSC code, bank name, branch)</a:t>
            </a:r>
            <a:r>
              <a:rPr lang="en-US" sz="1800" b="0" i="0" u="none" strike="noStrike" dirty="0">
                <a:solidFill>
                  <a:schemeClr val="bg1"/>
                </a:solidFill>
                <a:effectLst/>
              </a:rPr>
              <a:t> </a:t>
            </a:r>
          </a:p>
          <a:p>
            <a:pPr rtl="0">
              <a:spcBef>
                <a:spcPts val="0"/>
              </a:spcBef>
              <a:spcAft>
                <a:spcPts val="0"/>
              </a:spcAft>
            </a:pPr>
            <a:r>
              <a:rPr lang="en-US" dirty="0">
                <a:solidFill>
                  <a:schemeClr val="bg1"/>
                </a:solidFill>
              </a:rPr>
              <a:t>a</a:t>
            </a:r>
            <a:r>
              <a:rPr lang="en-US" sz="1800" b="0" i="0" u="none" strike="noStrike" dirty="0">
                <a:solidFill>
                  <a:schemeClr val="bg1"/>
                </a:solidFill>
                <a:effectLst/>
              </a:rPr>
              <a:t>ccount_num.--&gt;Ifsc code, acc_type,bank name ,branch</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Ifsc code-&gt;bank name, branch</a:t>
            </a:r>
            <a:endParaRPr lang="en-US" b="0" dirty="0">
              <a:solidFill>
                <a:schemeClr val="bg1"/>
              </a:solidFill>
              <a:effectLst/>
            </a:endParaRP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76070" y="5078310"/>
            <a:ext cx="6464808" cy="402336"/>
          </a:xfrm>
        </p:spPr>
        <p:txBody>
          <a:bodyPr>
            <a:normAutofit/>
          </a:bodyPr>
          <a:lstStyle/>
          <a:p>
            <a:r>
              <a:rPr lang="en-US" dirty="0"/>
              <a:t>user:-</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0" y="5467394"/>
            <a:ext cx="10871857" cy="997414"/>
          </a:xfrm>
        </p:spPr>
        <p:txBody>
          <a:bodyPr>
            <a:noAutofit/>
          </a:bodyPr>
          <a:lstStyle/>
          <a:p>
            <a:pPr rtl="0">
              <a:spcBef>
                <a:spcPts val="0"/>
              </a:spcBef>
              <a:spcAft>
                <a:spcPts val="0"/>
              </a:spcAft>
            </a:pPr>
            <a:r>
              <a:rPr lang="en-IN" sz="1800" b="1" i="0" u="none" strike="noStrike" dirty="0">
                <a:solidFill>
                  <a:schemeClr val="bg1"/>
                </a:solidFill>
                <a:effectLst/>
              </a:rPr>
              <a:t>user (</a:t>
            </a:r>
            <a:r>
              <a:rPr lang="en-IN" sz="1800" b="1" i="0" u="sng" dirty="0">
                <a:solidFill>
                  <a:schemeClr val="bg1"/>
                </a:solidFill>
                <a:effectLst/>
              </a:rPr>
              <a:t>User_id</a:t>
            </a:r>
            <a:r>
              <a:rPr lang="en-IN" sz="1800" b="1" i="0" u="none" strike="noStrike" dirty="0">
                <a:solidFill>
                  <a:schemeClr val="bg1"/>
                </a:solidFill>
                <a:effectLst/>
              </a:rPr>
              <a:t>, </a:t>
            </a:r>
            <a:r>
              <a:rPr lang="en-IN" sz="1800" b="1" i="0" u="sng" dirty="0">
                <a:solidFill>
                  <a:schemeClr val="bg1"/>
                </a:solidFill>
                <a:effectLst/>
              </a:rPr>
              <a:t> </a:t>
            </a:r>
            <a:r>
              <a:rPr lang="en-IN" sz="1800" b="1" i="0" u="none" strike="noStrike" dirty="0">
                <a:solidFill>
                  <a:schemeClr val="bg1"/>
                </a:solidFill>
                <a:effectLst/>
              </a:rPr>
              <a:t>phone_num) </a:t>
            </a:r>
            <a:r>
              <a:rPr lang="en-US" sz="1800" b="0" i="0" u="none" strike="noStrike" dirty="0">
                <a:solidFill>
                  <a:schemeClr val="bg1"/>
                </a:solidFill>
                <a:effectLst/>
              </a:rPr>
              <a:t>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 user_id → user_id, phone_num</a:t>
            </a:r>
            <a:br>
              <a:rPr lang="en-US" b="0" dirty="0">
                <a:solidFill>
                  <a:schemeClr val="bg1"/>
                </a:solidFill>
                <a:effectLst/>
              </a:rPr>
            </a:b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20</a:t>
            </a:fld>
            <a:endParaRPr lang="en-US" dirty="0"/>
          </a:p>
        </p:txBody>
      </p:sp>
      <p:sp>
        <p:nvSpPr>
          <p:cNvPr id="14" name="Text Placeholder 4">
            <a:extLst>
              <a:ext uri="{FF2B5EF4-FFF2-40B4-BE49-F238E27FC236}">
                <a16:creationId xmlns:a16="http://schemas.microsoft.com/office/drawing/2014/main" id="{32A72A56-BA1C-DC11-08AB-FE860982F6C9}"/>
              </a:ext>
            </a:extLst>
          </p:cNvPr>
          <p:cNvSpPr txBox="1">
            <a:spLocks/>
          </p:cNvSpPr>
          <p:nvPr/>
        </p:nvSpPr>
        <p:spPr>
          <a:xfrm>
            <a:off x="576070" y="3320574"/>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insurence:-</a:t>
            </a:r>
          </a:p>
        </p:txBody>
      </p:sp>
      <p:sp>
        <p:nvSpPr>
          <p:cNvPr id="15" name="Content Placeholder 6">
            <a:extLst>
              <a:ext uri="{FF2B5EF4-FFF2-40B4-BE49-F238E27FC236}">
                <a16:creationId xmlns:a16="http://schemas.microsoft.com/office/drawing/2014/main" id="{F21DA6ED-C6A4-748C-7151-AD648B0ED733}"/>
              </a:ext>
            </a:extLst>
          </p:cNvPr>
          <p:cNvSpPr txBox="1">
            <a:spLocks/>
          </p:cNvSpPr>
          <p:nvPr/>
        </p:nvSpPr>
        <p:spPr>
          <a:xfrm>
            <a:off x="576070" y="3846387"/>
            <a:ext cx="10871857" cy="997414"/>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0" u="none" strike="noStrike" dirty="0">
                <a:solidFill>
                  <a:schemeClr val="bg1"/>
                </a:solidFill>
                <a:effectLst/>
              </a:rPr>
              <a:t>Insurance(</a:t>
            </a:r>
            <a:r>
              <a:rPr lang="en-US" sz="1800" b="1" i="0" u="sng" strike="noStrike" dirty="0">
                <a:solidFill>
                  <a:schemeClr val="bg1"/>
                </a:solidFill>
                <a:effectLst/>
              </a:rPr>
              <a:t>insurance_id</a:t>
            </a:r>
            <a:r>
              <a:rPr lang="en-US" sz="1800" b="1" i="0" u="none" strike="noStrike" dirty="0">
                <a:solidFill>
                  <a:schemeClr val="bg1"/>
                </a:solidFill>
                <a:effectLst/>
              </a:rPr>
              <a:t>, transaction_id, user_id, ini_date, ter_date, amount, duration)  </a:t>
            </a:r>
            <a:endParaRPr lang="en-US" dirty="0">
              <a:solidFill>
                <a:schemeClr val="bg1"/>
              </a:solidFill>
            </a:endParaRPr>
          </a:p>
          <a:p>
            <a:r>
              <a:rPr lang="en-US" dirty="0">
                <a:solidFill>
                  <a:schemeClr val="bg1"/>
                </a:solidFill>
              </a:rPr>
              <a:t> insurance_id, transaction_id→ ini_data, ter_date, amount, duration</a:t>
            </a:r>
          </a:p>
          <a:p>
            <a:r>
              <a:rPr lang="en-US" dirty="0">
                <a:solidFill>
                  <a:schemeClr val="bg1"/>
                </a:solidFill>
              </a:rPr>
              <a:t>Transaction_id → amount</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39037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Functional Dependencies:-</a:t>
            </a: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76070" y="2202776"/>
            <a:ext cx="6464808" cy="402336"/>
          </a:xfrm>
        </p:spPr>
        <p:txBody>
          <a:bodyPr>
            <a:normAutofit/>
          </a:bodyPr>
          <a:lstStyle/>
          <a:p>
            <a:r>
              <a:rPr lang="en-US" dirty="0"/>
              <a:t>Transfer fund:-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660071" y="2681222"/>
            <a:ext cx="10871857" cy="997414"/>
          </a:xfrm>
        </p:spPr>
        <p:txBody>
          <a:bodyPr>
            <a:noAutofit/>
          </a:bodyPr>
          <a:lstStyle/>
          <a:p>
            <a:pPr rtl="0">
              <a:spcBef>
                <a:spcPts val="0"/>
              </a:spcBef>
              <a:spcAft>
                <a:spcPts val="0"/>
              </a:spcAft>
            </a:pPr>
            <a:r>
              <a:rPr lang="en-US" sz="1800" b="0" i="0" u="none" strike="noStrike" dirty="0">
                <a:solidFill>
                  <a:schemeClr val="bg1"/>
                </a:solidFill>
                <a:effectLst/>
              </a:rPr>
              <a:t> </a:t>
            </a:r>
            <a:r>
              <a:rPr lang="en-US" sz="1800" b="1" i="0" u="none" strike="noStrike" dirty="0">
                <a:solidFill>
                  <a:schemeClr val="bg1"/>
                </a:solidFill>
                <a:effectLst/>
              </a:rPr>
              <a:t>transfer fund(</a:t>
            </a:r>
            <a:r>
              <a:rPr lang="en-US" sz="1800" b="1" i="0" u="sng" dirty="0">
                <a:solidFill>
                  <a:schemeClr val="bg1"/>
                </a:solidFill>
                <a:effectLst/>
              </a:rPr>
              <a:t>transaction-id</a:t>
            </a:r>
            <a:r>
              <a:rPr lang="en-US" sz="1800" b="1" i="0" u="none" strike="noStrike" dirty="0">
                <a:solidFill>
                  <a:schemeClr val="bg1"/>
                </a:solidFill>
                <a:effectLst/>
              </a:rPr>
              <a:t>, Receiver-id, user-id</a:t>
            </a:r>
            <a:r>
              <a:rPr lang="en-US" sz="1800" b="1" i="0" u="sng" dirty="0">
                <a:solidFill>
                  <a:schemeClr val="bg1"/>
                </a:solidFill>
                <a:effectLst/>
              </a:rPr>
              <a:t>,</a:t>
            </a:r>
            <a:r>
              <a:rPr lang="en-US" sz="1800" b="1" i="0" u="none" strike="noStrike" dirty="0">
                <a:solidFill>
                  <a:schemeClr val="bg1"/>
                </a:solidFill>
                <a:effectLst/>
              </a:rPr>
              <a:t>date, time, amount, status )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 Transaction-id→ transaction-id,user_id, date, time,amount, status</a:t>
            </a:r>
            <a:br>
              <a:rPr lang="en-US" dirty="0">
                <a:solidFill>
                  <a:schemeClr val="bg1"/>
                </a:solidFill>
              </a:rPr>
            </a:br>
            <a:br>
              <a:rPr lang="en-US" b="0" dirty="0">
                <a:solidFill>
                  <a:schemeClr val="bg1"/>
                </a:solidFill>
                <a:effectLst/>
              </a:rPr>
            </a:b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21</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3638914"/>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profile:-</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660072" y="4244789"/>
            <a:ext cx="10871856" cy="754153"/>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Profile(</a:t>
            </a:r>
            <a:r>
              <a:rPr lang="en-US" sz="1800" b="1" i="0" u="sng" dirty="0">
                <a:solidFill>
                  <a:schemeClr val="bg1"/>
                </a:solidFill>
                <a:effectLst/>
              </a:rPr>
              <a:t>user_id</a:t>
            </a:r>
            <a:r>
              <a:rPr lang="en-US" sz="1800" b="1" i="0" u="none" strike="noStrike" dirty="0">
                <a:solidFill>
                  <a:schemeClr val="bg1"/>
                </a:solidFill>
                <a:effectLst/>
              </a:rPr>
              <a:t>,name(first name,last name) ,dob ,email)</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 </a:t>
            </a:r>
            <a:r>
              <a:rPr lang="en-US" sz="1800" b="0" i="0" u="none" strike="noStrike" dirty="0">
                <a:solidFill>
                  <a:schemeClr val="bg1"/>
                </a:solidFill>
                <a:effectLst/>
              </a:rPr>
              <a:t>User-id→ user-id, name, dob</a:t>
            </a:r>
            <a:r>
              <a:rPr lang="en-US" dirty="0">
                <a:solidFill>
                  <a:schemeClr val="bg1"/>
                </a:solidFill>
              </a:rPr>
              <a:t>, </a:t>
            </a:r>
            <a:r>
              <a:rPr lang="en-US" sz="1800" b="0" i="0" u="none" strike="noStrike" dirty="0">
                <a:solidFill>
                  <a:schemeClr val="bg1"/>
                </a:solidFill>
                <a:effectLst/>
              </a:rPr>
              <a:t>email</a:t>
            </a:r>
            <a:endParaRPr lang="en-US" b="0" dirty="0">
              <a:solidFill>
                <a:schemeClr val="bg1"/>
              </a:solidFill>
              <a:effectLst/>
            </a:endParaRPr>
          </a:p>
          <a:p>
            <a:pPr marL="0" indent="0">
              <a:buNone/>
            </a:pPr>
            <a:br>
              <a:rPr lang="en-US" dirty="0">
                <a:solidFill>
                  <a:schemeClr val="bg1"/>
                </a:solidFill>
              </a:rPr>
            </a:br>
            <a:br>
              <a:rPr lang="en-US" dirty="0">
                <a:solidFill>
                  <a:schemeClr val="bg1"/>
                </a:solidFill>
              </a:rPr>
            </a:br>
            <a:endParaRPr lang="en-US" b="0" dirty="0">
              <a:solidFill>
                <a:schemeClr val="bg1"/>
              </a:solidFill>
              <a:effectLst/>
            </a:endParaRPr>
          </a:p>
        </p:txBody>
      </p:sp>
    </p:spTree>
    <p:extLst>
      <p:ext uri="{BB962C8B-B14F-4D97-AF65-F5344CB8AC3E}">
        <p14:creationId xmlns:p14="http://schemas.microsoft.com/office/powerpoint/2010/main" val="634899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79212F8-C276-8B81-6732-CB27E28AE30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8E5E568-F02D-4042-7529-D53C6C97F235}"/>
              </a:ext>
            </a:extLst>
          </p:cNvPr>
          <p:cNvSpPr>
            <a:spLocks noGrp="1"/>
          </p:cNvSpPr>
          <p:nvPr>
            <p:ph type="ftr" sz="quarter" idx="11"/>
          </p:nvPr>
        </p:nvSpPr>
        <p:spPr/>
        <p:txBody>
          <a:bodyPr/>
          <a:lstStyle/>
          <a:p>
            <a:r>
              <a:rPr lang="en-US" dirty="0"/>
              <a:t>DBMS </a:t>
            </a:r>
          </a:p>
        </p:txBody>
      </p:sp>
      <p:sp>
        <p:nvSpPr>
          <p:cNvPr id="5" name="Slide Number Placeholder 4">
            <a:extLst>
              <a:ext uri="{FF2B5EF4-FFF2-40B4-BE49-F238E27FC236}">
                <a16:creationId xmlns:a16="http://schemas.microsoft.com/office/drawing/2014/main" id="{DB80948C-0069-8160-2D77-CD390E31F267}"/>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
        <p:nvSpPr>
          <p:cNvPr id="9" name="Title 8">
            <a:extLst>
              <a:ext uri="{FF2B5EF4-FFF2-40B4-BE49-F238E27FC236}">
                <a16:creationId xmlns:a16="http://schemas.microsoft.com/office/drawing/2014/main" id="{DA9A22C0-6CA6-EE95-FB3F-5EAA5EC12B9B}"/>
              </a:ext>
            </a:extLst>
          </p:cNvPr>
          <p:cNvSpPr>
            <a:spLocks noGrp="1"/>
          </p:cNvSpPr>
          <p:nvPr>
            <p:ph type="title"/>
          </p:nvPr>
        </p:nvSpPr>
        <p:spPr/>
        <p:txBody>
          <a:bodyPr/>
          <a:lstStyle/>
          <a:p>
            <a:r>
              <a:rPr lang="en-US" dirty="0"/>
              <a:t>Functional dependencies:-</a:t>
            </a:r>
            <a:endParaRPr lang="en-IN" dirty="0"/>
          </a:p>
        </p:txBody>
      </p:sp>
      <p:sp>
        <p:nvSpPr>
          <p:cNvPr id="10" name="Text Placeholder 2">
            <a:extLst>
              <a:ext uri="{FF2B5EF4-FFF2-40B4-BE49-F238E27FC236}">
                <a16:creationId xmlns:a16="http://schemas.microsoft.com/office/drawing/2014/main" id="{F6AEB54D-414A-4BC8-300A-80069CE4ACEB}"/>
              </a:ext>
            </a:extLst>
          </p:cNvPr>
          <p:cNvSpPr txBox="1">
            <a:spLocks/>
          </p:cNvSpPr>
          <p:nvPr/>
        </p:nvSpPr>
        <p:spPr>
          <a:xfrm>
            <a:off x="576072" y="2089695"/>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bill:-</a:t>
            </a:r>
          </a:p>
        </p:txBody>
      </p:sp>
      <p:sp>
        <p:nvSpPr>
          <p:cNvPr id="11" name="Content Placeholder 3">
            <a:extLst>
              <a:ext uri="{FF2B5EF4-FFF2-40B4-BE49-F238E27FC236}">
                <a16:creationId xmlns:a16="http://schemas.microsoft.com/office/drawing/2014/main" id="{66E840E7-5796-19B2-9FBE-59276A22EBE1}"/>
              </a:ext>
            </a:extLst>
          </p:cNvPr>
          <p:cNvSpPr txBox="1">
            <a:spLocks/>
          </p:cNvSpPr>
          <p:nvPr/>
        </p:nvSpPr>
        <p:spPr>
          <a:xfrm>
            <a:off x="576072" y="2674847"/>
            <a:ext cx="10871856" cy="754153"/>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0" i="0" u="none" strike="noStrike" dirty="0">
                <a:solidFill>
                  <a:schemeClr val="bg1"/>
                </a:solidFill>
                <a:effectLst/>
              </a:rPr>
              <a:t> </a:t>
            </a:r>
            <a:r>
              <a:rPr lang="en-US" sz="1800" b="1" i="0" u="none" strike="noStrike" dirty="0">
                <a:solidFill>
                  <a:schemeClr val="bg1"/>
                </a:solidFill>
                <a:effectLst/>
              </a:rPr>
              <a:t>bill(</a:t>
            </a:r>
            <a:r>
              <a:rPr lang="en-US" sz="1800" b="1" i="0" u="sng" dirty="0">
                <a:solidFill>
                  <a:schemeClr val="bg1"/>
                </a:solidFill>
                <a:effectLst/>
              </a:rPr>
              <a:t>transaction_id</a:t>
            </a:r>
            <a:r>
              <a:rPr lang="en-US" sz="1800" b="1" i="0" u="none" strike="noStrike" dirty="0">
                <a:solidFill>
                  <a:schemeClr val="bg1"/>
                </a:solidFill>
                <a:effectLst/>
              </a:rPr>
              <a:t>, user_id,date ,time,status)</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 transaction_id-&gt; transaction_id, date, time, status, amount</a:t>
            </a:r>
            <a:endParaRPr lang="en-US" b="0" dirty="0">
              <a:solidFill>
                <a:schemeClr val="bg1"/>
              </a:solidFill>
              <a:effectLst/>
            </a:endParaRPr>
          </a:p>
        </p:txBody>
      </p:sp>
      <p:sp>
        <p:nvSpPr>
          <p:cNvPr id="12" name="Text Placeholder 2">
            <a:extLst>
              <a:ext uri="{FF2B5EF4-FFF2-40B4-BE49-F238E27FC236}">
                <a16:creationId xmlns:a16="http://schemas.microsoft.com/office/drawing/2014/main" id="{1F28CC1C-9D4D-8C68-443A-0AA85CB784B3}"/>
              </a:ext>
            </a:extLst>
          </p:cNvPr>
          <p:cNvSpPr txBox="1">
            <a:spLocks/>
          </p:cNvSpPr>
          <p:nvPr/>
        </p:nvSpPr>
        <p:spPr>
          <a:xfrm>
            <a:off x="576072" y="3520440"/>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Telephone bill:-</a:t>
            </a:r>
          </a:p>
        </p:txBody>
      </p:sp>
      <p:sp>
        <p:nvSpPr>
          <p:cNvPr id="13" name="Content Placeholder 3">
            <a:extLst>
              <a:ext uri="{FF2B5EF4-FFF2-40B4-BE49-F238E27FC236}">
                <a16:creationId xmlns:a16="http://schemas.microsoft.com/office/drawing/2014/main" id="{A809FB48-07E7-F0AF-8019-D7410FF43CFE}"/>
              </a:ext>
            </a:extLst>
          </p:cNvPr>
          <p:cNvSpPr txBox="1">
            <a:spLocks/>
          </p:cNvSpPr>
          <p:nvPr/>
        </p:nvSpPr>
        <p:spPr>
          <a:xfrm>
            <a:off x="576072" y="4101343"/>
            <a:ext cx="10871856" cy="754153"/>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telephone_bill (</a:t>
            </a:r>
            <a:r>
              <a:rPr lang="en-US" sz="1800" b="1" i="0" u="sng" dirty="0">
                <a:solidFill>
                  <a:schemeClr val="bg1"/>
                </a:solidFill>
                <a:effectLst/>
              </a:rPr>
              <a:t>trasaction_id</a:t>
            </a:r>
            <a:r>
              <a:rPr lang="en-US" sz="1800" b="1" i="0" u="none" strike="noStrike" dirty="0">
                <a:solidFill>
                  <a:schemeClr val="bg1"/>
                </a:solidFill>
                <a:effectLst/>
              </a:rPr>
              <a:t>,  telephone number )</a:t>
            </a:r>
          </a:p>
          <a:p>
            <a:pPr rtl="0">
              <a:spcBef>
                <a:spcPts val="0"/>
              </a:spcBef>
              <a:spcAft>
                <a:spcPts val="0"/>
              </a:spcAft>
            </a:pPr>
            <a:r>
              <a:rPr lang="en-IN" sz="1800" b="0" i="0" u="none" strike="noStrike" dirty="0">
                <a:solidFill>
                  <a:schemeClr val="bg1"/>
                </a:solidFill>
                <a:effectLst/>
              </a:rPr>
              <a:t>  trasaction_id → Telephone-no, trasaction_id</a:t>
            </a:r>
            <a:r>
              <a:rPr lang="en-IN" sz="1800" b="0" i="0" u="sng" dirty="0">
                <a:solidFill>
                  <a:schemeClr val="bg1"/>
                </a:solidFill>
                <a:effectLst/>
              </a:rPr>
              <a:t> </a:t>
            </a:r>
            <a:endParaRPr lang="en-US" b="0" dirty="0">
              <a:solidFill>
                <a:schemeClr val="bg1"/>
              </a:solidFill>
              <a:effectLst/>
            </a:endParaRPr>
          </a:p>
        </p:txBody>
      </p:sp>
      <p:sp>
        <p:nvSpPr>
          <p:cNvPr id="14" name="Text Placeholder 2">
            <a:extLst>
              <a:ext uri="{FF2B5EF4-FFF2-40B4-BE49-F238E27FC236}">
                <a16:creationId xmlns:a16="http://schemas.microsoft.com/office/drawing/2014/main" id="{E54D567C-D61C-A385-1C44-C61763929CBE}"/>
              </a:ext>
            </a:extLst>
          </p:cNvPr>
          <p:cNvSpPr>
            <a:spLocks noGrp="1"/>
          </p:cNvSpPr>
          <p:nvPr>
            <p:ph type="body" idx="1"/>
          </p:nvPr>
        </p:nvSpPr>
        <p:spPr>
          <a:xfrm>
            <a:off x="576072" y="4855496"/>
            <a:ext cx="6464808" cy="402336"/>
          </a:xfrm>
        </p:spPr>
        <p:txBody>
          <a:bodyPr>
            <a:normAutofit/>
          </a:bodyPr>
          <a:lstStyle/>
          <a:p>
            <a:r>
              <a:rPr lang="en-US" dirty="0"/>
              <a:t>ticket:-</a:t>
            </a:r>
          </a:p>
        </p:txBody>
      </p:sp>
      <p:sp>
        <p:nvSpPr>
          <p:cNvPr id="15" name="Content Placeholder 3">
            <a:extLst>
              <a:ext uri="{FF2B5EF4-FFF2-40B4-BE49-F238E27FC236}">
                <a16:creationId xmlns:a16="http://schemas.microsoft.com/office/drawing/2014/main" id="{BC7D7D52-2EF3-4899-9266-509271658E41}"/>
              </a:ext>
            </a:extLst>
          </p:cNvPr>
          <p:cNvSpPr>
            <a:spLocks noGrp="1"/>
          </p:cNvSpPr>
          <p:nvPr>
            <p:ph sz="half" idx="2"/>
          </p:nvPr>
        </p:nvSpPr>
        <p:spPr>
          <a:xfrm>
            <a:off x="576072" y="5257832"/>
            <a:ext cx="10871856" cy="716881"/>
          </a:xfrm>
        </p:spPr>
        <p:txBody>
          <a:bodyPr>
            <a:noAutofit/>
          </a:bodyPr>
          <a:lstStyle/>
          <a:p>
            <a:pPr rtl="0">
              <a:spcBef>
                <a:spcPts val="0"/>
              </a:spcBef>
              <a:spcAft>
                <a:spcPts val="0"/>
              </a:spcAft>
            </a:pPr>
            <a:r>
              <a:rPr lang="en-US" sz="1800" b="1" i="0" u="none" strike="noStrike" dirty="0">
                <a:solidFill>
                  <a:schemeClr val="bg1"/>
                </a:solidFill>
                <a:effectLst/>
              </a:rPr>
              <a:t>ticket (</a:t>
            </a:r>
            <a:r>
              <a:rPr lang="en-US" sz="1800" b="1" i="0" u="sng" dirty="0">
                <a:solidFill>
                  <a:schemeClr val="bg1"/>
                </a:solidFill>
                <a:effectLst/>
              </a:rPr>
              <a:t>trasaction_id</a:t>
            </a:r>
            <a:r>
              <a:rPr lang="en-US" sz="1800" b="1" i="0" u="none" strike="noStrike" dirty="0">
                <a:solidFill>
                  <a:schemeClr val="bg1"/>
                </a:solidFill>
                <a:effectLst/>
              </a:rPr>
              <a:t>,  booking_id)</a:t>
            </a:r>
            <a:r>
              <a:rPr lang="en-US" sz="1800" b="0" i="0" u="none" strike="noStrike" dirty="0">
                <a:solidFill>
                  <a:schemeClr val="bg1"/>
                </a:solidFill>
                <a:effectLst/>
              </a:rPr>
              <a:t> </a:t>
            </a:r>
          </a:p>
          <a:p>
            <a:pPr rtl="0">
              <a:spcBef>
                <a:spcPts val="0"/>
              </a:spcBef>
              <a:spcAft>
                <a:spcPts val="0"/>
              </a:spcAft>
            </a:pPr>
            <a:r>
              <a:rPr lang="en-US" sz="1800" b="0" i="0" u="none" strike="noStrike" dirty="0">
                <a:solidFill>
                  <a:schemeClr val="bg1"/>
                </a:solidFill>
                <a:effectLst/>
              </a:rPr>
              <a:t> trasaction_id  →  Booking _id, trasaction_id</a:t>
            </a:r>
            <a:endParaRPr lang="en-US" b="0" dirty="0">
              <a:solidFill>
                <a:schemeClr val="bg1"/>
              </a:solidFill>
              <a:effectLst/>
            </a:endParaRPr>
          </a:p>
        </p:txBody>
      </p:sp>
    </p:spTree>
    <p:extLst>
      <p:ext uri="{BB962C8B-B14F-4D97-AF65-F5344CB8AC3E}">
        <p14:creationId xmlns:p14="http://schemas.microsoft.com/office/powerpoint/2010/main" val="143853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53615" y="3151823"/>
            <a:ext cx="8546950" cy="1773555"/>
          </a:xfrm>
        </p:spPr>
        <p:txBody>
          <a:bodyPr/>
          <a:lstStyle/>
          <a:p>
            <a:r>
              <a:rPr lang="en-US" dirty="0"/>
              <a:t> Normalization and final Schema</a:t>
            </a:r>
          </a:p>
        </p:txBody>
      </p:sp>
    </p:spTree>
    <p:extLst>
      <p:ext uri="{BB962C8B-B14F-4D97-AF65-F5344CB8AC3E}">
        <p14:creationId xmlns:p14="http://schemas.microsoft.com/office/powerpoint/2010/main" val="1152700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871854" cy="1207008"/>
          </a:xfrm>
        </p:spPr>
        <p:txBody>
          <a:bodyPr/>
          <a:lstStyle/>
          <a:p>
            <a:r>
              <a:rPr lang="en-US" dirty="0">
                <a:solidFill>
                  <a:schemeClr val="bg1"/>
                </a:solidFill>
              </a:rPr>
              <a:t>Normalization and final schema:-</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0" y="2250747"/>
            <a:ext cx="6464808" cy="402336"/>
          </a:xfrm>
        </p:spPr>
        <p:txBody>
          <a:bodyPr>
            <a:normAutofit/>
          </a:bodyPr>
          <a:lstStyle/>
          <a:p>
            <a:r>
              <a:rPr lang="en-US" b="1" dirty="0">
                <a:solidFill>
                  <a:schemeClr val="bg1"/>
                </a:solidFill>
              </a:rPr>
              <a:t>account:</a:t>
            </a:r>
            <a:r>
              <a:rPr lang="en-US" dirty="0">
                <a:solidFill>
                  <a:schemeClr val="bg1"/>
                </a:solidFill>
              </a:rPr>
              <a: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0" y="3032489"/>
            <a:ext cx="10871856" cy="2628137"/>
          </a:xfrm>
        </p:spPr>
        <p:txBody>
          <a:bodyPr>
            <a:noAutofit/>
          </a:bodyPr>
          <a:lstStyle/>
          <a:p>
            <a:pPr marL="0" indent="0" rtl="0">
              <a:spcBef>
                <a:spcPts val="0"/>
              </a:spcBef>
              <a:spcAft>
                <a:spcPts val="0"/>
              </a:spcAft>
              <a:buNone/>
            </a:pPr>
            <a:r>
              <a:rPr lang="en-US" sz="1800" b="1" i="0" u="none" strike="noStrike" dirty="0">
                <a:solidFill>
                  <a:schemeClr val="bg1"/>
                </a:solidFill>
                <a:effectLst/>
              </a:rPr>
              <a:t>   account (</a:t>
            </a:r>
            <a:r>
              <a:rPr lang="en-US" sz="1800" b="1" i="0" u="sng" dirty="0">
                <a:solidFill>
                  <a:schemeClr val="bg1"/>
                </a:solidFill>
                <a:effectLst/>
              </a:rPr>
              <a:t>account_num</a:t>
            </a:r>
            <a:r>
              <a:rPr lang="en-US" sz="1800" b="1" i="0" u="none" strike="noStrike" dirty="0">
                <a:solidFill>
                  <a:schemeClr val="bg1"/>
                </a:solidFill>
                <a:effectLst/>
              </a:rPr>
              <a:t>, user_id, IFSC code, bank name, branch)</a:t>
            </a:r>
          </a:p>
          <a:p>
            <a:pPr marL="459486" indent="-285750" rtl="0">
              <a:spcBef>
                <a:spcPts val="0"/>
              </a:spcBef>
              <a:spcAft>
                <a:spcPts val="0"/>
              </a:spcAft>
            </a:pPr>
            <a:r>
              <a:rPr lang="en-US" sz="1800" b="1" i="0" u="none" strike="noStrike" dirty="0">
                <a:solidFill>
                  <a:schemeClr val="bg1"/>
                </a:solidFill>
                <a:effectLst/>
              </a:rPr>
              <a:t>1NF:</a:t>
            </a:r>
            <a:r>
              <a:rPr lang="en-US" sz="1800" b="0" i="0" u="none" strike="noStrike" dirty="0">
                <a:solidFill>
                  <a:schemeClr val="bg1"/>
                </a:solidFill>
                <a:effectLst/>
              </a:rPr>
              <a:t> since all attributes are atomic, hence it’s in 1NF.</a:t>
            </a:r>
            <a:endParaRPr lang="en-US" b="0" dirty="0">
              <a:solidFill>
                <a:schemeClr val="bg1"/>
              </a:solidFill>
              <a:effectLst/>
            </a:endParaRPr>
          </a:p>
          <a:p>
            <a:pPr marL="459486" indent="-285750" rtl="0">
              <a:spcBef>
                <a:spcPts val="0"/>
              </a:spcBef>
              <a:spcAft>
                <a:spcPts val="0"/>
              </a:spcAft>
            </a:pPr>
            <a:r>
              <a:rPr lang="en-US" sz="1800" b="1" i="0" u="none" strike="noStrike" dirty="0">
                <a:solidFill>
                  <a:schemeClr val="bg1"/>
                </a:solidFill>
                <a:effectLst/>
              </a:rPr>
              <a:t>2NF:</a:t>
            </a:r>
            <a:r>
              <a:rPr lang="en-US" sz="1800" b="0" i="0" u="none" strike="noStrike" dirty="0">
                <a:solidFill>
                  <a:schemeClr val="bg1"/>
                </a:solidFill>
                <a:effectLst/>
              </a:rPr>
              <a:t> since there is only one primary key, hence it’s in 2NF.</a:t>
            </a:r>
            <a:endParaRPr lang="en-US" b="0" dirty="0">
              <a:solidFill>
                <a:schemeClr val="bg1"/>
              </a:solidFill>
              <a:effectLst/>
            </a:endParaRPr>
          </a:p>
          <a:p>
            <a:pPr marL="459486" indent="-285750" rtl="0">
              <a:spcBef>
                <a:spcPts val="0"/>
              </a:spcBef>
              <a:spcAft>
                <a:spcPts val="0"/>
              </a:spcAft>
            </a:pPr>
            <a:r>
              <a:rPr lang="en-US" sz="1800" b="1" i="0" u="none" strike="noStrike" dirty="0">
                <a:solidFill>
                  <a:schemeClr val="bg1"/>
                </a:solidFill>
                <a:effectLst/>
              </a:rPr>
              <a:t>3NF: </a:t>
            </a:r>
            <a:r>
              <a:rPr lang="en-US" sz="1800" b="0" i="0" u="none" strike="noStrike" dirty="0">
                <a:solidFill>
                  <a:schemeClr val="bg1"/>
                </a:solidFill>
                <a:effectLst/>
              </a:rPr>
              <a:t>since non prime attribute IFSC_code can define branch_name, and bank_name. We have to decompose the account schema into:-</a:t>
            </a:r>
            <a:endParaRPr lang="en-US" b="0" dirty="0">
              <a:solidFill>
                <a:schemeClr val="bg1"/>
              </a:solidFill>
              <a:effectLst/>
            </a:endParaRPr>
          </a:p>
          <a:p>
            <a:pPr marL="459486" indent="-285750" rtl="0">
              <a:spcBef>
                <a:spcPts val="0"/>
              </a:spcBef>
              <a:spcAft>
                <a:spcPts val="0"/>
              </a:spcAft>
            </a:pPr>
            <a:r>
              <a:rPr lang="en-US" sz="1800" b="1" i="0" u="none" strike="noStrike" dirty="0">
                <a:solidFill>
                  <a:schemeClr val="bg1"/>
                </a:solidFill>
                <a:effectLst/>
              </a:rPr>
              <a:t>account(</a:t>
            </a:r>
            <a:r>
              <a:rPr lang="en-US" sz="1800" b="1" i="0" u="sng" dirty="0">
                <a:solidFill>
                  <a:schemeClr val="bg1"/>
                </a:solidFill>
                <a:effectLst/>
              </a:rPr>
              <a:t>acc_no.</a:t>
            </a:r>
            <a:r>
              <a:rPr lang="en-US" sz="1800" b="1" i="0" u="none" strike="noStrike" dirty="0">
                <a:solidFill>
                  <a:schemeClr val="bg1"/>
                </a:solidFill>
                <a:effectLst/>
              </a:rPr>
              <a:t>, acc_type, IFSC_code, user_id)</a:t>
            </a:r>
            <a:endParaRPr lang="en-US" b="0" dirty="0">
              <a:solidFill>
                <a:schemeClr val="bg1"/>
              </a:solidFill>
              <a:effectLst/>
            </a:endParaRPr>
          </a:p>
          <a:p>
            <a:pPr marL="459486" indent="-285750" rtl="0">
              <a:spcBef>
                <a:spcPts val="0"/>
              </a:spcBef>
              <a:spcAft>
                <a:spcPts val="0"/>
              </a:spcAft>
            </a:pPr>
            <a:r>
              <a:rPr lang="en-US" sz="1800" b="1" i="0" u="none" strike="noStrike" dirty="0">
                <a:solidFill>
                  <a:schemeClr val="bg1"/>
                </a:solidFill>
                <a:effectLst/>
              </a:rPr>
              <a:t>bank( </a:t>
            </a:r>
            <a:r>
              <a:rPr lang="en-US" sz="1800" b="1" i="0" u="sng" dirty="0">
                <a:solidFill>
                  <a:schemeClr val="bg1"/>
                </a:solidFill>
                <a:effectLst/>
              </a:rPr>
              <a:t>IFSC_code</a:t>
            </a:r>
            <a:r>
              <a:rPr lang="en-US" sz="1800" b="1" i="0" u="none" strike="noStrike" dirty="0">
                <a:solidFill>
                  <a:schemeClr val="bg1"/>
                </a:solidFill>
                <a:effectLst/>
              </a:rPr>
              <a:t>, branch_name, bank_name)</a:t>
            </a:r>
            <a:endParaRPr lang="en-US" b="0" dirty="0">
              <a:solidFill>
                <a:schemeClr val="bg1"/>
              </a:solidFill>
              <a:effectLst/>
            </a:endParaRPr>
          </a:p>
          <a:p>
            <a:pPr marL="459486" indent="-285750" rtl="0">
              <a:spcBef>
                <a:spcPts val="0"/>
              </a:spcBef>
              <a:spcAft>
                <a:spcPts val="0"/>
              </a:spcAft>
            </a:pPr>
            <a:r>
              <a:rPr lang="en-US" sz="1800" b="1" i="0" u="none" strike="noStrike" dirty="0">
                <a:solidFill>
                  <a:schemeClr val="bg1"/>
                </a:solidFill>
                <a:effectLst/>
              </a:rPr>
              <a:t>BCNF:</a:t>
            </a:r>
            <a:r>
              <a:rPr lang="en-US" sz="1800" b="0" i="0" u="none" strike="noStrike" dirty="0">
                <a:solidFill>
                  <a:schemeClr val="bg1"/>
                </a:solidFill>
                <a:effectLst/>
              </a:rPr>
              <a:t> since there is no non-prime attribute defining prime attribute, hence it’s already in BCNF.</a:t>
            </a:r>
            <a:br>
              <a:rPr lang="en-US" dirty="0">
                <a:solidFill>
                  <a:schemeClr val="bg1"/>
                </a:solidFill>
              </a:rPr>
            </a:br>
            <a:r>
              <a:rPr lang="en-US" sz="1800" b="0" i="0" u="none" strike="noStrike" dirty="0">
                <a:solidFill>
                  <a:schemeClr val="bg1"/>
                </a:solidFill>
                <a:effectLst/>
              </a:rPr>
              <a:t> </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3111203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576070" y="2293938"/>
            <a:ext cx="6464808" cy="402336"/>
          </a:xfrm>
        </p:spPr>
        <p:txBody>
          <a:bodyPr>
            <a:normAutofit/>
          </a:bodyPr>
          <a:lstStyle/>
          <a:p>
            <a:r>
              <a:rPr lang="en-US" dirty="0"/>
              <a:t>user:-</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0" y="3123972"/>
            <a:ext cx="10871857" cy="997414"/>
          </a:xfrm>
        </p:spPr>
        <p:txBody>
          <a:bodyPr>
            <a:noAutofit/>
          </a:bodyPr>
          <a:lstStyle/>
          <a:p>
            <a:pPr rtl="0">
              <a:spcBef>
                <a:spcPts val="0"/>
              </a:spcBef>
              <a:spcAft>
                <a:spcPts val="0"/>
              </a:spcAft>
            </a:pPr>
            <a:r>
              <a:rPr lang="en-IN" sz="1800" b="1" i="0" u="none" strike="noStrike" dirty="0">
                <a:solidFill>
                  <a:schemeClr val="bg1"/>
                </a:solidFill>
                <a:effectLst/>
              </a:rPr>
              <a:t>user (</a:t>
            </a:r>
            <a:r>
              <a:rPr lang="en-IN" sz="1800" b="1" i="0" u="sng" dirty="0">
                <a:solidFill>
                  <a:schemeClr val="bg1"/>
                </a:solidFill>
                <a:effectLst/>
              </a:rPr>
              <a:t>User_id</a:t>
            </a:r>
            <a:r>
              <a:rPr lang="en-IN" sz="1800" b="1" i="0" u="none" strike="noStrike" dirty="0">
                <a:solidFill>
                  <a:schemeClr val="bg1"/>
                </a:solidFill>
                <a:effectLst/>
              </a:rPr>
              <a:t>, </a:t>
            </a:r>
            <a:r>
              <a:rPr lang="en-IN" sz="1800" b="1" i="0" u="sng" dirty="0">
                <a:solidFill>
                  <a:schemeClr val="bg1"/>
                </a:solidFill>
                <a:effectLst/>
              </a:rPr>
              <a:t> </a:t>
            </a:r>
            <a:r>
              <a:rPr lang="en-IN" sz="1800" b="1" i="0" u="none" strike="noStrike" dirty="0">
                <a:solidFill>
                  <a:schemeClr val="bg1"/>
                </a:solidFill>
                <a:effectLst/>
              </a:rPr>
              <a:t>phone_num) </a:t>
            </a:r>
            <a:r>
              <a:rPr lang="en-US" sz="1800" b="0" i="0" u="none" strike="noStrike" dirty="0">
                <a:solidFill>
                  <a:schemeClr val="bg1"/>
                </a:solidFill>
                <a:effectLst/>
              </a:rPr>
              <a:t> </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rPr>
              <a:t> </a:t>
            </a:r>
            <a:r>
              <a:rPr lang="en-US" sz="1800" b="1" i="0" u="none" strike="noStrike" dirty="0">
                <a:solidFill>
                  <a:schemeClr val="bg1"/>
                </a:solidFill>
                <a:effectLst/>
              </a:rPr>
              <a:t>1NF:</a:t>
            </a:r>
            <a:r>
              <a:rPr lang="en-US" sz="1800" b="0" i="0" u="none" strike="noStrike" dirty="0">
                <a:solidFill>
                  <a:schemeClr val="bg1"/>
                </a:solidFill>
                <a:effectLst/>
              </a:rPr>
              <a:t> since each attribute involved in this schema is atomic, hence the given schema is in 1NF.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2NF:</a:t>
            </a:r>
            <a:r>
              <a:rPr lang="en-US" sz="1800" b="0" i="0" u="none" strike="noStrike" dirty="0">
                <a:solidFill>
                  <a:schemeClr val="bg1"/>
                </a:solidFill>
                <a:effectLst/>
              </a:rPr>
              <a:t> since there is only one primary key, there is no partial dependency. Hence the user entity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 since there is no transitive dependency, hence it's in 3NF.</a:t>
            </a:r>
            <a:endParaRPr lang="en-US" b="0" dirty="0">
              <a:solidFill>
                <a:schemeClr val="bg1"/>
              </a:solidFill>
              <a:effectLst/>
            </a:endParaRPr>
          </a:p>
          <a:p>
            <a:r>
              <a:rPr lang="en-US" sz="1800" b="1" i="0" u="none" strike="noStrike" dirty="0">
                <a:solidFill>
                  <a:schemeClr val="bg1"/>
                </a:solidFill>
                <a:effectLst/>
              </a:rPr>
              <a:t>BCNF:</a:t>
            </a:r>
            <a:r>
              <a:rPr lang="en-US" sz="1800" b="0" i="0" u="none" strike="noStrike" dirty="0">
                <a:solidFill>
                  <a:schemeClr val="bg1"/>
                </a:solidFill>
                <a:effectLst/>
              </a:rPr>
              <a:t> since there is no non-prime attribute defining prime attribute, hence it's already in BCNF.</a:t>
            </a:r>
            <a:endParaRPr lang="en-US" b="0" dirty="0">
              <a:solidFill>
                <a:schemeClr val="bg1"/>
              </a:solidFill>
              <a:effectLst/>
            </a:endParaRPr>
          </a:p>
          <a:p>
            <a:pPr marL="0" indent="0" rtl="0">
              <a:spcBef>
                <a:spcPts val="0"/>
              </a:spcBef>
              <a:spcAft>
                <a:spcPts val="0"/>
              </a:spcAft>
              <a:buNone/>
            </a:pPr>
            <a:br>
              <a:rPr lang="en-US" b="0" dirty="0">
                <a:solidFill>
                  <a:schemeClr val="bg1"/>
                </a:solidFill>
                <a:effectLst/>
              </a:rPr>
            </a:br>
            <a:endParaRPr lang="en-US" dirty="0">
              <a:solidFill>
                <a:schemeClr val="bg1"/>
              </a:solidFill>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25</a:t>
            </a:fld>
            <a:endParaRPr lang="en-US" dirty="0"/>
          </a:p>
        </p:txBody>
      </p:sp>
    </p:spTree>
    <p:extLst>
      <p:ext uri="{BB962C8B-B14F-4D97-AF65-F5344CB8AC3E}">
        <p14:creationId xmlns:p14="http://schemas.microsoft.com/office/powerpoint/2010/main" val="396334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26</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bill:-</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3128295"/>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0" i="0" u="none" strike="noStrike" dirty="0">
                <a:solidFill>
                  <a:schemeClr val="bg1"/>
                </a:solidFill>
                <a:effectLst/>
              </a:rPr>
              <a:t> </a:t>
            </a:r>
            <a:r>
              <a:rPr lang="en-US" sz="1800" b="1" i="0" u="none" strike="noStrike" dirty="0">
                <a:solidFill>
                  <a:schemeClr val="bg1"/>
                </a:solidFill>
                <a:effectLst/>
              </a:rPr>
              <a:t>bill(</a:t>
            </a:r>
            <a:r>
              <a:rPr lang="en-US" sz="1800" b="1" i="0" u="sng" dirty="0">
                <a:solidFill>
                  <a:schemeClr val="bg1"/>
                </a:solidFill>
                <a:effectLst/>
              </a:rPr>
              <a:t>transaction_id</a:t>
            </a:r>
            <a:r>
              <a:rPr lang="en-US" sz="1800" b="1" i="0" u="none" strike="noStrike" dirty="0">
                <a:solidFill>
                  <a:schemeClr val="bg1"/>
                </a:solidFill>
                <a:effectLst/>
              </a:rPr>
              <a:t>, user_id,date ,time,status)</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1NF: </a:t>
            </a:r>
            <a:r>
              <a:rPr lang="en-US" sz="1800" b="0" i="0" u="none" strike="noStrike" dirty="0">
                <a:solidFill>
                  <a:schemeClr val="bg1"/>
                </a:solidFill>
                <a:effectLst/>
              </a:rPr>
              <a:t>since every attribute is atomic, hence the given schema is in 1NF.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2NF: </a:t>
            </a:r>
            <a:r>
              <a:rPr lang="en-US" sz="1800" b="0" i="0" u="none" strike="noStrike" dirty="0">
                <a:solidFill>
                  <a:schemeClr val="bg1"/>
                </a:solidFill>
                <a:effectLst/>
              </a:rPr>
              <a:t>since there is only</a:t>
            </a:r>
            <a:r>
              <a:rPr lang="en-US" sz="1800" b="1" i="0" u="none" strike="noStrike" dirty="0">
                <a:solidFill>
                  <a:schemeClr val="bg1"/>
                </a:solidFill>
                <a:effectLst/>
              </a:rPr>
              <a:t> </a:t>
            </a:r>
            <a:r>
              <a:rPr lang="en-US" sz="1800" b="0" i="0" u="none" strike="noStrike" dirty="0">
                <a:solidFill>
                  <a:schemeClr val="bg1"/>
                </a:solidFill>
                <a:effectLst/>
              </a:rPr>
              <a:t>one primary key, thus we can say that there is no partial dependency, Hence the schema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:since there is no other functional dependency of the forms a→b and b→c, thus the given  schema is in 3NF,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BCNF: </a:t>
            </a:r>
            <a:r>
              <a:rPr lang="en-US" sz="1800" b="0" i="0" u="none" strike="noStrike" dirty="0">
                <a:solidFill>
                  <a:schemeClr val="bg1"/>
                </a:solidFill>
                <a:effectLst/>
              </a:rPr>
              <a:t>since there is no non-prime attribute defining a prime attribute, thus the given schema is in BCNF</a:t>
            </a:r>
            <a:endParaRPr lang="en-US" b="0" dirty="0">
              <a:solidFill>
                <a:schemeClr val="bg1"/>
              </a:solidFill>
              <a:effectLst/>
            </a:endParaRPr>
          </a:p>
          <a:p>
            <a:pPr marL="0" indent="0">
              <a:buNone/>
            </a:pPr>
            <a:br>
              <a:rPr lang="en-US" b="0" dirty="0">
                <a:solidFill>
                  <a:schemeClr val="bg1"/>
                </a:solidFill>
                <a:effectLst/>
              </a:rPr>
            </a:br>
            <a:endParaRPr lang="en-US" b="0" dirty="0">
              <a:solidFill>
                <a:schemeClr val="bg1"/>
              </a:solidFill>
              <a:effectLst/>
            </a:endParaRPr>
          </a:p>
        </p:txBody>
      </p:sp>
    </p:spTree>
    <p:extLst>
      <p:ext uri="{BB962C8B-B14F-4D97-AF65-F5344CB8AC3E}">
        <p14:creationId xmlns:p14="http://schemas.microsoft.com/office/powerpoint/2010/main" val="83217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27</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Insurance</a:t>
            </a:r>
            <a:r>
              <a:rPr lang="en-US" dirty="0"/>
              <a:t>:-</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3128295"/>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fontAlgn="base">
              <a:spcBef>
                <a:spcPts val="0"/>
              </a:spcBef>
              <a:spcAft>
                <a:spcPts val="0"/>
              </a:spcAft>
              <a:buNone/>
            </a:pPr>
            <a:r>
              <a:rPr lang="en-US" sz="1800" b="1" i="0" u="none" strike="noStrike" dirty="0">
                <a:solidFill>
                  <a:schemeClr val="bg1"/>
                </a:solidFill>
                <a:effectLst/>
              </a:rPr>
              <a:t>   Insurance(</a:t>
            </a:r>
            <a:r>
              <a:rPr lang="en-US" sz="1800" b="1" i="0" u="sng" strike="noStrike" dirty="0">
                <a:solidFill>
                  <a:schemeClr val="bg1"/>
                </a:solidFill>
                <a:effectLst/>
              </a:rPr>
              <a:t>insurance_id</a:t>
            </a:r>
            <a:r>
              <a:rPr lang="en-US" sz="1800" b="1" i="0" u="none" strike="noStrike" dirty="0">
                <a:solidFill>
                  <a:schemeClr val="bg1"/>
                </a:solidFill>
                <a:effectLst/>
              </a:rPr>
              <a:t>, transaction_id, user_id, ini_date, ter_date, amount, duration)  </a:t>
            </a:r>
          </a:p>
          <a:p>
            <a:pPr marL="457200" rtl="0">
              <a:spcBef>
                <a:spcPts val="0"/>
              </a:spcBef>
              <a:spcAft>
                <a:spcPts val="0"/>
              </a:spcAft>
            </a:pPr>
            <a:r>
              <a:rPr lang="en-US" sz="1800" b="1" i="0" u="none" strike="noStrike" dirty="0">
                <a:solidFill>
                  <a:schemeClr val="bg1"/>
                </a:solidFill>
                <a:effectLst/>
              </a:rPr>
              <a:t>1NF: </a:t>
            </a:r>
            <a:r>
              <a:rPr lang="en-US" sz="1800" b="0" i="0" u="none" strike="noStrike" dirty="0">
                <a:solidFill>
                  <a:schemeClr val="bg1"/>
                </a:solidFill>
                <a:effectLst/>
              </a:rPr>
              <a:t>since all attributes are atomic, hence it’s in 1NF.</a:t>
            </a:r>
            <a:endParaRPr lang="en-US" b="0" dirty="0">
              <a:solidFill>
                <a:schemeClr val="bg1"/>
              </a:solidFill>
              <a:effectLst/>
            </a:endParaRPr>
          </a:p>
          <a:p>
            <a:pPr marL="457200" rtl="0">
              <a:spcBef>
                <a:spcPts val="0"/>
              </a:spcBef>
              <a:spcAft>
                <a:spcPts val="0"/>
              </a:spcAft>
            </a:pPr>
            <a:r>
              <a:rPr lang="en-US" sz="1800" b="1" i="0" u="none" strike="noStrike" dirty="0">
                <a:solidFill>
                  <a:schemeClr val="bg1"/>
                </a:solidFill>
                <a:effectLst/>
              </a:rPr>
              <a:t>2NF: </a:t>
            </a:r>
            <a:r>
              <a:rPr lang="en-US" sz="1800" b="0" i="0" u="none" strike="noStrike" dirty="0">
                <a:solidFill>
                  <a:schemeClr val="bg1"/>
                </a:solidFill>
                <a:effectLst/>
              </a:rPr>
              <a:t>since by using transaction_id we can determine amount and insurance_id can determine termination_date, initiation_date and duration. We will have to decompose there schema into:-</a:t>
            </a:r>
            <a:endParaRPr lang="en-US" b="0" dirty="0">
              <a:solidFill>
                <a:schemeClr val="bg1"/>
              </a:solidFill>
              <a:effectLst/>
            </a:endParaRPr>
          </a:p>
          <a:p>
            <a:pPr marL="457200" rtl="0">
              <a:spcBef>
                <a:spcPts val="0"/>
              </a:spcBef>
              <a:spcAft>
                <a:spcPts val="0"/>
              </a:spcAft>
            </a:pPr>
            <a:r>
              <a:rPr lang="en-US" sz="1800" b="1" i="0" u="none" strike="noStrike" dirty="0">
                <a:solidFill>
                  <a:schemeClr val="bg1"/>
                </a:solidFill>
                <a:effectLst/>
              </a:rPr>
              <a:t>insurance(i</a:t>
            </a:r>
            <a:r>
              <a:rPr lang="en-US" sz="1800" b="1" i="0" u="sng" dirty="0">
                <a:solidFill>
                  <a:schemeClr val="bg1"/>
                </a:solidFill>
                <a:effectLst/>
              </a:rPr>
              <a:t>nsurence_id</a:t>
            </a:r>
            <a:r>
              <a:rPr lang="en-US" sz="1800" b="0" i="0" u="none" strike="noStrike" dirty="0">
                <a:solidFill>
                  <a:schemeClr val="bg1"/>
                </a:solidFill>
                <a:effectLst/>
              </a:rPr>
              <a:t>, </a:t>
            </a:r>
            <a:r>
              <a:rPr lang="en-US" sz="1800" b="1" i="0" u="none" strike="noStrike" dirty="0">
                <a:solidFill>
                  <a:schemeClr val="bg1"/>
                </a:solidFill>
                <a:effectLst/>
              </a:rPr>
              <a:t>transaction_id, user_id, ini_date, ter_date, duration)</a:t>
            </a:r>
            <a:endParaRPr lang="en-US" b="0" dirty="0">
              <a:solidFill>
                <a:schemeClr val="bg1"/>
              </a:solidFill>
              <a:effectLst/>
            </a:endParaRPr>
          </a:p>
          <a:p>
            <a:pPr marL="457200" rtl="0">
              <a:spcBef>
                <a:spcPts val="0"/>
              </a:spcBef>
              <a:spcAft>
                <a:spcPts val="0"/>
              </a:spcAft>
            </a:pPr>
            <a:r>
              <a:rPr lang="en-US" sz="1800" b="1" i="0" u="none" strike="noStrike" dirty="0">
                <a:solidFill>
                  <a:schemeClr val="bg1"/>
                </a:solidFill>
                <a:effectLst/>
              </a:rPr>
              <a:t>insur_amt(</a:t>
            </a:r>
            <a:r>
              <a:rPr lang="en-US" sz="1800" b="1" i="0" u="sng" dirty="0">
                <a:solidFill>
                  <a:schemeClr val="bg1"/>
                </a:solidFill>
                <a:effectLst/>
              </a:rPr>
              <a:t>transaction_id, </a:t>
            </a:r>
            <a:r>
              <a:rPr lang="en-US" sz="1800" b="1" i="0" u="none" strike="noStrike" dirty="0">
                <a:solidFill>
                  <a:schemeClr val="bg1"/>
                </a:solidFill>
                <a:effectLst/>
              </a:rPr>
              <a:t>amount)</a:t>
            </a:r>
            <a:endParaRPr lang="en-US" b="0" dirty="0">
              <a:solidFill>
                <a:schemeClr val="bg1"/>
              </a:solidFill>
              <a:effectLst/>
            </a:endParaRPr>
          </a:p>
          <a:p>
            <a:pPr marL="457200" rtl="0">
              <a:spcBef>
                <a:spcPts val="0"/>
              </a:spcBef>
              <a:spcAft>
                <a:spcPts val="0"/>
              </a:spcAft>
            </a:pPr>
            <a:r>
              <a:rPr lang="en-US" sz="1800" b="1" i="0" u="none" strike="noStrike" dirty="0">
                <a:solidFill>
                  <a:schemeClr val="bg1"/>
                </a:solidFill>
                <a:effectLst/>
              </a:rPr>
              <a:t>3NF: </a:t>
            </a:r>
            <a:r>
              <a:rPr lang="en-US" sz="1800" b="0" i="0" u="none" strike="noStrike" dirty="0">
                <a:solidFill>
                  <a:schemeClr val="bg1"/>
                </a:solidFill>
                <a:effectLst/>
              </a:rPr>
              <a:t>since there is no transitive dependency, hence it’s already in 3NF.</a:t>
            </a:r>
            <a:endParaRPr lang="en-US" b="0" dirty="0">
              <a:solidFill>
                <a:schemeClr val="bg1"/>
              </a:solidFill>
              <a:effectLst/>
            </a:endParaRPr>
          </a:p>
          <a:p>
            <a:pPr marL="457200" rtl="0">
              <a:spcBef>
                <a:spcPts val="0"/>
              </a:spcBef>
              <a:spcAft>
                <a:spcPts val="0"/>
              </a:spcAft>
            </a:pPr>
            <a:r>
              <a:rPr lang="en-US" sz="1800" b="1" i="0" u="none" strike="noStrike" dirty="0">
                <a:solidFill>
                  <a:schemeClr val="bg1"/>
                </a:solidFill>
                <a:effectLst/>
              </a:rPr>
              <a:t>BCNF: </a:t>
            </a:r>
            <a:r>
              <a:rPr lang="en-US" sz="1800" b="0" i="0" u="none" strike="noStrike" dirty="0">
                <a:solidFill>
                  <a:schemeClr val="bg1"/>
                </a:solidFill>
                <a:effectLst/>
              </a:rPr>
              <a:t>since we can not define prime attributes using non-prime attributes. Hence it's already in BCNF.</a:t>
            </a:r>
            <a:endParaRPr lang="en-US" b="0" dirty="0">
              <a:solidFill>
                <a:schemeClr val="bg1"/>
              </a:solidFill>
              <a:effectLst/>
            </a:endParaRPr>
          </a:p>
          <a:p>
            <a:pPr marL="0" indent="0">
              <a:buNone/>
            </a:pPr>
            <a:br>
              <a:rPr lang="en-US" dirty="0">
                <a:solidFill>
                  <a:schemeClr val="bg1"/>
                </a:solidFill>
              </a:rPr>
            </a:br>
            <a:endParaRPr lang="en-US" b="0" dirty="0">
              <a:solidFill>
                <a:schemeClr val="bg1"/>
              </a:solidFill>
              <a:effectLst/>
            </a:endParaRPr>
          </a:p>
        </p:txBody>
      </p:sp>
    </p:spTree>
    <p:extLst>
      <p:ext uri="{BB962C8B-B14F-4D97-AF65-F5344CB8AC3E}">
        <p14:creationId xmlns:p14="http://schemas.microsoft.com/office/powerpoint/2010/main" val="3047383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28</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Transfer fund</a:t>
            </a:r>
            <a:r>
              <a:rPr lang="en-US" dirty="0"/>
              <a:t>:-</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3128295"/>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 transfer fund(</a:t>
            </a:r>
            <a:r>
              <a:rPr lang="en-US" sz="1800" b="1" i="0" u="sng" dirty="0">
                <a:solidFill>
                  <a:schemeClr val="bg1"/>
                </a:solidFill>
                <a:effectLst/>
              </a:rPr>
              <a:t>trasaction_id</a:t>
            </a:r>
            <a:r>
              <a:rPr lang="en-US" sz="1800" b="1" i="0" u="none" strike="noStrike" dirty="0">
                <a:solidFill>
                  <a:schemeClr val="bg1"/>
                </a:solidFill>
                <a:effectLst/>
              </a:rPr>
              <a:t>, Receiver-id, user-id</a:t>
            </a:r>
            <a:r>
              <a:rPr lang="en-US" sz="1800" b="1" i="0" u="sng" dirty="0">
                <a:solidFill>
                  <a:schemeClr val="bg1"/>
                </a:solidFill>
                <a:effectLst/>
              </a:rPr>
              <a:t>,</a:t>
            </a:r>
            <a:r>
              <a:rPr lang="en-US" sz="1800" b="1" i="0" u="none" strike="noStrike" dirty="0">
                <a:solidFill>
                  <a:schemeClr val="bg1"/>
                </a:solidFill>
                <a:effectLst/>
              </a:rPr>
              <a:t>date, time, amount ,status )</a:t>
            </a:r>
            <a:endParaRPr lang="en-US" b="0" dirty="0">
              <a:solidFill>
                <a:schemeClr val="bg1"/>
              </a:solidFill>
              <a:effectLst/>
            </a:endParaRPr>
          </a:p>
          <a:p>
            <a:pPr rtl="0">
              <a:spcBef>
                <a:spcPts val="0"/>
              </a:spcBef>
              <a:spcAft>
                <a:spcPts val="0"/>
              </a:spcAft>
            </a:pPr>
            <a:br>
              <a:rPr lang="en-US" b="0" dirty="0">
                <a:solidFill>
                  <a:schemeClr val="bg1"/>
                </a:solidFill>
                <a:effectLst/>
              </a:rPr>
            </a:br>
            <a:r>
              <a:rPr lang="en-US" sz="1800" b="1" i="0" u="none" strike="noStrike" dirty="0">
                <a:solidFill>
                  <a:schemeClr val="bg1"/>
                </a:solidFill>
                <a:effectLst/>
              </a:rPr>
              <a:t>1NF: </a:t>
            </a:r>
            <a:r>
              <a:rPr lang="en-US" sz="1800" b="0" i="0" u="none" strike="noStrike" dirty="0">
                <a:solidFill>
                  <a:schemeClr val="bg1"/>
                </a:solidFill>
                <a:effectLst/>
              </a:rPr>
              <a:t>since every attribute is atomic, hence the given schema is in 1NF.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2NF: </a:t>
            </a:r>
            <a:r>
              <a:rPr lang="en-US" sz="1800" b="0" i="0" u="none" strike="noStrike" dirty="0">
                <a:solidFill>
                  <a:schemeClr val="bg1"/>
                </a:solidFill>
                <a:effectLst/>
              </a:rPr>
              <a:t>since there is only</a:t>
            </a:r>
            <a:r>
              <a:rPr lang="en-US" sz="1800" b="1" i="0" u="none" strike="noStrike" dirty="0">
                <a:solidFill>
                  <a:schemeClr val="bg1"/>
                </a:solidFill>
                <a:effectLst/>
              </a:rPr>
              <a:t> </a:t>
            </a:r>
            <a:r>
              <a:rPr lang="en-US" sz="1800" b="0" i="0" u="none" strike="noStrike" dirty="0">
                <a:solidFill>
                  <a:schemeClr val="bg1"/>
                </a:solidFill>
                <a:effectLst/>
              </a:rPr>
              <a:t>one primary key , thus we can say that there is no partial dependency, Hence the schema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 since there is no other functional dependency of the forms a→b and b→c, thus the given  schema is in 3NF,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BCNF: </a:t>
            </a:r>
            <a:r>
              <a:rPr lang="en-US" sz="1800" b="0" i="0" u="none" strike="noStrike" dirty="0">
                <a:solidFill>
                  <a:schemeClr val="bg1"/>
                </a:solidFill>
                <a:effectLst/>
              </a:rPr>
              <a:t>since there is no non-prime attribute defining a prime attribute, thus the given schema is in BCNF</a:t>
            </a:r>
            <a:endParaRPr lang="en-US" b="0" dirty="0">
              <a:solidFill>
                <a:schemeClr val="bg1"/>
              </a:solidFill>
              <a:effectLst/>
            </a:endParaRPr>
          </a:p>
          <a:p>
            <a:br>
              <a:rPr lang="en-US" b="0" dirty="0">
                <a:solidFill>
                  <a:schemeClr val="bg1"/>
                </a:solidFill>
                <a:effectLst/>
              </a:rPr>
            </a:br>
            <a:endParaRPr lang="en-US" b="0" dirty="0">
              <a:solidFill>
                <a:schemeClr val="bg1"/>
              </a:solidFill>
              <a:effectLst/>
            </a:endParaRPr>
          </a:p>
        </p:txBody>
      </p:sp>
    </p:spTree>
    <p:extLst>
      <p:ext uri="{BB962C8B-B14F-4D97-AF65-F5344CB8AC3E}">
        <p14:creationId xmlns:p14="http://schemas.microsoft.com/office/powerpoint/2010/main" val="248988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29</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profile</a:t>
            </a:r>
            <a:r>
              <a:rPr lang="en-US" dirty="0"/>
              <a:t>:-</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2820740"/>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profile(</a:t>
            </a:r>
            <a:r>
              <a:rPr lang="en-US" sz="1800" b="1" i="0" u="sng" dirty="0">
                <a:solidFill>
                  <a:schemeClr val="bg1"/>
                </a:solidFill>
                <a:effectLst/>
              </a:rPr>
              <a:t>user_id</a:t>
            </a:r>
            <a:r>
              <a:rPr lang="en-US" sz="1800" b="1" i="0" u="none" strike="noStrike" dirty="0">
                <a:solidFill>
                  <a:schemeClr val="bg1"/>
                </a:solidFill>
                <a:effectLst/>
              </a:rPr>
              <a:t>,name(first name,last name) ,dob, email)</a:t>
            </a:r>
            <a:endParaRPr lang="en-US" b="0" dirty="0">
              <a:solidFill>
                <a:schemeClr val="bg1"/>
              </a:solidFill>
              <a:effectLst/>
            </a:endParaRPr>
          </a:p>
          <a:p>
            <a:pPr rtl="0">
              <a:spcBef>
                <a:spcPts val="0"/>
              </a:spcBef>
              <a:spcAft>
                <a:spcPts val="0"/>
              </a:spcAft>
            </a:pPr>
            <a:br>
              <a:rPr lang="en-US" b="0" dirty="0">
                <a:solidFill>
                  <a:schemeClr val="bg1"/>
                </a:solidFill>
                <a:effectLst/>
              </a:rPr>
            </a:br>
            <a:r>
              <a:rPr lang="en-US" sz="1800" b="1" i="0" u="none" strike="noStrike" dirty="0">
                <a:solidFill>
                  <a:schemeClr val="bg1"/>
                </a:solidFill>
                <a:effectLst/>
              </a:rPr>
              <a:t>1NF:</a:t>
            </a:r>
            <a:r>
              <a:rPr lang="en-US" sz="1800" b="0" i="0" u="none" strike="noStrike" dirty="0">
                <a:solidFill>
                  <a:schemeClr val="bg1"/>
                </a:solidFill>
                <a:effectLst/>
              </a:rPr>
              <a:t> since the name is a composite attribute composed of the first name and last name two attributes,  thus the above schema is not in 1NF. We will redefine the above schema as </a:t>
            </a:r>
            <a:endParaRPr lang="en-US" b="0" dirty="0">
              <a:solidFill>
                <a:schemeClr val="bg1"/>
              </a:solidFill>
              <a:effectLst/>
            </a:endParaRPr>
          </a:p>
          <a:p>
            <a:pPr rtl="0">
              <a:spcBef>
                <a:spcPts val="0"/>
              </a:spcBef>
              <a:spcAft>
                <a:spcPts val="0"/>
              </a:spcAft>
            </a:pPr>
            <a:br>
              <a:rPr lang="en-US" b="0" dirty="0">
                <a:solidFill>
                  <a:schemeClr val="bg1"/>
                </a:solidFill>
                <a:effectLst/>
              </a:rPr>
            </a:br>
            <a:r>
              <a:rPr lang="en-US" sz="1800" b="0" i="0" u="none" strike="noStrike" dirty="0">
                <a:solidFill>
                  <a:schemeClr val="bg1"/>
                </a:solidFill>
                <a:effectLst/>
              </a:rPr>
              <a:t>       </a:t>
            </a:r>
            <a:r>
              <a:rPr lang="en-US" sz="1800" b="1" i="0" u="none" strike="noStrike" dirty="0">
                <a:solidFill>
                  <a:schemeClr val="bg1"/>
                </a:solidFill>
                <a:effectLst/>
              </a:rPr>
              <a:t>Profile(</a:t>
            </a:r>
            <a:r>
              <a:rPr lang="en-US" sz="1800" b="1" i="0" u="sng" dirty="0">
                <a:solidFill>
                  <a:schemeClr val="bg1"/>
                </a:solidFill>
                <a:effectLst/>
              </a:rPr>
              <a:t>user_id</a:t>
            </a:r>
            <a:r>
              <a:rPr lang="en-US" sz="1800" b="1" i="0" u="none" strike="noStrike" dirty="0">
                <a:solidFill>
                  <a:schemeClr val="bg1"/>
                </a:solidFill>
                <a:effectLst/>
              </a:rPr>
              <a:t>,first name,last name,dob, email)</a:t>
            </a:r>
            <a:endParaRPr lang="en-US" b="0" dirty="0">
              <a:solidFill>
                <a:schemeClr val="bg1"/>
              </a:solidFill>
              <a:effectLst/>
            </a:endParaRPr>
          </a:p>
          <a:p>
            <a:pPr rtl="0">
              <a:spcBef>
                <a:spcPts val="0"/>
              </a:spcBef>
              <a:spcAft>
                <a:spcPts val="0"/>
              </a:spcAft>
            </a:pPr>
            <a:br>
              <a:rPr lang="en-US" b="0" dirty="0">
                <a:solidFill>
                  <a:schemeClr val="bg1"/>
                </a:solidFill>
                <a:effectLst/>
              </a:rPr>
            </a:br>
            <a:r>
              <a:rPr lang="en-US" sz="1800" b="1" i="0" u="none" strike="noStrike" dirty="0">
                <a:solidFill>
                  <a:schemeClr val="bg1"/>
                </a:solidFill>
                <a:effectLst/>
              </a:rPr>
              <a:t>2NF: </a:t>
            </a:r>
            <a:r>
              <a:rPr lang="en-US" sz="1800" b="0" i="0" u="none" strike="noStrike" dirty="0">
                <a:solidFill>
                  <a:schemeClr val="bg1"/>
                </a:solidFill>
                <a:effectLst/>
              </a:rPr>
              <a:t>since there is only</a:t>
            </a:r>
            <a:r>
              <a:rPr lang="en-US" sz="1800" b="1" i="0" u="none" strike="noStrike" dirty="0">
                <a:solidFill>
                  <a:schemeClr val="bg1"/>
                </a:solidFill>
                <a:effectLst/>
              </a:rPr>
              <a:t> </a:t>
            </a:r>
            <a:r>
              <a:rPr lang="en-US" sz="1800" b="0" i="0" u="none" strike="noStrike" dirty="0">
                <a:solidFill>
                  <a:schemeClr val="bg1"/>
                </a:solidFill>
                <a:effectLst/>
              </a:rPr>
              <a:t>one primary key, thus we can say that there is no partial dependency, Hence the given  schema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 since there is no other functional dependency of the forms a→b and b→c, thus the schema is in 3NF,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BCNF: </a:t>
            </a:r>
            <a:r>
              <a:rPr lang="en-US" sz="1800" b="0" i="0" u="none" strike="noStrike" dirty="0">
                <a:solidFill>
                  <a:schemeClr val="bg1"/>
                </a:solidFill>
                <a:effectLst/>
              </a:rPr>
              <a:t>since there is no non-prime attribute defining a prime attribute, thus the above schema is in BCNF</a:t>
            </a:r>
            <a:endParaRPr lang="en-US" b="0" dirty="0">
              <a:solidFill>
                <a:schemeClr val="bg1"/>
              </a:solidFill>
              <a:effectLst/>
            </a:endParaRPr>
          </a:p>
          <a:p>
            <a:pPr marL="0" indent="0">
              <a:buNone/>
            </a:pPr>
            <a:br>
              <a:rPr lang="en-US" dirty="0">
                <a:solidFill>
                  <a:schemeClr val="bg1"/>
                </a:solidFill>
              </a:rPr>
            </a:br>
            <a:endParaRPr lang="en-US" b="0" dirty="0">
              <a:solidFill>
                <a:schemeClr val="bg1"/>
              </a:solidFill>
              <a:effectLst/>
            </a:endParaRPr>
          </a:p>
        </p:txBody>
      </p:sp>
    </p:spTree>
    <p:extLst>
      <p:ext uri="{BB962C8B-B14F-4D97-AF65-F5344CB8AC3E}">
        <p14:creationId xmlns:p14="http://schemas.microsoft.com/office/powerpoint/2010/main" val="364686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solidFill>
                  <a:schemeClr val="tx1"/>
                </a:solidFill>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78196715"/>
              </p:ext>
            </p:extLst>
          </p:nvPr>
        </p:nvGraphicFramePr>
        <p:xfrm>
          <a:off x="7804702" y="1169988"/>
          <a:ext cx="4132263" cy="5226188"/>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ASSUMPTIONS</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40629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E.R DIAGRAM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ENTITY SETS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RELATIONSHIP  SETS AND CARDINALITY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DBMS </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30</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Telephone bill</a:t>
            </a:r>
            <a:r>
              <a:rPr lang="en-US" dirty="0"/>
              <a:t>:-</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3176160"/>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1NF: </a:t>
            </a:r>
            <a:r>
              <a:rPr lang="en-US" sz="1800" b="0" i="0" u="none" strike="noStrike" dirty="0">
                <a:solidFill>
                  <a:schemeClr val="bg1"/>
                </a:solidFill>
                <a:effectLst/>
              </a:rPr>
              <a:t>since every attribute is atomic, hence the given schema is in 1NF.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2NF: </a:t>
            </a:r>
            <a:r>
              <a:rPr lang="en-US" sz="1800" b="0" i="0" u="none" strike="noStrike" dirty="0">
                <a:solidFill>
                  <a:schemeClr val="bg1"/>
                </a:solidFill>
                <a:effectLst/>
              </a:rPr>
              <a:t>since there is only</a:t>
            </a:r>
            <a:r>
              <a:rPr lang="en-US" sz="1800" b="1" i="0" u="none" strike="noStrike" dirty="0">
                <a:solidFill>
                  <a:schemeClr val="bg1"/>
                </a:solidFill>
                <a:effectLst/>
              </a:rPr>
              <a:t> </a:t>
            </a:r>
            <a:r>
              <a:rPr lang="en-US" sz="1800" b="0" i="0" u="none" strike="noStrike" dirty="0">
                <a:solidFill>
                  <a:schemeClr val="bg1"/>
                </a:solidFill>
                <a:effectLst/>
              </a:rPr>
              <a:t>one primary key, thus we can say that there is no partial dependency, Hence the schema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:since there is no other functional dependency of the forms a→b and b→c, thus the given  schema is in 3NF,</a:t>
            </a:r>
            <a:endParaRPr lang="en-US" b="0" dirty="0">
              <a:solidFill>
                <a:schemeClr val="bg1"/>
              </a:solidFill>
              <a:effectLst/>
            </a:endParaRPr>
          </a:p>
          <a:p>
            <a:r>
              <a:rPr lang="en-US" sz="1800" b="1" i="0" u="none" strike="noStrike" dirty="0">
                <a:solidFill>
                  <a:schemeClr val="bg1"/>
                </a:solidFill>
                <a:effectLst/>
              </a:rPr>
              <a:t>BCNF: </a:t>
            </a:r>
            <a:r>
              <a:rPr lang="en-US" sz="1800" b="0" i="0" u="none" strike="noStrike" dirty="0">
                <a:solidFill>
                  <a:schemeClr val="bg1"/>
                </a:solidFill>
                <a:effectLst/>
              </a:rPr>
              <a:t>since there is no non-prime attribute defining a prime attribute, thus the given schema is in BCNF</a:t>
            </a:r>
            <a:endParaRPr lang="en-US" b="0" dirty="0">
              <a:solidFill>
                <a:schemeClr val="bg1"/>
              </a:solidFill>
              <a:effectLst/>
            </a:endParaRPr>
          </a:p>
        </p:txBody>
      </p:sp>
      <p:sp>
        <p:nvSpPr>
          <p:cNvPr id="4" name="TextBox 3">
            <a:extLst>
              <a:ext uri="{FF2B5EF4-FFF2-40B4-BE49-F238E27FC236}">
                <a16:creationId xmlns:a16="http://schemas.microsoft.com/office/drawing/2014/main" id="{75E1A746-2323-9088-C87E-2D18F7F68635}"/>
              </a:ext>
            </a:extLst>
          </p:cNvPr>
          <p:cNvSpPr txBox="1"/>
          <p:nvPr/>
        </p:nvSpPr>
        <p:spPr>
          <a:xfrm>
            <a:off x="859536" y="2745988"/>
            <a:ext cx="7163976" cy="461665"/>
          </a:xfrm>
          <a:prstGeom prst="rect">
            <a:avLst/>
          </a:prstGeom>
          <a:noFill/>
        </p:spPr>
        <p:txBody>
          <a:bodyPr wrap="square">
            <a:spAutoFit/>
          </a:bodyPr>
          <a:lstStyle/>
          <a:p>
            <a:r>
              <a:rPr lang="en-US" sz="2400" b="1" i="0" u="none" strike="noStrike" dirty="0">
                <a:solidFill>
                  <a:schemeClr val="bg1"/>
                </a:solidFill>
                <a:effectLst/>
                <a:latin typeface="Gill Sans"/>
              </a:rPr>
              <a:t>telephone_bill (</a:t>
            </a:r>
            <a:r>
              <a:rPr lang="en-US" sz="2400" b="1" i="0" u="sng" dirty="0">
                <a:solidFill>
                  <a:schemeClr val="bg1"/>
                </a:solidFill>
                <a:effectLst/>
                <a:latin typeface="Gill Sans"/>
              </a:rPr>
              <a:t>trasaction_id</a:t>
            </a:r>
            <a:r>
              <a:rPr lang="en-US" sz="2400" b="1" i="0" u="none" strike="noStrike" dirty="0">
                <a:solidFill>
                  <a:schemeClr val="bg1"/>
                </a:solidFill>
                <a:effectLst/>
                <a:latin typeface="Gill Sans"/>
              </a:rPr>
              <a:t>, telephone number</a:t>
            </a:r>
            <a:r>
              <a:rPr lang="en-US" sz="2400" b="0" i="0" u="none" strike="noStrike" dirty="0">
                <a:solidFill>
                  <a:schemeClr val="bg1"/>
                </a:solidFill>
                <a:effectLst/>
                <a:latin typeface="Gill Sans"/>
              </a:rPr>
              <a:t> </a:t>
            </a:r>
            <a:r>
              <a:rPr lang="en-US" sz="2400" b="1" i="0" u="none" strike="noStrike" dirty="0">
                <a:solidFill>
                  <a:schemeClr val="bg1"/>
                </a:solidFill>
                <a:effectLst/>
                <a:latin typeface="Gill Sans"/>
              </a:rPr>
              <a:t>)</a:t>
            </a:r>
            <a:endParaRPr lang="en-IN" sz="2400" dirty="0">
              <a:solidFill>
                <a:schemeClr val="bg1"/>
              </a:solidFill>
            </a:endParaRPr>
          </a:p>
        </p:txBody>
      </p:sp>
    </p:spTree>
    <p:extLst>
      <p:ext uri="{BB962C8B-B14F-4D97-AF65-F5344CB8AC3E}">
        <p14:creationId xmlns:p14="http://schemas.microsoft.com/office/powerpoint/2010/main" val="2140007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1207008"/>
          </a:xfrm>
        </p:spPr>
        <p:txBody>
          <a:bodyPr/>
          <a:lstStyle/>
          <a:p>
            <a:r>
              <a:rPr lang="en-US" dirty="0"/>
              <a:t>Normalization and final schema:-</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31</a:t>
            </a:fld>
            <a:endParaRPr lang="en-US" dirty="0"/>
          </a:p>
        </p:txBody>
      </p:sp>
      <p:sp>
        <p:nvSpPr>
          <p:cNvPr id="6" name="Text Placeholder 2">
            <a:extLst>
              <a:ext uri="{FF2B5EF4-FFF2-40B4-BE49-F238E27FC236}">
                <a16:creationId xmlns:a16="http://schemas.microsoft.com/office/drawing/2014/main" id="{EF5E5555-E094-6550-342C-C84505B9DC69}"/>
              </a:ext>
            </a:extLst>
          </p:cNvPr>
          <p:cNvSpPr txBox="1">
            <a:spLocks/>
          </p:cNvSpPr>
          <p:nvPr/>
        </p:nvSpPr>
        <p:spPr>
          <a:xfrm>
            <a:off x="576070" y="2342278"/>
            <a:ext cx="6464808" cy="4023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ticket</a:t>
            </a:r>
            <a:r>
              <a:rPr lang="en-US" dirty="0"/>
              <a:t>:-</a:t>
            </a:r>
          </a:p>
        </p:txBody>
      </p:sp>
      <p:sp>
        <p:nvSpPr>
          <p:cNvPr id="11" name="Content Placeholder 3">
            <a:extLst>
              <a:ext uri="{FF2B5EF4-FFF2-40B4-BE49-F238E27FC236}">
                <a16:creationId xmlns:a16="http://schemas.microsoft.com/office/drawing/2014/main" id="{48C77B53-B6B5-777A-23B6-9AB61E44A5A7}"/>
              </a:ext>
            </a:extLst>
          </p:cNvPr>
          <p:cNvSpPr txBox="1">
            <a:spLocks/>
          </p:cNvSpPr>
          <p:nvPr/>
        </p:nvSpPr>
        <p:spPr>
          <a:xfrm>
            <a:off x="576070" y="3176160"/>
            <a:ext cx="10871856" cy="1900905"/>
          </a:xfrm>
          <a:prstGeom prst="rect">
            <a:avLst/>
          </a:prstGeom>
        </p:spPr>
        <p:txBody>
          <a:bodyPr vert="horz" lIns="91440" tIns="45720" rIns="91440" bIns="45720" rtlCol="0">
            <a:no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spcAft>
                <a:spcPts val="0"/>
              </a:spcAft>
            </a:pPr>
            <a:r>
              <a:rPr lang="en-US" sz="1800" b="1" i="0" u="none" strike="noStrike" dirty="0">
                <a:solidFill>
                  <a:schemeClr val="bg1"/>
                </a:solidFill>
                <a:effectLst/>
              </a:rPr>
              <a:t>1NF: </a:t>
            </a:r>
            <a:r>
              <a:rPr lang="en-US" sz="1800" b="0" i="0" u="none" strike="noStrike" dirty="0">
                <a:solidFill>
                  <a:schemeClr val="bg1"/>
                </a:solidFill>
                <a:effectLst/>
              </a:rPr>
              <a:t>since every attribute is atomic, hence the given schema is in 1NF.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2NF: </a:t>
            </a:r>
            <a:r>
              <a:rPr lang="en-US" sz="1800" b="0" i="0" u="none" strike="noStrike" dirty="0">
                <a:solidFill>
                  <a:schemeClr val="bg1"/>
                </a:solidFill>
                <a:effectLst/>
              </a:rPr>
              <a:t>since there is only</a:t>
            </a:r>
            <a:r>
              <a:rPr lang="en-US" sz="1800" b="1" i="0" u="none" strike="noStrike" dirty="0">
                <a:solidFill>
                  <a:schemeClr val="bg1"/>
                </a:solidFill>
                <a:effectLst/>
              </a:rPr>
              <a:t> </a:t>
            </a:r>
            <a:r>
              <a:rPr lang="en-US" sz="1800" b="0" i="0" u="none" strike="noStrike" dirty="0">
                <a:solidFill>
                  <a:schemeClr val="bg1"/>
                </a:solidFill>
                <a:effectLst/>
              </a:rPr>
              <a:t>one primary key, thus we can say that there is no partial dependency, Hence the schema is in 2NF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3NF</a:t>
            </a:r>
            <a:r>
              <a:rPr lang="en-US" sz="1800" b="0" i="0" u="none" strike="noStrike" dirty="0">
                <a:solidFill>
                  <a:schemeClr val="bg1"/>
                </a:solidFill>
                <a:effectLst/>
              </a:rPr>
              <a:t>:since there is no other functional dependency of the forms a→b and b→c, thus the given  schema is in 3NF,</a:t>
            </a:r>
            <a:endParaRPr lang="en-US" b="0" dirty="0">
              <a:solidFill>
                <a:schemeClr val="bg1"/>
              </a:solidFill>
              <a:effectLst/>
            </a:endParaRPr>
          </a:p>
          <a:p>
            <a:pPr rtl="0">
              <a:spcBef>
                <a:spcPts val="0"/>
              </a:spcBef>
              <a:spcAft>
                <a:spcPts val="0"/>
              </a:spcAft>
            </a:pPr>
            <a:r>
              <a:rPr lang="en-US" sz="1800" b="1" i="0" u="none" strike="noStrike" dirty="0">
                <a:solidFill>
                  <a:schemeClr val="bg1"/>
                </a:solidFill>
                <a:effectLst/>
              </a:rPr>
              <a:t>BCNF: </a:t>
            </a:r>
            <a:r>
              <a:rPr lang="en-US" sz="1800" b="0" i="0" u="none" strike="noStrike" dirty="0">
                <a:solidFill>
                  <a:schemeClr val="bg1"/>
                </a:solidFill>
                <a:effectLst/>
              </a:rPr>
              <a:t>since there is no non-prime attribute defining a prime attribute, thus the given schema is in BCNF</a:t>
            </a:r>
            <a:endParaRPr lang="en-US" b="0" dirty="0">
              <a:solidFill>
                <a:schemeClr val="bg1"/>
              </a:solidFill>
              <a:effectLst/>
            </a:endParaRPr>
          </a:p>
          <a:p>
            <a:pPr marL="0" indent="0">
              <a:buNone/>
            </a:pPr>
            <a:br>
              <a:rPr lang="en-US" dirty="0">
                <a:solidFill>
                  <a:schemeClr val="bg1"/>
                </a:solidFill>
              </a:rPr>
            </a:br>
            <a:endParaRPr lang="en-US" b="0" dirty="0">
              <a:solidFill>
                <a:schemeClr val="bg1"/>
              </a:solidFill>
              <a:effectLst/>
            </a:endParaRPr>
          </a:p>
        </p:txBody>
      </p:sp>
      <p:sp>
        <p:nvSpPr>
          <p:cNvPr id="4" name="TextBox 3">
            <a:extLst>
              <a:ext uri="{FF2B5EF4-FFF2-40B4-BE49-F238E27FC236}">
                <a16:creationId xmlns:a16="http://schemas.microsoft.com/office/drawing/2014/main" id="{0D8BCA7D-2896-070D-7713-BB991723EEB6}"/>
              </a:ext>
            </a:extLst>
          </p:cNvPr>
          <p:cNvSpPr txBox="1"/>
          <p:nvPr/>
        </p:nvSpPr>
        <p:spPr>
          <a:xfrm>
            <a:off x="859536" y="2744614"/>
            <a:ext cx="6102626" cy="461665"/>
          </a:xfrm>
          <a:prstGeom prst="rect">
            <a:avLst/>
          </a:prstGeom>
          <a:noFill/>
        </p:spPr>
        <p:txBody>
          <a:bodyPr wrap="square">
            <a:spAutoFit/>
          </a:bodyPr>
          <a:lstStyle/>
          <a:p>
            <a:pPr rtl="0">
              <a:spcBef>
                <a:spcPts val="0"/>
              </a:spcBef>
              <a:spcAft>
                <a:spcPts val="0"/>
              </a:spcAft>
            </a:pPr>
            <a:r>
              <a:rPr lang="en-US" sz="2400" b="1" i="0" u="none" strike="noStrike" dirty="0">
                <a:solidFill>
                  <a:schemeClr val="bg1"/>
                </a:solidFill>
                <a:effectLst/>
                <a:latin typeface="Gill Sans"/>
              </a:rPr>
              <a:t>ticket (</a:t>
            </a:r>
            <a:r>
              <a:rPr lang="en-US" sz="2400" b="1" i="0" u="sng" dirty="0">
                <a:solidFill>
                  <a:schemeClr val="bg1"/>
                </a:solidFill>
                <a:effectLst/>
                <a:latin typeface="Gill Sans"/>
              </a:rPr>
              <a:t>trasaction_id</a:t>
            </a:r>
            <a:r>
              <a:rPr lang="en-US" sz="2400" b="1" i="0" u="none" strike="noStrike" dirty="0">
                <a:solidFill>
                  <a:schemeClr val="bg1"/>
                </a:solidFill>
                <a:effectLst/>
                <a:latin typeface="Gill Sans"/>
              </a:rPr>
              <a:t>,  booking_id)</a:t>
            </a:r>
            <a:endParaRPr lang="en-US" sz="2400" b="0" dirty="0">
              <a:solidFill>
                <a:schemeClr val="bg1"/>
              </a:solidFill>
              <a:effectLst/>
            </a:endParaRPr>
          </a:p>
        </p:txBody>
      </p:sp>
    </p:spTree>
    <p:extLst>
      <p:ext uri="{BB962C8B-B14F-4D97-AF65-F5344CB8AC3E}">
        <p14:creationId xmlns:p14="http://schemas.microsoft.com/office/powerpoint/2010/main" val="3379710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1032832" cy="676656"/>
          </a:xfrm>
        </p:spPr>
        <p:txBody>
          <a:bodyPr/>
          <a:lstStyle/>
          <a:p>
            <a:r>
              <a:rPr lang="en-US" dirty="0"/>
              <a:t>   </a:t>
            </a:r>
            <a:r>
              <a:rPr lang="en-US" sz="3600" b="1" dirty="0"/>
              <a:t>creating tables and inserting data into tables </a:t>
            </a:r>
            <a:endParaRPr lang="en-US" b="1"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32</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pic>
        <p:nvPicPr>
          <p:cNvPr id="16" name="Picture 15">
            <a:extLst>
              <a:ext uri="{FF2B5EF4-FFF2-40B4-BE49-F238E27FC236}">
                <a16:creationId xmlns:a16="http://schemas.microsoft.com/office/drawing/2014/main" id="{2D9200BC-8761-3EB7-ED6B-734181473A4E}"/>
              </a:ext>
            </a:extLst>
          </p:cNvPr>
          <p:cNvPicPr>
            <a:picLocks noChangeAspect="1"/>
          </p:cNvPicPr>
          <p:nvPr/>
        </p:nvPicPr>
        <p:blipFill rotWithShape="1">
          <a:blip r:embed="rId3"/>
          <a:srcRect t="82043" r="835" b="2758"/>
          <a:stretch/>
        </p:blipFill>
        <p:spPr>
          <a:xfrm>
            <a:off x="152400" y="2050744"/>
            <a:ext cx="11939016" cy="900459"/>
          </a:xfrm>
          <a:prstGeom prst="rect">
            <a:avLst/>
          </a:prstGeom>
        </p:spPr>
      </p:pic>
      <p:pic>
        <p:nvPicPr>
          <p:cNvPr id="18" name="Picture 17">
            <a:extLst>
              <a:ext uri="{FF2B5EF4-FFF2-40B4-BE49-F238E27FC236}">
                <a16:creationId xmlns:a16="http://schemas.microsoft.com/office/drawing/2014/main" id="{277599AC-E1C1-1ECD-9DD7-D2E6D7726198}"/>
              </a:ext>
            </a:extLst>
          </p:cNvPr>
          <p:cNvPicPr>
            <a:picLocks noChangeAspect="1"/>
          </p:cNvPicPr>
          <p:nvPr/>
        </p:nvPicPr>
        <p:blipFill rotWithShape="1">
          <a:blip r:embed="rId3"/>
          <a:srcRect b="90365"/>
          <a:stretch/>
        </p:blipFill>
        <p:spPr>
          <a:xfrm>
            <a:off x="152400" y="1670641"/>
            <a:ext cx="11939016" cy="487432"/>
          </a:xfrm>
          <a:prstGeom prst="rect">
            <a:avLst/>
          </a:prstGeom>
        </p:spPr>
      </p:pic>
      <p:pic>
        <p:nvPicPr>
          <p:cNvPr id="19" name="Picture 18">
            <a:extLst>
              <a:ext uri="{FF2B5EF4-FFF2-40B4-BE49-F238E27FC236}">
                <a16:creationId xmlns:a16="http://schemas.microsoft.com/office/drawing/2014/main" id="{1F74606B-D113-EBB2-BD61-EA48B85E6446}"/>
              </a:ext>
            </a:extLst>
          </p:cNvPr>
          <p:cNvPicPr>
            <a:picLocks noChangeAspect="1"/>
          </p:cNvPicPr>
          <p:nvPr/>
        </p:nvPicPr>
        <p:blipFill>
          <a:blip r:embed="rId4"/>
          <a:stretch>
            <a:fillRect/>
          </a:stretch>
        </p:blipFill>
        <p:spPr>
          <a:xfrm>
            <a:off x="4074387" y="2865066"/>
            <a:ext cx="4658398" cy="3363658"/>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0515600" cy="676656"/>
          </a:xfrm>
        </p:spPr>
        <p:txBody>
          <a:bodyPr/>
          <a:lstStyle/>
          <a:p>
            <a:r>
              <a:rPr lang="en-US" dirty="0"/>
              <a:t>                 profile</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33</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353EE57B-6FFE-69D1-A204-BD371318AF49}"/>
              </a:ext>
            </a:extLst>
          </p:cNvPr>
          <p:cNvPicPr>
            <a:picLocks noChangeAspect="1"/>
          </p:cNvPicPr>
          <p:nvPr/>
        </p:nvPicPr>
        <p:blipFill>
          <a:blip r:embed="rId3"/>
          <a:stretch>
            <a:fillRect/>
          </a:stretch>
        </p:blipFill>
        <p:spPr>
          <a:xfrm>
            <a:off x="2301960" y="2075509"/>
            <a:ext cx="7063823" cy="3352800"/>
          </a:xfrm>
          <a:prstGeom prst="rect">
            <a:avLst/>
          </a:prstGeom>
        </p:spPr>
      </p:pic>
    </p:spTree>
    <p:extLst>
      <p:ext uri="{BB962C8B-B14F-4D97-AF65-F5344CB8AC3E}">
        <p14:creationId xmlns:p14="http://schemas.microsoft.com/office/powerpoint/2010/main" val="197251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          Account</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34</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2" name="Picture 8">
            <a:extLst>
              <a:ext uri="{FF2B5EF4-FFF2-40B4-BE49-F238E27FC236}">
                <a16:creationId xmlns:a16="http://schemas.microsoft.com/office/drawing/2014/main" id="{DA62AC57-1CD5-8C01-6541-961DF9F6F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009" y="1919287"/>
            <a:ext cx="768626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70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        Bill</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35</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85CBB5F-D0A6-614F-9151-DD4311D3BDAD}"/>
              </a:ext>
            </a:extLst>
          </p:cNvPr>
          <p:cNvPicPr>
            <a:picLocks noChangeAspect="1"/>
          </p:cNvPicPr>
          <p:nvPr/>
        </p:nvPicPr>
        <p:blipFill>
          <a:blip r:embed="rId3"/>
          <a:stretch>
            <a:fillRect/>
          </a:stretch>
        </p:blipFill>
        <p:spPr>
          <a:xfrm>
            <a:off x="1630017" y="1833562"/>
            <a:ext cx="8017565" cy="3800475"/>
          </a:xfrm>
          <a:prstGeom prst="rect">
            <a:avLst/>
          </a:prstGeom>
        </p:spPr>
      </p:pic>
    </p:spTree>
    <p:extLst>
      <p:ext uri="{BB962C8B-B14F-4D97-AF65-F5344CB8AC3E}">
        <p14:creationId xmlns:p14="http://schemas.microsoft.com/office/powerpoint/2010/main" val="3079760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Insurance</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36</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91D4C535-5703-7EB5-D22B-9CC96E2B1923}"/>
              </a:ext>
            </a:extLst>
          </p:cNvPr>
          <p:cNvPicPr>
            <a:picLocks noChangeAspect="1"/>
          </p:cNvPicPr>
          <p:nvPr/>
        </p:nvPicPr>
        <p:blipFill>
          <a:blip r:embed="rId3"/>
          <a:stretch>
            <a:fillRect/>
          </a:stretch>
        </p:blipFill>
        <p:spPr>
          <a:xfrm>
            <a:off x="2181225" y="1824037"/>
            <a:ext cx="7829550" cy="3209925"/>
          </a:xfrm>
          <a:prstGeom prst="rect">
            <a:avLst/>
          </a:prstGeom>
        </p:spPr>
      </p:pic>
    </p:spTree>
    <p:extLst>
      <p:ext uri="{BB962C8B-B14F-4D97-AF65-F5344CB8AC3E}">
        <p14:creationId xmlns:p14="http://schemas.microsoft.com/office/powerpoint/2010/main" val="1274469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     insur_amt</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37</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 name="AutoShape 2">
            <a:extLst>
              <a:ext uri="{FF2B5EF4-FFF2-40B4-BE49-F238E27FC236}">
                <a16:creationId xmlns:a16="http://schemas.microsoft.com/office/drawing/2014/main" id="{DE12C534-150C-F87B-25B4-6210A803A70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4">
            <a:extLst>
              <a:ext uri="{FF2B5EF4-FFF2-40B4-BE49-F238E27FC236}">
                <a16:creationId xmlns:a16="http://schemas.microsoft.com/office/drawing/2014/main" id="{91B99743-6EF3-F1E7-242B-42F39B7564D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 name="Picture 11">
            <a:extLst>
              <a:ext uri="{FF2B5EF4-FFF2-40B4-BE49-F238E27FC236}">
                <a16:creationId xmlns:a16="http://schemas.microsoft.com/office/drawing/2014/main" id="{F0362232-DCF5-FB5C-4650-C5DAD97A94A0}"/>
              </a:ext>
            </a:extLst>
          </p:cNvPr>
          <p:cNvPicPr>
            <a:picLocks noChangeAspect="1"/>
          </p:cNvPicPr>
          <p:nvPr/>
        </p:nvPicPr>
        <p:blipFill>
          <a:blip r:embed="rId3"/>
          <a:stretch>
            <a:fillRect/>
          </a:stretch>
        </p:blipFill>
        <p:spPr>
          <a:xfrm>
            <a:off x="3447636" y="1842052"/>
            <a:ext cx="6120434" cy="3663398"/>
          </a:xfrm>
          <a:prstGeom prst="rect">
            <a:avLst/>
          </a:prstGeom>
        </p:spPr>
      </p:pic>
    </p:spTree>
    <p:extLst>
      <p:ext uri="{BB962C8B-B14F-4D97-AF65-F5344CB8AC3E}">
        <p14:creationId xmlns:p14="http://schemas.microsoft.com/office/powerpoint/2010/main" val="1941236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685800" y="766638"/>
            <a:ext cx="10515600" cy="676656"/>
          </a:xfrm>
        </p:spPr>
        <p:txBody>
          <a:bodyPr/>
          <a:lstStyle/>
          <a:p>
            <a:r>
              <a:rPr lang="en-US" dirty="0"/>
              <a:t>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38</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2157D72A-CA1F-9A83-0ADC-53A8033B434D}"/>
              </a:ext>
            </a:extLst>
          </p:cNvPr>
          <p:cNvPicPr>
            <a:picLocks noChangeAspect="1"/>
          </p:cNvPicPr>
          <p:nvPr/>
        </p:nvPicPr>
        <p:blipFill>
          <a:blip r:embed="rId3"/>
          <a:stretch>
            <a:fillRect/>
          </a:stretch>
        </p:blipFill>
        <p:spPr>
          <a:xfrm>
            <a:off x="6665429" y="1664907"/>
            <a:ext cx="4810953" cy="3528185"/>
          </a:xfrm>
          <a:prstGeom prst="rect">
            <a:avLst/>
          </a:prstGeom>
        </p:spPr>
      </p:pic>
      <p:pic>
        <p:nvPicPr>
          <p:cNvPr id="7" name="Picture 6">
            <a:extLst>
              <a:ext uri="{FF2B5EF4-FFF2-40B4-BE49-F238E27FC236}">
                <a16:creationId xmlns:a16="http://schemas.microsoft.com/office/drawing/2014/main" id="{1F2777CF-C0FA-7B24-2669-2DEEC5A838B4}"/>
              </a:ext>
            </a:extLst>
          </p:cNvPr>
          <p:cNvPicPr>
            <a:picLocks noChangeAspect="1"/>
          </p:cNvPicPr>
          <p:nvPr/>
        </p:nvPicPr>
        <p:blipFill rotWithShape="1">
          <a:blip r:embed="rId4"/>
          <a:srcRect t="42115" r="66413" b="27505"/>
          <a:stretch/>
        </p:blipFill>
        <p:spPr>
          <a:xfrm>
            <a:off x="508560" y="1664907"/>
            <a:ext cx="5170411" cy="3528185"/>
          </a:xfrm>
          <a:prstGeom prst="rect">
            <a:avLst/>
          </a:prstGeom>
        </p:spPr>
      </p:pic>
      <p:sp>
        <p:nvSpPr>
          <p:cNvPr id="13" name="TextBox 12">
            <a:extLst>
              <a:ext uri="{FF2B5EF4-FFF2-40B4-BE49-F238E27FC236}">
                <a16:creationId xmlns:a16="http://schemas.microsoft.com/office/drawing/2014/main" id="{E888535E-3A21-961A-3E6B-5FFBCCCC2C3B}"/>
              </a:ext>
            </a:extLst>
          </p:cNvPr>
          <p:cNvSpPr txBox="1"/>
          <p:nvPr/>
        </p:nvSpPr>
        <p:spPr>
          <a:xfrm>
            <a:off x="1113183" y="545025"/>
            <a:ext cx="9965634" cy="769441"/>
          </a:xfrm>
          <a:prstGeom prst="rect">
            <a:avLst/>
          </a:prstGeom>
          <a:noFill/>
        </p:spPr>
        <p:txBody>
          <a:bodyPr wrap="square">
            <a:spAutoFit/>
          </a:bodyPr>
          <a:lstStyle/>
          <a:p>
            <a:r>
              <a:rPr lang="en-US" sz="4400" b="1" dirty="0"/>
              <a:t>bank     </a:t>
            </a:r>
            <a:r>
              <a:rPr lang="en-US" sz="3200" b="1" dirty="0"/>
              <a:t>                                      </a:t>
            </a:r>
            <a:r>
              <a:rPr lang="en-US" sz="4400" b="1" dirty="0"/>
              <a:t>telephone_bill</a:t>
            </a:r>
            <a:endParaRPr lang="en-IN" sz="3200" b="1" dirty="0"/>
          </a:p>
        </p:txBody>
      </p:sp>
    </p:spTree>
    <p:extLst>
      <p:ext uri="{BB962C8B-B14F-4D97-AF65-F5344CB8AC3E}">
        <p14:creationId xmlns:p14="http://schemas.microsoft.com/office/powerpoint/2010/main" val="3630511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transfer_fund</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39</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34658829-7D59-7A24-8880-873B4CE16013}"/>
              </a:ext>
            </a:extLst>
          </p:cNvPr>
          <p:cNvPicPr>
            <a:picLocks noChangeAspect="1"/>
          </p:cNvPicPr>
          <p:nvPr/>
        </p:nvPicPr>
        <p:blipFill>
          <a:blip r:embed="rId3"/>
          <a:stretch>
            <a:fillRect/>
          </a:stretch>
        </p:blipFill>
        <p:spPr>
          <a:xfrm>
            <a:off x="1150003" y="1956973"/>
            <a:ext cx="9587193" cy="3553653"/>
          </a:xfrm>
          <a:prstGeom prst="rect">
            <a:avLst/>
          </a:prstGeom>
        </p:spPr>
      </p:pic>
    </p:spTree>
    <p:extLst>
      <p:ext uri="{BB962C8B-B14F-4D97-AF65-F5344CB8AC3E}">
        <p14:creationId xmlns:p14="http://schemas.microsoft.com/office/powerpoint/2010/main" val="12273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solidFill>
                  <a:schemeClr val="tx1"/>
                </a:solidFill>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0808245"/>
              </p:ext>
            </p:extLst>
          </p:nvPr>
        </p:nvGraphicFramePr>
        <p:xfrm>
          <a:off x="7728697" y="784506"/>
          <a:ext cx="4132263" cy="578761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CONVERTING ER DIAGRAM INTO SCHEMAS</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FUNCTIONAL DEPENDENCIES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DECOMPOSITION USING NORMALIZATION AND FINAL SCHEMAS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SQL QUERIES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RELATIONAL ALGEBRA QUERIES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1799823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dirty="0"/>
              <a:t>ticket</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40</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 name="Picture 10">
            <a:extLst>
              <a:ext uri="{FF2B5EF4-FFF2-40B4-BE49-F238E27FC236}">
                <a16:creationId xmlns:a16="http://schemas.microsoft.com/office/drawing/2014/main" id="{A725E979-72FD-09C9-C2C3-26B054B68A1A}"/>
              </a:ext>
            </a:extLst>
          </p:cNvPr>
          <p:cNvPicPr>
            <a:picLocks noChangeAspect="1"/>
          </p:cNvPicPr>
          <p:nvPr/>
        </p:nvPicPr>
        <p:blipFill rotWithShape="1">
          <a:blip r:embed="rId3"/>
          <a:srcRect r="41722"/>
          <a:stretch/>
        </p:blipFill>
        <p:spPr>
          <a:xfrm>
            <a:off x="2160104" y="1981200"/>
            <a:ext cx="6520070" cy="3637722"/>
          </a:xfrm>
          <a:prstGeom prst="rect">
            <a:avLst/>
          </a:prstGeom>
        </p:spPr>
      </p:pic>
    </p:spTree>
    <p:extLst>
      <p:ext uri="{BB962C8B-B14F-4D97-AF65-F5344CB8AC3E}">
        <p14:creationId xmlns:p14="http://schemas.microsoft.com/office/powerpoint/2010/main" val="3027470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b="1" dirty="0">
                <a:latin typeface="Arial" panose="020B0604020202020204" pitchFamily="34" charset="0"/>
                <a:cs typeface="Arial" panose="020B0604020202020204" pitchFamily="34" charset="0"/>
              </a:rPr>
              <a:t>SQL Queries </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41</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FBCD3948-B0CE-DC6D-25F5-CE6B6BCDBD3C}"/>
              </a:ext>
            </a:extLst>
          </p:cNvPr>
          <p:cNvPicPr>
            <a:picLocks noChangeAspect="1"/>
          </p:cNvPicPr>
          <p:nvPr/>
        </p:nvPicPr>
        <p:blipFill rotWithShape="1">
          <a:blip r:embed="rId3"/>
          <a:srcRect r="180" b="14744"/>
          <a:stretch/>
        </p:blipFill>
        <p:spPr>
          <a:xfrm>
            <a:off x="5534637" y="1984597"/>
            <a:ext cx="6035631" cy="4132231"/>
          </a:xfrm>
          <a:prstGeom prst="rect">
            <a:avLst/>
          </a:prstGeom>
        </p:spPr>
      </p:pic>
      <p:sp>
        <p:nvSpPr>
          <p:cNvPr id="15" name="TextBox 14">
            <a:extLst>
              <a:ext uri="{FF2B5EF4-FFF2-40B4-BE49-F238E27FC236}">
                <a16:creationId xmlns:a16="http://schemas.microsoft.com/office/drawing/2014/main" id="{B6BB72D5-21A0-393F-A4E3-849FB466AFB0}"/>
              </a:ext>
            </a:extLst>
          </p:cNvPr>
          <p:cNvSpPr txBox="1"/>
          <p:nvPr/>
        </p:nvSpPr>
        <p:spPr>
          <a:xfrm>
            <a:off x="298175" y="1627500"/>
            <a:ext cx="5161722" cy="1200329"/>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Gill Sans"/>
              </a:rPr>
              <a:t>1)</a:t>
            </a:r>
            <a:r>
              <a:rPr lang="en-US" sz="2400" b="0" i="0" u="none" strike="noStrike" dirty="0">
                <a:solidFill>
                  <a:srgbClr val="000000"/>
                </a:solidFill>
                <a:effectLst/>
                <a:latin typeface="Gill Sans"/>
              </a:rPr>
              <a:t> Find user id and booking id of those users who have booked tickets successfully.</a:t>
            </a:r>
            <a:endParaRPr lang="en-IN" sz="2400" dirty="0"/>
          </a:p>
        </p:txBody>
      </p:sp>
    </p:spTree>
    <p:extLst>
      <p:ext uri="{BB962C8B-B14F-4D97-AF65-F5344CB8AC3E}">
        <p14:creationId xmlns:p14="http://schemas.microsoft.com/office/powerpoint/2010/main" val="131601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b="1" dirty="0">
                <a:latin typeface="Arial" panose="020B0604020202020204" pitchFamily="34" charset="0"/>
                <a:cs typeface="Arial" panose="020B0604020202020204" pitchFamily="34" charset="0"/>
              </a:rPr>
              <a:t>SQL Queries </a:t>
            </a:r>
            <a:endParaRPr lang="en-US"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42</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942E8440-A8CF-9EE8-2EAE-2E22FF0F3DE2}"/>
              </a:ext>
            </a:extLst>
          </p:cNvPr>
          <p:cNvPicPr>
            <a:picLocks noChangeAspect="1"/>
          </p:cNvPicPr>
          <p:nvPr/>
        </p:nvPicPr>
        <p:blipFill rotWithShape="1">
          <a:blip r:embed="rId3"/>
          <a:srcRect r="40838"/>
          <a:stretch/>
        </p:blipFill>
        <p:spPr>
          <a:xfrm>
            <a:off x="6831894" y="1445017"/>
            <a:ext cx="4625008" cy="3578087"/>
          </a:xfrm>
          <a:prstGeom prst="rect">
            <a:avLst/>
          </a:prstGeom>
        </p:spPr>
      </p:pic>
      <p:sp>
        <p:nvSpPr>
          <p:cNvPr id="11" name="TextBox 10">
            <a:extLst>
              <a:ext uri="{FF2B5EF4-FFF2-40B4-BE49-F238E27FC236}">
                <a16:creationId xmlns:a16="http://schemas.microsoft.com/office/drawing/2014/main" id="{F87BD200-8A7C-F615-4687-3E799FCB4096}"/>
              </a:ext>
            </a:extLst>
          </p:cNvPr>
          <p:cNvSpPr txBox="1"/>
          <p:nvPr/>
        </p:nvSpPr>
        <p:spPr>
          <a:xfrm>
            <a:off x="298174" y="1875472"/>
            <a:ext cx="6102626" cy="1754326"/>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Gill Sans"/>
              </a:rPr>
              <a:t>2)Find the average insurance amount of all types of insurance and their insurance amount must be greater than 10000 rs.</a:t>
            </a:r>
            <a:endParaRPr lang="en-US" sz="2400" b="0" dirty="0">
              <a:effectLst/>
            </a:endParaRPr>
          </a:p>
          <a:p>
            <a:br>
              <a:rPr lang="en-US" dirty="0"/>
            </a:br>
            <a:endParaRPr lang="en-IN" dirty="0"/>
          </a:p>
        </p:txBody>
      </p:sp>
    </p:spTree>
    <p:extLst>
      <p:ext uri="{BB962C8B-B14F-4D97-AF65-F5344CB8AC3E}">
        <p14:creationId xmlns:p14="http://schemas.microsoft.com/office/powerpoint/2010/main" val="1796825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b="1" dirty="0">
                <a:latin typeface="Arial" panose="020B0604020202020204" pitchFamily="34" charset="0"/>
                <a:cs typeface="Arial" panose="020B0604020202020204" pitchFamily="34" charset="0"/>
              </a:rPr>
              <a:t>SQL Queries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43</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372E2F64-F605-7656-61EF-858942771B96}"/>
              </a:ext>
            </a:extLst>
          </p:cNvPr>
          <p:cNvPicPr>
            <a:picLocks noChangeAspect="1"/>
          </p:cNvPicPr>
          <p:nvPr/>
        </p:nvPicPr>
        <p:blipFill>
          <a:blip r:embed="rId3"/>
          <a:stretch>
            <a:fillRect/>
          </a:stretch>
        </p:blipFill>
        <p:spPr>
          <a:xfrm>
            <a:off x="6560439" y="1819275"/>
            <a:ext cx="4467225" cy="3524250"/>
          </a:xfrm>
          <a:prstGeom prst="rect">
            <a:avLst/>
          </a:prstGeom>
        </p:spPr>
      </p:pic>
      <p:sp>
        <p:nvSpPr>
          <p:cNvPr id="12" name="TextBox 11">
            <a:extLst>
              <a:ext uri="{FF2B5EF4-FFF2-40B4-BE49-F238E27FC236}">
                <a16:creationId xmlns:a16="http://schemas.microsoft.com/office/drawing/2014/main" id="{12A5E87C-2BB1-D0F2-54BC-43FFF4C5E8BC}"/>
              </a:ext>
            </a:extLst>
          </p:cNvPr>
          <p:cNvSpPr txBox="1"/>
          <p:nvPr/>
        </p:nvSpPr>
        <p:spPr>
          <a:xfrm>
            <a:off x="457813" y="1860002"/>
            <a:ext cx="5173749" cy="1938992"/>
          </a:xfrm>
          <a:prstGeom prst="rect">
            <a:avLst/>
          </a:prstGeom>
          <a:noFill/>
        </p:spPr>
        <p:txBody>
          <a:bodyPr wrap="square">
            <a:spAutoFit/>
          </a:bodyPr>
          <a:lstStyle/>
          <a:p>
            <a:r>
              <a:rPr lang="en-US" b="1" dirty="0">
                <a:solidFill>
                  <a:srgbClr val="000000"/>
                </a:solidFill>
                <a:latin typeface="Gill Sans"/>
              </a:rPr>
              <a:t>3)</a:t>
            </a:r>
            <a:r>
              <a:rPr lang="en-US" sz="1800" b="0" i="0" u="none" strike="noStrike" dirty="0">
                <a:solidFill>
                  <a:srgbClr val="000000"/>
                </a:solidFill>
                <a:effectLst/>
                <a:latin typeface="Gill Sans"/>
              </a:rPr>
              <a:t> </a:t>
            </a:r>
            <a:r>
              <a:rPr lang="en-US" sz="2400" b="0" i="0" u="none" strike="noStrike" dirty="0">
                <a:solidFill>
                  <a:srgbClr val="000000"/>
                </a:solidFill>
                <a:effectLst/>
                <a:latin typeface="Gill Sans"/>
              </a:rPr>
              <a:t>Find the user id ,type of insurance  and termination date of the insurance ,whose insurance amount is less than  one cr. and time duration is less than 4 years</a:t>
            </a:r>
            <a:endParaRPr lang="en-IN" dirty="0"/>
          </a:p>
        </p:txBody>
      </p:sp>
    </p:spTree>
    <p:extLst>
      <p:ext uri="{BB962C8B-B14F-4D97-AF65-F5344CB8AC3E}">
        <p14:creationId xmlns:p14="http://schemas.microsoft.com/office/powerpoint/2010/main" val="4116648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b="1" dirty="0">
                <a:latin typeface="Arial" panose="020B0604020202020204" pitchFamily="34" charset="0"/>
                <a:cs typeface="Arial" panose="020B0604020202020204" pitchFamily="34" charset="0"/>
              </a:rPr>
              <a:t>SQL Queries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44</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741D48CD-B11B-1862-3BB6-8F7BA9F66B3B}"/>
              </a:ext>
            </a:extLst>
          </p:cNvPr>
          <p:cNvPicPr>
            <a:picLocks noChangeAspect="1"/>
          </p:cNvPicPr>
          <p:nvPr/>
        </p:nvPicPr>
        <p:blipFill>
          <a:blip r:embed="rId3"/>
          <a:stretch>
            <a:fillRect/>
          </a:stretch>
        </p:blipFill>
        <p:spPr>
          <a:xfrm>
            <a:off x="5398580" y="2085975"/>
            <a:ext cx="6616636" cy="2686050"/>
          </a:xfrm>
          <a:prstGeom prst="rect">
            <a:avLst/>
          </a:prstGeom>
        </p:spPr>
      </p:pic>
      <p:sp>
        <p:nvSpPr>
          <p:cNvPr id="13" name="TextBox 12">
            <a:extLst>
              <a:ext uri="{FF2B5EF4-FFF2-40B4-BE49-F238E27FC236}">
                <a16:creationId xmlns:a16="http://schemas.microsoft.com/office/drawing/2014/main" id="{EA0FABF8-6B85-8D63-B8C9-1A8D0F2E5308}"/>
              </a:ext>
            </a:extLst>
          </p:cNvPr>
          <p:cNvSpPr txBox="1"/>
          <p:nvPr/>
        </p:nvSpPr>
        <p:spPr>
          <a:xfrm>
            <a:off x="298174" y="1744444"/>
            <a:ext cx="4406348" cy="1938992"/>
          </a:xfrm>
          <a:prstGeom prst="rect">
            <a:avLst/>
          </a:prstGeom>
          <a:noFill/>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4)</a:t>
            </a:r>
            <a:r>
              <a:rPr lang="en-US" sz="2400" b="0" i="0" u="none" strike="noStrike" dirty="0">
                <a:solidFill>
                  <a:srgbClr val="000000"/>
                </a:solidFill>
                <a:effectLst/>
                <a:latin typeface="Arial" panose="020B0604020202020204" pitchFamily="34" charset="0"/>
                <a:cs typeface="Arial" panose="020B0604020202020204" pitchFamily="34" charset="0"/>
              </a:rPr>
              <a:t>Find the details of those insurances who have insurance amounts greater than the average insurance amount.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538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5098" y="741172"/>
            <a:ext cx="10515600" cy="676656"/>
          </a:xfrm>
        </p:spPr>
        <p:txBody>
          <a:bodyPr/>
          <a:lstStyle/>
          <a:p>
            <a:r>
              <a:rPr lang="en-US" b="1" dirty="0">
                <a:latin typeface="Arial" panose="020B0604020202020204" pitchFamily="34" charset="0"/>
                <a:cs typeface="Arial" panose="020B0604020202020204" pitchFamily="34" charset="0"/>
              </a:rPr>
              <a:t>SQL Queries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45</a:t>
            </a:fld>
            <a:endParaRPr lang="en-US" dirty="0"/>
          </a:p>
        </p:txBody>
      </p:sp>
      <p:sp>
        <p:nvSpPr>
          <p:cNvPr id="8" name="AutoShape 4">
            <a:extLst>
              <a:ext uri="{FF2B5EF4-FFF2-40B4-BE49-F238E27FC236}">
                <a16:creationId xmlns:a16="http://schemas.microsoft.com/office/drawing/2014/main" id="{85B6A65C-2147-055F-3F0F-86EEBAC9EC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a:extLst>
              <a:ext uri="{FF2B5EF4-FFF2-40B4-BE49-F238E27FC236}">
                <a16:creationId xmlns:a16="http://schemas.microsoft.com/office/drawing/2014/main" id="{D7484210-C124-6B28-B0A4-0997E26751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0D4B94AD-58F2-975D-340D-608E509E1934}"/>
              </a:ext>
            </a:extLst>
          </p:cNvPr>
          <p:cNvPicPr>
            <a:picLocks noChangeAspect="1"/>
          </p:cNvPicPr>
          <p:nvPr/>
        </p:nvPicPr>
        <p:blipFill>
          <a:blip r:embed="rId3"/>
          <a:stretch>
            <a:fillRect/>
          </a:stretch>
        </p:blipFill>
        <p:spPr>
          <a:xfrm>
            <a:off x="6063615" y="1752619"/>
            <a:ext cx="5457825" cy="3047962"/>
          </a:xfrm>
          <a:prstGeom prst="rect">
            <a:avLst/>
          </a:prstGeom>
        </p:spPr>
      </p:pic>
      <p:sp>
        <p:nvSpPr>
          <p:cNvPr id="12" name="TextBox 11">
            <a:extLst>
              <a:ext uri="{FF2B5EF4-FFF2-40B4-BE49-F238E27FC236}">
                <a16:creationId xmlns:a16="http://schemas.microsoft.com/office/drawing/2014/main" id="{EC2B1E6C-F538-4590-EF8B-571809648CD5}"/>
              </a:ext>
            </a:extLst>
          </p:cNvPr>
          <p:cNvSpPr txBox="1"/>
          <p:nvPr/>
        </p:nvSpPr>
        <p:spPr>
          <a:xfrm>
            <a:off x="145774" y="2051199"/>
            <a:ext cx="5797826"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Gill Sans"/>
              </a:rPr>
              <a:t> </a:t>
            </a:r>
            <a:r>
              <a:rPr lang="en-US" sz="2400" dirty="0">
                <a:solidFill>
                  <a:srgbClr val="000000"/>
                </a:solidFill>
                <a:latin typeface="Gill Sans"/>
              </a:rPr>
              <a:t>5</a:t>
            </a:r>
            <a:r>
              <a:rPr lang="en-US" sz="2400" b="0" i="0" u="none" strike="noStrike" dirty="0">
                <a:solidFill>
                  <a:srgbClr val="000000"/>
                </a:solidFill>
                <a:effectLst/>
                <a:latin typeface="Gill Sans"/>
              </a:rPr>
              <a:t>) Find those users who have  paid money to any user on date  12-10-2022 and their transaction amount is greater than 1300 rs and less than 3100 rs.</a:t>
            </a:r>
            <a:endParaRPr lang="en-US" sz="2400" b="0" dirty="0">
              <a:effectLst/>
            </a:endParaRPr>
          </a:p>
          <a:p>
            <a:br>
              <a:rPr lang="en-US" sz="2400" b="0" dirty="0">
                <a:effectLst/>
              </a:rPr>
            </a:br>
            <a:endParaRPr lang="en-IN" sz="2400" dirty="0"/>
          </a:p>
        </p:txBody>
      </p:sp>
    </p:spTree>
    <p:extLst>
      <p:ext uri="{BB962C8B-B14F-4D97-AF65-F5344CB8AC3E}">
        <p14:creationId xmlns:p14="http://schemas.microsoft.com/office/powerpoint/2010/main" val="3304807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0515600" cy="676656"/>
          </a:xfrm>
        </p:spPr>
        <p:txBody>
          <a:bodyPr/>
          <a:lstStyle/>
          <a:p>
            <a:r>
              <a:rPr lang="en-US" dirty="0"/>
              <a:t>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46</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58935CE0-E93E-AE74-5E97-CB5CEB117C71}"/>
              </a:ext>
            </a:extLst>
          </p:cNvPr>
          <p:cNvSpPr txBox="1"/>
          <p:nvPr/>
        </p:nvSpPr>
        <p:spPr>
          <a:xfrm>
            <a:off x="576072" y="1045666"/>
            <a:ext cx="6102626" cy="120032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Gill Sans"/>
              </a:rPr>
              <a:t>1)Find the user-id of the people who have done successful transactions.</a:t>
            </a:r>
            <a:endParaRPr lang="en-US" b="0" dirty="0">
              <a:effectLst/>
            </a:endParaRPr>
          </a:p>
          <a:p>
            <a:br>
              <a:rPr lang="en-US" dirty="0"/>
            </a:br>
            <a:endParaRPr lang="en-IN" dirty="0"/>
          </a:p>
        </p:txBody>
      </p:sp>
      <p:sp>
        <p:nvSpPr>
          <p:cNvPr id="9" name="TextBox 8">
            <a:extLst>
              <a:ext uri="{FF2B5EF4-FFF2-40B4-BE49-F238E27FC236}">
                <a16:creationId xmlns:a16="http://schemas.microsoft.com/office/drawing/2014/main" id="{CFBA0E3E-910A-F49D-0A22-8654ED41F1B4}"/>
              </a:ext>
            </a:extLst>
          </p:cNvPr>
          <p:cNvSpPr txBox="1"/>
          <p:nvPr/>
        </p:nvSpPr>
        <p:spPr>
          <a:xfrm>
            <a:off x="576072" y="303965"/>
            <a:ext cx="6102626"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Relational Algebra Queries </a:t>
            </a:r>
            <a:endParaRPr lang="en-IN" sz="3200" dirty="0"/>
          </a:p>
        </p:txBody>
      </p:sp>
      <p:pic>
        <p:nvPicPr>
          <p:cNvPr id="19458" name="Picture 2">
            <a:extLst>
              <a:ext uri="{FF2B5EF4-FFF2-40B4-BE49-F238E27FC236}">
                <a16:creationId xmlns:a16="http://schemas.microsoft.com/office/drawing/2014/main" id="{7A476D96-5875-615F-2FDA-C8D6E0CB6D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72" r="31719"/>
          <a:stretch/>
        </p:blipFill>
        <p:spPr bwMode="auto">
          <a:xfrm>
            <a:off x="8700449" y="1901952"/>
            <a:ext cx="2027583"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0C05D255-A53B-30A2-76C1-4562D81CF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143" y="1775424"/>
            <a:ext cx="5438775" cy="434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47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0515600" cy="676656"/>
          </a:xfrm>
        </p:spPr>
        <p:txBody>
          <a:bodyPr/>
          <a:lstStyle/>
          <a:p>
            <a:r>
              <a:rPr lang="en-US" dirty="0"/>
              <a:t>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47</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4A03D98D-981F-3445-8921-ACD8E20FC9F0}"/>
              </a:ext>
            </a:extLst>
          </p:cNvPr>
          <p:cNvSpPr txBox="1"/>
          <p:nvPr/>
        </p:nvSpPr>
        <p:spPr>
          <a:xfrm>
            <a:off x="576072" y="319254"/>
            <a:ext cx="6102626"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Relational Algebra Queries </a:t>
            </a:r>
            <a:endParaRPr lang="en-IN" sz="3200" dirty="0"/>
          </a:p>
        </p:txBody>
      </p:sp>
      <p:sp>
        <p:nvSpPr>
          <p:cNvPr id="9" name="TextBox 8">
            <a:extLst>
              <a:ext uri="{FF2B5EF4-FFF2-40B4-BE49-F238E27FC236}">
                <a16:creationId xmlns:a16="http://schemas.microsoft.com/office/drawing/2014/main" id="{E171C832-9D91-F457-38B7-4BA1C22C7753}"/>
              </a:ext>
            </a:extLst>
          </p:cNvPr>
          <p:cNvSpPr txBox="1"/>
          <p:nvPr/>
        </p:nvSpPr>
        <p:spPr>
          <a:xfrm>
            <a:off x="467139" y="1005054"/>
            <a:ext cx="6102626" cy="830997"/>
          </a:xfrm>
          <a:prstGeom prst="rect">
            <a:avLst/>
          </a:prstGeom>
          <a:noFill/>
        </p:spPr>
        <p:txBody>
          <a:bodyPr wrap="square">
            <a:spAutoFit/>
          </a:bodyPr>
          <a:lstStyle/>
          <a:p>
            <a:r>
              <a:rPr lang="en-US" sz="2400" b="1" i="0" u="none" strike="noStrike" dirty="0">
                <a:solidFill>
                  <a:srgbClr val="000000"/>
                </a:solidFill>
                <a:effectLst/>
                <a:latin typeface="Gill Sans"/>
              </a:rPr>
              <a:t>2)Find the MAX amount spent by the user on  insurance.</a:t>
            </a:r>
            <a:endParaRPr lang="en-IN" sz="2400" dirty="0"/>
          </a:p>
        </p:txBody>
      </p:sp>
      <p:pic>
        <p:nvPicPr>
          <p:cNvPr id="18434" name="Picture 2">
            <a:extLst>
              <a:ext uri="{FF2B5EF4-FFF2-40B4-BE49-F238E27FC236}">
                <a16:creationId xmlns:a16="http://schemas.microsoft.com/office/drawing/2014/main" id="{EF405285-F466-C1BF-6923-9753D13A0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799" y="214107"/>
            <a:ext cx="5734050" cy="406468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0D9173E5-2787-CAC9-80FB-16AA8D140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269" y="4379819"/>
            <a:ext cx="7012940" cy="191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447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153725" y="2675060"/>
            <a:ext cx="10203776" cy="150627"/>
          </a:xfrm>
        </p:spPr>
        <p:txBody>
          <a:bodyPr/>
          <a:lstStyle/>
          <a:p>
            <a:pPr rtl="0">
              <a:spcBef>
                <a:spcPts val="0"/>
              </a:spcBef>
              <a:spcAft>
                <a:spcPts val="0"/>
              </a:spcAft>
            </a:pPr>
            <a:r>
              <a:rPr lang="en-US" sz="3200" b="1" dirty="0">
                <a:solidFill>
                  <a:srgbClr val="000000"/>
                </a:solidFill>
                <a:latin typeface="Gill Sans"/>
              </a:rPr>
              <a:t>3)</a:t>
            </a:r>
            <a:r>
              <a:rPr lang="en-US" sz="2400" b="1" i="0" u="none" strike="noStrike" dirty="0">
                <a:solidFill>
                  <a:srgbClr val="000000"/>
                </a:solidFill>
                <a:effectLst/>
                <a:latin typeface="Gill Sans"/>
              </a:rPr>
              <a:t> Find the mobile number, account number and IFSC code of the user having user_id =’abh@5934’</a:t>
            </a:r>
            <a:br>
              <a:rPr lang="en-US" sz="1100" b="0" dirty="0">
                <a:effectLst/>
              </a:rPr>
            </a:br>
            <a:br>
              <a:rPr lang="en-US" sz="1100" dirty="0"/>
            </a:br>
            <a:br>
              <a:rPr lang="en-US" sz="6000" b="0" dirty="0">
                <a:effectLst/>
              </a:rPr>
            </a:br>
            <a:br>
              <a:rPr lang="en-US" sz="6000" b="0" dirty="0">
                <a:effectLst/>
              </a:rPr>
            </a:br>
            <a:endParaRPr lang="en-US" sz="6000"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48</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07358D69-CEF5-4F89-C3EC-80EF5E89A132}"/>
              </a:ext>
            </a:extLst>
          </p:cNvPr>
          <p:cNvSpPr txBox="1"/>
          <p:nvPr/>
        </p:nvSpPr>
        <p:spPr>
          <a:xfrm>
            <a:off x="365760" y="494217"/>
            <a:ext cx="6102626"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Relational Algebra Queries </a:t>
            </a:r>
            <a:endParaRPr lang="en-IN" sz="3200" dirty="0"/>
          </a:p>
        </p:txBody>
      </p:sp>
      <p:pic>
        <p:nvPicPr>
          <p:cNvPr id="17410" name="Picture 2">
            <a:extLst>
              <a:ext uri="{FF2B5EF4-FFF2-40B4-BE49-F238E27FC236}">
                <a16:creationId xmlns:a16="http://schemas.microsoft.com/office/drawing/2014/main" id="{492C425A-FDE3-1EA3-47C5-DC22E422A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36" y="1901952"/>
            <a:ext cx="5734050" cy="387705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83B37BDD-8CAE-77FA-0A34-70E8363AF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164" y="2183991"/>
            <a:ext cx="3507320" cy="172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703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0515600" cy="676656"/>
          </a:xfrm>
        </p:spPr>
        <p:txBody>
          <a:bodyPr/>
          <a:lstStyle/>
          <a:p>
            <a:r>
              <a:rPr lang="en-US" dirty="0"/>
              <a:t>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49</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08B3DAB8-A7DC-D250-072B-FCC9D0442046}"/>
              </a:ext>
            </a:extLst>
          </p:cNvPr>
          <p:cNvSpPr txBox="1"/>
          <p:nvPr/>
        </p:nvSpPr>
        <p:spPr>
          <a:xfrm>
            <a:off x="419166" y="466606"/>
            <a:ext cx="6102626"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Relational Algebra Queries </a:t>
            </a:r>
            <a:endParaRPr lang="en-IN" sz="3200" dirty="0"/>
          </a:p>
        </p:txBody>
      </p:sp>
      <p:sp>
        <p:nvSpPr>
          <p:cNvPr id="9" name="TextBox 8">
            <a:extLst>
              <a:ext uri="{FF2B5EF4-FFF2-40B4-BE49-F238E27FC236}">
                <a16:creationId xmlns:a16="http://schemas.microsoft.com/office/drawing/2014/main" id="{B4F9076C-1533-6C14-AA68-4C8EAA3B8356}"/>
              </a:ext>
            </a:extLst>
          </p:cNvPr>
          <p:cNvSpPr txBox="1"/>
          <p:nvPr/>
        </p:nvSpPr>
        <p:spPr>
          <a:xfrm>
            <a:off x="419166" y="1297828"/>
            <a:ext cx="5080486" cy="1754326"/>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Gill Sans"/>
              </a:rPr>
              <a:t>4)Find the user-id who has done the transaction on “___8:23__” and “__12-10-2022___” date</a:t>
            </a:r>
            <a:r>
              <a:rPr lang="en-US" sz="1800" b="1" i="0" u="none" strike="noStrike" dirty="0">
                <a:solidFill>
                  <a:srgbClr val="000000"/>
                </a:solidFill>
                <a:effectLst/>
                <a:latin typeface="Gill Sans"/>
              </a:rPr>
              <a:t>.</a:t>
            </a:r>
            <a:endParaRPr lang="en-US" b="0" dirty="0">
              <a:effectLst/>
            </a:endParaRPr>
          </a:p>
          <a:p>
            <a:br>
              <a:rPr lang="en-US" dirty="0"/>
            </a:br>
            <a:endParaRPr lang="en-IN" dirty="0"/>
          </a:p>
        </p:txBody>
      </p:sp>
      <p:pic>
        <p:nvPicPr>
          <p:cNvPr id="16386" name="Picture 2">
            <a:extLst>
              <a:ext uri="{FF2B5EF4-FFF2-40B4-BE49-F238E27FC236}">
                <a16:creationId xmlns:a16="http://schemas.microsoft.com/office/drawing/2014/main" id="{E48AD24E-F483-9C06-8A46-BAED36E1E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328" y="1216152"/>
            <a:ext cx="6336112" cy="491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1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b="1" dirty="0">
                <a:solidFill>
                  <a:schemeClr val="tx1">
                    <a:lumMod val="50000"/>
                  </a:schemeClr>
                </a:solidFill>
              </a:rPr>
              <a:t>Our project is an example of how various payment </a:t>
            </a:r>
            <a:r>
              <a:rPr lang="en-IN" b="1" dirty="0">
                <a:solidFill>
                  <a:schemeClr val="tx1">
                    <a:lumMod val="50000"/>
                  </a:schemeClr>
                </a:solidFill>
              </a:rPr>
              <a:t>mechanisms’ data interact with each other in a payment mechanism. </a:t>
            </a:r>
          </a:p>
          <a:p>
            <a:r>
              <a:rPr lang="en-IN" b="1" dirty="0">
                <a:solidFill>
                  <a:schemeClr val="tx1">
                    <a:lumMod val="50000"/>
                  </a:schemeClr>
                </a:solidFill>
              </a:rPr>
              <a:t>Note:- this isn’t a real payment mechanism it is actually our own take on how various payment system works in INDIA, like the UPI ecosystem and NEFT payment mechanism.</a:t>
            </a:r>
            <a:endParaRPr lang="en-US" b="1" dirty="0">
              <a:solidFill>
                <a:schemeClr val="tx1">
                  <a:lumMod val="50000"/>
                </a:schemeClr>
              </a:solidFill>
            </a:endParaRPr>
          </a:p>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r>
              <a:rPr lang="en-US" dirty="0"/>
              <a:t>  </a:t>
            </a:r>
          </a:p>
        </p:txBody>
      </p:sp>
      <p:pic>
        <p:nvPicPr>
          <p:cNvPr id="8" name="Picture Placeholder 7">
            <a:extLst>
              <a:ext uri="{FF2B5EF4-FFF2-40B4-BE49-F238E27FC236}">
                <a16:creationId xmlns:a16="http://schemas.microsoft.com/office/drawing/2014/main" id="{012A3B7F-4C36-1768-BDEC-FBA67A2AC859}"/>
              </a:ext>
            </a:extLst>
          </p:cNvPr>
          <p:cNvPicPr>
            <a:picLocks noGrp="1" noChangeAspect="1"/>
          </p:cNvPicPr>
          <p:nvPr>
            <p:ph type="pic" idx="1"/>
          </p:nvPr>
        </p:nvPicPr>
        <p:blipFill>
          <a:blip r:embed="rId2"/>
          <a:srcRect l="30862" r="30862"/>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13053"/>
            <a:ext cx="10515600" cy="676656"/>
          </a:xfrm>
        </p:spPr>
        <p:txBody>
          <a:bodyPr/>
          <a:lstStyle/>
          <a:p>
            <a:r>
              <a:rPr lang="en-US" dirty="0"/>
              <a:t>   </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DBMS </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50</a:t>
            </a:fld>
            <a:endParaRPr lang="en-US" dirty="0"/>
          </a:p>
        </p:txBody>
      </p:sp>
      <p:sp>
        <p:nvSpPr>
          <p:cNvPr id="5" name="Content Placeholder 4">
            <a:extLst>
              <a:ext uri="{FF2B5EF4-FFF2-40B4-BE49-F238E27FC236}">
                <a16:creationId xmlns:a16="http://schemas.microsoft.com/office/drawing/2014/main" id="{3A3405DC-1113-F6B4-BA2C-294E6D12E1B2}"/>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5FEC14D2-9AA8-D395-B343-D7573E738263}"/>
              </a:ext>
            </a:extLst>
          </p:cNvPr>
          <p:cNvSpPr txBox="1"/>
          <p:nvPr/>
        </p:nvSpPr>
        <p:spPr>
          <a:xfrm>
            <a:off x="576072" y="272266"/>
            <a:ext cx="6102626"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Relational Algebra Queries </a:t>
            </a:r>
            <a:endParaRPr lang="en-IN" sz="3200" dirty="0"/>
          </a:p>
        </p:txBody>
      </p:sp>
      <p:sp>
        <p:nvSpPr>
          <p:cNvPr id="9" name="TextBox 8">
            <a:extLst>
              <a:ext uri="{FF2B5EF4-FFF2-40B4-BE49-F238E27FC236}">
                <a16:creationId xmlns:a16="http://schemas.microsoft.com/office/drawing/2014/main" id="{BAF63B26-E12E-D2B3-E221-18CF8BC7C0F2}"/>
              </a:ext>
            </a:extLst>
          </p:cNvPr>
          <p:cNvSpPr txBox="1"/>
          <p:nvPr/>
        </p:nvSpPr>
        <p:spPr>
          <a:xfrm>
            <a:off x="480391" y="958888"/>
            <a:ext cx="4873487" cy="1754326"/>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Gill Sans"/>
              </a:rPr>
              <a:t>5)Find user_id of the user who has made a transfer of 1500 OR who’s last name ends with ‘kumar’.</a:t>
            </a:r>
            <a:endParaRPr lang="en-US" sz="2400" b="0" dirty="0">
              <a:effectLst/>
            </a:endParaRPr>
          </a:p>
          <a:p>
            <a:br>
              <a:rPr lang="en-US" dirty="0"/>
            </a:br>
            <a:endParaRPr lang="en-IN" dirty="0"/>
          </a:p>
        </p:txBody>
      </p:sp>
      <p:pic>
        <p:nvPicPr>
          <p:cNvPr id="15362" name="Picture 2">
            <a:extLst>
              <a:ext uri="{FF2B5EF4-FFF2-40B4-BE49-F238E27FC236}">
                <a16:creationId xmlns:a16="http://schemas.microsoft.com/office/drawing/2014/main" id="{221B2662-5DB6-EC6E-42E0-5DD24C155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729" y="1078992"/>
            <a:ext cx="5734050" cy="38004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A4863594-FD52-8C4A-CD17-27A8B21EB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600" y="2512974"/>
            <a:ext cx="3176852"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107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5" name="Subtitle 4">
            <a:extLst>
              <a:ext uri="{FF2B5EF4-FFF2-40B4-BE49-F238E27FC236}">
                <a16:creationId xmlns:a16="http://schemas.microsoft.com/office/drawing/2014/main" id="{2776A5FC-2276-1641-B86E-92BA9451255B}"/>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57793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Assumptions</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646363" cy="4070729"/>
          </a:xfrm>
        </p:spPr>
        <p:txBody>
          <a:bodyPr>
            <a:normAutofit/>
          </a:bodyPr>
          <a:lstStyle/>
          <a:p>
            <a:r>
              <a:rPr lang="en-US" sz="2000" b="1" dirty="0"/>
              <a:t>1)We are assuming that email can not be unique because it may be possible that one user has not its own email but using other user’s email </a:t>
            </a:r>
          </a:p>
          <a:p>
            <a:endParaRPr lang="en-US" sz="2000" b="1" dirty="0"/>
          </a:p>
          <a:p>
            <a:r>
              <a:rPr lang="en-US" sz="2000" b="1" dirty="0"/>
              <a:t>2) There are varius type of services which user can get but We are taking only insurance as a service. </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252845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923826" y="2370268"/>
            <a:ext cx="5987722" cy="1773555"/>
          </a:xfrm>
        </p:spPr>
        <p:txBody>
          <a:bodyPr/>
          <a:lstStyle/>
          <a:p>
            <a:r>
              <a:rPr lang="en-US" b="1" dirty="0">
                <a:solidFill>
                  <a:schemeClr val="tx1"/>
                </a:solidFill>
              </a:rPr>
              <a:t>E R Diagram</a:t>
            </a:r>
          </a:p>
        </p:txBody>
      </p:sp>
    </p:spTree>
    <p:extLst>
      <p:ext uri="{BB962C8B-B14F-4D97-AF65-F5344CB8AC3E}">
        <p14:creationId xmlns:p14="http://schemas.microsoft.com/office/powerpoint/2010/main" val="520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4" name="Picture 3">
            <a:extLst>
              <a:ext uri="{FF2B5EF4-FFF2-40B4-BE49-F238E27FC236}">
                <a16:creationId xmlns:a16="http://schemas.microsoft.com/office/drawing/2014/main" id="{65163152-46B5-35C5-4A6D-CA67CF7CB3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923826" y="2370268"/>
            <a:ext cx="4840641" cy="1773555"/>
          </a:xfrm>
        </p:spPr>
        <p:txBody>
          <a:bodyPr/>
          <a:lstStyle/>
          <a:p>
            <a:r>
              <a:rPr lang="en-US" dirty="0"/>
              <a:t>Entity sets </a:t>
            </a:r>
          </a:p>
        </p:txBody>
      </p:sp>
    </p:spTree>
    <p:extLst>
      <p:ext uri="{BB962C8B-B14F-4D97-AF65-F5344CB8AC3E}">
        <p14:creationId xmlns:p14="http://schemas.microsoft.com/office/powerpoint/2010/main" val="3977353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{1C2C0638-867D-421A-838B-EDB55B381BA3}tf11964407_win32</Template>
  <TotalTime>702</TotalTime>
  <Words>2896</Words>
  <Application>Microsoft Office PowerPoint</Application>
  <PresentationFormat>Widescreen</PresentationFormat>
  <Paragraphs>410</Paragraphs>
  <Slides>51</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Black</vt:lpstr>
      <vt:lpstr>Arial Narrow</vt:lpstr>
      <vt:lpstr>Calibri</vt:lpstr>
      <vt:lpstr>Courier New</vt:lpstr>
      <vt:lpstr>Gill Sans</vt:lpstr>
      <vt:lpstr>Gill Sans Nova</vt:lpstr>
      <vt:lpstr>Gill Sans Nova Light</vt:lpstr>
      <vt:lpstr>Sagona Book</vt:lpstr>
      <vt:lpstr>Office Theme</vt:lpstr>
      <vt:lpstr>Database Management Systems </vt:lpstr>
      <vt:lpstr>Meet our team:-</vt:lpstr>
      <vt:lpstr>Contents</vt:lpstr>
      <vt:lpstr>Contents</vt:lpstr>
      <vt:lpstr>Introduction</vt:lpstr>
      <vt:lpstr>Assumptions</vt:lpstr>
      <vt:lpstr>E R Diagram</vt:lpstr>
      <vt:lpstr>PowerPoint Presentation</vt:lpstr>
      <vt:lpstr>Entity sets </vt:lpstr>
      <vt:lpstr>Entity set:-</vt:lpstr>
      <vt:lpstr>Entity set:-</vt:lpstr>
      <vt:lpstr>Relationship and cardinality</vt:lpstr>
      <vt:lpstr>Relationship and cardinality:-</vt:lpstr>
      <vt:lpstr>Relationship and cardinality:-</vt:lpstr>
      <vt:lpstr>Converting ER diagram into schema</vt:lpstr>
      <vt:lpstr>Converting ER diagram into schema:-</vt:lpstr>
      <vt:lpstr>Converting ER diagram into schema:-</vt:lpstr>
      <vt:lpstr>Converting ER diagram into schema:-</vt:lpstr>
      <vt:lpstr>Functional dependencies </vt:lpstr>
      <vt:lpstr>Functional Dependencies:-</vt:lpstr>
      <vt:lpstr>Functional Dependencies:-</vt:lpstr>
      <vt:lpstr>Functional dependencies:-</vt:lpstr>
      <vt:lpstr> Normalization and final Schema</vt:lpstr>
      <vt:lpstr>Normalization and final schema:-</vt:lpstr>
      <vt:lpstr>Normalization and final schema:-</vt:lpstr>
      <vt:lpstr>Normalization and final schema:-</vt:lpstr>
      <vt:lpstr>Normalization and final schema:-</vt:lpstr>
      <vt:lpstr>Normalization and final schema:-</vt:lpstr>
      <vt:lpstr>Normalization and final schema:-</vt:lpstr>
      <vt:lpstr>Normalization and final schema:-</vt:lpstr>
      <vt:lpstr>Normalization and final schema:-</vt:lpstr>
      <vt:lpstr>   creating tables and inserting data into tables </vt:lpstr>
      <vt:lpstr>                 profile</vt:lpstr>
      <vt:lpstr>          Account</vt:lpstr>
      <vt:lpstr>        Bill</vt:lpstr>
      <vt:lpstr>Insurance</vt:lpstr>
      <vt:lpstr>     insur_amt</vt:lpstr>
      <vt:lpstr>   </vt:lpstr>
      <vt:lpstr>transfer_fund</vt:lpstr>
      <vt:lpstr>ticket</vt:lpstr>
      <vt:lpstr>SQL Queries </vt:lpstr>
      <vt:lpstr>SQL Queries </vt:lpstr>
      <vt:lpstr>SQL Queries </vt:lpstr>
      <vt:lpstr>SQL Queries </vt:lpstr>
      <vt:lpstr>SQL Queries </vt:lpstr>
      <vt:lpstr>   </vt:lpstr>
      <vt:lpstr>   </vt:lpstr>
      <vt:lpstr>3) Find the mobile number, account number and IFSC code of the user having user_id =’abh@5934’    </vt:lpstr>
      <vt:lpstr>   </vt:lpstr>
      <vt:lpstr>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dc:title>
  <dc:creator>pk786priyanshu@gmail.com</dc:creator>
  <cp:lastModifiedBy>ankur</cp:lastModifiedBy>
  <cp:revision>12</cp:revision>
  <dcterms:created xsi:type="dcterms:W3CDTF">2022-11-16T05:30:19Z</dcterms:created>
  <dcterms:modified xsi:type="dcterms:W3CDTF">2022-11-17T01:45:45Z</dcterms:modified>
</cp:coreProperties>
</file>