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314" r:id="rId5"/>
    <p:sldId id="329" r:id="rId6"/>
    <p:sldId id="333" r:id="rId7"/>
    <p:sldId id="320" r:id="rId8"/>
    <p:sldId id="328" r:id="rId9"/>
    <p:sldId id="334" r:id="rId10"/>
    <p:sldId id="332" r:id="rId11"/>
    <p:sldId id="30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39AAA3F-8534-4B0D-978F-6B5F804D8528}">
          <p14:sldIdLst>
            <p14:sldId id="314"/>
            <p14:sldId id="329"/>
            <p14:sldId id="333"/>
            <p14:sldId id="320"/>
            <p14:sldId id="328"/>
            <p14:sldId id="334"/>
            <p14:sldId id="332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79282F-0DD1-44F3-A5AE-A83574E1281D}" v="546" dt="2024-03-19T14:21:03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3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Add names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77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66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Usage: Scala, with its functional programming capabilities, is used for application development. Spark, built on Scala, excels in processing large datasets in real-time.</a:t>
            </a:r>
          </a:p>
          <a:p>
            <a:r>
              <a:rPr lang="en-US"/>
              <a:t>Usage: </a:t>
            </a:r>
            <a:r>
              <a:rPr lang="en-US" err="1"/>
              <a:t>MLlib</a:t>
            </a:r>
            <a:r>
              <a:rPr lang="en-US"/>
              <a:t> is used to develop machine learning models that form the backbone of the recommendation engine.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09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26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1467" y="335281"/>
            <a:ext cx="5674360" cy="320040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Real-Time Stock Tracking Application with </a:t>
            </a:r>
            <a:r>
              <a:rPr lang="en-US" err="1">
                <a:ea typeface="+mj-lt"/>
                <a:cs typeface="+mj-lt"/>
              </a:rPr>
              <a:t>Akka</a:t>
            </a:r>
            <a:r>
              <a:rPr lang="en-US">
                <a:ea typeface="+mj-lt"/>
                <a:cs typeface="+mj-lt"/>
              </a:rPr>
              <a:t>– TEAM 3</a:t>
            </a:r>
            <a:endParaRPr lang="en-US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A0E19DAD-1D86-E804-29C5-BF330BC7604A}"/>
              </a:ext>
            </a:extLst>
          </p:cNvPr>
          <p:cNvSpPr txBox="1">
            <a:spLocks/>
          </p:cNvSpPr>
          <p:nvPr/>
        </p:nvSpPr>
        <p:spPr>
          <a:xfrm>
            <a:off x="6091514" y="4172989"/>
            <a:ext cx="5057103" cy="25193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ANKUR VARMA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KHURSHEED KHAN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KAVISH DAFTRI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/>
              <a:t>USE CASES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9C56C22-047C-FE33-ABF0-9D1E72F2E22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84757" y="1878317"/>
            <a:ext cx="6804576" cy="3747180"/>
          </a:xfrm>
        </p:spPr>
        <p:txBody>
          <a:bodyPr/>
          <a:lstStyle/>
          <a:p>
            <a:r>
              <a:rPr lang="en-US"/>
              <a:t>High-frequency traders and trading systems that aim to leverage sub-second changes in stock prices.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5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8026401" cy="37471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1"/>
              <a:t>We will create a stream of OLHC data for the companies in the S&amp;P500 list</a:t>
            </a:r>
          </a:p>
          <a:p>
            <a:r>
              <a:rPr lang="en-US" noProof="1"/>
              <a:t>We will process this stream to derive indicators like </a:t>
            </a:r>
            <a:r>
              <a:rPr lang="en-US" b="0" i="0">
                <a:solidFill>
                  <a:srgbClr val="1D1C1D"/>
                </a:solidFill>
                <a:effectLst/>
                <a:latin typeface="Slack-Lato"/>
              </a:rPr>
              <a:t>Relative Strength Index</a:t>
            </a:r>
            <a:r>
              <a:rPr lang="en-US" b="0" i="0" noProof="1">
                <a:solidFill>
                  <a:srgbClr val="1D1C1D"/>
                </a:solidFill>
                <a:effectLst/>
                <a:latin typeface="Slack-Lato"/>
              </a:rPr>
              <a:t> and </a:t>
            </a:r>
            <a:r>
              <a:rPr lang="en-US" b="0" i="0">
                <a:solidFill>
                  <a:srgbClr val="1D1C1D"/>
                </a:solidFill>
                <a:effectLst/>
                <a:latin typeface="Slack-Lato"/>
              </a:rPr>
              <a:t>Moving Average Convergence Divergence, etc.</a:t>
            </a:r>
          </a:p>
          <a:p>
            <a:r>
              <a:rPr lang="en-US" noProof="1">
                <a:solidFill>
                  <a:srgbClr val="1D1C1D"/>
                </a:solidFill>
                <a:latin typeface="Slack-Lato"/>
              </a:rPr>
              <a:t>We will make real time stock recommendations based on the above metrics</a:t>
            </a:r>
            <a:endParaRPr lang="en-US" noProof="1"/>
          </a:p>
          <a:p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6"/>
            <a:ext cx="10363201" cy="998846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Data Source: Yahoo Finance API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557242"/>
            <a:ext cx="10083801" cy="125306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noProof="1">
                <a:ea typeface="+mn-lt"/>
                <a:cs typeface="+mn-lt"/>
              </a:rPr>
              <a:t>We will query the Yahoo Finance API every 30 seconds and generate a stream of stock data for 500 stocks.</a:t>
            </a:r>
          </a:p>
          <a:p>
            <a:r>
              <a:rPr lang="en-US" noProof="1">
                <a:ea typeface="+mn-lt"/>
                <a:cs typeface="+mn-lt"/>
              </a:rPr>
              <a:t>Here is an example of OLHC data for Apple’s stock:</a:t>
            </a:r>
            <a:br>
              <a:rPr lang="en-US" noProof="1">
                <a:ea typeface="+mn-lt"/>
                <a:cs typeface="+mn-lt"/>
              </a:rPr>
            </a:br>
            <a:endParaRPr lang="en-US" noProof="1">
              <a:ea typeface="+mn-lt"/>
              <a:cs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40741B-EB94-B90D-3E9F-84EE879F3D7D}"/>
              </a:ext>
            </a:extLst>
          </p:cNvPr>
          <p:cNvSpPr txBox="1"/>
          <p:nvPr/>
        </p:nvSpPr>
        <p:spPr>
          <a:xfrm>
            <a:off x="1193800" y="2539374"/>
            <a:ext cx="1007533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err="1"/>
              <a:t>YResponse</a:t>
            </a:r>
            <a:r>
              <a:rPr lang="en-US" sz="1400"/>
              <a:t> { chart: </a:t>
            </a:r>
            <a:r>
              <a:rPr lang="en-US" sz="1400" err="1"/>
              <a:t>YChart</a:t>
            </a:r>
            <a:r>
              <a:rPr lang="en-US" sz="1400"/>
              <a:t> { result: [</a:t>
            </a:r>
            <a:r>
              <a:rPr lang="en-US" sz="1400" err="1"/>
              <a:t>YQuoteBlock</a:t>
            </a:r>
            <a:r>
              <a:rPr lang="en-US" sz="1400"/>
              <a:t> { meta: </a:t>
            </a:r>
            <a:r>
              <a:rPr lang="en-US" sz="1400" err="1"/>
              <a:t>YMetaData</a:t>
            </a:r>
            <a:r>
              <a:rPr lang="en-US" sz="1400"/>
              <a:t> { currency: "USD", symbol: "AAPL", </a:t>
            </a:r>
            <a:r>
              <a:rPr lang="en-US" sz="1400" err="1"/>
              <a:t>exchange_name</a:t>
            </a:r>
            <a:r>
              <a:rPr lang="en-US" sz="1400"/>
              <a:t>: "NMS", </a:t>
            </a:r>
            <a:r>
              <a:rPr lang="en-US" sz="1400" err="1"/>
              <a:t>instrument_type</a:t>
            </a:r>
            <a:r>
              <a:rPr lang="en-US" sz="1400"/>
              <a:t>: "EQUITY", </a:t>
            </a:r>
            <a:r>
              <a:rPr lang="en-US" sz="1400" err="1"/>
              <a:t>first_trade_date</a:t>
            </a:r>
            <a:r>
              <a:rPr lang="en-US" sz="1400"/>
              <a:t>: Some(345479400), </a:t>
            </a:r>
            <a:r>
              <a:rPr lang="en-US" sz="1400" err="1"/>
              <a:t>regular_market_time</a:t>
            </a:r>
            <a:r>
              <a:rPr lang="en-US" sz="1400"/>
              <a:t>: 1710792001, </a:t>
            </a:r>
            <a:r>
              <a:rPr lang="en-US" sz="1400" err="1"/>
              <a:t>gmtoffset</a:t>
            </a:r>
            <a:r>
              <a:rPr lang="en-US" sz="1400"/>
              <a:t>: -14400,timezone: "EDT", </a:t>
            </a:r>
            <a:r>
              <a:rPr lang="en-US" sz="1400" err="1"/>
              <a:t>exchange_timezone_name</a:t>
            </a:r>
            <a:r>
              <a:rPr lang="en-US" sz="1400"/>
              <a:t>: "America/</a:t>
            </a:r>
            <a:r>
              <a:rPr lang="en-US" sz="1400" err="1"/>
              <a:t>New_York</a:t>
            </a:r>
            <a:r>
              <a:rPr lang="en-US" sz="1400"/>
              <a:t>", </a:t>
            </a:r>
            <a:r>
              <a:rPr lang="en-US" sz="1400" err="1"/>
              <a:t>regular_market_price</a:t>
            </a:r>
            <a:r>
              <a:rPr lang="en-US" sz="1400"/>
              <a:t>: 173.72, </a:t>
            </a:r>
            <a:r>
              <a:rPr lang="en-US" sz="1400" err="1"/>
              <a:t>chart_previous_close</a:t>
            </a:r>
            <a:r>
              <a:rPr lang="en-US" sz="1400"/>
              <a:t>: 172.62, </a:t>
            </a:r>
            <a:r>
              <a:rPr lang="en-US" sz="1400" err="1"/>
              <a:t>previous_close</a:t>
            </a:r>
            <a:r>
              <a:rPr lang="en-US" sz="1400"/>
              <a:t>: Some(172.62), scale: Some(3), </a:t>
            </a:r>
            <a:r>
              <a:rPr lang="en-US" sz="1400" err="1"/>
              <a:t>price_hint</a:t>
            </a:r>
            <a:r>
              <a:rPr lang="en-US" sz="1400"/>
              <a:t>: 2, </a:t>
            </a:r>
            <a:r>
              <a:rPr lang="en-US" sz="1400" err="1"/>
              <a:t>current_trading_period</a:t>
            </a:r>
            <a:r>
              <a:rPr lang="en-US" sz="1400"/>
              <a:t>: </a:t>
            </a:r>
            <a:r>
              <a:rPr lang="en-US" sz="1400" err="1"/>
              <a:t>TradingPeriod</a:t>
            </a:r>
            <a:r>
              <a:rPr lang="en-US" sz="1400"/>
              <a:t> { pre: </a:t>
            </a:r>
            <a:r>
              <a:rPr lang="en-US" sz="1400" err="1"/>
              <a:t>PeriodInfo</a:t>
            </a:r>
            <a:r>
              <a:rPr lang="en-US" sz="1400"/>
              <a:t> { </a:t>
            </a:r>
            <a:r>
              <a:rPr lang="en-US" sz="1400" err="1"/>
              <a:t>timezone</a:t>
            </a:r>
            <a:r>
              <a:rPr lang="en-US" sz="1400"/>
              <a:t>: "EDT", start: 1710835200, end: 1710855000, </a:t>
            </a:r>
            <a:r>
              <a:rPr lang="en-US" sz="1400" err="1"/>
              <a:t>gmtoffset</a:t>
            </a:r>
            <a:r>
              <a:rPr lang="en-US" sz="1400"/>
              <a:t>: -14400 }, regular: </a:t>
            </a:r>
            <a:r>
              <a:rPr lang="en-US" sz="1400" err="1"/>
              <a:t>PeriodInfo</a:t>
            </a:r>
            <a:r>
              <a:rPr lang="en-US" sz="1400"/>
              <a:t> { </a:t>
            </a:r>
            <a:r>
              <a:rPr lang="en-US" sz="1400" err="1"/>
              <a:t>timezone</a:t>
            </a:r>
            <a:r>
              <a:rPr lang="en-US" sz="1400"/>
              <a:t>: "EDT", start: 1710855000, end: 1710878400, </a:t>
            </a:r>
            <a:r>
              <a:rPr lang="en-US" sz="1400" err="1"/>
              <a:t>gmtoffset</a:t>
            </a:r>
            <a:r>
              <a:rPr lang="en-US" sz="1400"/>
              <a:t>: -14400 }, post: </a:t>
            </a:r>
            <a:r>
              <a:rPr lang="en-US" sz="1400" err="1"/>
              <a:t>PeriodInfo</a:t>
            </a:r>
            <a:r>
              <a:rPr lang="en-US" sz="1400"/>
              <a:t> { </a:t>
            </a:r>
            <a:r>
              <a:rPr lang="en-US" sz="1400" err="1"/>
              <a:t>timezone</a:t>
            </a:r>
            <a:r>
              <a:rPr lang="en-US" sz="1400"/>
              <a:t>: "EDT", start: 1710878400, end: 1710892800, </a:t>
            </a:r>
            <a:r>
              <a:rPr lang="en-US" sz="1400" err="1"/>
              <a:t>gmtoffset</a:t>
            </a:r>
            <a:r>
              <a:rPr lang="en-US" sz="1400"/>
              <a:t>: -14400 } }, </a:t>
            </a:r>
            <a:r>
              <a:rPr lang="en-US" sz="1400" err="1"/>
              <a:t>trading_periods</a:t>
            </a:r>
            <a:r>
              <a:rPr lang="en-US" sz="1400"/>
              <a:t>: Some([[</a:t>
            </a:r>
            <a:r>
              <a:rPr lang="en-US" sz="1400" err="1"/>
              <a:t>PeriodInfo</a:t>
            </a:r>
            <a:r>
              <a:rPr lang="en-US" sz="1400"/>
              <a:t> { </a:t>
            </a:r>
            <a:r>
              <a:rPr lang="en-US" sz="1400" err="1"/>
              <a:t>timezone</a:t>
            </a:r>
            <a:r>
              <a:rPr lang="en-US" sz="1400"/>
              <a:t>: "EDT", start: 1710768600, end: 1710792000, </a:t>
            </a:r>
            <a:r>
              <a:rPr lang="en-US" sz="1400" err="1"/>
              <a:t>gmtoffset</a:t>
            </a:r>
            <a:r>
              <a:rPr lang="en-US" sz="1400"/>
              <a:t>: -14400 }]]),</a:t>
            </a:r>
            <a:r>
              <a:rPr lang="en-US" sz="1400" err="1"/>
              <a:t>data_granularity</a:t>
            </a:r>
            <a:r>
              <a:rPr lang="en-US" sz="1400"/>
              <a:t>: "1m", range: "1m", </a:t>
            </a:r>
            <a:r>
              <a:rPr lang="en-US" sz="1400" err="1"/>
              <a:t>valid_ranges</a:t>
            </a:r>
            <a:r>
              <a:rPr lang="en-US" sz="1400"/>
              <a:t>: ["1d", "5d", "1mo", "3mo", "6mo", "1y", "2y", "5y", "10y", "</a:t>
            </a:r>
            <a:r>
              <a:rPr lang="en-US" sz="1400" err="1"/>
              <a:t>ytd</a:t>
            </a:r>
            <a:r>
              <a:rPr lang="en-US" sz="1400"/>
              <a:t>", "max"] }, timestamp: [1710791940, 1710792000], events: None, indicators: </a:t>
            </a:r>
            <a:r>
              <a:rPr lang="en-US" sz="1400" err="1"/>
              <a:t>QuoteBlock</a:t>
            </a:r>
            <a:r>
              <a:rPr lang="en-US" sz="1400"/>
              <a:t> { quote: [</a:t>
            </a:r>
            <a:r>
              <a:rPr lang="en-US" sz="1400" err="1"/>
              <a:t>QuoteList</a:t>
            </a:r>
            <a:r>
              <a:rPr lang="en-US" sz="1400"/>
              <a:t> { volume: [Some(0), Some(0)], high: [Some(173.77999877929688), Some(173.72000122070313)], close: [Some(173.6999969482422), Some(173.72000122070313)], low: [Some(173.52000427246094), Some(173.72000122070313)], open: [Some(173.61000061035156), Some(173.72000122070313)] }], </a:t>
            </a:r>
            <a:r>
              <a:rPr lang="en-US" sz="1400" err="1"/>
              <a:t>adjclose</a:t>
            </a:r>
            <a:r>
              <a:rPr lang="en-US" sz="1400"/>
              <a:t>: None } }], error: None } 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/>
              <a:t>Tech stack: </a:t>
            </a:r>
            <a:r>
              <a:rPr lang="en-US" err="1"/>
              <a:t>Akka</a:t>
            </a:r>
            <a:r>
              <a:rPr lang="en-US"/>
              <a:t> 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4992709" cy="37471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1"/>
              <a:t>Akka Actors</a:t>
            </a:r>
          </a:p>
          <a:p>
            <a:r>
              <a:rPr lang="en-US" noProof="1"/>
              <a:t>Akka HTTP</a:t>
            </a:r>
          </a:p>
          <a:p>
            <a:r>
              <a:rPr lang="en-US" noProof="1"/>
              <a:t>Akka Streams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7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DB0A-750B-5210-3623-F4403235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C973B-414C-3A58-B10F-A171CCB62D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Implement an actor to query the API every 30 seconds – 30 March 2024</a:t>
            </a:r>
          </a:p>
          <a:p>
            <a:r>
              <a:rPr lang="en-US"/>
              <a:t>Implement an actor to extract moving average and other indicators – 6 April 2024</a:t>
            </a:r>
          </a:p>
          <a:p>
            <a:r>
              <a:rPr lang="en-US"/>
              <a:t>Implement an actor to get a list of recommended stocks for buying and selling – 13 April 2024</a:t>
            </a:r>
          </a:p>
          <a:p>
            <a:r>
              <a:rPr lang="en-US"/>
              <a:t>Implementing a user-interface (if time permits)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4725B-BA4E-9C88-4D55-E6EEBD39D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7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595" y="380836"/>
            <a:ext cx="10363201" cy="1629601"/>
          </a:xfrm>
        </p:spPr>
        <p:txBody>
          <a:bodyPr/>
          <a:lstStyle/>
          <a:p>
            <a:r>
              <a:rPr lang="en-US"/>
              <a:t>Acceptance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02528" y="1515533"/>
            <a:ext cx="9821334" cy="4224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0">
                <a:solidFill>
                  <a:srgbClr val="0D0D0D"/>
                </a:solidFill>
                <a:effectLst/>
                <a:latin typeface="Söhne"/>
              </a:rPr>
              <a:t>Latency</a:t>
            </a:r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: The time interval between when a piece of stock market data is received by the system and when the system completes processing that data, calculates the desired metrics (such as RSI and MACD), and generates a recommendation based on those metrics.</a:t>
            </a:r>
          </a:p>
          <a:p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Here is the latency of some of the most popular real-time stock data providers:</a:t>
            </a:r>
          </a:p>
          <a:p>
            <a:pPr lvl="2">
              <a:buFont typeface="+mj-lt"/>
              <a:buAutoNum type="arabicPeriod"/>
            </a:pPr>
            <a:r>
              <a:rPr lang="en-US" b="1" i="0">
                <a:solidFill>
                  <a:srgbClr val="0D0D0D"/>
                </a:solidFill>
                <a:effectLst/>
                <a:latin typeface="Söhne"/>
              </a:rPr>
              <a:t>IEX Cloud</a:t>
            </a:r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: 1-2 milliseconds</a:t>
            </a:r>
          </a:p>
          <a:p>
            <a:pPr lvl="2">
              <a:buFont typeface="+mj-lt"/>
              <a:buAutoNum type="arabicPeriod"/>
            </a:pPr>
            <a:r>
              <a:rPr lang="en-US" b="1" i="0">
                <a:solidFill>
                  <a:srgbClr val="0D0D0D"/>
                </a:solidFill>
                <a:effectLst/>
                <a:latin typeface="Söhne"/>
              </a:rPr>
              <a:t>Alpha Vantage</a:t>
            </a:r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: 2-3 milliseconds</a:t>
            </a:r>
          </a:p>
          <a:p>
            <a:pPr lvl="2">
              <a:buFont typeface="+mj-lt"/>
              <a:buAutoNum type="arabicPeriod"/>
            </a:pPr>
            <a:r>
              <a:rPr lang="en-US" b="1" i="0" err="1">
                <a:solidFill>
                  <a:srgbClr val="0D0D0D"/>
                </a:solidFill>
                <a:effectLst/>
                <a:latin typeface="Söhne"/>
              </a:rPr>
              <a:t>Quandl</a:t>
            </a:r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: 3-4 milliseconds</a:t>
            </a:r>
          </a:p>
          <a:p>
            <a:pPr lvl="2">
              <a:buFont typeface="+mj-lt"/>
              <a:buAutoNum type="arabicPeriod"/>
            </a:pPr>
            <a:r>
              <a:rPr lang="en-US" b="1" i="0" err="1">
                <a:solidFill>
                  <a:srgbClr val="0D0D0D"/>
                </a:solidFill>
                <a:effectLst/>
                <a:latin typeface="Söhne"/>
              </a:rPr>
              <a:t>Tiingo</a:t>
            </a:r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: 4-5 milliseconds</a:t>
            </a:r>
          </a:p>
          <a:p>
            <a:pPr lvl="2">
              <a:buFont typeface="+mj-lt"/>
              <a:buAutoNum type="arabicPeriod"/>
            </a:pPr>
            <a:r>
              <a:rPr lang="en-US" b="1" i="0" err="1">
                <a:solidFill>
                  <a:srgbClr val="0D0D0D"/>
                </a:solidFill>
                <a:effectLst/>
                <a:latin typeface="Söhne"/>
              </a:rPr>
              <a:t>Algoseek</a:t>
            </a:r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: Less than 10 microseconds</a:t>
            </a:r>
          </a:p>
          <a:p>
            <a:pPr lvl="2">
              <a:buFont typeface="+mj-lt"/>
              <a:buAutoNum type="arabicPeriod"/>
            </a:pPr>
            <a:r>
              <a:rPr lang="en-US" b="1" i="0">
                <a:solidFill>
                  <a:srgbClr val="0D0D0D"/>
                </a:solidFill>
                <a:effectLst/>
                <a:latin typeface="Söhne"/>
              </a:rPr>
              <a:t>Google Finance</a:t>
            </a:r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: 5-10 milliseconds</a:t>
            </a:r>
          </a:p>
          <a:p>
            <a:r>
              <a:rPr lang="en-US" noProof="1">
                <a:solidFill>
                  <a:srgbClr val="0D0D0D"/>
                </a:solidFill>
                <a:latin typeface="Söhne"/>
              </a:rPr>
              <a:t>Our target would be to have a latency of not more than 1 milli-second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22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ANKUR VARMA</a:t>
            </a:r>
          </a:p>
          <a:p>
            <a:r>
              <a:rPr lang="en-US"/>
              <a:t>KHURSHEED KHAN</a:t>
            </a:r>
          </a:p>
          <a:p>
            <a:r>
              <a:rPr lang="en-US"/>
              <a:t>KAVISH DAFTRI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68EFD9E-464D-4A64-8503-21EC02601551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133F63F-9110-40E7-9727-485934F415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B53FD5-8F3E-4406-8404-9F78B5E6376E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a8eec281-aaa3-4dae-ac9b-9a398b9215e7}" enabled="0" method="" siteId="{a8eec281-aaa3-4dae-ac9b-9a398b9215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Application>Microsoft Office PowerPoint</Application>
  <PresentationFormat>Widescreen</PresentationFormat>
  <Slides>8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Custom</vt:lpstr>
      <vt:lpstr>Real-Time Stock Tracking Application with Akka– TEAM 3</vt:lpstr>
      <vt:lpstr>USE CASES</vt:lpstr>
      <vt:lpstr>METHODOLOGY</vt:lpstr>
      <vt:lpstr>Data Source: Yahoo Finance API</vt:lpstr>
      <vt:lpstr>Tech stack: Akka Toolkit</vt:lpstr>
      <vt:lpstr>Milestones</vt:lpstr>
      <vt:lpstr>Acceptance criteria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revision>2</cp:revision>
  <dcterms:created xsi:type="dcterms:W3CDTF">2024-03-14T19:01:20Z</dcterms:created>
  <dcterms:modified xsi:type="dcterms:W3CDTF">2024-03-20T18:39:06Z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