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1422F9-3409-4461-8859-F0121792CB4C}"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310694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422F9-3409-4461-8859-F0121792CB4C}"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38435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422F9-3409-4461-8859-F0121792CB4C}"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396743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422F9-3409-4461-8859-F0121792CB4C}"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179041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422F9-3409-4461-8859-F0121792CB4C}"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210357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1422F9-3409-4461-8859-F0121792CB4C}"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38975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1422F9-3409-4461-8859-F0121792CB4C}"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1642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1422F9-3409-4461-8859-F0121792CB4C}"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150370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422F9-3409-4461-8859-F0121792CB4C}"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89330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422F9-3409-4461-8859-F0121792CB4C}"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35897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422F9-3409-4461-8859-F0121792CB4C}"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3ACE9-6842-4505-B5B4-8604C92B1D93}" type="slidenum">
              <a:rPr lang="en-US" smtClean="0"/>
              <a:t>‹#›</a:t>
            </a:fld>
            <a:endParaRPr lang="en-US"/>
          </a:p>
        </p:txBody>
      </p:sp>
    </p:spTree>
    <p:extLst>
      <p:ext uri="{BB962C8B-B14F-4D97-AF65-F5344CB8AC3E}">
        <p14:creationId xmlns:p14="http://schemas.microsoft.com/office/powerpoint/2010/main" val="29078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422F9-3409-4461-8859-F0121792CB4C}" type="datetimeFigureOut">
              <a:rPr lang="en-US" smtClean="0"/>
              <a:t>10/25/2017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3ACE9-6842-4505-B5B4-8604C92B1D93}" type="slidenum">
              <a:rPr lang="en-US" smtClean="0"/>
              <a:t>‹#›</a:t>
            </a:fld>
            <a:endParaRPr lang="en-US"/>
          </a:p>
        </p:txBody>
      </p:sp>
    </p:spTree>
    <p:extLst>
      <p:ext uri="{BB962C8B-B14F-4D97-AF65-F5344CB8AC3E}">
        <p14:creationId xmlns:p14="http://schemas.microsoft.com/office/powerpoint/2010/main" val="376182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Lake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6204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263" y="1339403"/>
            <a:ext cx="6798162" cy="5406413"/>
          </a:xfrm>
        </p:spPr>
      </p:pic>
    </p:spTree>
    <p:extLst>
      <p:ext uri="{BB962C8B-B14F-4D97-AF65-F5344CB8AC3E}">
        <p14:creationId xmlns:p14="http://schemas.microsoft.com/office/powerpoint/2010/main" val="650005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Intake Tier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287" y="1267854"/>
            <a:ext cx="7641969" cy="5364765"/>
          </a:xfrm>
        </p:spPr>
      </p:pic>
    </p:spTree>
    <p:extLst>
      <p:ext uri="{BB962C8B-B14F-4D97-AF65-F5344CB8AC3E}">
        <p14:creationId xmlns:p14="http://schemas.microsoft.com/office/powerpoint/2010/main" val="2968044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Tier</a:t>
            </a:r>
            <a:endParaRPr lang="en-US" dirty="0"/>
          </a:p>
        </p:txBody>
      </p:sp>
      <p:sp>
        <p:nvSpPr>
          <p:cNvPr id="3" name="Content Placeholder 2"/>
          <p:cNvSpPr>
            <a:spLocks noGrp="1"/>
          </p:cNvSpPr>
          <p:nvPr>
            <p:ph idx="1"/>
          </p:nvPr>
        </p:nvSpPr>
        <p:spPr/>
        <p:txBody>
          <a:bodyPr/>
          <a:lstStyle/>
          <a:p>
            <a:r>
              <a:rPr lang="en-US" dirty="0" smtClean="0"/>
              <a:t>The Key purpose of the Management Tier is to acquire data from the Raw Zone of the Intake Tier and package it so that the data is ready for exploration, discovery and provisioning and consumption by the end users or applications.</a:t>
            </a:r>
            <a:endParaRPr lang="en-US" dirty="0"/>
          </a:p>
        </p:txBody>
      </p:sp>
    </p:spTree>
    <p:extLst>
      <p:ext uri="{BB962C8B-B14F-4D97-AF65-F5344CB8AC3E}">
        <p14:creationId xmlns:p14="http://schemas.microsoft.com/office/powerpoint/2010/main" val="1581676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 Tier</a:t>
            </a:r>
            <a:endParaRPr lang="en-US" dirty="0"/>
          </a:p>
        </p:txBody>
      </p:sp>
      <p:sp>
        <p:nvSpPr>
          <p:cNvPr id="3" name="Content Placeholder 2"/>
          <p:cNvSpPr>
            <a:spLocks noGrp="1"/>
          </p:cNvSpPr>
          <p:nvPr>
            <p:ph idx="1"/>
          </p:nvPr>
        </p:nvSpPr>
        <p:spPr/>
        <p:txBody>
          <a:bodyPr/>
          <a:lstStyle/>
          <a:p>
            <a:r>
              <a:rPr lang="en-US" dirty="0" smtClean="0"/>
              <a:t>How this data can be discovered, packed and provisioned for it to be consumed by the downstream system.</a:t>
            </a:r>
            <a:endParaRPr lang="en-US" dirty="0"/>
          </a:p>
        </p:txBody>
      </p:sp>
    </p:spTree>
    <p:extLst>
      <p:ext uri="{BB962C8B-B14F-4D97-AF65-F5344CB8AC3E}">
        <p14:creationId xmlns:p14="http://schemas.microsoft.com/office/powerpoint/2010/main" val="4107214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 And Future Trends </a:t>
            </a:r>
            <a:endParaRPr lang="en-US" dirty="0"/>
          </a:p>
        </p:txBody>
      </p:sp>
      <p:sp>
        <p:nvSpPr>
          <p:cNvPr id="3" name="Content Placeholder 2"/>
          <p:cNvSpPr>
            <a:spLocks noGrp="1"/>
          </p:cNvSpPr>
          <p:nvPr>
            <p:ph idx="1"/>
          </p:nvPr>
        </p:nvSpPr>
        <p:spPr/>
        <p:txBody>
          <a:bodyPr/>
          <a:lstStyle/>
          <a:p>
            <a:r>
              <a:rPr lang="en-US" dirty="0" smtClean="0"/>
              <a:t>The demand for extreme high speed insights.(</a:t>
            </a:r>
            <a:r>
              <a:rPr lang="en-US" dirty="0" err="1" smtClean="0"/>
              <a:t>Lamda</a:t>
            </a:r>
            <a:r>
              <a:rPr lang="en-US" dirty="0" smtClean="0"/>
              <a:t> </a:t>
            </a:r>
            <a:r>
              <a:rPr lang="en-US" dirty="0" err="1" smtClean="0"/>
              <a:t>Architure</a:t>
            </a:r>
            <a:r>
              <a:rPr lang="en-US" dirty="0" smtClean="0"/>
              <a:t>) </a:t>
            </a:r>
          </a:p>
          <a:p>
            <a:r>
              <a:rPr lang="en-US" dirty="0" smtClean="0"/>
              <a:t>The growth of IOT</a:t>
            </a:r>
          </a:p>
          <a:p>
            <a:r>
              <a:rPr lang="en-US" dirty="0" smtClean="0"/>
              <a:t>The evolution of deep learning </a:t>
            </a:r>
          </a:p>
          <a:p>
            <a:endParaRPr lang="en-US" dirty="0" smtClean="0"/>
          </a:p>
          <a:p>
            <a:endParaRPr lang="en-US" dirty="0" smtClean="0"/>
          </a:p>
          <a:p>
            <a:endParaRPr lang="en-US" dirty="0"/>
          </a:p>
        </p:txBody>
      </p:sp>
    </p:spTree>
    <p:extLst>
      <p:ext uri="{BB962C8B-B14F-4D97-AF65-F5344CB8AC3E}">
        <p14:creationId xmlns:p14="http://schemas.microsoft.com/office/powerpoint/2010/main" val="2799336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Data Lake</a:t>
            </a:r>
          </a:p>
        </p:txBody>
      </p:sp>
      <p:sp>
        <p:nvSpPr>
          <p:cNvPr id="3" name="Content Placeholder 2"/>
          <p:cNvSpPr>
            <a:spLocks noGrp="1"/>
          </p:cNvSpPr>
          <p:nvPr>
            <p:ph idx="1"/>
          </p:nvPr>
        </p:nvSpPr>
        <p:spPr/>
        <p:txBody>
          <a:bodyPr/>
          <a:lstStyle/>
          <a:p>
            <a:r>
              <a:rPr lang="en-US" dirty="0"/>
              <a:t>Before the Data </a:t>
            </a:r>
            <a:r>
              <a:rPr lang="en-US" dirty="0" smtClean="0"/>
              <a:t>Lake</a:t>
            </a:r>
          </a:p>
          <a:p>
            <a:r>
              <a:rPr lang="en-US" dirty="0"/>
              <a:t>Defining Data </a:t>
            </a:r>
            <a:r>
              <a:rPr lang="en-US" dirty="0" smtClean="0"/>
              <a:t>Lake</a:t>
            </a:r>
          </a:p>
          <a:p>
            <a:r>
              <a:rPr lang="en-US" dirty="0"/>
              <a:t>Key benefits of Data </a:t>
            </a:r>
            <a:r>
              <a:rPr lang="en-US" dirty="0" smtClean="0"/>
              <a:t>Lake</a:t>
            </a:r>
          </a:p>
          <a:p>
            <a:r>
              <a:rPr lang="en-US" dirty="0"/>
              <a:t>Challenges in implementing a Data </a:t>
            </a:r>
            <a:r>
              <a:rPr lang="en-US" dirty="0" smtClean="0"/>
              <a:t>Lake</a:t>
            </a:r>
          </a:p>
          <a:p>
            <a:r>
              <a:rPr lang="en-US" dirty="0" smtClean="0"/>
              <a:t>When to go for a Data Lake implementation </a:t>
            </a:r>
          </a:p>
          <a:p>
            <a:r>
              <a:rPr lang="en-US" dirty="0" smtClean="0"/>
              <a:t>Architecture </a:t>
            </a:r>
          </a:p>
          <a:p>
            <a:r>
              <a:rPr lang="en-US" dirty="0" smtClean="0"/>
              <a:t>Data Lake And Future Trends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60786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the Data Lake</a:t>
            </a:r>
            <a:endParaRPr lang="en-US" dirty="0"/>
          </a:p>
        </p:txBody>
      </p:sp>
      <p:sp>
        <p:nvSpPr>
          <p:cNvPr id="3" name="Content Placeholder 2"/>
          <p:cNvSpPr>
            <a:spLocks noGrp="1"/>
          </p:cNvSpPr>
          <p:nvPr>
            <p:ph idx="1"/>
          </p:nvPr>
        </p:nvSpPr>
        <p:spPr/>
        <p:txBody>
          <a:bodyPr/>
          <a:lstStyle/>
          <a:p>
            <a:r>
              <a:rPr lang="en-US" dirty="0" smtClean="0"/>
              <a:t>What were my total sales in the last year?</a:t>
            </a:r>
          </a:p>
          <a:p>
            <a:r>
              <a:rPr lang="en-US" dirty="0" smtClean="0"/>
              <a:t>What was the sales performance of x unit in y geography in z timeframe?</a:t>
            </a:r>
            <a:endParaRPr lang="en-US" dirty="0"/>
          </a:p>
        </p:txBody>
      </p:sp>
    </p:spTree>
    <p:extLst>
      <p:ext uri="{BB962C8B-B14F-4D97-AF65-F5344CB8AC3E}">
        <p14:creationId xmlns:p14="http://schemas.microsoft.com/office/powerpoint/2010/main" val="143480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did </a:t>
            </a:r>
            <a:r>
              <a:rPr lang="en-US" dirty="0" err="1" smtClean="0"/>
              <a:t>R.Ashwin</a:t>
            </a:r>
            <a:r>
              <a:rPr lang="en-US" dirty="0" smtClean="0"/>
              <a:t> perform in last Test match?(High Level problem statement)</a:t>
            </a:r>
            <a:endParaRPr lang="en-US" dirty="0"/>
          </a:p>
          <a:p>
            <a:r>
              <a:rPr lang="en-US" dirty="0" smtClean="0"/>
              <a:t>Why?</a:t>
            </a:r>
          </a:p>
          <a:p>
            <a:r>
              <a:rPr lang="en-US" dirty="0" err="1"/>
              <a:t>R.Ashwin</a:t>
            </a:r>
            <a:r>
              <a:rPr lang="en-US" dirty="0"/>
              <a:t> performed well ( 6/41 ) in yesterday’s match! </a:t>
            </a:r>
            <a:endParaRPr lang="en-US" dirty="0" smtClean="0"/>
          </a:p>
          <a:p>
            <a:r>
              <a:rPr lang="en-US" dirty="0" smtClean="0"/>
              <a:t>Complex </a:t>
            </a:r>
            <a:r>
              <a:rPr lang="en-US" dirty="0"/>
              <a:t>historical data can quantify how well he has performed Can we say why did he do well in this particular match? </a:t>
            </a:r>
            <a:endParaRPr lang="en-US" dirty="0" smtClean="0"/>
          </a:p>
          <a:p>
            <a:r>
              <a:rPr lang="en-US" dirty="0" smtClean="0"/>
              <a:t>What </a:t>
            </a:r>
            <a:r>
              <a:rPr lang="en-US" dirty="0"/>
              <a:t>factors affected his enhanced performance?</a:t>
            </a:r>
          </a:p>
        </p:txBody>
      </p:sp>
    </p:spTree>
    <p:extLst>
      <p:ext uri="{BB962C8B-B14F-4D97-AF65-F5344CB8AC3E}">
        <p14:creationId xmlns:p14="http://schemas.microsoft.com/office/powerpoint/2010/main" val="20394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FACT is a FACT </a:t>
            </a:r>
            <a:r>
              <a:rPr lang="en-US" b="1" dirty="0" smtClean="0"/>
              <a:t>…</a:t>
            </a:r>
          </a:p>
          <a:p>
            <a:r>
              <a:rPr lang="en-US" dirty="0"/>
              <a:t>even when we don’t know how it can be used</a:t>
            </a:r>
          </a:p>
        </p:txBody>
      </p:sp>
    </p:spTree>
    <p:extLst>
      <p:ext uri="{BB962C8B-B14F-4D97-AF65-F5344CB8AC3E}">
        <p14:creationId xmlns:p14="http://schemas.microsoft.com/office/powerpoint/2010/main" val="250454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data lake?</a:t>
            </a:r>
          </a:p>
        </p:txBody>
      </p:sp>
      <p:sp>
        <p:nvSpPr>
          <p:cNvPr id="3" name="Content Placeholder 2"/>
          <p:cNvSpPr>
            <a:spLocks noGrp="1"/>
          </p:cNvSpPr>
          <p:nvPr>
            <p:ph idx="1"/>
          </p:nvPr>
        </p:nvSpPr>
        <p:spPr/>
        <p:txBody>
          <a:bodyPr/>
          <a:lstStyle/>
          <a:p>
            <a:r>
              <a:rPr lang="en-US" dirty="0" smtClean="0"/>
              <a:t>Data lake is a huge repository that holds every kind of data in it raw format until it is needed by anyone in the organization to analyze.</a:t>
            </a:r>
          </a:p>
          <a:p>
            <a:r>
              <a:rPr lang="en-US" dirty="0" smtClean="0"/>
              <a:t>Data Lake is not Hadoop. It uses different tools. </a:t>
            </a:r>
          </a:p>
          <a:p>
            <a:r>
              <a:rPr lang="en-US" dirty="0" smtClean="0"/>
              <a:t>Data Lake is not a database in the traditional sense of word. A typical implementation of data lake uses various </a:t>
            </a:r>
            <a:r>
              <a:rPr lang="en-US" dirty="0" err="1" smtClean="0"/>
              <a:t>NoSQL</a:t>
            </a:r>
            <a:r>
              <a:rPr lang="en-US" dirty="0" smtClean="0"/>
              <a:t> and </a:t>
            </a:r>
            <a:r>
              <a:rPr lang="en-US" dirty="0" err="1" smtClean="0"/>
              <a:t>InMemory</a:t>
            </a:r>
            <a:r>
              <a:rPr lang="en-US" dirty="0" smtClean="0"/>
              <a:t> Data bases that could co-exist with its relational counterparts.</a:t>
            </a:r>
          </a:p>
          <a:p>
            <a:endParaRPr lang="en-US" dirty="0" smtClean="0"/>
          </a:p>
          <a:p>
            <a:endParaRPr lang="en-US" dirty="0"/>
          </a:p>
        </p:txBody>
      </p:sp>
    </p:spTree>
    <p:extLst>
      <p:ext uri="{BB962C8B-B14F-4D97-AF65-F5344CB8AC3E}">
        <p14:creationId xmlns:p14="http://schemas.microsoft.com/office/powerpoint/2010/main" val="24256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of Data Lake</a:t>
            </a:r>
            <a:endParaRPr lang="en-US" dirty="0"/>
          </a:p>
        </p:txBody>
      </p:sp>
      <p:sp>
        <p:nvSpPr>
          <p:cNvPr id="3" name="Content Placeholder 2"/>
          <p:cNvSpPr>
            <a:spLocks noGrp="1"/>
          </p:cNvSpPr>
          <p:nvPr>
            <p:ph idx="1"/>
          </p:nvPr>
        </p:nvSpPr>
        <p:spPr/>
        <p:txBody>
          <a:bodyPr/>
          <a:lstStyle/>
          <a:p>
            <a:r>
              <a:rPr lang="en-US" dirty="0" smtClean="0"/>
              <a:t>Scale as much as you can.</a:t>
            </a:r>
          </a:p>
          <a:p>
            <a:r>
              <a:rPr lang="en-US" dirty="0" smtClean="0"/>
              <a:t>Plug in disparate data source.</a:t>
            </a:r>
          </a:p>
          <a:p>
            <a:r>
              <a:rPr lang="en-US" dirty="0" smtClean="0"/>
              <a:t>Acquire high velocity data.</a:t>
            </a:r>
          </a:p>
          <a:p>
            <a:r>
              <a:rPr lang="en-US" dirty="0" smtClean="0"/>
              <a:t>Store in native format.</a:t>
            </a:r>
          </a:p>
          <a:p>
            <a:endParaRPr lang="en-US" dirty="0"/>
          </a:p>
        </p:txBody>
      </p:sp>
    </p:spTree>
    <p:extLst>
      <p:ext uri="{BB962C8B-B14F-4D97-AF65-F5344CB8AC3E}">
        <p14:creationId xmlns:p14="http://schemas.microsoft.com/office/powerpoint/2010/main" val="3144398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implementing a Data Lake</a:t>
            </a:r>
            <a:endParaRPr lang="en-US" dirty="0"/>
          </a:p>
        </p:txBody>
      </p:sp>
      <p:sp>
        <p:nvSpPr>
          <p:cNvPr id="3" name="Content Placeholder 2"/>
          <p:cNvSpPr>
            <a:spLocks noGrp="1"/>
          </p:cNvSpPr>
          <p:nvPr>
            <p:ph idx="1"/>
          </p:nvPr>
        </p:nvSpPr>
        <p:spPr/>
        <p:txBody>
          <a:bodyPr/>
          <a:lstStyle/>
          <a:p>
            <a:r>
              <a:rPr lang="en-US" dirty="0" smtClean="0"/>
              <a:t>A Data Lake is a complex solution as there are many layers involved in building it and each layer utilizes a lot of Big Data tools and technologies to accomplish it's functionality.</a:t>
            </a:r>
          </a:p>
          <a:p>
            <a:r>
              <a:rPr lang="en-US" dirty="0" smtClean="0"/>
              <a:t>Another important aspect is data governance; as the data lake is aimed at bringing in all of the organization's data together, it should be built with enough governance so that it does not turn into a group of unrelated data silos.</a:t>
            </a:r>
            <a:endParaRPr lang="en-US" dirty="0"/>
          </a:p>
        </p:txBody>
      </p:sp>
    </p:spTree>
    <p:extLst>
      <p:ext uri="{BB962C8B-B14F-4D97-AF65-F5344CB8AC3E}">
        <p14:creationId xmlns:p14="http://schemas.microsoft.com/office/powerpoint/2010/main" val="1622885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go for a Data Lake implementation </a:t>
            </a:r>
            <a:endParaRPr lang="en-US" dirty="0"/>
          </a:p>
        </p:txBody>
      </p:sp>
      <p:sp>
        <p:nvSpPr>
          <p:cNvPr id="3" name="Content Placeholder 2"/>
          <p:cNvSpPr>
            <a:spLocks noGrp="1"/>
          </p:cNvSpPr>
          <p:nvPr>
            <p:ph idx="1"/>
          </p:nvPr>
        </p:nvSpPr>
        <p:spPr/>
        <p:txBody>
          <a:bodyPr/>
          <a:lstStyle/>
          <a:p>
            <a:r>
              <a:rPr lang="en-US" dirty="0" smtClean="0"/>
              <a:t>Your organization is planning to extract insights from huge volumes or a high velocity of data a traditional data warehouse is incapable of handling.</a:t>
            </a:r>
          </a:p>
          <a:p>
            <a:pPr marL="0" indent="0">
              <a:buNone/>
            </a:pPr>
            <a:endParaRPr lang="en-US" dirty="0" smtClean="0"/>
          </a:p>
          <a:p>
            <a:r>
              <a:rPr lang="en-US" dirty="0" smtClean="0"/>
              <a:t>Your organization needs to build data products that use new data </a:t>
            </a:r>
            <a:r>
              <a:rPr lang="en-US" dirty="0" err="1" smtClean="0"/>
              <a:t>taht</a:t>
            </a:r>
            <a:r>
              <a:rPr lang="en-US" dirty="0" smtClean="0"/>
              <a:t> is not yet prepared and structured.</a:t>
            </a:r>
          </a:p>
          <a:p>
            <a:endParaRPr lang="en-US" dirty="0" smtClean="0"/>
          </a:p>
          <a:p>
            <a:r>
              <a:rPr lang="en-US" dirty="0" smtClean="0"/>
              <a:t>There is a need for near real-time analytics for faster/better decisions and point-of-service use.</a:t>
            </a:r>
            <a:endParaRPr lang="en-US" dirty="0"/>
          </a:p>
        </p:txBody>
      </p:sp>
    </p:spTree>
    <p:extLst>
      <p:ext uri="{BB962C8B-B14F-4D97-AF65-F5344CB8AC3E}">
        <p14:creationId xmlns:p14="http://schemas.microsoft.com/office/powerpoint/2010/main" val="2475621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494</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Lake Overview</vt:lpstr>
      <vt:lpstr>The Need for Data Lake</vt:lpstr>
      <vt:lpstr>Before the Data Lake</vt:lpstr>
      <vt:lpstr>Question??</vt:lpstr>
      <vt:lpstr>PowerPoint Presentation</vt:lpstr>
      <vt:lpstr>What is a data lake?</vt:lpstr>
      <vt:lpstr>Key benefits of Data Lake</vt:lpstr>
      <vt:lpstr>Challenges in implementing a Data Lake</vt:lpstr>
      <vt:lpstr>When to go for a Data Lake implementation </vt:lpstr>
      <vt:lpstr>Architecture </vt:lpstr>
      <vt:lpstr>Intake Tier</vt:lpstr>
      <vt:lpstr>Management Tier</vt:lpstr>
      <vt:lpstr>Consumption Tier</vt:lpstr>
      <vt:lpstr>Data Lake And Future Trends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Overview</dc:title>
  <dc:creator>Ankur</dc:creator>
  <cp:lastModifiedBy>Ankur</cp:lastModifiedBy>
  <cp:revision>22</cp:revision>
  <dcterms:created xsi:type="dcterms:W3CDTF">2017-10-25T15:55:06Z</dcterms:created>
  <dcterms:modified xsi:type="dcterms:W3CDTF">2017-10-25T20:16:02Z</dcterms:modified>
</cp:coreProperties>
</file>