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77" r:id="rId7"/>
    <p:sldId id="272" r:id="rId8"/>
    <p:sldId id="276" r:id="rId9"/>
    <p:sldId id="259" r:id="rId10"/>
    <p:sldId id="273" r:id="rId11"/>
    <p:sldId id="274" r:id="rId12"/>
    <p:sldId id="275"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90" d="100"/>
          <a:sy n="90" d="100"/>
        </p:scale>
        <p:origin x="398" y="19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6/10/2023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6/10/2023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6/10/2023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6/10/2023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6/10/2023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6/10/2023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6/10/2023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6/10/2023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6/10/2023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g"/><Relationship Id="rId17" Type="http://schemas.openxmlformats.org/officeDocument/2006/relationships/image" Target="../media/image17.jpeg"/><Relationship Id="rId2" Type="http://schemas.openxmlformats.org/officeDocument/2006/relationships/image" Target="../media/image2.jpg"/><Relationship Id="rId16"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image" Target="../media/image6.jpeg"/><Relationship Id="rId11" Type="http://schemas.openxmlformats.org/officeDocument/2006/relationships/image" Target="../media/image11.jpg"/><Relationship Id="rId5" Type="http://schemas.openxmlformats.org/officeDocument/2006/relationships/image" Target="../media/image5.jpeg"/><Relationship Id="rId15" Type="http://schemas.openxmlformats.org/officeDocument/2006/relationships/image" Target="../media/image15.jpeg"/><Relationship Id="rId10" Type="http://schemas.openxmlformats.org/officeDocument/2006/relationships/image" Target="../media/image10.jp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lnSpc>
                <a:spcPts val="9344"/>
              </a:lnSpc>
            </a:pPr>
            <a:r>
              <a:rPr lang="en-US" sz="5400" spc="-80" dirty="0">
                <a:solidFill>
                  <a:schemeClr val="tx2">
                    <a:lumMod val="20000"/>
                    <a:lumOff val="80000"/>
                  </a:schemeClr>
                </a:solidFill>
                <a:latin typeface="Gabriola" panose="04040605051002020D02" pitchFamily="82" charset="0"/>
              </a:rPr>
              <a:t>Nearest Neighbor of                                 Different  Image Representation  </a:t>
            </a:r>
          </a:p>
        </p:txBody>
      </p:sp>
      <p:sp>
        <p:nvSpPr>
          <p:cNvPr id="5" name="Subtitle 4"/>
          <p:cNvSpPr>
            <a:spLocks noGrp="1"/>
          </p:cNvSpPr>
          <p:nvPr>
            <p:ph type="subTitle" idx="1"/>
          </p:nvPr>
        </p:nvSpPr>
        <p:spPr>
          <a:xfrm>
            <a:off x="1625176" y="2971800"/>
            <a:ext cx="8735325" cy="2362200"/>
          </a:xfrm>
        </p:spPr>
        <p:txBody>
          <a:bodyPr>
            <a:noAutofit/>
          </a:bodyPr>
          <a:lstStyle/>
          <a:p>
            <a:pPr algn="ctr">
              <a:lnSpc>
                <a:spcPts val="4759"/>
              </a:lnSpc>
            </a:pPr>
            <a:r>
              <a:rPr lang="en-US" sz="1800" spc="237" dirty="0">
                <a:solidFill>
                  <a:srgbClr val="FDFDFD"/>
                </a:solidFill>
                <a:latin typeface="Comic Sans MS" panose="030F0702030302020204" pitchFamily="66" charset="0"/>
              </a:rPr>
              <a:t>Presented by</a:t>
            </a:r>
          </a:p>
          <a:p>
            <a:pPr algn="ctr">
              <a:lnSpc>
                <a:spcPts val="4759"/>
              </a:lnSpc>
            </a:pPr>
            <a:r>
              <a:rPr lang="en-US" sz="1800" spc="237" dirty="0">
                <a:solidFill>
                  <a:srgbClr val="FDFDFD"/>
                </a:solidFill>
                <a:latin typeface="Comic Sans MS" panose="030F0702030302020204" pitchFamily="66" charset="0"/>
              </a:rPr>
              <a:t>Sajid Wasif (1912313642)</a:t>
            </a:r>
          </a:p>
          <a:p>
            <a:pPr algn="ctr">
              <a:lnSpc>
                <a:spcPts val="4759"/>
              </a:lnSpc>
            </a:pPr>
            <a:r>
              <a:rPr lang="en-US" sz="1800" spc="237" dirty="0">
                <a:solidFill>
                  <a:srgbClr val="FDFDFD"/>
                </a:solidFill>
                <a:latin typeface="Comic Sans MS" panose="030F0702030302020204" pitchFamily="66" charset="0"/>
              </a:rPr>
              <a:t> &amp; </a:t>
            </a:r>
          </a:p>
          <a:p>
            <a:pPr algn="ctr">
              <a:lnSpc>
                <a:spcPts val="4759"/>
              </a:lnSpc>
            </a:pPr>
            <a:r>
              <a:rPr lang="en-US" sz="1800" spc="237" dirty="0">
                <a:solidFill>
                  <a:srgbClr val="FDFDFD"/>
                </a:solidFill>
                <a:latin typeface="Comic Sans MS" panose="030F0702030302020204" pitchFamily="66" charset="0"/>
              </a:rPr>
              <a:t>Ankur Chowdhury (1911844042)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chemeClr val="accent1">
                    <a:lumMod val="60000"/>
                    <a:lumOff val="40000"/>
                  </a:schemeClr>
                </a:solidFill>
                <a:latin typeface="Times New Roman" panose="02020603050405020304" pitchFamily="18" charset="0"/>
                <a:cs typeface="Times New Roman" panose="02020603050405020304" pitchFamily="18" charset="0"/>
              </a:rPr>
              <a:t>The Project</a:t>
            </a:r>
          </a:p>
        </p:txBody>
      </p:sp>
      <p:sp>
        <p:nvSpPr>
          <p:cNvPr id="14" name="Content Placeholder 13"/>
          <p:cNvSpPr>
            <a:spLocks noGrp="1"/>
          </p:cNvSpPr>
          <p:nvPr>
            <p:ph idx="1"/>
          </p:nvPr>
        </p:nvSpPr>
        <p:spPr/>
        <p:txBody>
          <a:bodyPr>
            <a:normAutofit/>
          </a:bodyPr>
          <a:lstStyle/>
          <a:p>
            <a:pPr marL="0" marR="0" algn="just">
              <a:lnSpc>
                <a:spcPct val="107000"/>
              </a:lnSpc>
              <a:spcBef>
                <a:spcPts val="0"/>
              </a:spcBef>
              <a:spcAft>
                <a:spcPts val="800"/>
              </a:spcAft>
            </a:pPr>
            <a:r>
              <a:rPr lang="en-US" sz="24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This project presents a system that utilizes pretrained models and feature extraction techniques to identify similarities between images from different </a:t>
            </a:r>
            <a:r>
              <a:rPr lang="en-US" sz="2400" dirty="0">
                <a:solidFill>
                  <a:schemeClr val="accent1">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nature</a:t>
            </a:r>
            <a:r>
              <a:rPr lang="en-US" sz="24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 Collecting a diverse dataset and computing feature vectors, the system measures distances using both Euclidean distance and cosine similarity. The retrieval system returns the top 10 images with the highest similarity scores, revealing hidden connections and showcasing the potential for image similarity. This work has applications in content-based image retrieval, cross-domain analysis, and creative exploration.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5986-14A5-4943-8910-02976C05BC7C}"/>
              </a:ext>
            </a:extLst>
          </p:cNvPr>
          <p:cNvSpPr>
            <a:spLocks noGrp="1"/>
          </p:cNvSpPr>
          <p:nvPr>
            <p:ph type="title"/>
          </p:nvPr>
        </p:nvSpPr>
        <p:spPr>
          <a:xfrm>
            <a:off x="1218883" y="274637"/>
            <a:ext cx="10360501" cy="868363"/>
          </a:xfrm>
        </p:spPr>
        <p:txBody>
          <a:bodyPr/>
          <a:lstStyle/>
          <a:p>
            <a:r>
              <a:rPr lang="en-US" b="1" i="0" dirty="0">
                <a:solidFill>
                  <a:schemeClr val="accent5">
                    <a:lumMod val="40000"/>
                    <a:lumOff val="60000"/>
                  </a:schemeClr>
                </a:solidFill>
                <a:effectLst/>
                <a:latin typeface="Lato Extended"/>
              </a:rPr>
              <a:t>Analysis of the design</a:t>
            </a:r>
            <a:endParaRPr lang="en-US" b="1" dirty="0">
              <a:solidFill>
                <a:schemeClr val="accent5">
                  <a:lumMod val="40000"/>
                  <a:lumOff val="60000"/>
                </a:schemeClr>
              </a:solidFill>
            </a:endParaRPr>
          </a:p>
        </p:txBody>
      </p:sp>
      <p:pic>
        <p:nvPicPr>
          <p:cNvPr id="5" name="Content Placeholder 4">
            <a:extLst>
              <a:ext uri="{FF2B5EF4-FFF2-40B4-BE49-F238E27FC236}">
                <a16:creationId xmlns:a16="http://schemas.microsoft.com/office/drawing/2014/main" id="{B936C6EB-3B0F-B2D7-3196-4BC1FA6D50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4598" y="1524000"/>
            <a:ext cx="6187017" cy="4640263"/>
          </a:xfrm>
        </p:spPr>
      </p:pic>
    </p:spTree>
    <p:extLst>
      <p:ext uri="{BB962C8B-B14F-4D97-AF65-F5344CB8AC3E}">
        <p14:creationId xmlns:p14="http://schemas.microsoft.com/office/powerpoint/2010/main" val="393819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8587-9830-47C6-8AD1-2C1DEB083684}"/>
              </a:ext>
            </a:extLst>
          </p:cNvPr>
          <p:cNvSpPr>
            <a:spLocks noGrp="1"/>
          </p:cNvSpPr>
          <p:nvPr>
            <p:ph type="title"/>
          </p:nvPr>
        </p:nvSpPr>
        <p:spPr>
          <a:xfrm>
            <a:off x="1218883" y="274637"/>
            <a:ext cx="10360501" cy="792163"/>
          </a:xfrm>
        </p:spPr>
        <p:txBody>
          <a:bodyPr/>
          <a:lstStyle/>
          <a:p>
            <a:r>
              <a:rPr lang="en-US" b="0" i="0" dirty="0">
                <a:solidFill>
                  <a:schemeClr val="accent1">
                    <a:lumMod val="75000"/>
                  </a:schemeClr>
                </a:solidFill>
                <a:effectLst/>
                <a:latin typeface="Dubai Medium" panose="020B0603030403030204" pitchFamily="34" charset="-78"/>
                <a:cs typeface="Dubai Medium" panose="020B0603030403030204" pitchFamily="34" charset="-78"/>
              </a:rPr>
              <a:t>Usability, Manufacturability, Sustainability</a:t>
            </a:r>
            <a:endParaRPr lang="en-US" dirty="0">
              <a:solidFill>
                <a:schemeClr val="accent1">
                  <a:lumMod val="75000"/>
                </a:schemeClr>
              </a:solidFill>
              <a:latin typeface="Dubai Medium" panose="020B0603030403030204" pitchFamily="34" charset="-78"/>
              <a:cs typeface="Dubai Medium" panose="020B0603030403030204" pitchFamily="34" charset="-78"/>
            </a:endParaRPr>
          </a:p>
        </p:txBody>
      </p:sp>
      <p:sp>
        <p:nvSpPr>
          <p:cNvPr id="3" name="Content Placeholder 2">
            <a:extLst>
              <a:ext uri="{FF2B5EF4-FFF2-40B4-BE49-F238E27FC236}">
                <a16:creationId xmlns:a16="http://schemas.microsoft.com/office/drawing/2014/main" id="{AE856BF1-B160-489D-9DFE-2034E54D7614}"/>
              </a:ext>
            </a:extLst>
          </p:cNvPr>
          <p:cNvSpPr>
            <a:spLocks noGrp="1"/>
          </p:cNvSpPr>
          <p:nvPr>
            <p:ph idx="1"/>
          </p:nvPr>
        </p:nvSpPr>
        <p:spPr>
          <a:xfrm>
            <a:off x="1230972" y="1295400"/>
            <a:ext cx="10360501" cy="4868669"/>
          </a:xfrm>
        </p:spPr>
        <p:txBody>
          <a:bodyPr>
            <a:normAutofit fontScale="92500" lnSpcReduction="20000"/>
          </a:bodyPr>
          <a:lstStyle/>
          <a:p>
            <a:pPr marL="0" marR="0" indent="0" algn="just">
              <a:lnSpc>
                <a:spcPct val="107000"/>
              </a:lnSpc>
              <a:spcBef>
                <a:spcPts val="0"/>
              </a:spcBef>
              <a:spcAft>
                <a:spcPts val="800"/>
              </a:spcAft>
              <a:buNone/>
            </a:pP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Usability:</a:t>
            </a:r>
          </a:p>
          <a:p>
            <a:pPr marL="0" marR="0" lvl="0" indent="0" algn="just">
              <a:lnSpc>
                <a:spcPct val="107000"/>
              </a:lnSpc>
              <a:spcBef>
                <a:spcPts val="0"/>
              </a:spcBef>
              <a:spcAft>
                <a:spcPts val="0"/>
              </a:spcAft>
              <a:buNone/>
            </a:pPr>
            <a:r>
              <a:rPr lang="en-US" sz="1800" b="1" i="0" dirty="0">
                <a:solidFill>
                  <a:schemeClr val="accent1"/>
                </a:solidFill>
                <a:effectLst/>
                <a:latin typeface="Times New Roman" panose="02020603050405020304" pitchFamily="18" charset="0"/>
                <a:cs typeface="Times New Roman" panose="02020603050405020304" pitchFamily="18" charset="0"/>
              </a:rPr>
              <a:t>The system developed in this project demonstrates good usability by providing a user-friendly interface for inputting images and retrieving similar images. The retrieval process is straightforward and intuitive, allowing users to quickly obtain results</a:t>
            </a:r>
            <a:endParaRPr lang="en-US"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Manufacturability:</a:t>
            </a:r>
          </a:p>
          <a:p>
            <a:pPr marL="0" marR="0" lvl="0" indent="0" algn="just">
              <a:lnSpc>
                <a:spcPct val="107000"/>
              </a:lnSpc>
              <a:spcBef>
                <a:spcPts val="0"/>
              </a:spcBef>
              <a:spcAft>
                <a:spcPts val="0"/>
              </a:spcAft>
              <a:buNone/>
            </a:pPr>
            <a:endParaRPr lang="en-US" sz="1800" b="1" i="0" dirty="0">
              <a:solidFill>
                <a:schemeClr val="accent1"/>
              </a:solidFill>
              <a:effectLst/>
              <a:latin typeface="Times New Roman" panose="02020603050405020304" pitchFamily="18" charset="0"/>
              <a:cs typeface="Times New Roman" panose="02020603050405020304" pitchFamily="18" charset="0"/>
            </a:endParaRPr>
          </a:p>
          <a:p>
            <a:pPr marL="0" marR="0" lvl="0" indent="0" algn="just">
              <a:lnSpc>
                <a:spcPct val="107000"/>
              </a:lnSpc>
              <a:spcBef>
                <a:spcPts val="0"/>
              </a:spcBef>
              <a:spcAft>
                <a:spcPts val="0"/>
              </a:spcAft>
              <a:buNone/>
            </a:pPr>
            <a:r>
              <a:rPr lang="en-US" sz="1800" b="1" i="0" dirty="0">
                <a:solidFill>
                  <a:schemeClr val="accent1"/>
                </a:solidFill>
                <a:effectLst/>
                <a:latin typeface="Times New Roman" panose="02020603050405020304" pitchFamily="18" charset="0"/>
                <a:cs typeface="Times New Roman" panose="02020603050405020304" pitchFamily="18" charset="0"/>
              </a:rPr>
              <a:t>The project focuses primarily on software development rather than physical manufacturing. As such, the manufacturability aspect may not directly apply in this context. However, the software implementation can be easily deployed on various platforms and integrated into existing systems, ensuring scalability and adaptability.</a:t>
            </a: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endPar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None/>
            </a:pP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Sustainability:</a:t>
            </a:r>
          </a:p>
          <a:p>
            <a:pPr marL="152453" marR="0" indent="0" algn="just">
              <a:lnSpc>
                <a:spcPct val="107000"/>
              </a:lnSpc>
              <a:spcBef>
                <a:spcPts val="0"/>
              </a:spcBef>
              <a:spcAft>
                <a:spcPts val="0"/>
              </a:spcAft>
              <a:buNone/>
            </a:pPr>
            <a:r>
              <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a:lnSpc>
                <a:spcPct val="107000"/>
              </a:lnSpc>
              <a:spcBef>
                <a:spcPts val="0"/>
              </a:spcBef>
              <a:spcAft>
                <a:spcPts val="0"/>
              </a:spcAft>
              <a:buNone/>
            </a:pPr>
            <a:r>
              <a:rPr lang="en-US" sz="1800" b="1" dirty="0">
                <a:solidFill>
                  <a:schemeClr val="accent1"/>
                </a:solidFill>
                <a:latin typeface="Times New Roman" panose="02020603050405020304" pitchFamily="18" charset="0"/>
                <a:cs typeface="Times New Roman" panose="02020603050405020304" pitchFamily="18" charset="0"/>
              </a:rPr>
              <a:t>T</a:t>
            </a:r>
            <a:r>
              <a:rPr lang="en-US" sz="1800" b="1" i="0" dirty="0">
                <a:solidFill>
                  <a:schemeClr val="accent1"/>
                </a:solidFill>
                <a:effectLst/>
                <a:latin typeface="Times New Roman" panose="02020603050405020304" pitchFamily="18" charset="0"/>
                <a:cs typeface="Times New Roman" panose="02020603050405020304" pitchFamily="18" charset="0"/>
              </a:rPr>
              <a:t>he project contributes to the sustainable use of computational resources. By utilizing pretrained models and feature extraction techniques, the system optimizes computational efficiency, reducing the need for extensive training on large datasets. Additionally, the project promotes reuse and repurposing of existing models, which aligns with the principles of sustainability in the field of artificial intelligence</a:t>
            </a:r>
            <a:r>
              <a:rPr lang="en-US" sz="1800" b="0" i="0" dirty="0">
                <a:solidFill>
                  <a:schemeClr val="accent1"/>
                </a:solidFill>
                <a:effectLst/>
                <a:latin typeface="Times New Roman" panose="02020603050405020304" pitchFamily="18" charset="0"/>
                <a:cs typeface="Times New Roman" panose="02020603050405020304" pitchFamily="18" charset="0"/>
              </a:rPr>
              <a:t>.</a:t>
            </a:r>
            <a:endParaRPr lang="en-US" sz="1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027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84A3-C75C-4CAF-BEB6-03363B7C2186}"/>
              </a:ext>
            </a:extLst>
          </p:cNvPr>
          <p:cNvSpPr>
            <a:spLocks noGrp="1"/>
          </p:cNvSpPr>
          <p:nvPr>
            <p:ph type="title"/>
          </p:nvPr>
        </p:nvSpPr>
        <p:spPr>
          <a:xfrm>
            <a:off x="1218883" y="274637"/>
            <a:ext cx="9980929" cy="792163"/>
          </a:xfrm>
        </p:spPr>
        <p:txBody>
          <a:bodyPr/>
          <a:lstStyle/>
          <a:p>
            <a:r>
              <a:rPr lang="en-US" b="1" dirty="0"/>
              <a:t>Implementation</a:t>
            </a:r>
          </a:p>
        </p:txBody>
      </p:sp>
      <p:sp>
        <p:nvSpPr>
          <p:cNvPr id="9" name="TextBox 8">
            <a:extLst>
              <a:ext uri="{FF2B5EF4-FFF2-40B4-BE49-F238E27FC236}">
                <a16:creationId xmlns:a16="http://schemas.microsoft.com/office/drawing/2014/main" id="{43244E09-EA6F-4923-A5A2-F0C6670BF6C5}"/>
              </a:ext>
            </a:extLst>
          </p:cNvPr>
          <p:cNvSpPr txBox="1"/>
          <p:nvPr/>
        </p:nvSpPr>
        <p:spPr>
          <a:xfrm>
            <a:off x="1370012" y="1295399"/>
            <a:ext cx="9448800" cy="4339650"/>
          </a:xfrm>
          <a:prstGeom prst="rect">
            <a:avLst/>
          </a:prstGeom>
          <a:noFill/>
        </p:spPr>
        <p:txBody>
          <a:bodyPr wrap="square">
            <a:spAutoFit/>
          </a:bodyPr>
          <a:lstStyle/>
          <a:p>
            <a:pPr marL="342900" indent="-342900" algn="just">
              <a:buFont typeface="Arial" panose="020B0604020202020204" pitchFamily="34" charset="0"/>
              <a:buChar char="•"/>
            </a:pPr>
            <a:r>
              <a:rPr lang="en-US" sz="1800" dirty="0"/>
              <a:t>Approach: Initially we chose three pretrained models (Vgg16, Resnet101, Zfnet) in order to extract features from every picture of our dataset and then convert every picture feature into a </a:t>
            </a:r>
            <a:r>
              <a:rPr lang="en-US" sz="2000" dirty="0"/>
              <a:t>single feature vector and then calculate the distance between these vectors. Finally, we built an input system where user can input a random picture and then using cosine similarity and Euclidian distance our system would give 10 nearest neighbors of that picture so that we can observe what they represent.</a:t>
            </a:r>
          </a:p>
          <a:p>
            <a:pPr algn="just"/>
            <a:endParaRPr lang="en-US" sz="2000" dirty="0"/>
          </a:p>
          <a:p>
            <a:pPr marL="342900" indent="-342900" algn="just">
              <a:buFont typeface="Arial" panose="020B0604020202020204" pitchFamily="34" charset="0"/>
              <a:buChar char="•"/>
            </a:pPr>
            <a:r>
              <a:rPr lang="en-US" sz="2000" dirty="0"/>
              <a:t>Challenges: Increasing the amount of features extracted by each model and Ensuring compatibility between the models and the metrics so that they can give pictures that represent similar feature from different nature.</a:t>
            </a:r>
          </a:p>
          <a:p>
            <a:pPr algn="just"/>
            <a:endParaRPr lang="en-US" sz="2000" dirty="0"/>
          </a:p>
          <a:p>
            <a:pPr marL="342900" indent="-342900" algn="just">
              <a:buFont typeface="Arial" panose="020B0604020202020204" pitchFamily="34" charset="0"/>
              <a:buChar char="•"/>
            </a:pPr>
            <a:r>
              <a:rPr lang="en-US" sz="2000" dirty="0"/>
              <a:t>Limitation: only able to process dataset consisting of only 4 thousand images max . As a result similarity in features of the result was sometimes difficult to relate and observe</a:t>
            </a:r>
          </a:p>
        </p:txBody>
      </p:sp>
    </p:spTree>
    <p:extLst>
      <p:ext uri="{BB962C8B-B14F-4D97-AF65-F5344CB8AC3E}">
        <p14:creationId xmlns:p14="http://schemas.microsoft.com/office/powerpoint/2010/main" val="314540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2" y="130947"/>
            <a:ext cx="7239000" cy="685800"/>
          </a:xfrm>
        </p:spPr>
        <p:txBody>
          <a:bodyPr>
            <a:normAutofit/>
          </a:bodyPr>
          <a:lstStyle/>
          <a:p>
            <a:r>
              <a:rPr lang="en-US" sz="4000" b="1"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Development Process</a:t>
            </a:r>
            <a:r>
              <a:rPr lang="en-US" sz="40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4000" dirty="0">
              <a:solidFill>
                <a:schemeClr val="accent1">
                  <a:lumMod val="20000"/>
                  <a:lumOff val="80000"/>
                </a:schemeClr>
              </a:solidFill>
            </a:endParaRPr>
          </a:p>
        </p:txBody>
      </p:sp>
      <p:sp>
        <p:nvSpPr>
          <p:cNvPr id="5" name="Text Placeholder 4"/>
          <p:cNvSpPr>
            <a:spLocks noGrp="1"/>
          </p:cNvSpPr>
          <p:nvPr>
            <p:ph type="body" idx="1"/>
          </p:nvPr>
        </p:nvSpPr>
        <p:spPr>
          <a:xfrm>
            <a:off x="1065212" y="816748"/>
            <a:ext cx="9372600" cy="5203052"/>
          </a:xfrm>
        </p:spPr>
        <p:txBody>
          <a:bodyPr>
            <a:normAutofit fontScale="62500" lnSpcReduction="20000"/>
          </a:bodyPr>
          <a:lstStyle/>
          <a:p>
            <a:pPr marL="0" marR="0" algn="just">
              <a:lnSpc>
                <a:spcPct val="120000"/>
              </a:lnSpc>
              <a:spcBef>
                <a:spcPts val="0"/>
              </a:spcBef>
              <a:spcAft>
                <a:spcPts val="800"/>
              </a:spcAft>
            </a:pPr>
            <a:r>
              <a:rPr lang="en-US" sz="2500" b="1"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•Initially, only VGG16 model was used for feature extraction, but the number of features obtained was insufficient for generating similar images.</a:t>
            </a:r>
          </a:p>
          <a:p>
            <a:pPr marL="0" marR="0" algn="just">
              <a:lnSpc>
                <a:spcPct val="120000"/>
              </a:lnSpc>
              <a:spcBef>
                <a:spcPts val="0"/>
              </a:spcBef>
              <a:spcAft>
                <a:spcPts val="800"/>
              </a:spcAft>
            </a:pPr>
            <a:r>
              <a:rPr lang="en-US" sz="2500" b="1"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•The dataset used in the initial stages was limited to only 200 images, which limited the diversity and coverage of the dataset.</a:t>
            </a:r>
          </a:p>
          <a:p>
            <a:pPr marL="0" marR="0" algn="just">
              <a:lnSpc>
                <a:spcPct val="120000"/>
              </a:lnSpc>
              <a:spcBef>
                <a:spcPts val="0"/>
              </a:spcBef>
              <a:spcAft>
                <a:spcPts val="800"/>
              </a:spcAft>
            </a:pPr>
            <a:r>
              <a:rPr lang="en-US" sz="2500" b="1"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Cosine similarity was the first metric employed to identify the 10 nearest neighbors, but the initial similarity scores were low.</a:t>
            </a:r>
          </a:p>
          <a:p>
            <a:pPr marL="0" marR="0" algn="just">
              <a:lnSpc>
                <a:spcPct val="120000"/>
              </a:lnSpc>
              <a:spcBef>
                <a:spcPts val="0"/>
              </a:spcBef>
              <a:spcAft>
                <a:spcPts val="800"/>
              </a:spcAft>
            </a:pPr>
            <a:r>
              <a:rPr lang="en-US" sz="2500" b="1"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To improve the similarity scores, additional models, namely ResNet101 and </a:t>
            </a:r>
            <a:r>
              <a:rPr lang="en-US" sz="2500" b="1" kern="100" dirty="0" err="1">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ZFNet</a:t>
            </a:r>
            <a:r>
              <a:rPr lang="en-US" sz="2500" b="1"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were incorporated into the feature extraction process.</a:t>
            </a:r>
          </a:p>
          <a:p>
            <a:pPr marL="0" marR="0" algn="just">
              <a:lnSpc>
                <a:spcPct val="120000"/>
              </a:lnSpc>
              <a:spcBef>
                <a:spcPts val="0"/>
              </a:spcBef>
              <a:spcAft>
                <a:spcPts val="800"/>
              </a:spcAft>
            </a:pPr>
            <a:r>
              <a:rPr lang="en-US" sz="2500" b="1"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•Euclidean distance was introduced as another similarity metric, alongside cosine similarity, to find the nearest neighbors.</a:t>
            </a:r>
          </a:p>
          <a:p>
            <a:pPr marL="0" marR="0" algn="just">
              <a:lnSpc>
                <a:spcPct val="120000"/>
              </a:lnSpc>
              <a:spcBef>
                <a:spcPts val="0"/>
              </a:spcBef>
              <a:spcAft>
                <a:spcPts val="800"/>
              </a:spcAft>
            </a:pPr>
            <a:r>
              <a:rPr lang="en-US" sz="2500" b="1"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A new dataset, the ImageNet dataset, was used to provide a larger and more diverse set of images for retrieval.</a:t>
            </a:r>
          </a:p>
          <a:p>
            <a:pPr marL="0" marR="0" algn="just">
              <a:lnSpc>
                <a:spcPct val="120000"/>
              </a:lnSpc>
              <a:spcBef>
                <a:spcPts val="0"/>
              </a:spcBef>
              <a:spcAft>
                <a:spcPts val="800"/>
              </a:spcAft>
            </a:pPr>
            <a:r>
              <a:rPr lang="en-US" sz="2500" b="1"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 Lastly, MobileNetV2 was added to the set of pre-trained models used in the image retrieval process, expanding the range of feature extraction capabilities.</a:t>
            </a:r>
          </a:p>
          <a:p>
            <a:pPr>
              <a:lnSpc>
                <a:spcPct val="120000"/>
              </a:lnSpc>
            </a:pPr>
            <a:endParaRPr lang="en-US" b="1" dirty="0">
              <a:solidFill>
                <a:schemeClr val="accent1">
                  <a:lumMod val="20000"/>
                  <a:lumOff val="80000"/>
                </a:schemeClr>
              </a:solidFill>
            </a:endParaRP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584201"/>
            <a:ext cx="8735325" cy="635000"/>
          </a:xfrm>
        </p:spPr>
        <p:txBody>
          <a:bodyPr>
            <a:normAutofit/>
          </a:bodyPr>
          <a:lstStyle/>
          <a:p>
            <a:pPr marL="0" marR="0">
              <a:lnSpc>
                <a:spcPct val="107000"/>
              </a:lnSpc>
              <a:spcBef>
                <a:spcPts val="0"/>
              </a:spcBef>
              <a:spcAft>
                <a:spcPts val="800"/>
              </a:spcAft>
            </a:pPr>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Environment Considerations &amp; Sustainability</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4"/>
          <p:cNvSpPr>
            <a:spLocks noGrp="1"/>
          </p:cNvSpPr>
          <p:nvPr>
            <p:ph type="subTitle" idx="1"/>
          </p:nvPr>
        </p:nvSpPr>
        <p:spPr>
          <a:xfrm>
            <a:off x="1625177" y="1447800"/>
            <a:ext cx="8660236" cy="3886200"/>
          </a:xfrm>
        </p:spPr>
        <p:txBody>
          <a:bodyPr>
            <a:noAutofit/>
          </a:bodyPr>
          <a:lstStyle/>
          <a:p>
            <a:pPr marL="285750" marR="0" indent="-285750" algn="just">
              <a:lnSpc>
                <a:spcPct val="100000"/>
              </a:lnSpc>
              <a:spcBef>
                <a:spcPts val="0"/>
              </a:spcBef>
              <a:spcAft>
                <a:spcPts val="800"/>
              </a:spcAft>
              <a:buFont typeface="Arial" panose="020B0604020202020204" pitchFamily="34" charset="0"/>
              <a:buChar char="•"/>
            </a:pPr>
            <a:r>
              <a:rPr lang="en-US" sz="1800" b="1" kern="100" dirty="0">
                <a:solidFill>
                  <a:schemeClr val="tx1"/>
                </a:solidFill>
                <a:effectLst/>
                <a:latin typeface="Bahnschrift Condensed" panose="020B0502040204020203" pitchFamily="34" charset="0"/>
                <a:ea typeface="Calibri" panose="020F0502020204030204" pitchFamily="34" charset="0"/>
                <a:cs typeface="Times New Roman" panose="02020603050405020304" pitchFamily="18" charset="0"/>
              </a:rPr>
              <a:t>Nearest neighbor algorithms are used in various image representation techniques, but their environmental impact is minimal. It is important to optimize the algorithm and utilize energy-efficient hardware to minimize the environmental impact. Data storage and data collection should also be considered to reduce the environmental footprint. Algorithmic efficiency, hardware lifecycle, and ethical considerations should be taken into account when applying nearest neighbor algorithms to image representation. Optimizing computational resources, data storage, algorithmic efficiency, and ethical considerations can lead to more sustainable image representation techniques.</a:t>
            </a:r>
          </a:p>
        </p:txBody>
      </p:sp>
    </p:spTree>
    <p:extLst>
      <p:ext uri="{BB962C8B-B14F-4D97-AF65-F5344CB8AC3E}">
        <p14:creationId xmlns:p14="http://schemas.microsoft.com/office/powerpoint/2010/main" val="137826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7612" y="130946"/>
            <a:ext cx="7239000" cy="1850253"/>
          </a:xfrm>
        </p:spPr>
        <p:txBody>
          <a:bodyPr>
            <a:normAutofit/>
          </a:bodyPr>
          <a:lstStyle/>
          <a:p>
            <a:pPr marL="0" marR="0" algn="just">
              <a:lnSpc>
                <a:spcPct val="107000"/>
              </a:lnSpc>
              <a:spcBef>
                <a:spcPts val="0"/>
              </a:spcBef>
              <a:spcAft>
                <a:spcPts val="800"/>
              </a:spcAft>
            </a:pPr>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Tools &amp; Technologies used</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p:cNvSpPr>
            <a:spLocks noGrp="1"/>
          </p:cNvSpPr>
          <p:nvPr>
            <p:ph type="body" idx="1"/>
          </p:nvPr>
        </p:nvSpPr>
        <p:spPr>
          <a:xfrm>
            <a:off x="1446212" y="2667000"/>
            <a:ext cx="8534400" cy="1524000"/>
          </a:xfrm>
        </p:spPr>
        <p:txBody>
          <a:bodyPr>
            <a:normAutofit/>
          </a:bodyPr>
          <a:lstStyle/>
          <a:p>
            <a:pPr marL="342900" marR="0" lvl="0" indent="-342900" algn="just">
              <a:lnSpc>
                <a:spcPct val="100000"/>
              </a:lnSpc>
              <a:spcBef>
                <a:spcPts val="0"/>
              </a:spcBef>
              <a:spcAft>
                <a:spcPts val="0"/>
              </a:spcAft>
              <a:buFont typeface="Arial" panose="020B0604020202020204" pitchFamily="34" charset="0"/>
              <a:buChar char="•"/>
            </a:pPr>
            <a:r>
              <a:rPr lang="en-US" sz="2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google colab</a:t>
            </a:r>
            <a:endPar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800"/>
              </a:spcAft>
              <a:buFont typeface="Arial" panose="020B0604020202020204" pitchFamily="34" charset="0"/>
              <a:buChar char="•"/>
            </a:pPr>
            <a:r>
              <a:rPr lang="en-US" sz="2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 Studio Code (vs code)</a:t>
            </a:r>
          </a:p>
          <a:p>
            <a:pPr marL="342900" marR="0" lvl="0" indent="-342900" algn="just">
              <a:lnSpc>
                <a:spcPct val="100000"/>
              </a:lnSpc>
              <a:spcBef>
                <a:spcPts val="0"/>
              </a:spcBef>
              <a:spcAft>
                <a:spcPts val="800"/>
              </a:spcAft>
              <a:buFont typeface="Arial" panose="020B0604020202020204" pitchFamily="34" charset="0"/>
              <a:buChar char="•"/>
            </a:pPr>
            <a:r>
              <a:rPr lang="en-US" sz="2400" b="1"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ImageNet dataset(partial)</a:t>
            </a:r>
            <a:endPar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500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381000"/>
            <a:ext cx="8735325" cy="787400"/>
          </a:xfrm>
        </p:spPr>
        <p:txBody>
          <a:bodyPr>
            <a:normAutofit fontScale="90000"/>
          </a:bodyPr>
          <a:lstStyle/>
          <a:p>
            <a:pPr algn="ctr">
              <a:lnSpc>
                <a:spcPts val="9344"/>
              </a:lnSpc>
            </a:pPr>
            <a:r>
              <a:rPr lang="en-US" b="1" dirty="0">
                <a:effectLst/>
                <a:latin typeface="Lato" panose="020F0502020204030203" pitchFamily="34" charset="0"/>
                <a:ea typeface="Calibri" panose="020F0502020204030204" pitchFamily="34" charset="0"/>
                <a:cs typeface="Times New Roman" panose="02020603050405020304" pitchFamily="18" charset="0"/>
              </a:rPr>
              <a:t>Results </a:t>
            </a:r>
            <a:endParaRPr lang="en-US" spc="-80" dirty="0">
              <a:latin typeface="Gabriola" panose="04040605051002020D02" pitchFamily="82" charset="0"/>
            </a:endParaRPr>
          </a:p>
        </p:txBody>
      </p:sp>
      <p:pic>
        <p:nvPicPr>
          <p:cNvPr id="3" name="Picture 2">
            <a:extLst>
              <a:ext uri="{FF2B5EF4-FFF2-40B4-BE49-F238E27FC236}">
                <a16:creationId xmlns:a16="http://schemas.microsoft.com/office/drawing/2014/main" id="{327E28CB-BCB1-E98A-CDB8-422FD9B5D7F0}"/>
              </a:ext>
            </a:extLst>
          </p:cNvPr>
          <p:cNvPicPr>
            <a:picLocks noChangeAspect="1"/>
          </p:cNvPicPr>
          <p:nvPr/>
        </p:nvPicPr>
        <p:blipFill rotWithShape="1">
          <a:blip r:embed="rId2">
            <a:extLst>
              <a:ext uri="{28A0092B-C50C-407E-A947-70E740481C1C}">
                <a14:useLocalDpi xmlns:a14="http://schemas.microsoft.com/office/drawing/2010/main" val="0"/>
              </a:ext>
            </a:extLst>
          </a:blip>
          <a:srcRect b="50844"/>
          <a:stretch/>
        </p:blipFill>
        <p:spPr>
          <a:xfrm flipH="1">
            <a:off x="1012049" y="1773958"/>
            <a:ext cx="1372971" cy="1587500"/>
          </a:xfrm>
          <a:prstGeom prst="rect">
            <a:avLst/>
          </a:prstGeom>
        </p:spPr>
      </p:pic>
      <p:pic>
        <p:nvPicPr>
          <p:cNvPr id="4" name="Picture 3">
            <a:extLst>
              <a:ext uri="{FF2B5EF4-FFF2-40B4-BE49-F238E27FC236}">
                <a16:creationId xmlns:a16="http://schemas.microsoft.com/office/drawing/2014/main" id="{17D0E905-CCD8-6BD7-D720-83B3B542CE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749034" y="1524000"/>
            <a:ext cx="1051954" cy="2087417"/>
          </a:xfrm>
          <a:prstGeom prst="rect">
            <a:avLst/>
          </a:prstGeom>
        </p:spPr>
      </p:pic>
      <p:pic>
        <p:nvPicPr>
          <p:cNvPr id="6" name="Picture 5">
            <a:extLst>
              <a:ext uri="{FF2B5EF4-FFF2-40B4-BE49-F238E27FC236}">
                <a16:creationId xmlns:a16="http://schemas.microsoft.com/office/drawing/2014/main" id="{9D2F4AA0-44AE-CD4B-84EC-AEB801E740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863577" y="1524000"/>
            <a:ext cx="988522" cy="2087417"/>
          </a:xfrm>
          <a:prstGeom prst="rect">
            <a:avLst/>
          </a:prstGeom>
        </p:spPr>
      </p:pic>
      <p:pic>
        <p:nvPicPr>
          <p:cNvPr id="7" name="Picture 6">
            <a:extLst>
              <a:ext uri="{FF2B5EF4-FFF2-40B4-BE49-F238E27FC236}">
                <a16:creationId xmlns:a16="http://schemas.microsoft.com/office/drawing/2014/main" id="{5C233FAD-3729-1AE2-6450-BF8FFCEA2D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636366" y="1524000"/>
            <a:ext cx="1048492" cy="2087417"/>
          </a:xfrm>
          <a:prstGeom prst="rect">
            <a:avLst/>
          </a:prstGeom>
        </p:spPr>
      </p:pic>
      <p:cxnSp>
        <p:nvCxnSpPr>
          <p:cNvPr id="9" name="Straight Arrow Connector 8">
            <a:extLst>
              <a:ext uri="{FF2B5EF4-FFF2-40B4-BE49-F238E27FC236}">
                <a16:creationId xmlns:a16="http://schemas.microsoft.com/office/drawing/2014/main" id="{77905543-A436-C6EF-6FAC-E656F4662878}"/>
              </a:ext>
            </a:extLst>
          </p:cNvPr>
          <p:cNvCxnSpPr>
            <a:cxnSpLocks/>
          </p:cNvCxnSpPr>
          <p:nvPr/>
        </p:nvCxnSpPr>
        <p:spPr>
          <a:xfrm flipH="1">
            <a:off x="11235025" y="3961590"/>
            <a:ext cx="851624"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pic>
        <p:nvPicPr>
          <p:cNvPr id="11" name="Picture 10">
            <a:extLst>
              <a:ext uri="{FF2B5EF4-FFF2-40B4-BE49-F238E27FC236}">
                <a16:creationId xmlns:a16="http://schemas.microsoft.com/office/drawing/2014/main" id="{300C7A6C-7BD9-9291-8016-913C1209828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48522"/>
          <a:stretch/>
        </p:blipFill>
        <p:spPr>
          <a:xfrm flipH="1">
            <a:off x="2636366" y="2540080"/>
            <a:ext cx="1041008" cy="950727"/>
          </a:xfrm>
          <a:prstGeom prst="rect">
            <a:avLst/>
          </a:prstGeom>
        </p:spPr>
      </p:pic>
      <p:pic>
        <p:nvPicPr>
          <p:cNvPr id="22" name="Picture 21">
            <a:extLst>
              <a:ext uri="{FF2B5EF4-FFF2-40B4-BE49-F238E27FC236}">
                <a16:creationId xmlns:a16="http://schemas.microsoft.com/office/drawing/2014/main" id="{FB5297EB-31AE-8E7A-DD90-3D3EB0C2F56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95359" y="1523999"/>
            <a:ext cx="1103358" cy="1295401"/>
          </a:xfrm>
          <a:prstGeom prst="rect">
            <a:avLst/>
          </a:prstGeom>
        </p:spPr>
      </p:pic>
      <p:pic>
        <p:nvPicPr>
          <p:cNvPr id="23" name="Picture 22">
            <a:extLst>
              <a:ext uri="{FF2B5EF4-FFF2-40B4-BE49-F238E27FC236}">
                <a16:creationId xmlns:a16="http://schemas.microsoft.com/office/drawing/2014/main" id="{205BD732-8484-2E1D-DAB4-74BBDDC1C2B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02086" y="2745588"/>
            <a:ext cx="851624" cy="1340520"/>
          </a:xfrm>
          <a:prstGeom prst="rect">
            <a:avLst/>
          </a:prstGeom>
        </p:spPr>
      </p:pic>
      <p:pic>
        <p:nvPicPr>
          <p:cNvPr id="24" name="Picture 23">
            <a:extLst>
              <a:ext uri="{FF2B5EF4-FFF2-40B4-BE49-F238E27FC236}">
                <a16:creationId xmlns:a16="http://schemas.microsoft.com/office/drawing/2014/main" id="{C69ED133-0264-C689-F372-52436E7880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02086" y="1523998"/>
            <a:ext cx="851624" cy="1256184"/>
          </a:xfrm>
          <a:prstGeom prst="rect">
            <a:avLst/>
          </a:prstGeom>
        </p:spPr>
      </p:pic>
      <p:pic>
        <p:nvPicPr>
          <p:cNvPr id="25" name="Picture 24">
            <a:extLst>
              <a:ext uri="{FF2B5EF4-FFF2-40B4-BE49-F238E27FC236}">
                <a16:creationId xmlns:a16="http://schemas.microsoft.com/office/drawing/2014/main" id="{4CB0DBB2-6EAA-685E-6773-BF72DADC70A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75612" y="1524000"/>
            <a:ext cx="1319747" cy="2562112"/>
          </a:xfrm>
          <a:prstGeom prst="rect">
            <a:avLst/>
          </a:prstGeom>
        </p:spPr>
      </p:pic>
      <p:pic>
        <p:nvPicPr>
          <p:cNvPr id="26" name="Picture 25">
            <a:extLst>
              <a:ext uri="{FF2B5EF4-FFF2-40B4-BE49-F238E27FC236}">
                <a16:creationId xmlns:a16="http://schemas.microsoft.com/office/drawing/2014/main" id="{CDB5BFEB-4A46-8712-2573-A5C5890E3C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409208" y="2819401"/>
            <a:ext cx="1169369" cy="1266707"/>
          </a:xfrm>
          <a:prstGeom prst="rect">
            <a:avLst/>
          </a:prstGeom>
        </p:spPr>
      </p:pic>
      <p:pic>
        <p:nvPicPr>
          <p:cNvPr id="27" name="Picture 26">
            <a:extLst>
              <a:ext uri="{FF2B5EF4-FFF2-40B4-BE49-F238E27FC236}">
                <a16:creationId xmlns:a16="http://schemas.microsoft.com/office/drawing/2014/main" id="{1C98D8C2-B60A-F99F-9BB5-5D8C3404F4D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43626" y="1980253"/>
            <a:ext cx="1461565" cy="1300581"/>
          </a:xfrm>
          <a:prstGeom prst="rect">
            <a:avLst/>
          </a:prstGeom>
        </p:spPr>
      </p:pic>
      <p:sp>
        <p:nvSpPr>
          <p:cNvPr id="32" name="TextBox 31">
            <a:extLst>
              <a:ext uri="{FF2B5EF4-FFF2-40B4-BE49-F238E27FC236}">
                <a16:creationId xmlns:a16="http://schemas.microsoft.com/office/drawing/2014/main" id="{06E1DA70-0EFC-CC2E-3201-030F9E0D7AF8}"/>
              </a:ext>
            </a:extLst>
          </p:cNvPr>
          <p:cNvSpPr txBox="1"/>
          <p:nvPr/>
        </p:nvSpPr>
        <p:spPr>
          <a:xfrm>
            <a:off x="1053577" y="1219200"/>
            <a:ext cx="988522" cy="523220"/>
          </a:xfrm>
          <a:prstGeom prst="rect">
            <a:avLst/>
          </a:prstGeom>
          <a:noFill/>
        </p:spPr>
        <p:txBody>
          <a:bodyPr wrap="square" rtlCol="0">
            <a:spAutoFit/>
          </a:bodyPr>
          <a:lstStyle/>
          <a:p>
            <a:r>
              <a:rPr lang="en-US" sz="2800" dirty="0"/>
              <a:t>input</a:t>
            </a:r>
          </a:p>
        </p:txBody>
      </p:sp>
      <p:sp>
        <p:nvSpPr>
          <p:cNvPr id="33" name="TextBox 32">
            <a:extLst>
              <a:ext uri="{FF2B5EF4-FFF2-40B4-BE49-F238E27FC236}">
                <a16:creationId xmlns:a16="http://schemas.microsoft.com/office/drawing/2014/main" id="{9A8E5C83-5BB9-F6D7-C866-2ACAAB7BFE0B}"/>
              </a:ext>
            </a:extLst>
          </p:cNvPr>
          <p:cNvSpPr txBox="1"/>
          <p:nvPr/>
        </p:nvSpPr>
        <p:spPr>
          <a:xfrm>
            <a:off x="3635942" y="979405"/>
            <a:ext cx="1447800" cy="523220"/>
          </a:xfrm>
          <a:prstGeom prst="rect">
            <a:avLst/>
          </a:prstGeom>
          <a:noFill/>
        </p:spPr>
        <p:txBody>
          <a:bodyPr wrap="square" rtlCol="0">
            <a:spAutoFit/>
          </a:bodyPr>
          <a:lstStyle/>
          <a:p>
            <a:r>
              <a:rPr lang="en-US" sz="2800" dirty="0"/>
              <a:t>output</a:t>
            </a:r>
          </a:p>
        </p:txBody>
      </p:sp>
      <p:sp>
        <p:nvSpPr>
          <p:cNvPr id="34" name="TextBox 33">
            <a:extLst>
              <a:ext uri="{FF2B5EF4-FFF2-40B4-BE49-F238E27FC236}">
                <a16:creationId xmlns:a16="http://schemas.microsoft.com/office/drawing/2014/main" id="{5A33C087-23B4-F144-13B6-0E2489B4806B}"/>
              </a:ext>
            </a:extLst>
          </p:cNvPr>
          <p:cNvSpPr txBox="1"/>
          <p:nvPr/>
        </p:nvSpPr>
        <p:spPr>
          <a:xfrm>
            <a:off x="6677585" y="1468756"/>
            <a:ext cx="988522" cy="523220"/>
          </a:xfrm>
          <a:prstGeom prst="rect">
            <a:avLst/>
          </a:prstGeom>
          <a:noFill/>
        </p:spPr>
        <p:txBody>
          <a:bodyPr wrap="square" rtlCol="0">
            <a:spAutoFit/>
          </a:bodyPr>
          <a:lstStyle/>
          <a:p>
            <a:r>
              <a:rPr lang="en-US" sz="2800" dirty="0"/>
              <a:t>input</a:t>
            </a:r>
          </a:p>
        </p:txBody>
      </p:sp>
      <p:sp>
        <p:nvSpPr>
          <p:cNvPr id="35" name="TextBox 34">
            <a:extLst>
              <a:ext uri="{FF2B5EF4-FFF2-40B4-BE49-F238E27FC236}">
                <a16:creationId xmlns:a16="http://schemas.microsoft.com/office/drawing/2014/main" id="{0C6E674A-61D5-260C-2BCE-EBCE5EE6D466}"/>
              </a:ext>
            </a:extLst>
          </p:cNvPr>
          <p:cNvSpPr txBox="1"/>
          <p:nvPr/>
        </p:nvSpPr>
        <p:spPr>
          <a:xfrm>
            <a:off x="9227277" y="1000777"/>
            <a:ext cx="1447800" cy="523220"/>
          </a:xfrm>
          <a:prstGeom prst="rect">
            <a:avLst/>
          </a:prstGeom>
          <a:noFill/>
        </p:spPr>
        <p:txBody>
          <a:bodyPr wrap="square" rtlCol="0">
            <a:spAutoFit/>
          </a:bodyPr>
          <a:lstStyle/>
          <a:p>
            <a:r>
              <a:rPr lang="en-US" sz="2800" dirty="0"/>
              <a:t>output</a:t>
            </a:r>
          </a:p>
        </p:txBody>
      </p:sp>
      <p:pic>
        <p:nvPicPr>
          <p:cNvPr id="37" name="Picture 36">
            <a:extLst>
              <a:ext uri="{FF2B5EF4-FFF2-40B4-BE49-F238E27FC236}">
                <a16:creationId xmlns:a16="http://schemas.microsoft.com/office/drawing/2014/main" id="{2317C124-AE3C-2329-B70F-6CA3AC90FE8F}"/>
              </a:ext>
            </a:extLst>
          </p:cNvPr>
          <p:cNvPicPr>
            <a:picLocks noChangeAspect="1"/>
          </p:cNvPicPr>
          <p:nvPr/>
        </p:nvPicPr>
        <p:blipFill rotWithShape="1">
          <a:blip r:embed="rId13">
            <a:extLst>
              <a:ext uri="{28A0092B-C50C-407E-A947-70E740481C1C}">
                <a14:useLocalDpi xmlns:a14="http://schemas.microsoft.com/office/drawing/2010/main" val="0"/>
              </a:ext>
            </a:extLst>
          </a:blip>
          <a:srcRect b="25097"/>
          <a:stretch/>
        </p:blipFill>
        <p:spPr>
          <a:xfrm>
            <a:off x="5748430" y="4191001"/>
            <a:ext cx="1081995" cy="2121833"/>
          </a:xfrm>
          <a:prstGeom prst="rect">
            <a:avLst/>
          </a:prstGeom>
        </p:spPr>
      </p:pic>
      <p:pic>
        <p:nvPicPr>
          <p:cNvPr id="38" name="Picture 37">
            <a:extLst>
              <a:ext uri="{FF2B5EF4-FFF2-40B4-BE49-F238E27FC236}">
                <a16:creationId xmlns:a16="http://schemas.microsoft.com/office/drawing/2014/main" id="{E61F4BB2-CF1F-A5E9-55BC-1A75DE19DC5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704407" y="4193568"/>
            <a:ext cx="1044023" cy="2119265"/>
          </a:xfrm>
          <a:prstGeom prst="rect">
            <a:avLst/>
          </a:prstGeom>
        </p:spPr>
      </p:pic>
      <p:pic>
        <p:nvPicPr>
          <p:cNvPr id="39" name="Picture 38">
            <a:extLst>
              <a:ext uri="{FF2B5EF4-FFF2-40B4-BE49-F238E27FC236}">
                <a16:creationId xmlns:a16="http://schemas.microsoft.com/office/drawing/2014/main" id="{C18D46A1-3F75-B6A2-563B-500173F8C1D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0800000" flipV="1">
            <a:off x="6830425" y="5120338"/>
            <a:ext cx="948156" cy="1201147"/>
          </a:xfrm>
          <a:prstGeom prst="rect">
            <a:avLst/>
          </a:prstGeom>
        </p:spPr>
      </p:pic>
      <p:pic>
        <p:nvPicPr>
          <p:cNvPr id="40" name="Picture 39">
            <a:extLst>
              <a:ext uri="{FF2B5EF4-FFF2-40B4-BE49-F238E27FC236}">
                <a16:creationId xmlns:a16="http://schemas.microsoft.com/office/drawing/2014/main" id="{F3B19EF4-5EA1-FE62-6251-67E96DE6A26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30425" y="4182350"/>
            <a:ext cx="948156" cy="937988"/>
          </a:xfrm>
          <a:prstGeom prst="rect">
            <a:avLst/>
          </a:prstGeom>
        </p:spPr>
      </p:pic>
      <p:pic>
        <p:nvPicPr>
          <p:cNvPr id="41" name="Picture 40">
            <a:extLst>
              <a:ext uri="{FF2B5EF4-FFF2-40B4-BE49-F238E27FC236}">
                <a16:creationId xmlns:a16="http://schemas.microsoft.com/office/drawing/2014/main" id="{4003A759-5AE5-3DD9-ADC4-25AC50C8F20F}"/>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b="47963"/>
          <a:stretch/>
        </p:blipFill>
        <p:spPr>
          <a:xfrm rot="10800000" flipV="1">
            <a:off x="3411686" y="4572000"/>
            <a:ext cx="948156" cy="1042104"/>
          </a:xfrm>
          <a:prstGeom prst="rect">
            <a:avLst/>
          </a:prstGeom>
        </p:spPr>
      </p:pic>
      <p:sp>
        <p:nvSpPr>
          <p:cNvPr id="42" name="TextBox 41">
            <a:extLst>
              <a:ext uri="{FF2B5EF4-FFF2-40B4-BE49-F238E27FC236}">
                <a16:creationId xmlns:a16="http://schemas.microsoft.com/office/drawing/2014/main" id="{667DA612-B919-0CE0-FF49-B419A32DBB82}"/>
              </a:ext>
            </a:extLst>
          </p:cNvPr>
          <p:cNvSpPr txBox="1"/>
          <p:nvPr/>
        </p:nvSpPr>
        <p:spPr>
          <a:xfrm>
            <a:off x="3543603" y="4246242"/>
            <a:ext cx="988522" cy="338554"/>
          </a:xfrm>
          <a:prstGeom prst="rect">
            <a:avLst/>
          </a:prstGeom>
          <a:noFill/>
        </p:spPr>
        <p:txBody>
          <a:bodyPr wrap="square" rtlCol="0">
            <a:spAutoFit/>
          </a:bodyPr>
          <a:lstStyle/>
          <a:p>
            <a:r>
              <a:rPr lang="en-US" sz="1600" dirty="0"/>
              <a:t>input</a:t>
            </a:r>
            <a:endParaRPr lang="en-US" sz="2800" dirty="0"/>
          </a:p>
        </p:txBody>
      </p:sp>
      <p:sp>
        <p:nvSpPr>
          <p:cNvPr id="43" name="TextBox 42">
            <a:extLst>
              <a:ext uri="{FF2B5EF4-FFF2-40B4-BE49-F238E27FC236}">
                <a16:creationId xmlns:a16="http://schemas.microsoft.com/office/drawing/2014/main" id="{17A32227-AE3C-1895-9B91-1ADB95C1AC74}"/>
              </a:ext>
            </a:extLst>
          </p:cNvPr>
          <p:cNvSpPr txBox="1"/>
          <p:nvPr/>
        </p:nvSpPr>
        <p:spPr>
          <a:xfrm>
            <a:off x="5923148" y="3871617"/>
            <a:ext cx="1447800" cy="338554"/>
          </a:xfrm>
          <a:prstGeom prst="rect">
            <a:avLst/>
          </a:prstGeom>
          <a:noFill/>
        </p:spPr>
        <p:txBody>
          <a:bodyPr wrap="square" rtlCol="0">
            <a:spAutoFit/>
          </a:bodyPr>
          <a:lstStyle/>
          <a:p>
            <a:r>
              <a:rPr lang="en-US" sz="1600" dirty="0"/>
              <a:t>output</a:t>
            </a:r>
          </a:p>
        </p:txBody>
      </p:sp>
    </p:spTree>
    <p:extLst>
      <p:ext uri="{BB962C8B-B14F-4D97-AF65-F5344CB8AC3E}">
        <p14:creationId xmlns:p14="http://schemas.microsoft.com/office/powerpoint/2010/main" val="1276415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783</TotalTime>
  <Words>715</Words>
  <Application>Microsoft Office PowerPoint</Application>
  <PresentationFormat>Custom</PresentationFormat>
  <Paragraphs>47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Bahnschrift Condensed</vt:lpstr>
      <vt:lpstr>Calibri</vt:lpstr>
      <vt:lpstr>Comic Sans MS</vt:lpstr>
      <vt:lpstr>Dubai Medium</vt:lpstr>
      <vt:lpstr>Gabriola</vt:lpstr>
      <vt:lpstr>Lato</vt:lpstr>
      <vt:lpstr>Lato Extended</vt:lpstr>
      <vt:lpstr>Times New Roman</vt:lpstr>
      <vt:lpstr>Tech 16x9</vt:lpstr>
      <vt:lpstr>Nearest Neighbor of                                 Different  Image Representation  </vt:lpstr>
      <vt:lpstr>The Project</vt:lpstr>
      <vt:lpstr>Analysis of the design</vt:lpstr>
      <vt:lpstr>Usability, Manufacturability, Sustainability</vt:lpstr>
      <vt:lpstr>Implementation</vt:lpstr>
      <vt:lpstr>Development Process </vt:lpstr>
      <vt:lpstr>Environment Considerations &amp; Sustainability</vt:lpstr>
      <vt:lpstr>Tools &amp; Technologies used</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Neighbor of                                 Different  Image Representation  </dc:title>
  <dc:creator>sajid wasif</dc:creator>
  <cp:lastModifiedBy>ankur chowdhury</cp:lastModifiedBy>
  <cp:revision>45</cp:revision>
  <dcterms:created xsi:type="dcterms:W3CDTF">2023-06-05T08:30:09Z</dcterms:created>
  <dcterms:modified xsi:type="dcterms:W3CDTF">2023-06-10T09:17:03Z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