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5" r:id="rId6"/>
    <p:sldId id="264"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Roboto Condensed" panose="02000000000000000000" pitchFamily="2" charset="0"/>
      <p:regular r:id="rId12"/>
      <p:bold r:id="rId13"/>
      <p:italic r:id="rId14"/>
      <p:boldItalic r:id="rId15"/>
    </p:embeddedFont>
    <p:embeddedFont>
      <p:font typeface="Roboto Condensed Bold" panose="02000000000000000000"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603150" y="1028700"/>
            <a:ext cx="6656150" cy="658126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880402" y="1299018"/>
            <a:ext cx="6101647" cy="6040631"/>
          </a:xfrm>
          <a:prstGeom prst="rect">
            <a:avLst/>
          </a:prstGeom>
        </p:spPr>
      </p:pic>
      <p:sp>
        <p:nvSpPr>
          <p:cNvPr id="5" name="TextBox 5"/>
          <p:cNvSpPr txBox="1"/>
          <p:nvPr/>
        </p:nvSpPr>
        <p:spPr>
          <a:xfrm>
            <a:off x="1028700" y="3928106"/>
            <a:ext cx="8361182" cy="4378209"/>
          </a:xfrm>
          <a:prstGeom prst="rect">
            <a:avLst/>
          </a:prstGeom>
        </p:spPr>
        <p:txBody>
          <a:bodyPr lIns="0" tIns="0" rIns="0" bIns="0" rtlCol="0" anchor="t">
            <a:spAutoFit/>
          </a:bodyPr>
          <a:lstStyle/>
          <a:p>
            <a:pPr>
              <a:lnSpc>
                <a:spcPts val="8649"/>
              </a:lnSpc>
            </a:pPr>
            <a:r>
              <a:rPr lang="en-US" sz="7392">
                <a:solidFill>
                  <a:srgbClr val="B2DEFF"/>
                </a:solidFill>
                <a:latin typeface="Roboto Condensed Bold"/>
              </a:rPr>
              <a:t>NEAREST NEIGHBOUR OF DIFFERENT IMAGE REPRESENTATION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16249" y="-2921777"/>
            <a:ext cx="6656150" cy="6581268"/>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583275" y="9080725"/>
            <a:ext cx="6656150" cy="6581268"/>
          </a:xfrm>
          <a:prstGeom prst="rect">
            <a:avLst/>
          </a:prstGeom>
        </p:spPr>
      </p:pic>
      <p:sp>
        <p:nvSpPr>
          <p:cNvPr id="8" name="TextBox 8"/>
          <p:cNvSpPr txBox="1"/>
          <p:nvPr/>
        </p:nvSpPr>
        <p:spPr>
          <a:xfrm>
            <a:off x="9236962" y="8306315"/>
            <a:ext cx="8022338" cy="1152197"/>
          </a:xfrm>
          <a:prstGeom prst="rect">
            <a:avLst/>
          </a:prstGeom>
        </p:spPr>
        <p:txBody>
          <a:bodyPr lIns="0" tIns="0" rIns="0" bIns="0" rtlCol="0" anchor="t">
            <a:spAutoFit/>
          </a:bodyPr>
          <a:lstStyle/>
          <a:p>
            <a:pPr>
              <a:lnSpc>
                <a:spcPts val="3378"/>
              </a:lnSpc>
            </a:pPr>
            <a:r>
              <a:rPr lang="en-US" sz="2887">
                <a:solidFill>
                  <a:srgbClr val="FFFFFF"/>
                </a:solidFill>
                <a:latin typeface="Roboto Condensed Bold"/>
              </a:rPr>
              <a:t>PRESENTED BY ANKUR CHOWDHURY (1911844042) </a:t>
            </a:r>
          </a:p>
          <a:p>
            <a:pPr>
              <a:lnSpc>
                <a:spcPts val="3378"/>
              </a:lnSpc>
            </a:pPr>
            <a:r>
              <a:rPr lang="en-US" sz="2887">
                <a:solidFill>
                  <a:srgbClr val="FFFFFF"/>
                </a:solidFill>
                <a:latin typeface="Roboto Condensed Bold"/>
              </a:rPr>
              <a:t>             &amp; Sajid Wasif (1912313642)</a:t>
            </a:r>
          </a:p>
          <a:p>
            <a:pPr>
              <a:lnSpc>
                <a:spcPts val="2270"/>
              </a:lnSpc>
            </a:pPr>
            <a:endParaRPr lang="en-US" sz="2887">
              <a:solidFill>
                <a:srgbClr val="FFFFFF"/>
              </a:solidFill>
              <a:latin typeface="Roboto Condensed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35952" y="341416"/>
            <a:ext cx="9713444" cy="96041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97245" y="2246657"/>
            <a:ext cx="6454544" cy="6389998"/>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sp>
        <p:nvSpPr>
          <p:cNvPr id="9" name="TextBox 9"/>
          <p:cNvSpPr txBox="1"/>
          <p:nvPr/>
        </p:nvSpPr>
        <p:spPr>
          <a:xfrm>
            <a:off x="1896195" y="1038225"/>
            <a:ext cx="7056457" cy="957834"/>
          </a:xfrm>
          <a:prstGeom prst="rect">
            <a:avLst/>
          </a:prstGeom>
        </p:spPr>
        <p:txBody>
          <a:bodyPr lIns="0" tIns="0" rIns="0" bIns="0" rtlCol="0" anchor="t">
            <a:spAutoFit/>
          </a:bodyPr>
          <a:lstStyle/>
          <a:p>
            <a:pPr>
              <a:lnSpc>
                <a:spcPts val="7487"/>
              </a:lnSpc>
            </a:pPr>
            <a:r>
              <a:rPr lang="en-US" sz="6399" dirty="0">
                <a:solidFill>
                  <a:srgbClr val="637EFF"/>
                </a:solidFill>
                <a:latin typeface="Roboto Condensed Bold"/>
              </a:rPr>
              <a:t>What is our project</a:t>
            </a:r>
          </a:p>
        </p:txBody>
      </p:sp>
      <p:sp>
        <p:nvSpPr>
          <p:cNvPr id="10" name="TextBox 10"/>
          <p:cNvSpPr txBox="1"/>
          <p:nvPr/>
        </p:nvSpPr>
        <p:spPr>
          <a:xfrm>
            <a:off x="2667008" y="2552700"/>
            <a:ext cx="10439388" cy="4561762"/>
          </a:xfrm>
          <a:prstGeom prst="rect">
            <a:avLst/>
          </a:prstGeom>
        </p:spPr>
        <p:txBody>
          <a:bodyPr wrap="square" lIns="0" tIns="0" rIns="0" bIns="0" rtlCol="0" anchor="t">
            <a:spAutoFit/>
          </a:bodyPr>
          <a:lstStyle/>
          <a:p>
            <a:pPr algn="just"/>
            <a:r>
              <a:rPr lang="en-US" sz="3299" dirty="0">
                <a:solidFill>
                  <a:srgbClr val="FFFFFF"/>
                </a:solidFill>
                <a:latin typeface="Roboto Condensed"/>
              </a:rPr>
              <a:t>In 499A our project was every picture in the dataset one dimensional vector will be created and stored in the program. For each and every picture it will show 10 pictures in Euclidean distance or we can say 10 nearest neighbors. The main part for this project was to observe different types of objects and what their nearest neighbors represent the similar picture or different types of pictures and also the similarity rate for those pictures.</a:t>
            </a:r>
          </a:p>
          <a:p>
            <a:pPr algn="just">
              <a:lnSpc>
                <a:spcPts val="3860"/>
              </a:lnSpc>
            </a:pPr>
            <a:endParaRPr lang="en-US" sz="3299" dirty="0">
              <a:solidFill>
                <a:srgbClr val="FFFFFF"/>
              </a:solidFill>
              <a:latin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sp>
        <p:nvSpPr>
          <p:cNvPr id="3" name="AutoShape 3"/>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9" name="Picture 9"/>
          <p:cNvPicPr>
            <a:picLocks noChangeAspect="1"/>
          </p:cNvPicPr>
          <p:nvPr/>
        </p:nvPicPr>
        <p:blipFill>
          <a:blip r:embed="rId4"/>
          <a:srcRect/>
          <a:stretch>
            <a:fillRect/>
          </a:stretch>
        </p:blipFill>
        <p:spPr>
          <a:xfrm>
            <a:off x="13977344" y="419100"/>
            <a:ext cx="3145947" cy="2785963"/>
          </a:xfrm>
          <a:prstGeom prst="rect">
            <a:avLst/>
          </a:prstGeom>
        </p:spPr>
      </p:pic>
      <p:pic>
        <p:nvPicPr>
          <p:cNvPr id="10" name="Picture 10"/>
          <p:cNvPicPr>
            <a:picLocks noChangeAspect="1"/>
          </p:cNvPicPr>
          <p:nvPr/>
        </p:nvPicPr>
        <p:blipFill>
          <a:blip r:embed="rId5"/>
          <a:srcRect/>
          <a:stretch>
            <a:fillRect/>
          </a:stretch>
        </p:blipFill>
        <p:spPr>
          <a:xfrm>
            <a:off x="13110848" y="3430830"/>
            <a:ext cx="2406947" cy="6321276"/>
          </a:xfrm>
          <a:prstGeom prst="rect">
            <a:avLst/>
          </a:prstGeom>
        </p:spPr>
      </p:pic>
      <p:pic>
        <p:nvPicPr>
          <p:cNvPr id="11" name="Picture 11"/>
          <p:cNvPicPr>
            <a:picLocks noChangeAspect="1"/>
          </p:cNvPicPr>
          <p:nvPr/>
        </p:nvPicPr>
        <p:blipFill>
          <a:blip r:embed="rId6"/>
          <a:srcRect r="23558"/>
          <a:stretch>
            <a:fillRect/>
          </a:stretch>
        </p:blipFill>
        <p:spPr>
          <a:xfrm>
            <a:off x="15550318" y="3430830"/>
            <a:ext cx="2478003" cy="6321276"/>
          </a:xfrm>
          <a:prstGeom prst="rect">
            <a:avLst/>
          </a:prstGeom>
        </p:spPr>
      </p:pic>
      <p:sp>
        <p:nvSpPr>
          <p:cNvPr id="12" name="TextBox 12"/>
          <p:cNvSpPr txBox="1"/>
          <p:nvPr/>
        </p:nvSpPr>
        <p:spPr>
          <a:xfrm>
            <a:off x="1288472" y="794064"/>
            <a:ext cx="10606816" cy="869823"/>
          </a:xfrm>
          <a:prstGeom prst="rect">
            <a:avLst/>
          </a:prstGeom>
        </p:spPr>
        <p:txBody>
          <a:bodyPr lIns="0" tIns="0" rIns="0" bIns="0" rtlCol="0" anchor="t">
            <a:spAutoFit/>
          </a:bodyPr>
          <a:lstStyle/>
          <a:p>
            <a:pPr>
              <a:lnSpc>
                <a:spcPts val="6786"/>
              </a:lnSpc>
            </a:pPr>
            <a:r>
              <a:rPr lang="en-US" sz="5800" dirty="0">
                <a:solidFill>
                  <a:srgbClr val="637EFF"/>
                </a:solidFill>
                <a:latin typeface="Roboto Condensed Bold"/>
              </a:rPr>
              <a:t>The specs:</a:t>
            </a:r>
          </a:p>
        </p:txBody>
      </p:sp>
      <p:sp>
        <p:nvSpPr>
          <p:cNvPr id="13" name="TextBox 13"/>
          <p:cNvSpPr txBox="1"/>
          <p:nvPr/>
        </p:nvSpPr>
        <p:spPr>
          <a:xfrm>
            <a:off x="1921114" y="1790700"/>
            <a:ext cx="10606811" cy="9859494"/>
          </a:xfrm>
          <a:prstGeom prst="rect">
            <a:avLst/>
          </a:prstGeom>
        </p:spPr>
        <p:txBody>
          <a:bodyPr wrap="square" lIns="0" tIns="0" rIns="0" bIns="0" rtlCol="0" anchor="t">
            <a:spAutoFit/>
          </a:bodyPr>
          <a:lstStyle/>
          <a:p>
            <a:pPr algn="just"/>
            <a:r>
              <a:rPr lang="en-US" sz="3200" spc="203" dirty="0">
                <a:solidFill>
                  <a:srgbClr val="B2DEFF"/>
                </a:solidFill>
                <a:latin typeface="Roboto Condensed"/>
              </a:rPr>
              <a:t>First we Divided the dataset into 10 classes. Every class contains 100 images. Then we Imported the model Resnet101. We extracted features of the images by using two models (Resnet101 &amp; VGG16 ). The cosine similarity score was used to determine the similarity between the images. Then we Compared accuracy between two models and decided to continue with Resnet101 as it gave better accuracy. In the output section of ResNet 101 the original image was Cat, and from the 10 nearest neighbors, we got 5 similar photos .</a:t>
            </a:r>
            <a:r>
              <a:rPr lang="en-US" sz="3200" dirty="0">
                <a:solidFill>
                  <a:srgbClr val="B2DEFF"/>
                </a:solidFill>
                <a:latin typeface="Roboto Condensed"/>
              </a:rPr>
              <a:t>We currently used two models but now we want to try different models like ZFnet and other CNN modes for better similarity score. We used our own dataset which was not efficient enough so we want to gradually shift the dataset to the ImageNet dataset as soon as possible.</a:t>
            </a:r>
          </a:p>
          <a:p>
            <a:pPr algn="just">
              <a:lnSpc>
                <a:spcPts val="3255"/>
              </a:lnSpc>
            </a:pPr>
            <a:endParaRPr lang="en-US" sz="3600" dirty="0">
              <a:solidFill>
                <a:srgbClr val="B2DEFF"/>
              </a:solidFill>
              <a:latin typeface="Roboto Condensed"/>
            </a:endParaRPr>
          </a:p>
          <a:p>
            <a:pPr algn="just">
              <a:lnSpc>
                <a:spcPts val="3255"/>
              </a:lnSpc>
            </a:pPr>
            <a:endParaRPr lang="en-US" sz="3391"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r>
              <a:rPr lang="en-US" sz="3391" spc="203" dirty="0">
                <a:solidFill>
                  <a:srgbClr val="B2DEFF"/>
                </a:solidFill>
                <a:latin typeface="Roboto Condensed"/>
              </a:rPr>
              <a:t>  </a:t>
            </a:r>
          </a:p>
        </p:txBody>
      </p:sp>
      <p:sp>
        <p:nvSpPr>
          <p:cNvPr id="15" name="TextBox 15"/>
          <p:cNvSpPr txBox="1"/>
          <p:nvPr/>
        </p:nvSpPr>
        <p:spPr>
          <a:xfrm>
            <a:off x="1896195" y="4403605"/>
            <a:ext cx="11241129" cy="480131"/>
          </a:xfrm>
          <a:prstGeom prst="rect">
            <a:avLst/>
          </a:prstGeom>
        </p:spPr>
        <p:txBody>
          <a:bodyPr lIns="0" tIns="0" rIns="0" bIns="0" rtlCol="0" anchor="t">
            <a:spAutoFit/>
          </a:bodyPr>
          <a:lstStyle/>
          <a:p>
            <a:pPr>
              <a:lnSpc>
                <a:spcPts val="3720"/>
              </a:lnSpc>
            </a:pPr>
            <a:r>
              <a:rPr lang="en-US" sz="3875" spc="232" dirty="0">
                <a:solidFill>
                  <a:srgbClr val="B2DEFF"/>
                </a:solidFill>
                <a:latin typeface="Roboto Condensed"/>
              </a:rPr>
              <a:t> </a:t>
            </a:r>
          </a:p>
        </p:txBody>
      </p:sp>
      <p:sp>
        <p:nvSpPr>
          <p:cNvPr id="19" name="TextBox 19"/>
          <p:cNvSpPr txBox="1"/>
          <p:nvPr/>
        </p:nvSpPr>
        <p:spPr>
          <a:xfrm>
            <a:off x="1869719" y="8461144"/>
            <a:ext cx="11241129" cy="426142"/>
          </a:xfrm>
          <a:prstGeom prst="rect">
            <a:avLst/>
          </a:prstGeom>
        </p:spPr>
        <p:txBody>
          <a:bodyPr lIns="0" tIns="0" rIns="0" bIns="0" rtlCol="0" anchor="t">
            <a:spAutoFit/>
          </a:bodyPr>
          <a:lstStyle/>
          <a:p>
            <a:pPr>
              <a:lnSpc>
                <a:spcPts val="3255"/>
              </a:lnSpc>
            </a:pPr>
            <a:r>
              <a:rPr lang="en-US" sz="3391" spc="203" dirty="0">
                <a:solidFill>
                  <a:srgbClr val="B2DEFF"/>
                </a:solidFill>
                <a:latin typeface="Roboto Condensed"/>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sp>
        <p:nvSpPr>
          <p:cNvPr id="3" name="TextBox 3"/>
          <p:cNvSpPr txBox="1"/>
          <p:nvPr/>
        </p:nvSpPr>
        <p:spPr>
          <a:xfrm>
            <a:off x="6520891" y="315456"/>
            <a:ext cx="4855445" cy="898779"/>
          </a:xfrm>
          <a:prstGeom prst="rect">
            <a:avLst/>
          </a:prstGeom>
        </p:spPr>
        <p:txBody>
          <a:bodyPr lIns="0" tIns="0" rIns="0" bIns="0" rtlCol="0" anchor="t">
            <a:spAutoFit/>
          </a:bodyPr>
          <a:lstStyle/>
          <a:p>
            <a:pPr>
              <a:lnSpc>
                <a:spcPts val="6903"/>
              </a:lnSpc>
            </a:pPr>
            <a:endParaRPr lang="en-US" sz="5900" dirty="0">
              <a:solidFill>
                <a:srgbClr val="637EFF"/>
              </a:solidFill>
              <a:latin typeface="Roboto Condensed Bold"/>
            </a:endParaRPr>
          </a:p>
        </p:txBody>
      </p:sp>
      <p:pic>
        <p:nvPicPr>
          <p:cNvPr id="5" name="Picture 4">
            <a:extLst>
              <a:ext uri="{FF2B5EF4-FFF2-40B4-BE49-F238E27FC236}">
                <a16:creationId xmlns:a16="http://schemas.microsoft.com/office/drawing/2014/main" id="{6735DFCE-1688-EBAC-B8D4-90C6A2A07C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51098"/>
            <a:ext cx="12395199" cy="929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sp>
        <p:nvSpPr>
          <p:cNvPr id="3" name="AutoShape 3"/>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sp>
        <p:nvSpPr>
          <p:cNvPr id="12" name="TextBox 12"/>
          <p:cNvSpPr txBox="1"/>
          <p:nvPr/>
        </p:nvSpPr>
        <p:spPr>
          <a:xfrm>
            <a:off x="1288472" y="794064"/>
            <a:ext cx="10606816" cy="869823"/>
          </a:xfrm>
          <a:prstGeom prst="rect">
            <a:avLst/>
          </a:prstGeom>
        </p:spPr>
        <p:txBody>
          <a:bodyPr lIns="0" tIns="0" rIns="0" bIns="0" rtlCol="0" anchor="t">
            <a:spAutoFit/>
          </a:bodyPr>
          <a:lstStyle/>
          <a:p>
            <a:pPr>
              <a:lnSpc>
                <a:spcPts val="6786"/>
              </a:lnSpc>
            </a:pPr>
            <a:r>
              <a:rPr lang="en-US" sz="5800" dirty="0">
                <a:solidFill>
                  <a:srgbClr val="637EFF"/>
                </a:solidFill>
                <a:latin typeface="Roboto Condensed Bold"/>
              </a:rPr>
              <a:t>Outcomes from 499A</a:t>
            </a:r>
          </a:p>
        </p:txBody>
      </p:sp>
      <p:sp>
        <p:nvSpPr>
          <p:cNvPr id="13" name="TextBox 13"/>
          <p:cNvSpPr txBox="1"/>
          <p:nvPr/>
        </p:nvSpPr>
        <p:spPr>
          <a:xfrm>
            <a:off x="3276600" y="2628900"/>
            <a:ext cx="11241129" cy="5996898"/>
          </a:xfrm>
          <a:prstGeom prst="rect">
            <a:avLst/>
          </a:prstGeom>
        </p:spPr>
        <p:txBody>
          <a:bodyPr wrap="square" lIns="0" tIns="0" rIns="0" bIns="0" rtlCol="0" anchor="t">
            <a:spAutoFit/>
          </a:bodyPr>
          <a:lstStyle/>
          <a:p>
            <a:pPr algn="just"/>
            <a:r>
              <a:rPr lang="en-US" sz="3600" dirty="0">
                <a:solidFill>
                  <a:srgbClr val="B2DEFF"/>
                </a:solidFill>
                <a:latin typeface="Roboto Condensed"/>
              </a:rPr>
              <a:t>After overcoming certain obstacles, we achieved our desired outcome from 499A . we learned how deep learning methods may be used to create a feature extractor model and obtain the most comparable photos from a dataset of 10 classes of 1000 different image. We learned how to Compared accuracy between two models . The features were then extracted from the images and stored in a feature vector.</a:t>
            </a:r>
            <a:r>
              <a:rPr kumimoji="0" lang="en-US" sz="3600" b="0" i="0" u="none" strike="noStrike" kern="1200" cap="none" spc="203" normalizeH="0" baseline="0" noProof="0" dirty="0">
                <a:ln>
                  <a:noFill/>
                </a:ln>
                <a:solidFill>
                  <a:srgbClr val="B2DEFF"/>
                </a:solidFill>
                <a:effectLst/>
                <a:uLnTx/>
                <a:uFillTx/>
                <a:latin typeface="Roboto Condensed"/>
                <a:ea typeface="+mn-ea"/>
                <a:cs typeface="+mn-cs"/>
              </a:rPr>
              <a:t> </a:t>
            </a:r>
            <a:endParaRPr lang="en-US" sz="3600"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endParaRPr lang="en-US" sz="3391" spc="203" dirty="0">
              <a:solidFill>
                <a:srgbClr val="B2DEFF"/>
              </a:solidFill>
              <a:latin typeface="Roboto Condensed"/>
            </a:endParaRPr>
          </a:p>
          <a:p>
            <a:pPr>
              <a:lnSpc>
                <a:spcPts val="3255"/>
              </a:lnSpc>
            </a:pPr>
            <a:r>
              <a:rPr lang="en-US" sz="3391" spc="203" dirty="0">
                <a:solidFill>
                  <a:srgbClr val="B2DEFF"/>
                </a:solidFill>
                <a:latin typeface="Roboto Condensed"/>
              </a:rPr>
              <a:t>  </a:t>
            </a:r>
          </a:p>
        </p:txBody>
      </p:sp>
      <p:sp>
        <p:nvSpPr>
          <p:cNvPr id="15" name="TextBox 15"/>
          <p:cNvSpPr txBox="1"/>
          <p:nvPr/>
        </p:nvSpPr>
        <p:spPr>
          <a:xfrm>
            <a:off x="1896195" y="4403605"/>
            <a:ext cx="11241129" cy="480131"/>
          </a:xfrm>
          <a:prstGeom prst="rect">
            <a:avLst/>
          </a:prstGeom>
        </p:spPr>
        <p:txBody>
          <a:bodyPr lIns="0" tIns="0" rIns="0" bIns="0" rtlCol="0" anchor="t">
            <a:spAutoFit/>
          </a:bodyPr>
          <a:lstStyle/>
          <a:p>
            <a:pPr>
              <a:lnSpc>
                <a:spcPts val="3720"/>
              </a:lnSpc>
            </a:pPr>
            <a:r>
              <a:rPr lang="en-US" sz="3875" spc="232" dirty="0">
                <a:solidFill>
                  <a:srgbClr val="B2DEFF"/>
                </a:solidFill>
                <a:latin typeface="Roboto Condensed"/>
              </a:rPr>
              <a:t> </a:t>
            </a:r>
          </a:p>
        </p:txBody>
      </p:sp>
    </p:spTree>
    <p:extLst>
      <p:ext uri="{BB962C8B-B14F-4D97-AF65-F5344CB8AC3E}">
        <p14:creationId xmlns:p14="http://schemas.microsoft.com/office/powerpoint/2010/main" val="215884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755400"/>
            <a:ext cx="6656150" cy="65812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631850" y="-2755400"/>
            <a:ext cx="6656150" cy="6581268"/>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r="6446"/>
          <a:stretch>
            <a:fillRect/>
          </a:stretch>
        </p:blipFill>
        <p:spPr>
          <a:xfrm>
            <a:off x="5768741" y="-3933956"/>
            <a:ext cx="7481600" cy="865262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a:stretch>
            <a:fillRect/>
          </a:stretch>
        </p:blipFill>
        <p:spPr>
          <a:xfrm>
            <a:off x="-3189128" y="8633033"/>
            <a:ext cx="8045050" cy="8652629"/>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a:stretch>
            <a:fillRect/>
          </a:stretch>
        </p:blipFill>
        <p:spPr>
          <a:xfrm>
            <a:off x="13644472" y="8837608"/>
            <a:ext cx="8045050" cy="8652629"/>
          </a:xfrm>
          <a:prstGeom prst="rect">
            <a:avLst/>
          </a:prstGeom>
        </p:spPr>
      </p:pic>
      <p:sp>
        <p:nvSpPr>
          <p:cNvPr id="7" name="TextBox 7"/>
          <p:cNvSpPr txBox="1"/>
          <p:nvPr/>
        </p:nvSpPr>
        <p:spPr>
          <a:xfrm>
            <a:off x="4490745" y="5476404"/>
            <a:ext cx="8576157" cy="1612772"/>
          </a:xfrm>
          <a:prstGeom prst="rect">
            <a:avLst/>
          </a:prstGeom>
        </p:spPr>
        <p:txBody>
          <a:bodyPr lIns="0" tIns="0" rIns="0" bIns="0" rtlCol="0" anchor="t">
            <a:spAutoFit/>
          </a:bodyPr>
          <a:lstStyle/>
          <a:p>
            <a:pPr algn="ctr">
              <a:lnSpc>
                <a:spcPts val="12635"/>
              </a:lnSpc>
            </a:pPr>
            <a:r>
              <a:rPr lang="en-US" sz="10799">
                <a:solidFill>
                  <a:srgbClr val="B2DEFF"/>
                </a:solidFill>
                <a:latin typeface="Roboto Condensed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333</Words>
  <Application>Microsoft Office PowerPoint</Application>
  <PresentationFormat>Custom</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 Condensed Bold</vt:lpstr>
      <vt:lpstr>Roboto Condensed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Neighbour of Different Image Representation</dc:title>
  <cp:lastModifiedBy>ankur chowdhury</cp:lastModifiedBy>
  <cp:revision>8</cp:revision>
  <dcterms:created xsi:type="dcterms:W3CDTF">2006-08-16T00:00:00Z</dcterms:created>
  <dcterms:modified xsi:type="dcterms:W3CDTF">2023-02-07T17:14:09Z</dcterms:modified>
  <dc:identifier>DAFVmZcnlwM</dc:identifier>
</cp:coreProperties>
</file>