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Roboto Condensed" panose="02000000000000000000" pitchFamily="2" charset="0"/>
      <p:regular r:id="rId15"/>
    </p:embeddedFont>
    <p:embeddedFont>
      <p:font typeface="Roboto Condensed Bold" panose="02000000000000000000"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45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603150" y="1028700"/>
            <a:ext cx="6656150" cy="6581268"/>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880402" y="1299018"/>
            <a:ext cx="6101647" cy="6040631"/>
          </a:xfrm>
          <a:prstGeom prst="rect">
            <a:avLst/>
          </a:prstGeom>
        </p:spPr>
      </p:pic>
      <p:sp>
        <p:nvSpPr>
          <p:cNvPr id="5" name="TextBox 5"/>
          <p:cNvSpPr txBox="1"/>
          <p:nvPr/>
        </p:nvSpPr>
        <p:spPr>
          <a:xfrm>
            <a:off x="1028700" y="3928106"/>
            <a:ext cx="8361182" cy="4378209"/>
          </a:xfrm>
          <a:prstGeom prst="rect">
            <a:avLst/>
          </a:prstGeom>
        </p:spPr>
        <p:txBody>
          <a:bodyPr lIns="0" tIns="0" rIns="0" bIns="0" rtlCol="0" anchor="t">
            <a:spAutoFit/>
          </a:bodyPr>
          <a:lstStyle/>
          <a:p>
            <a:pPr>
              <a:lnSpc>
                <a:spcPts val="8649"/>
              </a:lnSpc>
            </a:pPr>
            <a:r>
              <a:rPr lang="en-US" sz="7392">
                <a:solidFill>
                  <a:srgbClr val="B2DEFF"/>
                </a:solidFill>
                <a:latin typeface="Roboto Condensed Bold"/>
              </a:rPr>
              <a:t>NEAREST NEIGHBOUR OF DIFFERENT IMAGE REPRESENTATION </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16249" y="-2921777"/>
            <a:ext cx="6656150" cy="6581268"/>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583275" y="9080725"/>
            <a:ext cx="6656150" cy="6581268"/>
          </a:xfrm>
          <a:prstGeom prst="rect">
            <a:avLst/>
          </a:prstGeom>
        </p:spPr>
      </p:pic>
      <p:sp>
        <p:nvSpPr>
          <p:cNvPr id="8" name="TextBox 8"/>
          <p:cNvSpPr txBox="1"/>
          <p:nvPr/>
        </p:nvSpPr>
        <p:spPr>
          <a:xfrm>
            <a:off x="9236962" y="8306315"/>
            <a:ext cx="8022338" cy="1152197"/>
          </a:xfrm>
          <a:prstGeom prst="rect">
            <a:avLst/>
          </a:prstGeom>
        </p:spPr>
        <p:txBody>
          <a:bodyPr lIns="0" tIns="0" rIns="0" bIns="0" rtlCol="0" anchor="t">
            <a:spAutoFit/>
          </a:bodyPr>
          <a:lstStyle/>
          <a:p>
            <a:pPr>
              <a:lnSpc>
                <a:spcPts val="3378"/>
              </a:lnSpc>
            </a:pPr>
            <a:r>
              <a:rPr lang="en-US" sz="2887">
                <a:solidFill>
                  <a:srgbClr val="FFFFFF"/>
                </a:solidFill>
                <a:latin typeface="Roboto Condensed Bold"/>
              </a:rPr>
              <a:t>PRESENTED BY ANKUR CHOWDHURY (1911844042) </a:t>
            </a:r>
          </a:p>
          <a:p>
            <a:pPr>
              <a:lnSpc>
                <a:spcPts val="3378"/>
              </a:lnSpc>
            </a:pPr>
            <a:r>
              <a:rPr lang="en-US" sz="2887">
                <a:solidFill>
                  <a:srgbClr val="FFFFFF"/>
                </a:solidFill>
                <a:latin typeface="Roboto Condensed Bold"/>
              </a:rPr>
              <a:t>             &amp; Sajid Wasif (1912313642)</a:t>
            </a:r>
          </a:p>
          <a:p>
            <a:pPr>
              <a:lnSpc>
                <a:spcPts val="2270"/>
              </a:lnSpc>
            </a:pPr>
            <a:endParaRPr lang="en-US" sz="2887">
              <a:solidFill>
                <a:srgbClr val="FFFFFF"/>
              </a:solidFill>
              <a:latin typeface="Roboto Condensed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35952" y="341416"/>
            <a:ext cx="9713444" cy="96041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97245" y="2246657"/>
            <a:ext cx="6454544" cy="6389998"/>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6" name="Picture 6"/>
          <p:cNvPicPr>
            <a:picLocks noChangeAspect="1"/>
          </p:cNvPicPr>
          <p:nvPr/>
        </p:nvPicPr>
        <p:blipFill>
          <a:blip r:embed="rId6"/>
          <a:srcRect/>
          <a:stretch>
            <a:fillRect/>
          </a:stretch>
        </p:blipFill>
        <p:spPr>
          <a:xfrm rot="-5400000">
            <a:off x="1257733" y="2620962"/>
            <a:ext cx="459651" cy="398173"/>
          </a:xfrm>
          <a:prstGeom prst="rect">
            <a:avLst/>
          </a:prstGeom>
        </p:spPr>
      </p:pic>
      <p:pic>
        <p:nvPicPr>
          <p:cNvPr id="7" name="Picture 7"/>
          <p:cNvPicPr>
            <a:picLocks noChangeAspect="1"/>
          </p:cNvPicPr>
          <p:nvPr/>
        </p:nvPicPr>
        <p:blipFill>
          <a:blip r:embed="rId6"/>
          <a:srcRect/>
          <a:stretch>
            <a:fillRect/>
          </a:stretch>
        </p:blipFill>
        <p:spPr>
          <a:xfrm rot="-5400000">
            <a:off x="1257733" y="5174239"/>
            <a:ext cx="459651" cy="398173"/>
          </a:xfrm>
          <a:prstGeom prst="rect">
            <a:avLst/>
          </a:prstGeom>
        </p:spPr>
      </p:pic>
      <p:pic>
        <p:nvPicPr>
          <p:cNvPr id="8" name="Picture 8"/>
          <p:cNvPicPr>
            <a:picLocks noChangeAspect="1"/>
          </p:cNvPicPr>
          <p:nvPr/>
        </p:nvPicPr>
        <p:blipFill>
          <a:blip r:embed="rId6"/>
          <a:srcRect/>
          <a:stretch>
            <a:fillRect/>
          </a:stretch>
        </p:blipFill>
        <p:spPr>
          <a:xfrm rot="-5400000">
            <a:off x="1257733" y="7499565"/>
            <a:ext cx="459651" cy="398173"/>
          </a:xfrm>
          <a:prstGeom prst="rect">
            <a:avLst/>
          </a:prstGeom>
        </p:spPr>
      </p:pic>
      <p:sp>
        <p:nvSpPr>
          <p:cNvPr id="9" name="TextBox 9"/>
          <p:cNvSpPr txBox="1"/>
          <p:nvPr/>
        </p:nvSpPr>
        <p:spPr>
          <a:xfrm>
            <a:off x="1896195" y="1038225"/>
            <a:ext cx="7056457" cy="957834"/>
          </a:xfrm>
          <a:prstGeom prst="rect">
            <a:avLst/>
          </a:prstGeom>
        </p:spPr>
        <p:txBody>
          <a:bodyPr lIns="0" tIns="0" rIns="0" bIns="0" rtlCol="0" anchor="t">
            <a:spAutoFit/>
          </a:bodyPr>
          <a:lstStyle/>
          <a:p>
            <a:pPr>
              <a:lnSpc>
                <a:spcPts val="7487"/>
              </a:lnSpc>
            </a:pPr>
            <a:r>
              <a:rPr lang="en-US" sz="6399">
                <a:solidFill>
                  <a:srgbClr val="637EFF"/>
                </a:solidFill>
                <a:latin typeface="Roboto Condensed Bold"/>
              </a:rPr>
              <a:t>Problem</a:t>
            </a:r>
          </a:p>
        </p:txBody>
      </p:sp>
      <p:sp>
        <p:nvSpPr>
          <p:cNvPr id="10" name="TextBox 10"/>
          <p:cNvSpPr txBox="1"/>
          <p:nvPr/>
        </p:nvSpPr>
        <p:spPr>
          <a:xfrm>
            <a:off x="1896195" y="2517773"/>
            <a:ext cx="11113400" cy="1955673"/>
          </a:xfrm>
          <a:prstGeom prst="rect">
            <a:avLst/>
          </a:prstGeom>
        </p:spPr>
        <p:txBody>
          <a:bodyPr lIns="0" tIns="0" rIns="0" bIns="0" rtlCol="0" anchor="t">
            <a:spAutoFit/>
          </a:bodyPr>
          <a:lstStyle/>
          <a:p>
            <a:pPr algn="just">
              <a:lnSpc>
                <a:spcPts val="3860"/>
              </a:lnSpc>
            </a:pPr>
            <a:r>
              <a:rPr lang="en-US" sz="3299">
                <a:solidFill>
                  <a:srgbClr val="FFFFFF"/>
                </a:solidFill>
                <a:latin typeface="Roboto Condensed"/>
              </a:rPr>
              <a:t>In this project for every picture in the dataset one dimensional vector will be created and stored in the program. For each and every picture it will show 10 pictures in Euclidean distance or we can say 10 nearest neighbors.</a:t>
            </a:r>
          </a:p>
        </p:txBody>
      </p:sp>
      <p:sp>
        <p:nvSpPr>
          <p:cNvPr id="11" name="TextBox 11"/>
          <p:cNvSpPr txBox="1"/>
          <p:nvPr/>
        </p:nvSpPr>
        <p:spPr>
          <a:xfrm>
            <a:off x="1896195" y="5143500"/>
            <a:ext cx="11113400" cy="1469898"/>
          </a:xfrm>
          <a:prstGeom prst="rect">
            <a:avLst/>
          </a:prstGeom>
        </p:spPr>
        <p:txBody>
          <a:bodyPr lIns="0" tIns="0" rIns="0" bIns="0" rtlCol="0" anchor="t">
            <a:spAutoFit/>
          </a:bodyPr>
          <a:lstStyle/>
          <a:p>
            <a:pPr>
              <a:lnSpc>
                <a:spcPts val="3860"/>
              </a:lnSpc>
            </a:pPr>
            <a:r>
              <a:rPr lang="en-US" sz="3299">
                <a:solidFill>
                  <a:srgbClr val="FFFFFF"/>
                </a:solidFill>
                <a:latin typeface="Roboto Condensed"/>
              </a:rPr>
              <a:t>For this project we are going to use the ImageNet dataset https://www.kaggle.com/competitions/imagenet-object-localization-challenge/data?select=ILSVRC</a:t>
            </a:r>
          </a:p>
        </p:txBody>
      </p:sp>
      <p:sp>
        <p:nvSpPr>
          <p:cNvPr id="12" name="TextBox 12"/>
          <p:cNvSpPr txBox="1"/>
          <p:nvPr/>
        </p:nvSpPr>
        <p:spPr>
          <a:xfrm>
            <a:off x="1896195" y="7468826"/>
            <a:ext cx="11113400" cy="2000548"/>
          </a:xfrm>
          <a:prstGeom prst="rect">
            <a:avLst/>
          </a:prstGeom>
        </p:spPr>
        <p:txBody>
          <a:bodyPr lIns="0" tIns="0" rIns="0" bIns="0" rtlCol="0" anchor="t">
            <a:spAutoFit/>
          </a:bodyPr>
          <a:lstStyle/>
          <a:p>
            <a:pPr algn="just">
              <a:lnSpc>
                <a:spcPts val="3860"/>
              </a:lnSpc>
            </a:pPr>
            <a:r>
              <a:rPr lang="en-US" sz="3299" dirty="0">
                <a:solidFill>
                  <a:srgbClr val="FFFFFF"/>
                </a:solidFill>
                <a:latin typeface="Roboto Condensed"/>
              </a:rPr>
              <a:t>The main part for this project is to observe different types of objects and what their nearest neighbors represent the similar picture or different types of pictures and also the similarity rate for those pictures.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b="2073"/>
          <a:stretch>
            <a:fillRect/>
          </a:stretch>
        </p:blipFill>
        <p:spPr>
          <a:xfrm>
            <a:off x="2050071" y="1214235"/>
            <a:ext cx="14187857" cy="8623243"/>
          </a:xfrm>
          <a:prstGeom prst="rect">
            <a:avLst/>
          </a:prstGeom>
        </p:spPr>
      </p:pic>
      <p:sp>
        <p:nvSpPr>
          <p:cNvPr id="3" name="TextBox 3"/>
          <p:cNvSpPr txBox="1"/>
          <p:nvPr/>
        </p:nvSpPr>
        <p:spPr>
          <a:xfrm>
            <a:off x="6520891" y="315456"/>
            <a:ext cx="4855445" cy="898779"/>
          </a:xfrm>
          <a:prstGeom prst="rect">
            <a:avLst/>
          </a:prstGeom>
        </p:spPr>
        <p:txBody>
          <a:bodyPr lIns="0" tIns="0" rIns="0" bIns="0" rtlCol="0" anchor="t">
            <a:spAutoFit/>
          </a:bodyPr>
          <a:lstStyle/>
          <a:p>
            <a:pPr>
              <a:lnSpc>
                <a:spcPts val="6903"/>
              </a:lnSpc>
            </a:pPr>
            <a:r>
              <a:rPr lang="en-US" sz="5900">
                <a:solidFill>
                  <a:srgbClr val="637EFF"/>
                </a:solidFill>
                <a:latin typeface="Roboto Condensed Bold"/>
              </a:rPr>
              <a:t>Related 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sp>
        <p:nvSpPr>
          <p:cNvPr id="3" name="AutoShape 3"/>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4" name="Picture 4"/>
          <p:cNvPicPr>
            <a:picLocks noChangeAspect="1"/>
          </p:cNvPicPr>
          <p:nvPr/>
        </p:nvPicPr>
        <p:blipFill>
          <a:blip r:embed="rId4"/>
          <a:srcRect/>
          <a:stretch>
            <a:fillRect/>
          </a:stretch>
        </p:blipFill>
        <p:spPr>
          <a:xfrm rot="-5400000">
            <a:off x="1257733" y="2099737"/>
            <a:ext cx="459651" cy="398173"/>
          </a:xfrm>
          <a:prstGeom prst="rect">
            <a:avLst/>
          </a:prstGeom>
        </p:spPr>
      </p:pic>
      <p:pic>
        <p:nvPicPr>
          <p:cNvPr id="5" name="Picture 5"/>
          <p:cNvPicPr>
            <a:picLocks noChangeAspect="1"/>
          </p:cNvPicPr>
          <p:nvPr/>
        </p:nvPicPr>
        <p:blipFill>
          <a:blip r:embed="rId4"/>
          <a:srcRect/>
          <a:stretch>
            <a:fillRect/>
          </a:stretch>
        </p:blipFill>
        <p:spPr>
          <a:xfrm rot="-5400000">
            <a:off x="1257733" y="3231743"/>
            <a:ext cx="459651" cy="398173"/>
          </a:xfrm>
          <a:prstGeom prst="rect">
            <a:avLst/>
          </a:prstGeom>
        </p:spPr>
      </p:pic>
      <p:pic>
        <p:nvPicPr>
          <p:cNvPr id="6" name="Picture 6"/>
          <p:cNvPicPr>
            <a:picLocks noChangeAspect="1"/>
          </p:cNvPicPr>
          <p:nvPr/>
        </p:nvPicPr>
        <p:blipFill>
          <a:blip r:embed="rId4"/>
          <a:srcRect/>
          <a:stretch>
            <a:fillRect/>
          </a:stretch>
        </p:blipFill>
        <p:spPr>
          <a:xfrm rot="-5400000">
            <a:off x="1257733" y="4367670"/>
            <a:ext cx="459651" cy="398173"/>
          </a:xfrm>
          <a:prstGeom prst="rect">
            <a:avLst/>
          </a:prstGeom>
        </p:spPr>
      </p:pic>
      <p:pic>
        <p:nvPicPr>
          <p:cNvPr id="7" name="Picture 7"/>
          <p:cNvPicPr>
            <a:picLocks noChangeAspect="1"/>
          </p:cNvPicPr>
          <p:nvPr/>
        </p:nvPicPr>
        <p:blipFill>
          <a:blip r:embed="rId4"/>
          <a:srcRect/>
          <a:stretch>
            <a:fillRect/>
          </a:stretch>
        </p:blipFill>
        <p:spPr>
          <a:xfrm rot="-5400000">
            <a:off x="1257733" y="5761243"/>
            <a:ext cx="459651" cy="398173"/>
          </a:xfrm>
          <a:prstGeom prst="rect">
            <a:avLst/>
          </a:prstGeom>
        </p:spPr>
      </p:pic>
      <p:pic>
        <p:nvPicPr>
          <p:cNvPr id="8" name="Picture 8"/>
          <p:cNvPicPr>
            <a:picLocks noChangeAspect="1"/>
          </p:cNvPicPr>
          <p:nvPr/>
        </p:nvPicPr>
        <p:blipFill>
          <a:blip r:embed="rId4"/>
          <a:srcRect/>
          <a:stretch>
            <a:fillRect/>
          </a:stretch>
        </p:blipFill>
        <p:spPr>
          <a:xfrm rot="-5400000">
            <a:off x="1257733" y="7154344"/>
            <a:ext cx="459651" cy="398173"/>
          </a:xfrm>
          <a:prstGeom prst="rect">
            <a:avLst/>
          </a:prstGeom>
        </p:spPr>
      </p:pic>
      <p:pic>
        <p:nvPicPr>
          <p:cNvPr id="9" name="Picture 9"/>
          <p:cNvPicPr>
            <a:picLocks noChangeAspect="1"/>
          </p:cNvPicPr>
          <p:nvPr/>
        </p:nvPicPr>
        <p:blipFill>
          <a:blip r:embed="rId5"/>
          <a:srcRect/>
          <a:stretch>
            <a:fillRect/>
          </a:stretch>
        </p:blipFill>
        <p:spPr>
          <a:xfrm>
            <a:off x="13977345" y="270906"/>
            <a:ext cx="3145947" cy="2785963"/>
          </a:xfrm>
          <a:prstGeom prst="rect">
            <a:avLst/>
          </a:prstGeom>
        </p:spPr>
      </p:pic>
      <p:pic>
        <p:nvPicPr>
          <p:cNvPr id="10" name="Picture 10"/>
          <p:cNvPicPr>
            <a:picLocks noChangeAspect="1"/>
          </p:cNvPicPr>
          <p:nvPr/>
        </p:nvPicPr>
        <p:blipFill>
          <a:blip r:embed="rId6"/>
          <a:srcRect/>
          <a:stretch>
            <a:fillRect/>
          </a:stretch>
        </p:blipFill>
        <p:spPr>
          <a:xfrm>
            <a:off x="12933821" y="3430830"/>
            <a:ext cx="2406947" cy="6321276"/>
          </a:xfrm>
          <a:prstGeom prst="rect">
            <a:avLst/>
          </a:prstGeom>
        </p:spPr>
      </p:pic>
      <p:pic>
        <p:nvPicPr>
          <p:cNvPr id="11" name="Picture 11"/>
          <p:cNvPicPr>
            <a:picLocks noChangeAspect="1"/>
          </p:cNvPicPr>
          <p:nvPr/>
        </p:nvPicPr>
        <p:blipFill>
          <a:blip r:embed="rId7"/>
          <a:srcRect r="23558"/>
          <a:stretch>
            <a:fillRect/>
          </a:stretch>
        </p:blipFill>
        <p:spPr>
          <a:xfrm>
            <a:off x="15550318" y="3430830"/>
            <a:ext cx="2478003" cy="6321276"/>
          </a:xfrm>
          <a:prstGeom prst="rect">
            <a:avLst/>
          </a:prstGeom>
        </p:spPr>
      </p:pic>
      <p:sp>
        <p:nvSpPr>
          <p:cNvPr id="12" name="TextBox 12"/>
          <p:cNvSpPr txBox="1"/>
          <p:nvPr/>
        </p:nvSpPr>
        <p:spPr>
          <a:xfrm>
            <a:off x="1288472" y="794064"/>
            <a:ext cx="10606816" cy="869823"/>
          </a:xfrm>
          <a:prstGeom prst="rect">
            <a:avLst/>
          </a:prstGeom>
        </p:spPr>
        <p:txBody>
          <a:bodyPr lIns="0" tIns="0" rIns="0" bIns="0" rtlCol="0" anchor="t">
            <a:spAutoFit/>
          </a:bodyPr>
          <a:lstStyle/>
          <a:p>
            <a:pPr>
              <a:lnSpc>
                <a:spcPts val="6786"/>
              </a:lnSpc>
            </a:pPr>
            <a:r>
              <a:rPr lang="en-US" sz="5800">
                <a:solidFill>
                  <a:srgbClr val="637EFF"/>
                </a:solidFill>
                <a:latin typeface="Roboto Condensed Bold"/>
              </a:rPr>
              <a:t>Approaches of Solving The Problem</a:t>
            </a:r>
          </a:p>
        </p:txBody>
      </p:sp>
      <p:sp>
        <p:nvSpPr>
          <p:cNvPr id="13" name="TextBox 13"/>
          <p:cNvSpPr txBox="1"/>
          <p:nvPr/>
        </p:nvSpPr>
        <p:spPr>
          <a:xfrm>
            <a:off x="2046746" y="2208030"/>
            <a:ext cx="10887075" cy="848838"/>
          </a:xfrm>
          <a:prstGeom prst="rect">
            <a:avLst/>
          </a:prstGeom>
        </p:spPr>
        <p:txBody>
          <a:bodyPr lIns="0" tIns="0" rIns="0" bIns="0" rtlCol="0" anchor="t">
            <a:spAutoFit/>
          </a:bodyPr>
          <a:lstStyle/>
          <a:p>
            <a:pPr>
              <a:lnSpc>
                <a:spcPts val="3255"/>
              </a:lnSpc>
            </a:pPr>
            <a:r>
              <a:rPr lang="en-US" sz="3391" spc="203">
                <a:solidFill>
                  <a:srgbClr val="B2DEFF"/>
                </a:solidFill>
                <a:latin typeface="Roboto Condensed"/>
              </a:rPr>
              <a:t>Divided the dataset into 10 classes. Every class contains 100 images. </a:t>
            </a:r>
          </a:p>
        </p:txBody>
      </p:sp>
      <p:sp>
        <p:nvSpPr>
          <p:cNvPr id="14" name="TextBox 14"/>
          <p:cNvSpPr txBox="1"/>
          <p:nvPr/>
        </p:nvSpPr>
        <p:spPr>
          <a:xfrm>
            <a:off x="2046746" y="3311973"/>
            <a:ext cx="11241129" cy="442764"/>
          </a:xfrm>
          <a:prstGeom prst="rect">
            <a:avLst/>
          </a:prstGeom>
        </p:spPr>
        <p:txBody>
          <a:bodyPr lIns="0" tIns="0" rIns="0" bIns="0" rtlCol="0" anchor="t">
            <a:spAutoFit/>
          </a:bodyPr>
          <a:lstStyle/>
          <a:p>
            <a:pPr>
              <a:lnSpc>
                <a:spcPts val="3255"/>
              </a:lnSpc>
            </a:pPr>
            <a:r>
              <a:rPr lang="en-US" sz="3391" spc="203">
                <a:solidFill>
                  <a:srgbClr val="B2DEFF"/>
                </a:solidFill>
                <a:latin typeface="Roboto Condensed"/>
              </a:rPr>
              <a:t>Imported the model Resnet101.</a:t>
            </a:r>
          </a:p>
        </p:txBody>
      </p:sp>
      <p:sp>
        <p:nvSpPr>
          <p:cNvPr id="15" name="TextBox 15"/>
          <p:cNvSpPr txBox="1"/>
          <p:nvPr/>
        </p:nvSpPr>
        <p:spPr>
          <a:xfrm>
            <a:off x="1896195" y="4403605"/>
            <a:ext cx="11241129" cy="1326898"/>
          </a:xfrm>
          <a:prstGeom prst="rect">
            <a:avLst/>
          </a:prstGeom>
        </p:spPr>
        <p:txBody>
          <a:bodyPr lIns="0" tIns="0" rIns="0" bIns="0" rtlCol="0" anchor="t">
            <a:spAutoFit/>
          </a:bodyPr>
          <a:lstStyle/>
          <a:p>
            <a:pPr>
              <a:lnSpc>
                <a:spcPts val="3255"/>
              </a:lnSpc>
            </a:pPr>
            <a:r>
              <a:rPr lang="en-US" sz="3391" spc="203" dirty="0">
                <a:solidFill>
                  <a:srgbClr val="B2DEFF"/>
                </a:solidFill>
                <a:latin typeface="Roboto Condensed"/>
              </a:rPr>
              <a:t>Extracted features of the images by using two models (Resnet101 &amp; VGG16 ).</a:t>
            </a:r>
          </a:p>
          <a:p>
            <a:pPr>
              <a:lnSpc>
                <a:spcPts val="3720"/>
              </a:lnSpc>
            </a:pPr>
            <a:r>
              <a:rPr lang="en-US" sz="3875" spc="232" dirty="0">
                <a:solidFill>
                  <a:srgbClr val="B2DEFF"/>
                </a:solidFill>
                <a:latin typeface="Roboto Condensed"/>
              </a:rPr>
              <a:t> </a:t>
            </a:r>
          </a:p>
        </p:txBody>
      </p:sp>
      <p:sp>
        <p:nvSpPr>
          <p:cNvPr id="16" name="TextBox 16"/>
          <p:cNvSpPr txBox="1"/>
          <p:nvPr/>
        </p:nvSpPr>
        <p:spPr>
          <a:xfrm>
            <a:off x="1896195" y="7190837"/>
            <a:ext cx="11241129" cy="1254913"/>
          </a:xfrm>
          <a:prstGeom prst="rect">
            <a:avLst/>
          </a:prstGeom>
        </p:spPr>
        <p:txBody>
          <a:bodyPr lIns="0" tIns="0" rIns="0" bIns="0" rtlCol="0" anchor="t">
            <a:spAutoFit/>
          </a:bodyPr>
          <a:lstStyle/>
          <a:p>
            <a:pPr>
              <a:lnSpc>
                <a:spcPts val="3255"/>
              </a:lnSpc>
            </a:pPr>
            <a:r>
              <a:rPr lang="en-US" sz="3391" spc="203">
                <a:solidFill>
                  <a:srgbClr val="B2DEFF"/>
                </a:solidFill>
                <a:latin typeface="Roboto Condensed"/>
              </a:rPr>
              <a:t>Compared accuracy between two models and decided to continue with Resnet101 as it gave better accuracy. </a:t>
            </a:r>
          </a:p>
          <a:p>
            <a:pPr>
              <a:lnSpc>
                <a:spcPts val="3255"/>
              </a:lnSpc>
            </a:pPr>
            <a:endParaRPr lang="en-US" sz="3391" spc="203">
              <a:solidFill>
                <a:srgbClr val="B2DEFF"/>
              </a:solidFill>
              <a:latin typeface="Roboto Condensed"/>
            </a:endParaRPr>
          </a:p>
        </p:txBody>
      </p:sp>
      <p:sp>
        <p:nvSpPr>
          <p:cNvPr id="17" name="TextBox 17"/>
          <p:cNvSpPr txBox="1"/>
          <p:nvPr/>
        </p:nvSpPr>
        <p:spPr>
          <a:xfrm>
            <a:off x="1896195" y="5799073"/>
            <a:ext cx="10503990" cy="848838"/>
          </a:xfrm>
          <a:prstGeom prst="rect">
            <a:avLst/>
          </a:prstGeom>
        </p:spPr>
        <p:txBody>
          <a:bodyPr lIns="0" tIns="0" rIns="0" bIns="0" rtlCol="0" anchor="t">
            <a:spAutoFit/>
          </a:bodyPr>
          <a:lstStyle/>
          <a:p>
            <a:pPr>
              <a:lnSpc>
                <a:spcPts val="3255"/>
              </a:lnSpc>
            </a:pPr>
            <a:r>
              <a:rPr lang="en-US" sz="3391" spc="203" dirty="0">
                <a:solidFill>
                  <a:srgbClr val="B2DEFF"/>
                </a:solidFill>
                <a:latin typeface="Roboto Condensed"/>
              </a:rPr>
              <a:t>The cosine similarity score was used to determine the similarity between the images.</a:t>
            </a:r>
          </a:p>
        </p:txBody>
      </p:sp>
      <p:pic>
        <p:nvPicPr>
          <p:cNvPr id="18" name="Picture 18"/>
          <p:cNvPicPr>
            <a:picLocks noChangeAspect="1"/>
          </p:cNvPicPr>
          <p:nvPr/>
        </p:nvPicPr>
        <p:blipFill>
          <a:blip r:embed="rId4"/>
          <a:srcRect/>
          <a:stretch>
            <a:fillRect/>
          </a:stretch>
        </p:blipFill>
        <p:spPr>
          <a:xfrm rot="-5400000">
            <a:off x="1257733" y="8290270"/>
            <a:ext cx="459651" cy="398173"/>
          </a:xfrm>
          <a:prstGeom prst="rect">
            <a:avLst/>
          </a:prstGeom>
        </p:spPr>
      </p:pic>
      <p:sp>
        <p:nvSpPr>
          <p:cNvPr id="19" name="TextBox 19"/>
          <p:cNvSpPr txBox="1"/>
          <p:nvPr/>
        </p:nvSpPr>
        <p:spPr>
          <a:xfrm>
            <a:off x="1869719" y="8461144"/>
            <a:ext cx="11241129" cy="1695721"/>
          </a:xfrm>
          <a:prstGeom prst="rect">
            <a:avLst/>
          </a:prstGeom>
        </p:spPr>
        <p:txBody>
          <a:bodyPr lIns="0" tIns="0" rIns="0" bIns="0" rtlCol="0" anchor="t">
            <a:spAutoFit/>
          </a:bodyPr>
          <a:lstStyle/>
          <a:p>
            <a:pPr>
              <a:lnSpc>
                <a:spcPts val="3255"/>
              </a:lnSpc>
            </a:pPr>
            <a:r>
              <a:rPr lang="en-US" sz="3391" spc="203" dirty="0">
                <a:solidFill>
                  <a:srgbClr val="B2DEFF"/>
                </a:solidFill>
                <a:latin typeface="Roboto Condensed"/>
              </a:rPr>
              <a:t> In the output section of </a:t>
            </a:r>
            <a:r>
              <a:rPr lang="en-US" sz="3391" spc="203" dirty="0" err="1">
                <a:solidFill>
                  <a:srgbClr val="B2DEFF"/>
                </a:solidFill>
                <a:latin typeface="Roboto Condensed"/>
              </a:rPr>
              <a:t>ResNet</a:t>
            </a:r>
            <a:r>
              <a:rPr lang="en-US" sz="3391" spc="203" dirty="0">
                <a:solidFill>
                  <a:srgbClr val="B2DEFF"/>
                </a:solidFill>
                <a:latin typeface="Roboto Condensed"/>
              </a:rPr>
              <a:t> 101 the original image was Cat, and from the 10 nearest neighbors, we got 5 similar photos .</a:t>
            </a:r>
          </a:p>
          <a:p>
            <a:pPr>
              <a:lnSpc>
                <a:spcPts val="3255"/>
              </a:lnSpc>
            </a:pPr>
            <a:endParaRPr lang="en-US" sz="3391" spc="203" dirty="0">
              <a:solidFill>
                <a:srgbClr val="B2DEFF"/>
              </a:solidFill>
              <a:latin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135952" y="341416"/>
            <a:ext cx="9713444" cy="96041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997245" y="2246657"/>
            <a:ext cx="6454544" cy="6389998"/>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6" name="Picture 6"/>
          <p:cNvPicPr>
            <a:picLocks noChangeAspect="1"/>
          </p:cNvPicPr>
          <p:nvPr/>
        </p:nvPicPr>
        <p:blipFill>
          <a:blip r:embed="rId6"/>
          <a:srcRect/>
          <a:stretch>
            <a:fillRect/>
          </a:stretch>
        </p:blipFill>
        <p:spPr>
          <a:xfrm rot="-5400000">
            <a:off x="1257733" y="1817745"/>
            <a:ext cx="459651" cy="398173"/>
          </a:xfrm>
          <a:prstGeom prst="rect">
            <a:avLst/>
          </a:prstGeom>
        </p:spPr>
      </p:pic>
      <p:pic>
        <p:nvPicPr>
          <p:cNvPr id="7" name="Picture 7"/>
          <p:cNvPicPr>
            <a:picLocks noChangeAspect="1"/>
          </p:cNvPicPr>
          <p:nvPr/>
        </p:nvPicPr>
        <p:blipFill>
          <a:blip r:embed="rId6"/>
          <a:srcRect/>
          <a:stretch>
            <a:fillRect/>
          </a:stretch>
        </p:blipFill>
        <p:spPr>
          <a:xfrm rot="-5400000">
            <a:off x="1293608" y="4179208"/>
            <a:ext cx="459651" cy="398173"/>
          </a:xfrm>
          <a:prstGeom prst="rect">
            <a:avLst/>
          </a:prstGeom>
        </p:spPr>
      </p:pic>
      <p:pic>
        <p:nvPicPr>
          <p:cNvPr id="8" name="Picture 8"/>
          <p:cNvPicPr>
            <a:picLocks noChangeAspect="1"/>
          </p:cNvPicPr>
          <p:nvPr/>
        </p:nvPicPr>
        <p:blipFill>
          <a:blip r:embed="rId6"/>
          <a:srcRect/>
          <a:stretch>
            <a:fillRect/>
          </a:stretch>
        </p:blipFill>
        <p:spPr>
          <a:xfrm rot="-5400000">
            <a:off x="1257733" y="5472395"/>
            <a:ext cx="459651" cy="398173"/>
          </a:xfrm>
          <a:prstGeom prst="rect">
            <a:avLst/>
          </a:prstGeom>
        </p:spPr>
      </p:pic>
      <p:pic>
        <p:nvPicPr>
          <p:cNvPr id="9" name="Picture 9"/>
          <p:cNvPicPr>
            <a:picLocks noChangeAspect="1"/>
          </p:cNvPicPr>
          <p:nvPr/>
        </p:nvPicPr>
        <p:blipFill>
          <a:blip r:embed="rId6"/>
          <a:srcRect/>
          <a:stretch>
            <a:fillRect/>
          </a:stretch>
        </p:blipFill>
        <p:spPr>
          <a:xfrm rot="-5400000">
            <a:off x="1257733" y="7483646"/>
            <a:ext cx="459651" cy="398173"/>
          </a:xfrm>
          <a:prstGeom prst="rect">
            <a:avLst/>
          </a:prstGeom>
        </p:spPr>
      </p:pic>
      <p:sp>
        <p:nvSpPr>
          <p:cNvPr id="10" name="TextBox 10"/>
          <p:cNvSpPr txBox="1"/>
          <p:nvPr/>
        </p:nvSpPr>
        <p:spPr>
          <a:xfrm>
            <a:off x="1487559" y="345848"/>
            <a:ext cx="7056457" cy="957834"/>
          </a:xfrm>
          <a:prstGeom prst="rect">
            <a:avLst/>
          </a:prstGeom>
        </p:spPr>
        <p:txBody>
          <a:bodyPr lIns="0" tIns="0" rIns="0" bIns="0" rtlCol="0" anchor="t">
            <a:spAutoFit/>
          </a:bodyPr>
          <a:lstStyle/>
          <a:p>
            <a:pPr>
              <a:lnSpc>
                <a:spcPts val="7487"/>
              </a:lnSpc>
            </a:pPr>
            <a:r>
              <a:rPr lang="en-US" sz="6399">
                <a:solidFill>
                  <a:srgbClr val="637EFF"/>
                </a:solidFill>
                <a:latin typeface="Roboto Condensed Bold"/>
              </a:rPr>
              <a:t>Challenges</a:t>
            </a:r>
          </a:p>
        </p:txBody>
      </p:sp>
      <p:sp>
        <p:nvSpPr>
          <p:cNvPr id="11" name="TextBox 11"/>
          <p:cNvSpPr txBox="1"/>
          <p:nvPr/>
        </p:nvSpPr>
        <p:spPr>
          <a:xfrm>
            <a:off x="1994354" y="4145521"/>
            <a:ext cx="11781511" cy="897255"/>
          </a:xfrm>
          <a:prstGeom prst="rect">
            <a:avLst/>
          </a:prstGeom>
        </p:spPr>
        <p:txBody>
          <a:bodyPr lIns="0" tIns="0" rIns="0" bIns="0" rtlCol="0" anchor="t">
            <a:spAutoFit/>
          </a:bodyPr>
          <a:lstStyle/>
          <a:p>
            <a:pPr algn="just">
              <a:lnSpc>
                <a:spcPts val="3510"/>
              </a:lnSpc>
            </a:pPr>
            <a:r>
              <a:rPr lang="en-US" sz="3000" spc="150" dirty="0">
                <a:solidFill>
                  <a:srgbClr val="B2DEFF"/>
                </a:solidFill>
                <a:latin typeface="Roboto Condensed"/>
              </a:rPr>
              <a:t>The output was not displayed properly since the dataset was not properly trained.</a:t>
            </a:r>
          </a:p>
        </p:txBody>
      </p:sp>
      <p:sp>
        <p:nvSpPr>
          <p:cNvPr id="12" name="TextBox 12"/>
          <p:cNvSpPr txBox="1"/>
          <p:nvPr/>
        </p:nvSpPr>
        <p:spPr>
          <a:xfrm>
            <a:off x="1972438" y="1787006"/>
            <a:ext cx="11812543" cy="2211705"/>
          </a:xfrm>
          <a:prstGeom prst="rect">
            <a:avLst/>
          </a:prstGeom>
        </p:spPr>
        <p:txBody>
          <a:bodyPr lIns="0" tIns="0" rIns="0" bIns="0" rtlCol="0" anchor="t">
            <a:spAutoFit/>
          </a:bodyPr>
          <a:lstStyle/>
          <a:p>
            <a:pPr algn="just">
              <a:lnSpc>
                <a:spcPts val="3510"/>
              </a:lnSpc>
            </a:pPr>
            <a:r>
              <a:rPr lang="en-US" sz="3000" spc="150" dirty="0">
                <a:solidFill>
                  <a:srgbClr val="B2DEFF"/>
                </a:solidFill>
                <a:latin typeface="Roboto Condensed"/>
              </a:rPr>
              <a:t>The ImageNet dataset is almost 2 million pics which was not possible at the time to train. So, we trained our own dataset containing 4 to 5 categories for which the similar imager that was output was coming according to those categories only. So, we had to increase the amount of dataset gradually. </a:t>
            </a:r>
          </a:p>
        </p:txBody>
      </p:sp>
      <p:sp>
        <p:nvSpPr>
          <p:cNvPr id="13" name="TextBox 13"/>
          <p:cNvSpPr txBox="1"/>
          <p:nvPr/>
        </p:nvSpPr>
        <p:spPr>
          <a:xfrm>
            <a:off x="2051575" y="5441656"/>
            <a:ext cx="11784300" cy="1773555"/>
          </a:xfrm>
          <a:prstGeom prst="rect">
            <a:avLst/>
          </a:prstGeom>
        </p:spPr>
        <p:txBody>
          <a:bodyPr lIns="0" tIns="0" rIns="0" bIns="0" rtlCol="0" anchor="t">
            <a:spAutoFit/>
          </a:bodyPr>
          <a:lstStyle/>
          <a:p>
            <a:pPr algn="just">
              <a:lnSpc>
                <a:spcPts val="3510"/>
              </a:lnSpc>
            </a:pPr>
            <a:r>
              <a:rPr lang="en-US" sz="3000" spc="150">
                <a:solidFill>
                  <a:srgbClr val="B2DEFF"/>
                </a:solidFill>
                <a:latin typeface="Roboto Condensed"/>
              </a:rPr>
              <a:t>We used the Resnet101V2 model to train the dataset in our initial try. However, we were not achieving the level of accuracy that we had hoped for. The similarity score rate was nearly 60-70%. As a result, we needed to alter the model.</a:t>
            </a:r>
          </a:p>
        </p:txBody>
      </p:sp>
      <p:sp>
        <p:nvSpPr>
          <p:cNvPr id="14" name="TextBox 14"/>
          <p:cNvSpPr txBox="1"/>
          <p:nvPr/>
        </p:nvSpPr>
        <p:spPr>
          <a:xfrm>
            <a:off x="2082607" y="7443382"/>
            <a:ext cx="11781511" cy="1335405"/>
          </a:xfrm>
          <a:prstGeom prst="rect">
            <a:avLst/>
          </a:prstGeom>
        </p:spPr>
        <p:txBody>
          <a:bodyPr lIns="0" tIns="0" rIns="0" bIns="0" rtlCol="0" anchor="t">
            <a:spAutoFit/>
          </a:bodyPr>
          <a:lstStyle/>
          <a:p>
            <a:pPr algn="just">
              <a:lnSpc>
                <a:spcPts val="3510"/>
              </a:lnSpc>
            </a:pPr>
            <a:r>
              <a:rPr lang="en-US" sz="3000" spc="150">
                <a:solidFill>
                  <a:srgbClr val="B2DEFF"/>
                </a:solidFill>
                <a:latin typeface="Roboto Condensed"/>
              </a:rPr>
              <a:t>Output was not that much strong than we thought (for a cat pic we were getting 2 cat pics,3/4 car pics,2 bird pics etc.) so we had to increase the accuracy in order to get a good 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00873" y="881637"/>
            <a:ext cx="8137163" cy="804562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872" t="82864" r="43527"/>
          <a:stretch>
            <a:fillRect/>
          </a:stretch>
        </p:blipFill>
        <p:spPr>
          <a:xfrm>
            <a:off x="-990962" y="9464158"/>
            <a:ext cx="3360875" cy="1645684"/>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244346" y="2554317"/>
            <a:ext cx="5666679" cy="5610012"/>
          </a:xfrm>
          <a:prstGeom prst="rect">
            <a:avLst/>
          </a:prstGeom>
        </p:spPr>
      </p:pic>
      <p:sp>
        <p:nvSpPr>
          <p:cNvPr id="5" name="AutoShape 5"/>
          <p:cNvSpPr/>
          <p:nvPr/>
        </p:nvSpPr>
        <p:spPr>
          <a:xfrm rot="-5400000">
            <a:off x="-3977207" y="4458251"/>
            <a:ext cx="10059439" cy="0"/>
          </a:xfrm>
          <a:prstGeom prst="line">
            <a:avLst/>
          </a:prstGeom>
          <a:ln w="47625" cap="flat">
            <a:solidFill>
              <a:srgbClr val="B2DEFF"/>
            </a:solidFill>
            <a:prstDash val="solid"/>
            <a:headEnd type="none" w="sm" len="sm"/>
            <a:tailEnd type="none" w="sm" len="sm"/>
          </a:ln>
        </p:spPr>
      </p:sp>
      <p:pic>
        <p:nvPicPr>
          <p:cNvPr id="6" name="Picture 6"/>
          <p:cNvPicPr>
            <a:picLocks noChangeAspect="1"/>
          </p:cNvPicPr>
          <p:nvPr/>
        </p:nvPicPr>
        <p:blipFill>
          <a:blip r:embed="rId6"/>
          <a:srcRect/>
          <a:stretch>
            <a:fillRect/>
          </a:stretch>
        </p:blipFill>
        <p:spPr>
          <a:xfrm rot="-5400000">
            <a:off x="1257733" y="2044836"/>
            <a:ext cx="459651" cy="398173"/>
          </a:xfrm>
          <a:prstGeom prst="rect">
            <a:avLst/>
          </a:prstGeom>
        </p:spPr>
      </p:pic>
      <p:pic>
        <p:nvPicPr>
          <p:cNvPr id="7" name="Picture 7"/>
          <p:cNvPicPr>
            <a:picLocks noChangeAspect="1"/>
          </p:cNvPicPr>
          <p:nvPr/>
        </p:nvPicPr>
        <p:blipFill>
          <a:blip r:embed="rId6"/>
          <a:srcRect/>
          <a:stretch>
            <a:fillRect/>
          </a:stretch>
        </p:blipFill>
        <p:spPr>
          <a:xfrm rot="-5400000">
            <a:off x="1257733" y="3596433"/>
            <a:ext cx="459651" cy="398173"/>
          </a:xfrm>
          <a:prstGeom prst="rect">
            <a:avLst/>
          </a:prstGeom>
        </p:spPr>
      </p:pic>
      <p:pic>
        <p:nvPicPr>
          <p:cNvPr id="8" name="Picture 8"/>
          <p:cNvPicPr>
            <a:picLocks noChangeAspect="1"/>
          </p:cNvPicPr>
          <p:nvPr/>
        </p:nvPicPr>
        <p:blipFill>
          <a:blip r:embed="rId6"/>
          <a:srcRect/>
          <a:stretch>
            <a:fillRect/>
          </a:stretch>
        </p:blipFill>
        <p:spPr>
          <a:xfrm rot="-5400000">
            <a:off x="1257733" y="5215651"/>
            <a:ext cx="459651" cy="398173"/>
          </a:xfrm>
          <a:prstGeom prst="rect">
            <a:avLst/>
          </a:prstGeom>
        </p:spPr>
      </p:pic>
      <p:sp>
        <p:nvSpPr>
          <p:cNvPr id="9" name="TextBox 9"/>
          <p:cNvSpPr txBox="1"/>
          <p:nvPr/>
        </p:nvSpPr>
        <p:spPr>
          <a:xfrm>
            <a:off x="1288472" y="407482"/>
            <a:ext cx="11999403" cy="957834"/>
          </a:xfrm>
          <a:prstGeom prst="rect">
            <a:avLst/>
          </a:prstGeom>
        </p:spPr>
        <p:txBody>
          <a:bodyPr lIns="0" tIns="0" rIns="0" bIns="0" rtlCol="0" anchor="t">
            <a:spAutoFit/>
          </a:bodyPr>
          <a:lstStyle/>
          <a:p>
            <a:pPr>
              <a:lnSpc>
                <a:spcPts val="7487"/>
              </a:lnSpc>
            </a:pPr>
            <a:r>
              <a:rPr lang="en-US" sz="6399">
                <a:solidFill>
                  <a:srgbClr val="637EFF"/>
                </a:solidFill>
                <a:latin typeface="Roboto Condensed Bold"/>
              </a:rPr>
              <a:t>Teamwork</a:t>
            </a:r>
          </a:p>
        </p:txBody>
      </p:sp>
      <p:sp>
        <p:nvSpPr>
          <p:cNvPr id="10" name="TextBox 10"/>
          <p:cNvSpPr txBox="1"/>
          <p:nvPr/>
        </p:nvSpPr>
        <p:spPr>
          <a:xfrm>
            <a:off x="2051575" y="2071247"/>
            <a:ext cx="13270035" cy="871728"/>
          </a:xfrm>
          <a:prstGeom prst="rect">
            <a:avLst/>
          </a:prstGeom>
        </p:spPr>
        <p:txBody>
          <a:bodyPr lIns="0" tIns="0" rIns="0" bIns="0" rtlCol="0" anchor="t">
            <a:spAutoFit/>
          </a:bodyPr>
          <a:lstStyle/>
          <a:p>
            <a:pPr algn="just">
              <a:lnSpc>
                <a:spcPts val="3366"/>
              </a:lnSpc>
            </a:pPr>
            <a:r>
              <a:rPr lang="en-US" sz="3400">
                <a:solidFill>
                  <a:srgbClr val="B2DEFF"/>
                </a:solidFill>
                <a:latin typeface="Roboto Condensed"/>
              </a:rPr>
              <a:t>From the beginning of this course, we started our teamwork from project topic selection and the approaches we should follow to complete the project.</a:t>
            </a:r>
          </a:p>
        </p:txBody>
      </p:sp>
      <p:sp>
        <p:nvSpPr>
          <p:cNvPr id="11" name="TextBox 11"/>
          <p:cNvSpPr txBox="1"/>
          <p:nvPr/>
        </p:nvSpPr>
        <p:spPr>
          <a:xfrm>
            <a:off x="2051575" y="3622844"/>
            <a:ext cx="13270035" cy="871728"/>
          </a:xfrm>
          <a:prstGeom prst="rect">
            <a:avLst/>
          </a:prstGeom>
        </p:spPr>
        <p:txBody>
          <a:bodyPr lIns="0" tIns="0" rIns="0" bIns="0" rtlCol="0" anchor="t">
            <a:spAutoFit/>
          </a:bodyPr>
          <a:lstStyle/>
          <a:p>
            <a:pPr algn="just">
              <a:lnSpc>
                <a:spcPts val="3366"/>
              </a:lnSpc>
            </a:pPr>
            <a:r>
              <a:rPr lang="en-US" sz="3400">
                <a:solidFill>
                  <a:srgbClr val="B2DEFF"/>
                </a:solidFill>
                <a:latin typeface="Roboto Condensed"/>
              </a:rPr>
              <a:t>During the model training we have faced some problems which we solved together. To bring more accuracy we modified the model. </a:t>
            </a:r>
          </a:p>
        </p:txBody>
      </p:sp>
      <p:sp>
        <p:nvSpPr>
          <p:cNvPr id="12" name="TextBox 12"/>
          <p:cNvSpPr txBox="1"/>
          <p:nvPr/>
        </p:nvSpPr>
        <p:spPr>
          <a:xfrm>
            <a:off x="2051575" y="5299244"/>
            <a:ext cx="13270035" cy="1290828"/>
          </a:xfrm>
          <a:prstGeom prst="rect">
            <a:avLst/>
          </a:prstGeom>
        </p:spPr>
        <p:txBody>
          <a:bodyPr lIns="0" tIns="0" rIns="0" bIns="0" rtlCol="0" anchor="t">
            <a:spAutoFit/>
          </a:bodyPr>
          <a:lstStyle/>
          <a:p>
            <a:pPr algn="just">
              <a:lnSpc>
                <a:spcPts val="3366"/>
              </a:lnSpc>
            </a:pPr>
            <a:r>
              <a:rPr lang="en-US" sz="3400">
                <a:solidFill>
                  <a:srgbClr val="B2DEFF"/>
                </a:solidFill>
                <a:latin typeface="Roboto Condensed"/>
              </a:rPr>
              <a:t>We always divided work when we needed and got together when we couldn’t solve something or come to a conclusion. When one of us couldn’t attend do perform any work other member made sure he covered that for him</a:t>
            </a:r>
          </a:p>
        </p:txBody>
      </p:sp>
      <p:pic>
        <p:nvPicPr>
          <p:cNvPr id="13" name="Picture 13"/>
          <p:cNvPicPr>
            <a:picLocks noChangeAspect="1"/>
          </p:cNvPicPr>
          <p:nvPr/>
        </p:nvPicPr>
        <p:blipFill>
          <a:blip r:embed="rId6"/>
          <a:srcRect/>
          <a:stretch>
            <a:fillRect/>
          </a:stretch>
        </p:blipFill>
        <p:spPr>
          <a:xfrm rot="-5400000">
            <a:off x="1257733" y="7135966"/>
            <a:ext cx="459651" cy="398173"/>
          </a:xfrm>
          <a:prstGeom prst="rect">
            <a:avLst/>
          </a:prstGeom>
        </p:spPr>
      </p:pic>
      <p:sp>
        <p:nvSpPr>
          <p:cNvPr id="14" name="TextBox 14"/>
          <p:cNvSpPr txBox="1"/>
          <p:nvPr/>
        </p:nvSpPr>
        <p:spPr>
          <a:xfrm>
            <a:off x="2051575" y="7192780"/>
            <a:ext cx="13270035" cy="871728"/>
          </a:xfrm>
          <a:prstGeom prst="rect">
            <a:avLst/>
          </a:prstGeom>
        </p:spPr>
        <p:txBody>
          <a:bodyPr lIns="0" tIns="0" rIns="0" bIns="0" rtlCol="0" anchor="t">
            <a:spAutoFit/>
          </a:bodyPr>
          <a:lstStyle/>
          <a:p>
            <a:pPr algn="just">
              <a:lnSpc>
                <a:spcPts val="3366"/>
              </a:lnSpc>
            </a:pPr>
            <a:r>
              <a:rPr lang="en-US" sz="3400">
                <a:solidFill>
                  <a:srgbClr val="B2DEFF"/>
                </a:solidFill>
                <a:latin typeface="Roboto Condensed"/>
              </a:rPr>
              <a:t>In this very way, we have maintained our teamwork and completed a part of the project successfully.</a:t>
            </a:r>
          </a:p>
        </p:txBody>
      </p:sp>
      <p:pic>
        <p:nvPicPr>
          <p:cNvPr id="15" name="Picture 15"/>
          <p:cNvPicPr>
            <a:picLocks noChangeAspect="1"/>
          </p:cNvPicPr>
          <p:nvPr/>
        </p:nvPicPr>
        <p:blipFill>
          <a:blip r:embed="rId6"/>
          <a:srcRect/>
          <a:stretch>
            <a:fillRect/>
          </a:stretch>
        </p:blipFill>
        <p:spPr>
          <a:xfrm rot="-5400000">
            <a:off x="1257733" y="8315431"/>
            <a:ext cx="459651" cy="398173"/>
          </a:xfrm>
          <a:prstGeom prst="rect">
            <a:avLst/>
          </a:prstGeom>
        </p:spPr>
      </p:pic>
      <p:sp>
        <p:nvSpPr>
          <p:cNvPr id="16" name="TextBox 16"/>
          <p:cNvSpPr txBox="1"/>
          <p:nvPr/>
        </p:nvSpPr>
        <p:spPr>
          <a:xfrm>
            <a:off x="2051575" y="8372245"/>
            <a:ext cx="13270035" cy="871728"/>
          </a:xfrm>
          <a:prstGeom prst="rect">
            <a:avLst/>
          </a:prstGeom>
        </p:spPr>
        <p:txBody>
          <a:bodyPr lIns="0" tIns="0" rIns="0" bIns="0" rtlCol="0" anchor="t">
            <a:spAutoFit/>
          </a:bodyPr>
          <a:lstStyle/>
          <a:p>
            <a:pPr algn="just">
              <a:lnSpc>
                <a:spcPts val="3366"/>
              </a:lnSpc>
            </a:pPr>
            <a:r>
              <a:rPr lang="en-US" sz="3400">
                <a:solidFill>
                  <a:srgbClr val="B2DEFF"/>
                </a:solidFill>
                <a:latin typeface="Roboto Condensed"/>
              </a:rPr>
              <a:t>We had to utilize the VGG16 model alongside with Resnet101V2 model in order to achieve higher similarity of 82%.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sp>
        <p:nvSpPr>
          <p:cNvPr id="2" name="TextBox 2"/>
          <p:cNvSpPr txBox="1"/>
          <p:nvPr/>
        </p:nvSpPr>
        <p:spPr>
          <a:xfrm>
            <a:off x="1288472" y="407482"/>
            <a:ext cx="11999403" cy="957834"/>
          </a:xfrm>
          <a:prstGeom prst="rect">
            <a:avLst/>
          </a:prstGeom>
        </p:spPr>
        <p:txBody>
          <a:bodyPr lIns="0" tIns="0" rIns="0" bIns="0" rtlCol="0" anchor="t">
            <a:spAutoFit/>
          </a:bodyPr>
          <a:lstStyle/>
          <a:p>
            <a:pPr>
              <a:lnSpc>
                <a:spcPts val="7487"/>
              </a:lnSpc>
            </a:pPr>
            <a:r>
              <a:rPr lang="en-US" sz="6399">
                <a:solidFill>
                  <a:srgbClr val="637EFF"/>
                </a:solidFill>
                <a:latin typeface="Roboto Condensed Bold"/>
              </a:rPr>
              <a:t>Future plan</a:t>
            </a:r>
          </a:p>
        </p:txBody>
      </p:sp>
      <p:sp>
        <p:nvSpPr>
          <p:cNvPr id="3" name="TextBox 3"/>
          <p:cNvSpPr txBox="1"/>
          <p:nvPr/>
        </p:nvSpPr>
        <p:spPr>
          <a:xfrm>
            <a:off x="2094535" y="2331720"/>
            <a:ext cx="14098929" cy="8450580"/>
          </a:xfrm>
          <a:prstGeom prst="rect">
            <a:avLst/>
          </a:prstGeom>
        </p:spPr>
        <p:txBody>
          <a:bodyPr lIns="0" tIns="0" rIns="0" bIns="0" rtlCol="0" anchor="t">
            <a:spAutoFit/>
          </a:bodyPr>
          <a:lstStyle/>
          <a:p>
            <a:pPr marL="863599" lvl="1" indent="-431800" algn="just">
              <a:lnSpc>
                <a:spcPts val="3959"/>
              </a:lnSpc>
              <a:buFont typeface="Arial"/>
              <a:buChar char="•"/>
            </a:pPr>
            <a:r>
              <a:rPr lang="en-US" sz="3999">
                <a:solidFill>
                  <a:srgbClr val="B2DEFF"/>
                </a:solidFill>
                <a:latin typeface="Roboto Condensed"/>
              </a:rPr>
              <a:t>We currently used two models but in future we want to try different models like ZFnet and other CNN modes for better similarity score.</a:t>
            </a:r>
          </a:p>
          <a:p>
            <a:pPr algn="just">
              <a:lnSpc>
                <a:spcPts val="3959"/>
              </a:lnSpc>
            </a:pPr>
            <a:endParaRPr lang="en-US" sz="3999">
              <a:solidFill>
                <a:srgbClr val="B2DEFF"/>
              </a:solidFill>
              <a:latin typeface="Roboto Condensed"/>
            </a:endParaRPr>
          </a:p>
          <a:p>
            <a:pPr marL="863599" lvl="1" indent="-431800" algn="just">
              <a:lnSpc>
                <a:spcPts val="3959"/>
              </a:lnSpc>
              <a:buFont typeface="Arial"/>
              <a:buChar char="•"/>
            </a:pPr>
            <a:r>
              <a:rPr lang="en-US" sz="3999">
                <a:solidFill>
                  <a:srgbClr val="B2DEFF"/>
                </a:solidFill>
                <a:latin typeface="Roboto Condensed"/>
              </a:rPr>
              <a:t>We used our own dataset which was not efficient enough so we want to gradually shift the dataset to the ImageNet dataset as soon as possible.</a:t>
            </a:r>
          </a:p>
          <a:p>
            <a:pPr algn="just">
              <a:lnSpc>
                <a:spcPts val="3959"/>
              </a:lnSpc>
            </a:pPr>
            <a:endParaRPr lang="en-US" sz="3999">
              <a:solidFill>
                <a:srgbClr val="B2DEFF"/>
              </a:solidFill>
              <a:latin typeface="Roboto Condensed"/>
            </a:endParaRPr>
          </a:p>
          <a:p>
            <a:pPr marL="863599" lvl="1" indent="-431800" algn="just">
              <a:lnSpc>
                <a:spcPts val="3959"/>
              </a:lnSpc>
              <a:buFont typeface="Arial"/>
              <a:buChar char="•"/>
            </a:pPr>
            <a:r>
              <a:rPr lang="en-US" sz="3999">
                <a:solidFill>
                  <a:srgbClr val="B2DEFF"/>
                </a:solidFill>
                <a:latin typeface="Roboto Condensed"/>
              </a:rPr>
              <a:t>We will observe the reason of why similar images are being different object than the input object.</a:t>
            </a:r>
          </a:p>
          <a:p>
            <a:pPr algn="just">
              <a:lnSpc>
                <a:spcPts val="3959"/>
              </a:lnSpc>
            </a:pPr>
            <a:endParaRPr lang="en-US" sz="3999">
              <a:solidFill>
                <a:srgbClr val="B2DEFF"/>
              </a:solidFill>
              <a:latin typeface="Roboto Condensed"/>
            </a:endParaRPr>
          </a:p>
          <a:p>
            <a:pPr marL="863599" lvl="1" indent="-431800" algn="just">
              <a:lnSpc>
                <a:spcPts val="3959"/>
              </a:lnSpc>
              <a:buFont typeface="Arial"/>
              <a:buChar char="•"/>
            </a:pPr>
            <a:r>
              <a:rPr lang="en-US" sz="3999">
                <a:solidFill>
                  <a:srgbClr val="B2DEFF"/>
                </a:solidFill>
                <a:latin typeface="Roboto Condensed"/>
              </a:rPr>
              <a:t>Other than this if sir gives us any specific task or wants us to add something to the project we will do so.</a:t>
            </a:r>
          </a:p>
          <a:p>
            <a:pPr algn="just">
              <a:lnSpc>
                <a:spcPts val="3959"/>
              </a:lnSpc>
            </a:pPr>
            <a:endParaRPr lang="en-US" sz="3999">
              <a:solidFill>
                <a:srgbClr val="B2DEFF"/>
              </a:solidFill>
              <a:latin typeface="Roboto Condensed"/>
            </a:endParaRPr>
          </a:p>
          <a:p>
            <a:pPr algn="just">
              <a:lnSpc>
                <a:spcPts val="3959"/>
              </a:lnSpc>
            </a:pPr>
            <a:endParaRPr lang="en-US" sz="3999">
              <a:solidFill>
                <a:srgbClr val="B2DEFF"/>
              </a:solidFill>
              <a:latin typeface="Roboto Condensed"/>
            </a:endParaRPr>
          </a:p>
          <a:p>
            <a:pPr algn="just">
              <a:lnSpc>
                <a:spcPts val="3959"/>
              </a:lnSpc>
            </a:pPr>
            <a:endParaRPr lang="en-US" sz="3999">
              <a:solidFill>
                <a:srgbClr val="B2DEFF"/>
              </a:solidFill>
              <a:latin typeface="Roboto Condensed"/>
            </a:endParaRPr>
          </a:p>
          <a:p>
            <a:pPr algn="just">
              <a:lnSpc>
                <a:spcPts val="3959"/>
              </a:lnSpc>
            </a:pPr>
            <a:endParaRPr lang="en-US" sz="3999">
              <a:solidFill>
                <a:srgbClr val="B2DEFF"/>
              </a:solidFill>
              <a:latin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sp>
        <p:nvSpPr>
          <p:cNvPr id="2" name="TextBox 2"/>
          <p:cNvSpPr txBox="1"/>
          <p:nvPr/>
        </p:nvSpPr>
        <p:spPr>
          <a:xfrm>
            <a:off x="3105284" y="2937510"/>
            <a:ext cx="12077432" cy="4488180"/>
          </a:xfrm>
          <a:prstGeom prst="rect">
            <a:avLst/>
          </a:prstGeom>
        </p:spPr>
        <p:txBody>
          <a:bodyPr lIns="0" tIns="0" rIns="0" bIns="0" rtlCol="0" anchor="t">
            <a:spAutoFit/>
          </a:bodyPr>
          <a:lstStyle/>
          <a:p>
            <a:pPr algn="just">
              <a:lnSpc>
                <a:spcPts val="3959"/>
              </a:lnSpc>
            </a:pPr>
            <a:r>
              <a:rPr lang="en-US" sz="3999">
                <a:solidFill>
                  <a:srgbClr val="B2DEFF"/>
                </a:solidFill>
                <a:latin typeface="Roboto Condensed"/>
              </a:rPr>
              <a:t>After overcoming certain obstacles, we have thus far achieved our desired outcome from the project.we investigate how deep learning methods may be used to create a feature extractor model and obtain the most comparable photos from a dataset of 10 classes of 1000 different image.The features were then extracted from the images and stored in a feature vector. In future we intend to our work with using  some new methods.</a:t>
            </a:r>
          </a:p>
          <a:p>
            <a:pPr algn="just">
              <a:lnSpc>
                <a:spcPts val="3959"/>
              </a:lnSpc>
            </a:pPr>
            <a:endParaRPr lang="en-US" sz="3999">
              <a:solidFill>
                <a:srgbClr val="B2DEFF"/>
              </a:solidFill>
              <a:latin typeface="Roboto Condensed"/>
            </a:endParaRPr>
          </a:p>
        </p:txBody>
      </p:sp>
      <p:sp>
        <p:nvSpPr>
          <p:cNvPr id="3" name="TextBox 3"/>
          <p:cNvSpPr txBox="1"/>
          <p:nvPr/>
        </p:nvSpPr>
        <p:spPr>
          <a:xfrm>
            <a:off x="1028700" y="1038225"/>
            <a:ext cx="11999403" cy="957834"/>
          </a:xfrm>
          <a:prstGeom prst="rect">
            <a:avLst/>
          </a:prstGeom>
        </p:spPr>
        <p:txBody>
          <a:bodyPr lIns="0" tIns="0" rIns="0" bIns="0" rtlCol="0" anchor="t">
            <a:spAutoFit/>
          </a:bodyPr>
          <a:lstStyle/>
          <a:p>
            <a:pPr>
              <a:lnSpc>
                <a:spcPts val="7487"/>
              </a:lnSpc>
            </a:pPr>
            <a:r>
              <a:rPr lang="en-US" sz="6399">
                <a:solidFill>
                  <a:srgbClr val="637EFF"/>
                </a:solidFill>
                <a:latin typeface="Roboto Condensed Bold"/>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5214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755400"/>
            <a:ext cx="6656150" cy="658126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631850" y="-2755400"/>
            <a:ext cx="6656150" cy="6581268"/>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r="6446"/>
          <a:stretch>
            <a:fillRect/>
          </a:stretch>
        </p:blipFill>
        <p:spPr>
          <a:xfrm>
            <a:off x="5768741" y="-3933956"/>
            <a:ext cx="7481600" cy="865262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a:stretch>
            <a:fillRect/>
          </a:stretch>
        </p:blipFill>
        <p:spPr>
          <a:xfrm>
            <a:off x="-3189128" y="8633033"/>
            <a:ext cx="8045050" cy="8652629"/>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951"/>
          <a:stretch>
            <a:fillRect/>
          </a:stretch>
        </p:blipFill>
        <p:spPr>
          <a:xfrm>
            <a:off x="13644472" y="8837608"/>
            <a:ext cx="8045050" cy="8652629"/>
          </a:xfrm>
          <a:prstGeom prst="rect">
            <a:avLst/>
          </a:prstGeom>
        </p:spPr>
      </p:pic>
      <p:sp>
        <p:nvSpPr>
          <p:cNvPr id="7" name="TextBox 7"/>
          <p:cNvSpPr txBox="1"/>
          <p:nvPr/>
        </p:nvSpPr>
        <p:spPr>
          <a:xfrm>
            <a:off x="4490745" y="5476404"/>
            <a:ext cx="8576157" cy="1612772"/>
          </a:xfrm>
          <a:prstGeom prst="rect">
            <a:avLst/>
          </a:prstGeom>
        </p:spPr>
        <p:txBody>
          <a:bodyPr lIns="0" tIns="0" rIns="0" bIns="0" rtlCol="0" anchor="t">
            <a:spAutoFit/>
          </a:bodyPr>
          <a:lstStyle/>
          <a:p>
            <a:pPr algn="ctr">
              <a:lnSpc>
                <a:spcPts val="12635"/>
              </a:lnSpc>
            </a:pPr>
            <a:r>
              <a:rPr lang="en-US" sz="10799">
                <a:solidFill>
                  <a:srgbClr val="B2DEFF"/>
                </a:solidFill>
                <a:latin typeface="Roboto Condensed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697</Words>
  <Application>Microsoft Office PowerPoint</Application>
  <PresentationFormat>Custom</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 Condensed</vt:lpstr>
      <vt:lpstr>Calibri</vt:lpstr>
      <vt:lpstr>Roboto Condensed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Neighbour of Different Image Representation</dc:title>
  <cp:lastModifiedBy>ankur chowdhury</cp:lastModifiedBy>
  <cp:revision>5</cp:revision>
  <dcterms:created xsi:type="dcterms:W3CDTF">2006-08-16T00:00:00Z</dcterms:created>
  <dcterms:modified xsi:type="dcterms:W3CDTF">2022-12-24T08:48:54Z</dcterms:modified>
  <dc:identifier>DAFVmZcnlwM</dc:identifier>
</cp:coreProperties>
</file>