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8" r:id="rId3"/>
    <p:sldId id="259" r:id="rId4"/>
    <p:sldId id="264" r:id="rId5"/>
    <p:sldId id="267" r:id="rId6"/>
    <p:sldId id="265" r:id="rId7"/>
    <p:sldId id="262" r:id="rId8"/>
    <p:sldId id="263" r:id="rId9"/>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Canva Sans" panose="020B0604020202020204" charset="0"/>
      <p:regular r:id="rId15"/>
    </p:embeddedFont>
    <p:embeddedFont>
      <p:font typeface="Raleway" pitchFamily="2"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30" d="100"/>
          <a:sy n="30" d="100"/>
        </p:scale>
        <p:origin x="1460"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BB3EC6-1B12-42AE-BDFD-F34E32428538}" type="datetimeFigureOut">
              <a:rPr lang="en-US" smtClean="0"/>
              <a:t>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C2B05A-F49A-4E53-A6FA-43832209632F}" type="slidenum">
              <a:rPr lang="en-US" smtClean="0"/>
              <a:t>‹#›</a:t>
            </a:fld>
            <a:endParaRPr lang="en-US"/>
          </a:p>
        </p:txBody>
      </p:sp>
    </p:spTree>
    <p:extLst>
      <p:ext uri="{BB962C8B-B14F-4D97-AF65-F5344CB8AC3E}">
        <p14:creationId xmlns:p14="http://schemas.microsoft.com/office/powerpoint/2010/main" val="3702631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C2B05A-F49A-4E53-A6FA-43832209632F}" type="slidenum">
              <a:rPr lang="en-US" smtClean="0"/>
              <a:t>2</a:t>
            </a:fld>
            <a:endParaRPr lang="en-US"/>
          </a:p>
        </p:txBody>
      </p:sp>
    </p:spTree>
    <p:extLst>
      <p:ext uri="{BB962C8B-B14F-4D97-AF65-F5344CB8AC3E}">
        <p14:creationId xmlns:p14="http://schemas.microsoft.com/office/powerpoint/2010/main" val="4195788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383F"/>
        </a:solidFill>
        <a:effectLst/>
      </p:bgPr>
    </p:bg>
    <p:spTree>
      <p:nvGrpSpPr>
        <p:cNvPr id="1" name=""/>
        <p:cNvGrpSpPr/>
        <p:nvPr/>
      </p:nvGrpSpPr>
      <p:grpSpPr>
        <a:xfrm>
          <a:off x="0" y="0"/>
          <a:ext cx="0" cy="0"/>
          <a:chOff x="0" y="0"/>
          <a:chExt cx="0" cy="0"/>
        </a:xfrm>
      </p:grpSpPr>
      <p:sp>
        <p:nvSpPr>
          <p:cNvPr id="2" name="AutoShape 2"/>
          <p:cNvSpPr/>
          <p:nvPr/>
        </p:nvSpPr>
        <p:spPr>
          <a:xfrm>
            <a:off x="13503530" y="-228992"/>
            <a:ext cx="5013462" cy="4054005"/>
          </a:xfrm>
          <a:prstGeom prst="rect">
            <a:avLst/>
          </a:prstGeom>
          <a:solidFill>
            <a:srgbClr val="FDFDFD"/>
          </a:solidFill>
        </p:spPr>
      </p:sp>
      <p:grpSp>
        <p:nvGrpSpPr>
          <p:cNvPr id="3" name="Group 3"/>
          <p:cNvGrpSpPr/>
          <p:nvPr/>
        </p:nvGrpSpPr>
        <p:grpSpPr>
          <a:xfrm>
            <a:off x="12550435" y="2465664"/>
            <a:ext cx="2138011" cy="2138011"/>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318F9A"/>
            </a:solidFill>
          </p:spPr>
        </p:sp>
      </p:grpSp>
      <p:grpSp>
        <p:nvGrpSpPr>
          <p:cNvPr id="5" name="Group 5"/>
          <p:cNvGrpSpPr>
            <a:grpSpLocks noChangeAspect="1"/>
          </p:cNvGrpSpPr>
          <p:nvPr/>
        </p:nvGrpSpPr>
        <p:grpSpPr>
          <a:xfrm>
            <a:off x="13561485" y="2251688"/>
            <a:ext cx="1494936" cy="1494936"/>
            <a:chOff x="-2540" y="-2540"/>
            <a:chExt cx="6355080" cy="6355080"/>
          </a:xfrm>
        </p:grpSpPr>
        <p:sp>
          <p:nvSpPr>
            <p:cNvPr id="6" name="Freeform 6"/>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4383F"/>
            </a:solidFill>
          </p:spPr>
        </p:sp>
      </p:grpSp>
      <p:sp>
        <p:nvSpPr>
          <p:cNvPr id="7" name="TextBox 7"/>
          <p:cNvSpPr txBox="1"/>
          <p:nvPr/>
        </p:nvSpPr>
        <p:spPr>
          <a:xfrm>
            <a:off x="1987210" y="1826586"/>
            <a:ext cx="8477250" cy="3577903"/>
          </a:xfrm>
          <a:prstGeom prst="rect">
            <a:avLst/>
          </a:prstGeom>
        </p:spPr>
        <p:txBody>
          <a:bodyPr lIns="0" tIns="0" rIns="0" bIns="0" rtlCol="0" anchor="t">
            <a:spAutoFit/>
          </a:bodyPr>
          <a:lstStyle/>
          <a:p>
            <a:pPr>
              <a:lnSpc>
                <a:spcPts val="9344"/>
              </a:lnSpc>
            </a:pPr>
            <a:r>
              <a:rPr lang="en-US" sz="8000" b="1" spc="-80" dirty="0">
                <a:solidFill>
                  <a:srgbClr val="FDFDFD"/>
                </a:solidFill>
                <a:latin typeface="League Spartan Italics"/>
              </a:rPr>
              <a:t>Nearest Neighbour of Different Image Representation  </a:t>
            </a:r>
          </a:p>
        </p:txBody>
      </p:sp>
      <p:sp>
        <p:nvSpPr>
          <p:cNvPr id="8" name="AutoShape 8"/>
          <p:cNvSpPr/>
          <p:nvPr/>
        </p:nvSpPr>
        <p:spPr>
          <a:xfrm>
            <a:off x="17140215" y="2129838"/>
            <a:ext cx="119085" cy="8229600"/>
          </a:xfrm>
          <a:prstGeom prst="rect">
            <a:avLst/>
          </a:prstGeom>
          <a:solidFill>
            <a:srgbClr val="318F9A"/>
          </a:solidFill>
        </p:spPr>
      </p:sp>
      <p:sp>
        <p:nvSpPr>
          <p:cNvPr id="9" name="AutoShape 9"/>
          <p:cNvSpPr/>
          <p:nvPr/>
        </p:nvSpPr>
        <p:spPr>
          <a:xfrm>
            <a:off x="-211377" y="-211377"/>
            <a:ext cx="1284046" cy="1950007"/>
          </a:xfrm>
          <a:prstGeom prst="rect">
            <a:avLst/>
          </a:prstGeom>
          <a:solidFill>
            <a:srgbClr val="FDFDFD"/>
          </a:solidFill>
        </p:spPr>
      </p:sp>
      <p:sp>
        <p:nvSpPr>
          <p:cNvPr id="10" name="AutoShape 10"/>
          <p:cNvSpPr/>
          <p:nvPr/>
        </p:nvSpPr>
        <p:spPr>
          <a:xfrm>
            <a:off x="-203237" y="1028700"/>
            <a:ext cx="10869754" cy="125413"/>
          </a:xfrm>
          <a:prstGeom prst="rect">
            <a:avLst/>
          </a:prstGeom>
          <a:solidFill>
            <a:srgbClr val="318F9A"/>
          </a:solidFill>
        </p:spPr>
      </p:sp>
      <p:sp>
        <p:nvSpPr>
          <p:cNvPr id="11" name="TextBox 11"/>
          <p:cNvSpPr txBox="1"/>
          <p:nvPr/>
        </p:nvSpPr>
        <p:spPr>
          <a:xfrm>
            <a:off x="5410200" y="7905434"/>
            <a:ext cx="11359946" cy="1799590"/>
          </a:xfrm>
          <a:prstGeom prst="rect">
            <a:avLst/>
          </a:prstGeom>
        </p:spPr>
        <p:txBody>
          <a:bodyPr wrap="square" lIns="0" tIns="0" rIns="0" bIns="0" rtlCol="0" anchor="t">
            <a:spAutoFit/>
          </a:bodyPr>
          <a:lstStyle/>
          <a:p>
            <a:pPr algn="ctr">
              <a:lnSpc>
                <a:spcPts val="4759"/>
              </a:lnSpc>
            </a:pPr>
            <a:r>
              <a:rPr lang="en-US" sz="3399" b="1" spc="237" dirty="0">
                <a:solidFill>
                  <a:srgbClr val="FDFDFD"/>
                </a:solidFill>
                <a:latin typeface="Canva Sans"/>
              </a:rPr>
              <a:t>Presented by Ankur Chowdhury (1911844042) </a:t>
            </a:r>
          </a:p>
          <a:p>
            <a:pPr algn="ctr">
              <a:lnSpc>
                <a:spcPts val="4759"/>
              </a:lnSpc>
            </a:pPr>
            <a:r>
              <a:rPr lang="en-US" sz="3399" b="1" spc="237" dirty="0">
                <a:solidFill>
                  <a:srgbClr val="FDFDFD"/>
                </a:solidFill>
                <a:latin typeface="Canva Sans"/>
              </a:rPr>
              <a:t>              &amp; Sajid Wasif (1912313642)</a:t>
            </a:r>
          </a:p>
          <a:p>
            <a:pPr algn="ctr">
              <a:lnSpc>
                <a:spcPts val="4759"/>
              </a:lnSpc>
            </a:pPr>
            <a:endParaRPr lang="en-US" sz="3399" spc="237" dirty="0">
              <a:solidFill>
                <a:srgbClr val="FDFDFD"/>
              </a:solidFill>
              <a:latin typeface="Canva Sans"/>
            </a:endParaRPr>
          </a:p>
        </p:txBody>
      </p:sp>
      <p:sp>
        <p:nvSpPr>
          <p:cNvPr id="13" name="TextBox 12">
            <a:extLst>
              <a:ext uri="{FF2B5EF4-FFF2-40B4-BE49-F238E27FC236}">
                <a16:creationId xmlns:a16="http://schemas.microsoft.com/office/drawing/2014/main" id="{77AB78B7-37EE-65B0-764C-4DEA874CCC24}"/>
              </a:ext>
            </a:extLst>
          </p:cNvPr>
          <p:cNvSpPr txBox="1"/>
          <p:nvPr/>
        </p:nvSpPr>
        <p:spPr>
          <a:xfrm>
            <a:off x="1987210" y="6131741"/>
            <a:ext cx="9367282" cy="523220"/>
          </a:xfrm>
          <a:prstGeom prst="rect">
            <a:avLst/>
          </a:prstGeom>
          <a:noFill/>
        </p:spPr>
        <p:txBody>
          <a:bodyPr wrap="square">
            <a:spAutoFit/>
          </a:bodyPr>
          <a:lstStyle/>
          <a:p>
            <a:pPr algn="l"/>
            <a:r>
              <a:rPr lang="en-US" sz="2800" b="1" i="0" dirty="0">
                <a:solidFill>
                  <a:schemeClr val="bg1"/>
                </a:solidFill>
                <a:effectLst/>
                <a:latin typeface="Lato Extended"/>
              </a:rPr>
              <a:t>How professional ethics is related to our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7215332" y="-211377"/>
            <a:ext cx="1301660" cy="1950007"/>
          </a:xfrm>
          <a:prstGeom prst="rect">
            <a:avLst/>
          </a:prstGeom>
          <a:solidFill>
            <a:srgbClr val="04383F"/>
          </a:solidFill>
        </p:spPr>
      </p:sp>
      <p:sp>
        <p:nvSpPr>
          <p:cNvPr id="3" name="AutoShape 3"/>
          <p:cNvSpPr/>
          <p:nvPr/>
        </p:nvSpPr>
        <p:spPr>
          <a:xfrm>
            <a:off x="2839405" y="869315"/>
            <a:ext cx="15766959" cy="125413"/>
          </a:xfrm>
          <a:prstGeom prst="rect">
            <a:avLst/>
          </a:prstGeom>
          <a:solidFill>
            <a:srgbClr val="318F9A"/>
          </a:solidFill>
        </p:spPr>
      </p:sp>
      <p:sp>
        <p:nvSpPr>
          <p:cNvPr id="4" name="AutoShape 4"/>
          <p:cNvSpPr/>
          <p:nvPr/>
        </p:nvSpPr>
        <p:spPr>
          <a:xfrm>
            <a:off x="-211377" y="8548370"/>
            <a:ext cx="1284046" cy="1985237"/>
          </a:xfrm>
          <a:prstGeom prst="rect">
            <a:avLst/>
          </a:prstGeom>
          <a:solidFill>
            <a:srgbClr val="04383F"/>
          </a:solidFill>
        </p:spPr>
      </p:sp>
      <p:sp>
        <p:nvSpPr>
          <p:cNvPr id="5" name="AutoShape 5"/>
          <p:cNvSpPr/>
          <p:nvPr/>
        </p:nvSpPr>
        <p:spPr>
          <a:xfrm>
            <a:off x="476791" y="2441886"/>
            <a:ext cx="119085" cy="8229600"/>
          </a:xfrm>
          <a:prstGeom prst="rect">
            <a:avLst/>
          </a:prstGeom>
          <a:solidFill>
            <a:srgbClr val="318F9A"/>
          </a:solidFill>
        </p:spPr>
      </p:sp>
      <p:grpSp>
        <p:nvGrpSpPr>
          <p:cNvPr id="6" name="Group 6"/>
          <p:cNvGrpSpPr/>
          <p:nvPr/>
        </p:nvGrpSpPr>
        <p:grpSpPr>
          <a:xfrm rot="3994440">
            <a:off x="765337" y="616379"/>
            <a:ext cx="1075468" cy="1075468"/>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id="8" name="Group 8"/>
          <p:cNvGrpSpPr>
            <a:grpSpLocks noChangeAspect="1"/>
          </p:cNvGrpSpPr>
          <p:nvPr/>
        </p:nvGrpSpPr>
        <p:grpSpPr>
          <a:xfrm rot="3994440">
            <a:off x="1361012" y="1053035"/>
            <a:ext cx="677655" cy="677655"/>
            <a:chOff x="-2540" y="-2540"/>
            <a:chExt cx="6355080" cy="6355080"/>
          </a:xfrm>
        </p:grpSpPr>
        <p:sp>
          <p:nvSpPr>
            <p:cNvPr id="9" name="Freeform 9"/>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sp>
        <p:nvSpPr>
          <p:cNvPr id="10" name="TextBox 10"/>
          <p:cNvSpPr txBox="1"/>
          <p:nvPr/>
        </p:nvSpPr>
        <p:spPr>
          <a:xfrm>
            <a:off x="4800600" y="1859107"/>
            <a:ext cx="11506200" cy="769250"/>
          </a:xfrm>
          <a:prstGeom prst="rect">
            <a:avLst/>
          </a:prstGeom>
        </p:spPr>
        <p:txBody>
          <a:bodyPr wrap="square" lIns="0" tIns="0" rIns="0" bIns="0" rtlCol="0" anchor="t">
            <a:spAutoFit/>
          </a:bodyPr>
          <a:lstStyle/>
          <a:p>
            <a:pPr>
              <a:lnSpc>
                <a:spcPts val="4928"/>
              </a:lnSpc>
            </a:pPr>
            <a:endParaRPr lang="en-US" sz="8800" spc="387" dirty="0">
              <a:solidFill>
                <a:srgbClr val="04383F"/>
              </a:solidFill>
              <a:latin typeface="League Spartan Italics"/>
            </a:endParaRPr>
          </a:p>
        </p:txBody>
      </p:sp>
      <p:sp>
        <p:nvSpPr>
          <p:cNvPr id="11" name="TextBox 11"/>
          <p:cNvSpPr txBox="1"/>
          <p:nvPr/>
        </p:nvSpPr>
        <p:spPr>
          <a:xfrm>
            <a:off x="2145445" y="3103055"/>
            <a:ext cx="15007493" cy="550151"/>
          </a:xfrm>
          <a:prstGeom prst="rect">
            <a:avLst/>
          </a:prstGeom>
        </p:spPr>
        <p:txBody>
          <a:bodyPr lIns="0" tIns="0" rIns="0" bIns="0" rtlCol="0" anchor="t">
            <a:spAutoFit/>
          </a:bodyPr>
          <a:lstStyle/>
          <a:p>
            <a:pPr algn="just">
              <a:lnSpc>
                <a:spcPts val="4557"/>
              </a:lnSpc>
            </a:pPr>
            <a:endParaRPr lang="en-US" sz="3255" dirty="0">
              <a:solidFill>
                <a:srgbClr val="04383F"/>
              </a:solidFill>
              <a:latin typeface="Canva Sans"/>
            </a:endParaRPr>
          </a:p>
        </p:txBody>
      </p:sp>
      <p:sp>
        <p:nvSpPr>
          <p:cNvPr id="13" name="TextBox 12">
            <a:extLst>
              <a:ext uri="{FF2B5EF4-FFF2-40B4-BE49-F238E27FC236}">
                <a16:creationId xmlns:a16="http://schemas.microsoft.com/office/drawing/2014/main" id="{6066B626-15D2-47FD-984D-6E1750593785}"/>
              </a:ext>
            </a:extLst>
          </p:cNvPr>
          <p:cNvSpPr txBox="1"/>
          <p:nvPr/>
        </p:nvSpPr>
        <p:spPr>
          <a:xfrm>
            <a:off x="2362200" y="2890786"/>
            <a:ext cx="14093093" cy="9305048"/>
          </a:xfrm>
          <a:prstGeom prst="rect">
            <a:avLst/>
          </a:prstGeom>
          <a:noFill/>
        </p:spPr>
        <p:txBody>
          <a:bodyPr wrap="square" rtlCol="0">
            <a:spAutoFit/>
          </a:bodyPr>
          <a:lstStyle/>
          <a:p>
            <a:pPr marL="0" marR="0">
              <a:lnSpc>
                <a:spcPct val="107000"/>
              </a:lnSpc>
              <a:spcBef>
                <a:spcPts val="0"/>
              </a:spcBef>
              <a:spcAft>
                <a:spcPts val="800"/>
              </a:spcAft>
            </a:pPr>
            <a:r>
              <a:rPr lang="en-US" sz="4800" b="1" dirty="0">
                <a:latin typeface="Calibri" panose="020F0502020204030204" pitchFamily="34" charset="0"/>
                <a:ea typeface="Calibri" panose="020F0502020204030204" pitchFamily="34" charset="0"/>
                <a:cs typeface="Times New Roman" panose="02020603050405020304" pitchFamily="18" charset="0"/>
              </a:rPr>
              <a:t>Introduction:</a:t>
            </a:r>
            <a:endParaRPr lang="en-US" sz="3600" b="1"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600" dirty="0">
                <a:latin typeface="Calibri" panose="020F0502020204030204" pitchFamily="34" charset="0"/>
                <a:ea typeface="Calibri" panose="020F0502020204030204" pitchFamily="34" charset="0"/>
                <a:cs typeface="Times New Roman" panose="02020603050405020304" pitchFamily="18" charset="0"/>
              </a:rPr>
              <a:t>Professional ethics refers to the personal code of behavior that one is anticipated to uphold in a workplace, as properly as the ethics of the employer and enterprise that he or she works for. It is responsible for identifying the moral guidelines of labor improvement through accepted values that human beings possess . Although it focuses on these values, it is specified more in the use of them within an entire working environment. Professional ethics is an ancient concept that dates back to the days of Ancient Greece and the Roman Empire.</a:t>
            </a:r>
          </a:p>
          <a:p>
            <a:pPr marL="0" marR="0">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7" name="TextBox 16">
            <a:extLst>
              <a:ext uri="{FF2B5EF4-FFF2-40B4-BE49-F238E27FC236}">
                <a16:creationId xmlns:a16="http://schemas.microsoft.com/office/drawing/2014/main" id="{6FCE2D89-D9FC-2F7E-9A3C-66F5A107F724}"/>
              </a:ext>
            </a:extLst>
          </p:cNvPr>
          <p:cNvSpPr txBox="1"/>
          <p:nvPr/>
        </p:nvSpPr>
        <p:spPr>
          <a:xfrm>
            <a:off x="4038600" y="1391862"/>
            <a:ext cx="12649200" cy="584775"/>
          </a:xfrm>
          <a:prstGeom prst="rect">
            <a:avLst/>
          </a:prstGeom>
          <a:noFill/>
        </p:spPr>
        <p:txBody>
          <a:bodyPr wrap="square">
            <a:spAutoFit/>
          </a:bodyPr>
          <a:lstStyle/>
          <a:p>
            <a:pPr algn="l"/>
            <a:r>
              <a:rPr lang="en-US" sz="3200" b="1" i="0" dirty="0">
                <a:solidFill>
                  <a:srgbClr val="1D2857"/>
                </a:solidFill>
                <a:effectLst/>
                <a:latin typeface="Lato Extended"/>
              </a:rPr>
              <a:t>How professional ethics is related to our project?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5949587" y="8548370"/>
            <a:ext cx="2615871" cy="1950007"/>
          </a:xfrm>
          <a:prstGeom prst="rect">
            <a:avLst/>
          </a:prstGeom>
          <a:solidFill>
            <a:srgbClr val="318F9A"/>
          </a:solidFill>
        </p:spPr>
      </p:sp>
      <p:sp>
        <p:nvSpPr>
          <p:cNvPr id="3" name="AutoShape 3"/>
          <p:cNvSpPr/>
          <p:nvPr/>
        </p:nvSpPr>
        <p:spPr>
          <a:xfrm>
            <a:off x="17199757" y="5143500"/>
            <a:ext cx="119085" cy="8229600"/>
          </a:xfrm>
          <a:prstGeom prst="rect">
            <a:avLst/>
          </a:prstGeom>
          <a:solidFill>
            <a:srgbClr val="04383F"/>
          </a:solidFill>
        </p:spPr>
      </p:sp>
      <p:grpSp>
        <p:nvGrpSpPr>
          <p:cNvPr id="4" name="Group 4"/>
          <p:cNvGrpSpPr/>
          <p:nvPr/>
        </p:nvGrpSpPr>
        <p:grpSpPr>
          <a:xfrm rot="-10800000">
            <a:off x="16336611" y="730715"/>
            <a:ext cx="1194200" cy="119420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id="6" name="Group 6"/>
          <p:cNvGrpSpPr>
            <a:grpSpLocks noChangeAspect="1"/>
          </p:cNvGrpSpPr>
          <p:nvPr/>
        </p:nvGrpSpPr>
        <p:grpSpPr>
          <a:xfrm rot="-10800000">
            <a:off x="16098705" y="1089908"/>
            <a:ext cx="835006" cy="835006"/>
            <a:chOff x="-2540" y="-2540"/>
            <a:chExt cx="6355080" cy="6355080"/>
          </a:xfrm>
        </p:grpSpPr>
        <p:sp>
          <p:nvSpPr>
            <p:cNvPr id="7" name="Freeform 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grpSp>
        <p:nvGrpSpPr>
          <p:cNvPr id="8" name="Group 8"/>
          <p:cNvGrpSpPr/>
          <p:nvPr/>
        </p:nvGrpSpPr>
        <p:grpSpPr>
          <a:xfrm>
            <a:off x="1066800" y="1000375"/>
            <a:ext cx="12734280" cy="876213"/>
            <a:chOff x="31749" y="-324713"/>
            <a:chExt cx="13836651" cy="1612307"/>
          </a:xfrm>
        </p:grpSpPr>
        <p:sp>
          <p:nvSpPr>
            <p:cNvPr id="9" name="TextBox 9"/>
            <p:cNvSpPr txBox="1"/>
            <p:nvPr/>
          </p:nvSpPr>
          <p:spPr>
            <a:xfrm>
              <a:off x="31749" y="-324713"/>
              <a:ext cx="13836651" cy="1019404"/>
            </a:xfrm>
            <a:prstGeom prst="rect">
              <a:avLst/>
            </a:prstGeom>
          </p:spPr>
          <p:txBody>
            <a:bodyPr wrap="square" lIns="0" tIns="0" rIns="0" bIns="0" rtlCol="0" anchor="t">
              <a:spAutoFit/>
            </a:bodyPr>
            <a:lstStyle/>
            <a:p>
              <a:pPr algn="l"/>
              <a:r>
                <a:rPr lang="en-US" sz="3600" b="1" i="0" dirty="0">
                  <a:solidFill>
                    <a:srgbClr val="1D2857"/>
                  </a:solidFill>
                  <a:effectLst/>
                  <a:latin typeface="Lato Extended"/>
                </a:rPr>
                <a:t>How professional ethics is related to our project?</a:t>
              </a:r>
            </a:p>
          </p:txBody>
        </p:sp>
        <p:sp>
          <p:nvSpPr>
            <p:cNvPr id="10" name="AutoShape 10"/>
            <p:cNvSpPr/>
            <p:nvPr/>
          </p:nvSpPr>
          <p:spPr>
            <a:xfrm>
              <a:off x="31749" y="1169284"/>
              <a:ext cx="11866997" cy="118310"/>
            </a:xfrm>
            <a:prstGeom prst="rect">
              <a:avLst/>
            </a:prstGeom>
            <a:solidFill>
              <a:srgbClr val="04383F"/>
            </a:solidFill>
          </p:spPr>
        </p:sp>
      </p:grpSp>
      <p:sp>
        <p:nvSpPr>
          <p:cNvPr id="11" name="TextBox 11"/>
          <p:cNvSpPr txBox="1"/>
          <p:nvPr/>
        </p:nvSpPr>
        <p:spPr>
          <a:xfrm>
            <a:off x="609600" y="2039553"/>
            <a:ext cx="15727011" cy="5469639"/>
          </a:xfrm>
          <a:prstGeom prst="rect">
            <a:avLst/>
          </a:prstGeom>
        </p:spPr>
        <p:txBody>
          <a:bodyPr wrap="square" lIns="0" tIns="0" rIns="0" bIns="0" rtlCol="0" anchor="t">
            <a:spAutoFit/>
          </a:bodyPr>
          <a:lstStyle/>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6" name="TextBox 15">
            <a:extLst>
              <a:ext uri="{FF2B5EF4-FFF2-40B4-BE49-F238E27FC236}">
                <a16:creationId xmlns:a16="http://schemas.microsoft.com/office/drawing/2014/main" id="{5307A13E-2162-8087-B775-E87AD285BADF}"/>
              </a:ext>
            </a:extLst>
          </p:cNvPr>
          <p:cNvSpPr txBox="1"/>
          <p:nvPr/>
        </p:nvSpPr>
        <p:spPr>
          <a:xfrm>
            <a:off x="843643" y="2628900"/>
            <a:ext cx="14478000" cy="6186309"/>
          </a:xfrm>
          <a:prstGeom prst="rect">
            <a:avLst/>
          </a:prstGeom>
          <a:noFill/>
        </p:spPr>
        <p:txBody>
          <a:bodyPr wrap="square" rtlCol="0">
            <a:spAutoFit/>
          </a:bodyPr>
          <a:lstStyle/>
          <a:p>
            <a:pPr algn="just"/>
            <a:r>
              <a:rPr lang="en-US" sz="3600" i="0" dirty="0">
                <a:solidFill>
                  <a:srgbClr val="1D2857"/>
                </a:solidFill>
                <a:effectLst/>
                <a:latin typeface="Lato Extended"/>
              </a:rPr>
              <a:t>professional ethics is related to our project because professional ethics dictates to professionals a series of rules related to the way a professional acts towards the people with whom we relate professionally in our project .Since we are dealing with the Nearest Neighbour of Different Image ,In this case  professional ethics is very important because we have to think about whether it is ethical to work on it or not.  In this Project Some decisions are small and barely noticed while others are prominent. Some require deep thought because they involve people, resources and the environment. And sometimes these factors are in conflict, creating a dilemma and perhaps significant risks. So professional ethics related to our project.</a:t>
            </a:r>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900E12F3-D436-F201-58D9-2ECF9BAC456F}"/>
              </a:ext>
            </a:extLst>
          </p:cNvPr>
          <p:cNvGrpSpPr/>
          <p:nvPr/>
        </p:nvGrpSpPr>
        <p:grpSpPr>
          <a:xfrm>
            <a:off x="1066800" y="1000375"/>
            <a:ext cx="12734280" cy="876213"/>
            <a:chOff x="31749" y="-324713"/>
            <a:chExt cx="13836651" cy="1612307"/>
          </a:xfrm>
        </p:grpSpPr>
        <p:sp>
          <p:nvSpPr>
            <p:cNvPr id="3" name="TextBox 9">
              <a:extLst>
                <a:ext uri="{FF2B5EF4-FFF2-40B4-BE49-F238E27FC236}">
                  <a16:creationId xmlns:a16="http://schemas.microsoft.com/office/drawing/2014/main" id="{72F48106-9572-C04D-30B1-502BA68A9A13}"/>
                </a:ext>
              </a:extLst>
            </p:cNvPr>
            <p:cNvSpPr txBox="1"/>
            <p:nvPr/>
          </p:nvSpPr>
          <p:spPr>
            <a:xfrm>
              <a:off x="31749" y="-324713"/>
              <a:ext cx="13836651" cy="1019404"/>
            </a:xfrm>
            <a:prstGeom prst="rect">
              <a:avLst/>
            </a:prstGeom>
          </p:spPr>
          <p:txBody>
            <a:bodyPr wrap="square" lIns="0" tIns="0" rIns="0" bIns="0" rtlCol="0" anchor="t">
              <a:spAutoFit/>
            </a:bodyPr>
            <a:lstStyle/>
            <a:p>
              <a:pPr algn="l"/>
              <a:r>
                <a:rPr lang="en-US" sz="3600" b="1" i="0" dirty="0">
                  <a:solidFill>
                    <a:srgbClr val="1D2857"/>
                  </a:solidFill>
                  <a:effectLst/>
                  <a:latin typeface="Lato Extended"/>
                </a:rPr>
                <a:t>How professional ethics is related to our project?</a:t>
              </a:r>
            </a:p>
          </p:txBody>
        </p:sp>
        <p:sp>
          <p:nvSpPr>
            <p:cNvPr id="4" name="AutoShape 10">
              <a:extLst>
                <a:ext uri="{FF2B5EF4-FFF2-40B4-BE49-F238E27FC236}">
                  <a16:creationId xmlns:a16="http://schemas.microsoft.com/office/drawing/2014/main" id="{DAE28905-CCD8-1442-7054-6DF5CBC58859}"/>
                </a:ext>
              </a:extLst>
            </p:cNvPr>
            <p:cNvSpPr/>
            <p:nvPr/>
          </p:nvSpPr>
          <p:spPr>
            <a:xfrm>
              <a:off x="31749" y="1169284"/>
              <a:ext cx="11866997" cy="118310"/>
            </a:xfrm>
            <a:prstGeom prst="rect">
              <a:avLst/>
            </a:prstGeom>
            <a:solidFill>
              <a:srgbClr val="04383F"/>
            </a:solidFill>
          </p:spPr>
        </p:sp>
      </p:grpSp>
      <p:sp>
        <p:nvSpPr>
          <p:cNvPr id="6" name="TextBox 5">
            <a:extLst>
              <a:ext uri="{FF2B5EF4-FFF2-40B4-BE49-F238E27FC236}">
                <a16:creationId xmlns:a16="http://schemas.microsoft.com/office/drawing/2014/main" id="{29B34FAA-55DC-4300-967C-07D591582DBB}"/>
              </a:ext>
            </a:extLst>
          </p:cNvPr>
          <p:cNvSpPr txBox="1"/>
          <p:nvPr/>
        </p:nvSpPr>
        <p:spPr>
          <a:xfrm>
            <a:off x="5943600" y="2162898"/>
            <a:ext cx="9144000" cy="769441"/>
          </a:xfrm>
          <a:prstGeom prst="rect">
            <a:avLst/>
          </a:prstGeom>
          <a:noFill/>
        </p:spPr>
        <p:txBody>
          <a:bodyPr wrap="square">
            <a:spAutoFit/>
          </a:bodyPr>
          <a:lstStyle/>
          <a:p>
            <a:pPr algn="l"/>
            <a:r>
              <a:rPr lang="en-US" sz="4400" b="1" i="0" dirty="0">
                <a:solidFill>
                  <a:srgbClr val="262324"/>
                </a:solidFill>
                <a:effectLst/>
                <a:latin typeface="Raleway" panose="020B0604020202020204" pitchFamily="2" charset="0"/>
              </a:rPr>
              <a:t>Avoiding Plagiarism</a:t>
            </a:r>
          </a:p>
        </p:txBody>
      </p:sp>
      <p:sp>
        <p:nvSpPr>
          <p:cNvPr id="7" name="TextBox 6">
            <a:extLst>
              <a:ext uri="{FF2B5EF4-FFF2-40B4-BE49-F238E27FC236}">
                <a16:creationId xmlns:a16="http://schemas.microsoft.com/office/drawing/2014/main" id="{835291E1-6B00-4033-96BB-422772181DEF}"/>
              </a:ext>
            </a:extLst>
          </p:cNvPr>
          <p:cNvSpPr txBox="1"/>
          <p:nvPr/>
        </p:nvSpPr>
        <p:spPr>
          <a:xfrm>
            <a:off x="533400" y="3254554"/>
            <a:ext cx="16916400" cy="5632311"/>
          </a:xfrm>
          <a:prstGeom prst="rect">
            <a:avLst/>
          </a:prstGeom>
          <a:noFill/>
        </p:spPr>
        <p:txBody>
          <a:bodyPr wrap="square" rtlCol="0">
            <a:spAutoFit/>
          </a:bodyPr>
          <a:lstStyle/>
          <a:p>
            <a:pPr algn="just"/>
            <a:r>
              <a:rPr lang="en-US" sz="3600" b="0" i="1" dirty="0">
                <a:solidFill>
                  <a:srgbClr val="262324"/>
                </a:solidFill>
                <a:effectLst/>
                <a:latin typeface="+mj-lt"/>
              </a:rPr>
              <a:t>Plagiarism</a:t>
            </a:r>
            <a:r>
              <a:rPr lang="en-US" sz="3600" b="0" i="0" dirty="0">
                <a:solidFill>
                  <a:srgbClr val="262324"/>
                </a:solidFill>
                <a:effectLst/>
                <a:latin typeface="+mj-lt"/>
              </a:rPr>
              <a:t> is the use of someone else’s ideas or language without acknowledging that we did not create them. It is also known as intellectual theft. So to avoid plagiarism we were specially careful about the things that might cause plagiarism. First we read a lot of articles and papers related to our project and collected data and other necessary information needed. As our project is machine learning based so most of the things are already there and mostly done. So we were careful in taking anything which is already there and also cited every small thing we took from others work. We were careful also while paraphrasing anything as it is also in the plagiarism section. As plagiarism is a heinous act so well check frequently </a:t>
            </a:r>
            <a:r>
              <a:rPr lang="en-US" sz="3600" dirty="0">
                <a:solidFill>
                  <a:srgbClr val="262324"/>
                </a:solidFill>
                <a:latin typeface="+mj-lt"/>
              </a:rPr>
              <a:t>to avoid plagiarism even its by mistake or because of confusion.</a:t>
            </a:r>
            <a:endParaRPr lang="en-US" sz="3600" dirty="0">
              <a:latin typeface="+mj-lt"/>
            </a:endParaRPr>
          </a:p>
        </p:txBody>
      </p:sp>
    </p:spTree>
    <p:extLst>
      <p:ext uri="{BB962C8B-B14F-4D97-AF65-F5344CB8AC3E}">
        <p14:creationId xmlns:p14="http://schemas.microsoft.com/office/powerpoint/2010/main" val="31054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868FD5C0-02EC-5373-E17E-9288F1A6CFA4}"/>
              </a:ext>
            </a:extLst>
          </p:cNvPr>
          <p:cNvGrpSpPr/>
          <p:nvPr/>
        </p:nvGrpSpPr>
        <p:grpSpPr>
          <a:xfrm>
            <a:off x="685800" y="539238"/>
            <a:ext cx="12734280" cy="873660"/>
            <a:chOff x="-382233" y="-1173244"/>
            <a:chExt cx="13836651" cy="1607608"/>
          </a:xfrm>
        </p:grpSpPr>
        <p:sp>
          <p:nvSpPr>
            <p:cNvPr id="3" name="TextBox 9">
              <a:extLst>
                <a:ext uri="{FF2B5EF4-FFF2-40B4-BE49-F238E27FC236}">
                  <a16:creationId xmlns:a16="http://schemas.microsoft.com/office/drawing/2014/main" id="{64AC01B5-0D6F-8B9E-1D63-6227B8F82F3C}"/>
                </a:ext>
              </a:extLst>
            </p:cNvPr>
            <p:cNvSpPr txBox="1"/>
            <p:nvPr/>
          </p:nvSpPr>
          <p:spPr>
            <a:xfrm>
              <a:off x="-382233" y="-1173244"/>
              <a:ext cx="13836651" cy="1019403"/>
            </a:xfrm>
            <a:prstGeom prst="rect">
              <a:avLst/>
            </a:prstGeom>
          </p:spPr>
          <p:txBody>
            <a:bodyPr wrap="square" lIns="0" tIns="0" rIns="0" bIns="0" rtlCol="0" anchor="t">
              <a:spAutoFit/>
            </a:bodyPr>
            <a:lstStyle/>
            <a:p>
              <a:pPr algn="l"/>
              <a:r>
                <a:rPr lang="en-US" sz="3600" b="1" i="0" dirty="0">
                  <a:solidFill>
                    <a:srgbClr val="1D2857"/>
                  </a:solidFill>
                  <a:effectLst/>
                  <a:latin typeface="Lato Extended"/>
                </a:rPr>
                <a:t>How professional ethics is related to our project?</a:t>
              </a:r>
            </a:p>
          </p:txBody>
        </p:sp>
        <p:sp>
          <p:nvSpPr>
            <p:cNvPr id="4" name="AutoShape 10">
              <a:extLst>
                <a:ext uri="{FF2B5EF4-FFF2-40B4-BE49-F238E27FC236}">
                  <a16:creationId xmlns:a16="http://schemas.microsoft.com/office/drawing/2014/main" id="{CE3E677A-50E3-5A67-76CD-BBB2768C3A15}"/>
                </a:ext>
              </a:extLst>
            </p:cNvPr>
            <p:cNvSpPr/>
            <p:nvPr/>
          </p:nvSpPr>
          <p:spPr>
            <a:xfrm>
              <a:off x="-382233" y="316054"/>
              <a:ext cx="11866997" cy="118310"/>
            </a:xfrm>
            <a:prstGeom prst="rect">
              <a:avLst/>
            </a:prstGeom>
            <a:solidFill>
              <a:srgbClr val="04383F"/>
            </a:solidFill>
          </p:spPr>
        </p:sp>
      </p:grpSp>
      <p:sp>
        <p:nvSpPr>
          <p:cNvPr id="5" name="TextBox 4">
            <a:extLst>
              <a:ext uri="{FF2B5EF4-FFF2-40B4-BE49-F238E27FC236}">
                <a16:creationId xmlns:a16="http://schemas.microsoft.com/office/drawing/2014/main" id="{1880F1AF-C0C8-4F32-B35E-673A68E87B8D}"/>
              </a:ext>
            </a:extLst>
          </p:cNvPr>
          <p:cNvSpPr txBox="1"/>
          <p:nvPr/>
        </p:nvSpPr>
        <p:spPr>
          <a:xfrm>
            <a:off x="6992995" y="1668264"/>
            <a:ext cx="2843407" cy="830997"/>
          </a:xfrm>
          <a:prstGeom prst="rect">
            <a:avLst/>
          </a:prstGeom>
          <a:noFill/>
        </p:spPr>
        <p:txBody>
          <a:bodyPr wrap="none" rtlCol="0">
            <a:spAutoFit/>
          </a:bodyPr>
          <a:lstStyle/>
          <a:p>
            <a:r>
              <a:rPr lang="en-US" sz="4800" b="1" dirty="0"/>
              <a:t>Teamwork</a:t>
            </a:r>
          </a:p>
        </p:txBody>
      </p:sp>
      <p:sp>
        <p:nvSpPr>
          <p:cNvPr id="6" name="TextBox 5">
            <a:extLst>
              <a:ext uri="{FF2B5EF4-FFF2-40B4-BE49-F238E27FC236}">
                <a16:creationId xmlns:a16="http://schemas.microsoft.com/office/drawing/2014/main" id="{E6AB8E96-2B92-4F3C-A076-F685CF1CC0D0}"/>
              </a:ext>
            </a:extLst>
          </p:cNvPr>
          <p:cNvSpPr txBox="1"/>
          <p:nvPr/>
        </p:nvSpPr>
        <p:spPr>
          <a:xfrm>
            <a:off x="685800" y="2754628"/>
            <a:ext cx="16764000" cy="6678751"/>
          </a:xfrm>
          <a:prstGeom prst="rect">
            <a:avLst/>
          </a:prstGeom>
          <a:noFill/>
        </p:spPr>
        <p:txBody>
          <a:bodyPr wrap="square" rtlCol="0">
            <a:spAutoFit/>
          </a:bodyPr>
          <a:lstStyle/>
          <a:p>
            <a:pPr algn="just"/>
            <a:r>
              <a:rPr lang="en-US" sz="3600" dirty="0"/>
              <a:t>Teamwork is an important thing as it is the base of the project. If the connection between us is not strong then the project will lack of many things. So we made sure that we had the full connection between us.</a:t>
            </a:r>
          </a:p>
          <a:p>
            <a:pPr algn="just"/>
            <a:r>
              <a:rPr lang="en-US" sz="3600" dirty="0"/>
              <a:t>If any of us did not get any of the code or concept other made sure he did understood it because it is important to know about everything related to the project  for each and every member. We always tried to be helpful whenever it needed and also if anyone lacked behind other made sure he took the responsibility to do the lacking work. We maintained professional relation due to this project and no personal talk or incident will not be involved during the project. And if anyone had any emergency reasons for which they couldn’t participate in any work it will be made sure that other does that on behalf of the other teammate. </a:t>
            </a:r>
          </a:p>
          <a:p>
            <a:endParaRPr lang="en-US" sz="3200" dirty="0"/>
          </a:p>
        </p:txBody>
      </p:sp>
    </p:spTree>
    <p:extLst>
      <p:ext uri="{BB962C8B-B14F-4D97-AF65-F5344CB8AC3E}">
        <p14:creationId xmlns:p14="http://schemas.microsoft.com/office/powerpoint/2010/main" val="2964977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F43F2131-67D7-609A-B86F-04879A19AA60}"/>
              </a:ext>
            </a:extLst>
          </p:cNvPr>
          <p:cNvGrpSpPr/>
          <p:nvPr/>
        </p:nvGrpSpPr>
        <p:grpSpPr>
          <a:xfrm>
            <a:off x="1066800" y="1000375"/>
            <a:ext cx="12734280" cy="876213"/>
            <a:chOff x="31749" y="-324713"/>
            <a:chExt cx="13836651" cy="1612307"/>
          </a:xfrm>
        </p:grpSpPr>
        <p:sp>
          <p:nvSpPr>
            <p:cNvPr id="3" name="TextBox 9">
              <a:extLst>
                <a:ext uri="{FF2B5EF4-FFF2-40B4-BE49-F238E27FC236}">
                  <a16:creationId xmlns:a16="http://schemas.microsoft.com/office/drawing/2014/main" id="{F1574050-6EA5-1140-6779-BB22FB5B9F5B}"/>
                </a:ext>
              </a:extLst>
            </p:cNvPr>
            <p:cNvSpPr txBox="1"/>
            <p:nvPr/>
          </p:nvSpPr>
          <p:spPr>
            <a:xfrm>
              <a:off x="31749" y="-324713"/>
              <a:ext cx="13836651" cy="1019404"/>
            </a:xfrm>
            <a:prstGeom prst="rect">
              <a:avLst/>
            </a:prstGeom>
          </p:spPr>
          <p:txBody>
            <a:bodyPr wrap="square" lIns="0" tIns="0" rIns="0" bIns="0" rtlCol="0" anchor="t">
              <a:spAutoFit/>
            </a:bodyPr>
            <a:lstStyle/>
            <a:p>
              <a:pPr algn="l"/>
              <a:r>
                <a:rPr lang="en-US" sz="3600" b="1" i="0" dirty="0">
                  <a:solidFill>
                    <a:srgbClr val="1D2857"/>
                  </a:solidFill>
                  <a:effectLst/>
                  <a:latin typeface="Lato Extended"/>
                </a:rPr>
                <a:t>How professional ethics is related to our project?</a:t>
              </a:r>
            </a:p>
          </p:txBody>
        </p:sp>
        <p:sp>
          <p:nvSpPr>
            <p:cNvPr id="4" name="AutoShape 10">
              <a:extLst>
                <a:ext uri="{FF2B5EF4-FFF2-40B4-BE49-F238E27FC236}">
                  <a16:creationId xmlns:a16="http://schemas.microsoft.com/office/drawing/2014/main" id="{80995292-3770-581F-64B1-19417D5137D3}"/>
                </a:ext>
              </a:extLst>
            </p:cNvPr>
            <p:cNvSpPr/>
            <p:nvPr/>
          </p:nvSpPr>
          <p:spPr>
            <a:xfrm>
              <a:off x="31749" y="1169284"/>
              <a:ext cx="11866997" cy="118310"/>
            </a:xfrm>
            <a:prstGeom prst="rect">
              <a:avLst/>
            </a:prstGeom>
            <a:solidFill>
              <a:srgbClr val="04383F"/>
            </a:solidFill>
          </p:spPr>
        </p:sp>
      </p:grpSp>
      <p:sp>
        <p:nvSpPr>
          <p:cNvPr id="6" name="TextBox 5">
            <a:extLst>
              <a:ext uri="{FF2B5EF4-FFF2-40B4-BE49-F238E27FC236}">
                <a16:creationId xmlns:a16="http://schemas.microsoft.com/office/drawing/2014/main" id="{672E1262-5165-43E4-8B53-2595E0FB2226}"/>
              </a:ext>
            </a:extLst>
          </p:cNvPr>
          <p:cNvSpPr txBox="1"/>
          <p:nvPr/>
        </p:nvSpPr>
        <p:spPr>
          <a:xfrm>
            <a:off x="5029200" y="2058523"/>
            <a:ext cx="9144000" cy="769441"/>
          </a:xfrm>
          <a:prstGeom prst="rect">
            <a:avLst/>
          </a:prstGeom>
          <a:noFill/>
        </p:spPr>
        <p:txBody>
          <a:bodyPr wrap="square">
            <a:spAutoFit/>
          </a:bodyPr>
          <a:lstStyle/>
          <a:p>
            <a:r>
              <a:rPr lang="en-US" sz="4400" b="1" dirty="0"/>
              <a:t>Professional Responsibilities</a:t>
            </a:r>
          </a:p>
        </p:txBody>
      </p:sp>
      <p:sp>
        <p:nvSpPr>
          <p:cNvPr id="8" name="TextBox 7">
            <a:extLst>
              <a:ext uri="{FF2B5EF4-FFF2-40B4-BE49-F238E27FC236}">
                <a16:creationId xmlns:a16="http://schemas.microsoft.com/office/drawing/2014/main" id="{C1A8C87F-3FA8-461F-BE9B-AC83B8688061}"/>
              </a:ext>
            </a:extLst>
          </p:cNvPr>
          <p:cNvSpPr txBox="1"/>
          <p:nvPr/>
        </p:nvSpPr>
        <p:spPr>
          <a:xfrm>
            <a:off x="685800" y="3009900"/>
            <a:ext cx="16764000" cy="6863417"/>
          </a:xfrm>
          <a:prstGeom prst="rect">
            <a:avLst/>
          </a:prstGeom>
          <a:noFill/>
        </p:spPr>
        <p:txBody>
          <a:bodyPr wrap="square">
            <a:spAutoFit/>
          </a:bodyPr>
          <a:lstStyle/>
          <a:p>
            <a:pPr marL="571500" indent="-571500" algn="just">
              <a:buFont typeface="Arial" panose="020B0604020202020204" pitchFamily="34" charset="0"/>
              <a:buChar char="•"/>
            </a:pPr>
            <a:r>
              <a:rPr lang="en-US" sz="4000" dirty="0"/>
              <a:t>we are Trying to to achieve high quality in both the processes and products of professional work. </a:t>
            </a:r>
          </a:p>
          <a:p>
            <a:pPr marL="571500" indent="-571500" algn="just">
              <a:buFont typeface="Arial" panose="020B0604020202020204" pitchFamily="34" charset="0"/>
              <a:buChar char="•"/>
            </a:pPr>
            <a:r>
              <a:rPr lang="en-US" sz="4000" dirty="0"/>
              <a:t>We are making sure to Maintain high standards of professional competence, conduct, and ethical practice.</a:t>
            </a:r>
          </a:p>
          <a:p>
            <a:pPr marL="571500" indent="-571500" algn="just">
              <a:buFont typeface="Arial" panose="020B0604020202020204" pitchFamily="34" charset="0"/>
              <a:buChar char="•"/>
            </a:pPr>
            <a:r>
              <a:rPr lang="en-US" sz="4000" dirty="0"/>
              <a:t>Before starting anything we are trying to Know and respect existing rules pertaining to professional work.</a:t>
            </a:r>
          </a:p>
          <a:p>
            <a:pPr marL="571500" indent="-571500" algn="just">
              <a:buFont typeface="Arial" panose="020B0604020202020204" pitchFamily="34" charset="0"/>
              <a:buChar char="•"/>
            </a:pPr>
            <a:r>
              <a:rPr lang="en-US" sz="4000" dirty="0"/>
              <a:t>Whenever we got any information we tried to Accept and provide appropriate professional review. </a:t>
            </a:r>
          </a:p>
          <a:p>
            <a:pPr marL="571500" indent="-571500" algn="just">
              <a:buFont typeface="Arial" panose="020B0604020202020204" pitchFamily="34" charset="0"/>
              <a:buChar char="•"/>
            </a:pPr>
            <a:r>
              <a:rPr lang="en-US" sz="4000" dirty="0"/>
              <a:t>We are giving comprehensive and thorough evaluations of computer systems and their impacts, including analysis of possible risks. </a:t>
            </a:r>
          </a:p>
          <a:p>
            <a:endParaRPr lang="en-US" sz="4000" dirty="0"/>
          </a:p>
        </p:txBody>
      </p:sp>
    </p:spTree>
    <p:extLst>
      <p:ext uri="{BB962C8B-B14F-4D97-AF65-F5344CB8AC3E}">
        <p14:creationId xmlns:p14="http://schemas.microsoft.com/office/powerpoint/2010/main" val="3854605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15949587" y="8548370"/>
            <a:ext cx="2615871" cy="1950007"/>
          </a:xfrm>
          <a:prstGeom prst="rect">
            <a:avLst/>
          </a:prstGeom>
          <a:solidFill>
            <a:srgbClr val="318F9A"/>
          </a:solidFill>
        </p:spPr>
      </p:sp>
      <p:sp>
        <p:nvSpPr>
          <p:cNvPr id="3" name="AutoShape 3"/>
          <p:cNvSpPr/>
          <p:nvPr/>
        </p:nvSpPr>
        <p:spPr>
          <a:xfrm>
            <a:off x="17199757" y="5143500"/>
            <a:ext cx="119085" cy="8229600"/>
          </a:xfrm>
          <a:prstGeom prst="rect">
            <a:avLst/>
          </a:prstGeom>
          <a:solidFill>
            <a:srgbClr val="04383F"/>
          </a:solidFill>
        </p:spPr>
      </p:sp>
      <p:grpSp>
        <p:nvGrpSpPr>
          <p:cNvPr id="4" name="Group 4"/>
          <p:cNvGrpSpPr/>
          <p:nvPr/>
        </p:nvGrpSpPr>
        <p:grpSpPr>
          <a:xfrm rot="-10800000">
            <a:off x="16124643" y="1028700"/>
            <a:ext cx="1194200" cy="1194200"/>
            <a:chOff x="0" y="0"/>
            <a:chExt cx="6350000" cy="6350000"/>
          </a:xfrm>
        </p:grpSpPr>
        <p:sp>
          <p:nvSpPr>
            <p:cNvPr id="5" name="Freeform 5"/>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83F"/>
            </a:solidFill>
          </p:spPr>
        </p:sp>
      </p:grpSp>
      <p:grpSp>
        <p:nvGrpSpPr>
          <p:cNvPr id="6" name="Group 6"/>
          <p:cNvGrpSpPr>
            <a:grpSpLocks noChangeAspect="1"/>
          </p:cNvGrpSpPr>
          <p:nvPr/>
        </p:nvGrpSpPr>
        <p:grpSpPr>
          <a:xfrm rot="-10800000">
            <a:off x="15919108" y="1507411"/>
            <a:ext cx="835006" cy="835006"/>
            <a:chOff x="-2540" y="-2540"/>
            <a:chExt cx="6355080" cy="6355080"/>
          </a:xfrm>
        </p:grpSpPr>
        <p:sp>
          <p:nvSpPr>
            <p:cNvPr id="7" name="Freeform 7"/>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318F9A"/>
            </a:solidFill>
          </p:spPr>
        </p:sp>
      </p:grpSp>
      <p:grpSp>
        <p:nvGrpSpPr>
          <p:cNvPr id="8" name="Group 8"/>
          <p:cNvGrpSpPr/>
          <p:nvPr/>
        </p:nvGrpSpPr>
        <p:grpSpPr>
          <a:xfrm>
            <a:off x="1028700" y="1146867"/>
            <a:ext cx="9879206" cy="1055049"/>
            <a:chOff x="0" y="-57149"/>
            <a:chExt cx="13172274" cy="1406732"/>
          </a:xfrm>
        </p:grpSpPr>
        <p:sp>
          <p:nvSpPr>
            <p:cNvPr id="9" name="TextBox 9"/>
            <p:cNvSpPr txBox="1"/>
            <p:nvPr/>
          </p:nvSpPr>
          <p:spPr>
            <a:xfrm>
              <a:off x="0" y="-57149"/>
              <a:ext cx="13172274" cy="984885"/>
            </a:xfrm>
            <a:prstGeom prst="rect">
              <a:avLst/>
            </a:prstGeom>
          </p:spPr>
          <p:txBody>
            <a:bodyPr lIns="0" tIns="0" rIns="0" bIns="0" rtlCol="0" anchor="t">
              <a:spAutoFit/>
            </a:bodyPr>
            <a:lstStyle/>
            <a:p>
              <a:pPr algn="l"/>
              <a:r>
                <a:rPr lang="en-US" sz="4800" b="1" i="0" dirty="0">
                  <a:solidFill>
                    <a:srgbClr val="292929"/>
                  </a:solidFill>
                  <a:effectLst/>
                  <a:latin typeface="sohne"/>
                </a:rPr>
                <a:t>Conclusion :</a:t>
              </a:r>
            </a:p>
          </p:txBody>
        </p:sp>
        <p:sp>
          <p:nvSpPr>
            <p:cNvPr id="10" name="AutoShape 10"/>
            <p:cNvSpPr/>
            <p:nvPr/>
          </p:nvSpPr>
          <p:spPr>
            <a:xfrm>
              <a:off x="0" y="1218411"/>
              <a:ext cx="13157088" cy="131172"/>
            </a:xfrm>
            <a:prstGeom prst="rect">
              <a:avLst/>
            </a:prstGeom>
            <a:solidFill>
              <a:srgbClr val="04383F"/>
            </a:solidFill>
          </p:spPr>
        </p:sp>
      </p:grpSp>
      <p:sp>
        <p:nvSpPr>
          <p:cNvPr id="11" name="TextBox 11"/>
          <p:cNvSpPr txBox="1"/>
          <p:nvPr/>
        </p:nvSpPr>
        <p:spPr>
          <a:xfrm>
            <a:off x="1028700" y="2725269"/>
            <a:ext cx="14702619" cy="5843907"/>
          </a:xfrm>
          <a:prstGeom prst="rect">
            <a:avLst/>
          </a:prstGeom>
        </p:spPr>
        <p:txBody>
          <a:bodyPr lIns="0" tIns="0" rIns="0" bIns="0" rtlCol="0" anchor="t">
            <a:spAutoFit/>
          </a:bodyPr>
          <a:lstStyle/>
          <a:p>
            <a:pPr algn="just">
              <a:lnSpc>
                <a:spcPts val="5124"/>
              </a:lnSpc>
            </a:pPr>
            <a:endParaRPr lang="en-US" sz="2800" dirty="0">
              <a:solidFill>
                <a:srgbClr val="292929"/>
              </a:solidFill>
              <a:latin typeface="source-serif-pro"/>
            </a:endParaRPr>
          </a:p>
          <a:p>
            <a:pPr algn="just">
              <a:lnSpc>
                <a:spcPts val="5124"/>
              </a:lnSpc>
            </a:pPr>
            <a:endParaRPr lang="en-US" sz="2800" dirty="0">
              <a:solidFill>
                <a:srgbClr val="292929"/>
              </a:solidFill>
              <a:latin typeface="source-serif-pro"/>
            </a:endParaRPr>
          </a:p>
          <a:p>
            <a:pPr algn="just">
              <a:lnSpc>
                <a:spcPts val="5124"/>
              </a:lnSpc>
            </a:pPr>
            <a:endParaRPr lang="en-US" sz="2800" dirty="0">
              <a:solidFill>
                <a:srgbClr val="292929"/>
              </a:solidFill>
              <a:latin typeface="source-serif-pro"/>
            </a:endParaRPr>
          </a:p>
          <a:p>
            <a:pPr algn="just">
              <a:lnSpc>
                <a:spcPts val="5124"/>
              </a:lnSpc>
            </a:pPr>
            <a:endParaRPr lang="en-US" sz="2800" dirty="0">
              <a:solidFill>
                <a:srgbClr val="292929"/>
              </a:solidFill>
              <a:latin typeface="source-serif-pro"/>
            </a:endParaRPr>
          </a:p>
          <a:p>
            <a:pPr algn="just">
              <a:lnSpc>
                <a:spcPts val="5124"/>
              </a:lnSpc>
            </a:pPr>
            <a:endParaRPr lang="en-US" sz="2800" dirty="0">
              <a:solidFill>
                <a:srgbClr val="292929"/>
              </a:solidFill>
              <a:latin typeface="source-serif-pro"/>
            </a:endParaRPr>
          </a:p>
          <a:p>
            <a:pPr algn="just">
              <a:lnSpc>
                <a:spcPts val="5124"/>
              </a:lnSpc>
            </a:pPr>
            <a:endParaRPr lang="en-US" sz="2800" dirty="0">
              <a:solidFill>
                <a:srgbClr val="292929"/>
              </a:solidFill>
              <a:latin typeface="source-serif-pro"/>
            </a:endParaRPr>
          </a:p>
          <a:p>
            <a:pPr algn="just">
              <a:lnSpc>
                <a:spcPts val="5124"/>
              </a:lnSpc>
            </a:pPr>
            <a:endParaRPr lang="en-US" sz="2800" dirty="0">
              <a:solidFill>
                <a:srgbClr val="292929"/>
              </a:solidFill>
              <a:latin typeface="source-serif-pro"/>
            </a:endParaRPr>
          </a:p>
          <a:p>
            <a:pPr algn="just">
              <a:lnSpc>
                <a:spcPts val="5124"/>
              </a:lnSpc>
            </a:pPr>
            <a:endParaRPr lang="en-US" sz="2800" dirty="0">
              <a:solidFill>
                <a:srgbClr val="292929"/>
              </a:solidFill>
              <a:latin typeface="source-serif-pro"/>
            </a:endParaRPr>
          </a:p>
          <a:p>
            <a:pPr algn="just">
              <a:lnSpc>
                <a:spcPts val="5124"/>
              </a:lnSpc>
            </a:pPr>
            <a:endParaRPr lang="en-US" sz="3660" dirty="0">
              <a:solidFill>
                <a:srgbClr val="04383F"/>
              </a:solidFill>
              <a:latin typeface="Canva Sans"/>
            </a:endParaRPr>
          </a:p>
        </p:txBody>
      </p:sp>
      <p:sp>
        <p:nvSpPr>
          <p:cNvPr id="13" name="TextBox 12">
            <a:extLst>
              <a:ext uri="{FF2B5EF4-FFF2-40B4-BE49-F238E27FC236}">
                <a16:creationId xmlns:a16="http://schemas.microsoft.com/office/drawing/2014/main" id="{5EF5497E-BEBB-1754-85EA-28CA7EDA9ADA}"/>
              </a:ext>
            </a:extLst>
          </p:cNvPr>
          <p:cNvSpPr txBox="1"/>
          <p:nvPr/>
        </p:nvSpPr>
        <p:spPr>
          <a:xfrm>
            <a:off x="1028700" y="2823649"/>
            <a:ext cx="13677900" cy="4524315"/>
          </a:xfrm>
          <a:prstGeom prst="rect">
            <a:avLst/>
          </a:prstGeom>
          <a:noFill/>
        </p:spPr>
        <p:txBody>
          <a:bodyPr wrap="square">
            <a:spAutoFit/>
          </a:bodyPr>
          <a:lstStyle/>
          <a:p>
            <a:pPr algn="just"/>
            <a:r>
              <a:rPr lang="en-US" sz="3600" dirty="0"/>
              <a:t>Since professional ethics is very important for us, we have to follow it very much and we have to follow all the rules and reasons only then we can move forward with professional ethics. professional ethics not only include people's perceptions of work, curriculum, and even business, but also people's reactions to work and responsibilities. There is no problem if professional ethics are followed in every project. We hope to maintain as much professional ethics as possible in our Nearest Neighbor of  Image Detection.</a:t>
            </a:r>
          </a:p>
        </p:txBody>
      </p:sp>
    </p:spTree>
    <p:extLst>
      <p:ext uri="{BB962C8B-B14F-4D97-AF65-F5344CB8AC3E}">
        <p14:creationId xmlns:p14="http://schemas.microsoft.com/office/powerpoint/2010/main" val="217161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96F4DC-244F-F7AE-1BE5-56EFE5AB61D4}"/>
              </a:ext>
            </a:extLst>
          </p:cNvPr>
          <p:cNvSpPr txBox="1"/>
          <p:nvPr/>
        </p:nvSpPr>
        <p:spPr>
          <a:xfrm>
            <a:off x="6400800" y="4481780"/>
            <a:ext cx="9982200" cy="1323439"/>
          </a:xfrm>
          <a:prstGeom prst="rect">
            <a:avLst/>
          </a:prstGeom>
          <a:noFill/>
        </p:spPr>
        <p:txBody>
          <a:bodyPr wrap="square" rtlCol="0">
            <a:spAutoFit/>
          </a:bodyPr>
          <a:lstStyle/>
          <a:p>
            <a:r>
              <a:rPr lang="en-US" sz="8000" b="1" dirty="0"/>
              <a:t>Thank you</a:t>
            </a:r>
          </a:p>
        </p:txBody>
      </p:sp>
    </p:spTree>
    <p:extLst>
      <p:ext uri="{BB962C8B-B14F-4D97-AF65-F5344CB8AC3E}">
        <p14:creationId xmlns:p14="http://schemas.microsoft.com/office/powerpoint/2010/main" val="1166967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800</Words>
  <Application>Microsoft Office PowerPoint</Application>
  <PresentationFormat>Custom</PresentationFormat>
  <Paragraphs>57</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Raleway</vt:lpstr>
      <vt:lpstr>League Spartan Italics</vt:lpstr>
      <vt:lpstr>source-serif-pro</vt:lpstr>
      <vt:lpstr>Arial</vt:lpstr>
      <vt:lpstr>Canva Sans</vt:lpstr>
      <vt:lpstr>sohne</vt:lpstr>
      <vt:lpstr>Calibri</vt:lpstr>
      <vt:lpstr>Lato Extended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nearest neighbour of different image representation</dc:title>
  <dc:creator>ankur chowdhury</dc:creator>
  <cp:lastModifiedBy>ankur chowdhury</cp:lastModifiedBy>
  <cp:revision>23</cp:revision>
  <dcterms:created xsi:type="dcterms:W3CDTF">2006-08-16T00:00:00Z</dcterms:created>
  <dcterms:modified xsi:type="dcterms:W3CDTF">2022-12-05T06:21:13Z</dcterms:modified>
  <dc:identifier>DAFP45qrqnM</dc:identifier>
</cp:coreProperties>
</file>