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Calibri" panose="020F0502020204030204" pitchFamily="34" charset="0"/>
      <p:regular r:id="rId9"/>
      <p:bold r:id="rId10"/>
      <p:italic r:id="rId11"/>
      <p:boldItalic r:id="rId12"/>
    </p:embeddedFont>
    <p:embeddedFont>
      <p:font typeface="Canva Sans" panose="020B0604020202020204" charset="0"/>
      <p:regular r:id="rId13"/>
    </p:embeddedFont>
    <p:embeddedFont>
      <p:font typeface="League Spartan"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30" d="100"/>
          <a:sy n="30" d="100"/>
        </p:scale>
        <p:origin x="146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4383F"/>
        </a:solidFill>
        <a:effectLst/>
      </p:bgPr>
    </p:bg>
    <p:spTree>
      <p:nvGrpSpPr>
        <p:cNvPr id="1" name=""/>
        <p:cNvGrpSpPr/>
        <p:nvPr/>
      </p:nvGrpSpPr>
      <p:grpSpPr>
        <a:xfrm>
          <a:off x="0" y="0"/>
          <a:ext cx="0" cy="0"/>
          <a:chOff x="0" y="0"/>
          <a:chExt cx="0" cy="0"/>
        </a:xfrm>
      </p:grpSpPr>
      <p:sp>
        <p:nvSpPr>
          <p:cNvPr id="2" name="AutoShape 2"/>
          <p:cNvSpPr/>
          <p:nvPr/>
        </p:nvSpPr>
        <p:spPr>
          <a:xfrm>
            <a:off x="13503530" y="-228992"/>
            <a:ext cx="5013462" cy="4054005"/>
          </a:xfrm>
          <a:prstGeom prst="rect">
            <a:avLst/>
          </a:prstGeom>
          <a:solidFill>
            <a:srgbClr val="FDFDFD"/>
          </a:solidFill>
        </p:spPr>
      </p:sp>
      <p:grpSp>
        <p:nvGrpSpPr>
          <p:cNvPr id="3" name="Group 3"/>
          <p:cNvGrpSpPr/>
          <p:nvPr/>
        </p:nvGrpSpPr>
        <p:grpSpPr>
          <a:xfrm>
            <a:off x="12550435" y="2465664"/>
            <a:ext cx="2138011" cy="2138011"/>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18F9A"/>
            </a:solidFill>
          </p:spPr>
        </p:sp>
      </p:grpSp>
      <p:grpSp>
        <p:nvGrpSpPr>
          <p:cNvPr id="5" name="Group 5"/>
          <p:cNvGrpSpPr>
            <a:grpSpLocks noChangeAspect="1"/>
          </p:cNvGrpSpPr>
          <p:nvPr/>
        </p:nvGrpSpPr>
        <p:grpSpPr>
          <a:xfrm>
            <a:off x="13561485" y="2251688"/>
            <a:ext cx="1494936" cy="1494936"/>
            <a:chOff x="-2540" y="-2540"/>
            <a:chExt cx="6355080" cy="6355080"/>
          </a:xfrm>
        </p:grpSpPr>
        <p:sp>
          <p:nvSpPr>
            <p:cNvPr id="6" name="Freeform 6"/>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sp>
        <p:nvSpPr>
          <p:cNvPr id="7" name="TextBox 7"/>
          <p:cNvSpPr txBox="1"/>
          <p:nvPr/>
        </p:nvSpPr>
        <p:spPr>
          <a:xfrm>
            <a:off x="1987210" y="1826586"/>
            <a:ext cx="8477250" cy="4721091"/>
          </a:xfrm>
          <a:prstGeom prst="rect">
            <a:avLst/>
          </a:prstGeom>
        </p:spPr>
        <p:txBody>
          <a:bodyPr lIns="0" tIns="0" rIns="0" bIns="0" rtlCol="0" anchor="t">
            <a:spAutoFit/>
          </a:bodyPr>
          <a:lstStyle/>
          <a:p>
            <a:pPr>
              <a:lnSpc>
                <a:spcPts val="9344"/>
              </a:lnSpc>
            </a:pPr>
            <a:r>
              <a:rPr lang="en-US" sz="8055" spc="-80">
                <a:solidFill>
                  <a:srgbClr val="FDFDFD"/>
                </a:solidFill>
                <a:latin typeface="League Spartan Italics"/>
              </a:rPr>
              <a:t>Nearest Neighbour of Different Image Representation  </a:t>
            </a:r>
          </a:p>
        </p:txBody>
      </p:sp>
      <p:sp>
        <p:nvSpPr>
          <p:cNvPr id="8" name="AutoShape 8"/>
          <p:cNvSpPr/>
          <p:nvPr/>
        </p:nvSpPr>
        <p:spPr>
          <a:xfrm>
            <a:off x="17140215" y="2129838"/>
            <a:ext cx="119085" cy="8229600"/>
          </a:xfrm>
          <a:prstGeom prst="rect">
            <a:avLst/>
          </a:prstGeom>
          <a:solidFill>
            <a:srgbClr val="318F9A"/>
          </a:solidFill>
        </p:spPr>
      </p:sp>
      <p:sp>
        <p:nvSpPr>
          <p:cNvPr id="9" name="AutoShape 9"/>
          <p:cNvSpPr/>
          <p:nvPr/>
        </p:nvSpPr>
        <p:spPr>
          <a:xfrm>
            <a:off x="-211377" y="-211377"/>
            <a:ext cx="1284046" cy="1950007"/>
          </a:xfrm>
          <a:prstGeom prst="rect">
            <a:avLst/>
          </a:prstGeom>
          <a:solidFill>
            <a:srgbClr val="FDFDFD"/>
          </a:solidFill>
        </p:spPr>
      </p:sp>
      <p:sp>
        <p:nvSpPr>
          <p:cNvPr id="10" name="AutoShape 10"/>
          <p:cNvSpPr/>
          <p:nvPr/>
        </p:nvSpPr>
        <p:spPr>
          <a:xfrm>
            <a:off x="-203237" y="1028700"/>
            <a:ext cx="10869754" cy="125413"/>
          </a:xfrm>
          <a:prstGeom prst="rect">
            <a:avLst/>
          </a:prstGeom>
          <a:solidFill>
            <a:srgbClr val="318F9A"/>
          </a:solidFill>
        </p:spPr>
      </p:sp>
      <p:sp>
        <p:nvSpPr>
          <p:cNvPr id="11" name="TextBox 11"/>
          <p:cNvSpPr txBox="1"/>
          <p:nvPr/>
        </p:nvSpPr>
        <p:spPr>
          <a:xfrm>
            <a:off x="5847550" y="7905434"/>
            <a:ext cx="10922596" cy="1799590"/>
          </a:xfrm>
          <a:prstGeom prst="rect">
            <a:avLst/>
          </a:prstGeom>
        </p:spPr>
        <p:txBody>
          <a:bodyPr lIns="0" tIns="0" rIns="0" bIns="0" rtlCol="0" anchor="t">
            <a:spAutoFit/>
          </a:bodyPr>
          <a:lstStyle/>
          <a:p>
            <a:pPr algn="ctr">
              <a:lnSpc>
                <a:spcPts val="4759"/>
              </a:lnSpc>
            </a:pPr>
            <a:r>
              <a:rPr lang="en-US" sz="3399" spc="237">
                <a:solidFill>
                  <a:srgbClr val="FDFDFD"/>
                </a:solidFill>
                <a:latin typeface="Canva Sans"/>
              </a:rPr>
              <a:t>Presented by Ankur Chowdhury (1911844042) </a:t>
            </a:r>
          </a:p>
          <a:p>
            <a:pPr algn="ctr">
              <a:lnSpc>
                <a:spcPts val="4759"/>
              </a:lnSpc>
            </a:pPr>
            <a:r>
              <a:rPr lang="en-US" sz="3399" spc="237">
                <a:solidFill>
                  <a:srgbClr val="FDFDFD"/>
                </a:solidFill>
                <a:latin typeface="Canva Sans"/>
              </a:rPr>
              <a:t>              &amp; Sajid Wasif (1912313642)</a:t>
            </a:r>
          </a:p>
          <a:p>
            <a:pPr algn="ctr">
              <a:lnSpc>
                <a:spcPts val="4759"/>
              </a:lnSpc>
            </a:pPr>
            <a:endParaRPr lang="en-US" sz="3399" spc="237">
              <a:solidFill>
                <a:srgbClr val="FDFDFD"/>
              </a:solidFill>
              <a:latin typeface="Canv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7215332" y="-211377"/>
            <a:ext cx="1301660" cy="1950007"/>
          </a:xfrm>
          <a:prstGeom prst="rect">
            <a:avLst/>
          </a:prstGeom>
          <a:solidFill>
            <a:srgbClr val="04383F"/>
          </a:solidFill>
        </p:spPr>
      </p:sp>
      <p:sp>
        <p:nvSpPr>
          <p:cNvPr id="3" name="AutoShape 3"/>
          <p:cNvSpPr/>
          <p:nvPr/>
        </p:nvSpPr>
        <p:spPr>
          <a:xfrm>
            <a:off x="2839405" y="869315"/>
            <a:ext cx="15766959" cy="125413"/>
          </a:xfrm>
          <a:prstGeom prst="rect">
            <a:avLst/>
          </a:prstGeom>
          <a:solidFill>
            <a:srgbClr val="318F9A"/>
          </a:solidFill>
        </p:spPr>
      </p:sp>
      <p:sp>
        <p:nvSpPr>
          <p:cNvPr id="4" name="AutoShape 4"/>
          <p:cNvSpPr/>
          <p:nvPr/>
        </p:nvSpPr>
        <p:spPr>
          <a:xfrm>
            <a:off x="-211377" y="8548370"/>
            <a:ext cx="1284046" cy="1985237"/>
          </a:xfrm>
          <a:prstGeom prst="rect">
            <a:avLst/>
          </a:prstGeom>
          <a:solidFill>
            <a:srgbClr val="04383F"/>
          </a:solidFill>
        </p:spPr>
      </p:sp>
      <p:sp>
        <p:nvSpPr>
          <p:cNvPr id="5" name="AutoShape 5"/>
          <p:cNvSpPr/>
          <p:nvPr/>
        </p:nvSpPr>
        <p:spPr>
          <a:xfrm>
            <a:off x="476791" y="2441886"/>
            <a:ext cx="119085" cy="8229600"/>
          </a:xfrm>
          <a:prstGeom prst="rect">
            <a:avLst/>
          </a:prstGeom>
          <a:solidFill>
            <a:srgbClr val="318F9A"/>
          </a:solidFill>
        </p:spPr>
      </p:sp>
      <p:grpSp>
        <p:nvGrpSpPr>
          <p:cNvPr id="6" name="Group 6"/>
          <p:cNvGrpSpPr/>
          <p:nvPr/>
        </p:nvGrpSpPr>
        <p:grpSpPr>
          <a:xfrm rot="3994440">
            <a:off x="765337" y="616379"/>
            <a:ext cx="1075468" cy="1075468"/>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83F"/>
            </a:solidFill>
          </p:spPr>
        </p:sp>
      </p:grpSp>
      <p:grpSp>
        <p:nvGrpSpPr>
          <p:cNvPr id="8" name="Group 8"/>
          <p:cNvGrpSpPr>
            <a:grpSpLocks noChangeAspect="1"/>
          </p:cNvGrpSpPr>
          <p:nvPr/>
        </p:nvGrpSpPr>
        <p:grpSpPr>
          <a:xfrm rot="3994440">
            <a:off x="1361012" y="1053035"/>
            <a:ext cx="677655" cy="677655"/>
            <a:chOff x="-2540" y="-2540"/>
            <a:chExt cx="6355080" cy="6355080"/>
          </a:xfrm>
        </p:grpSpPr>
        <p:sp>
          <p:nvSpPr>
            <p:cNvPr id="9" name="Freeform 9"/>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sp>
        <p:nvSpPr>
          <p:cNvPr id="10" name="TextBox 10"/>
          <p:cNvSpPr txBox="1"/>
          <p:nvPr/>
        </p:nvSpPr>
        <p:spPr>
          <a:xfrm>
            <a:off x="2145445" y="1671955"/>
            <a:ext cx="8522555" cy="628377"/>
          </a:xfrm>
          <a:prstGeom prst="rect">
            <a:avLst/>
          </a:prstGeom>
        </p:spPr>
        <p:txBody>
          <a:bodyPr wrap="square" lIns="0" tIns="0" rIns="0" bIns="0" rtlCol="0" anchor="t">
            <a:spAutoFit/>
          </a:bodyPr>
          <a:lstStyle/>
          <a:p>
            <a:pPr>
              <a:lnSpc>
                <a:spcPts val="4928"/>
              </a:lnSpc>
            </a:pPr>
            <a:r>
              <a:rPr lang="en-US" sz="4400" b="1" spc="387" dirty="0">
                <a:solidFill>
                  <a:srgbClr val="04383F"/>
                </a:solidFill>
                <a:latin typeface="League Spartan Italics"/>
              </a:rPr>
              <a:t>WHAT IS THE PROBLEM?</a:t>
            </a:r>
          </a:p>
        </p:txBody>
      </p:sp>
      <p:sp>
        <p:nvSpPr>
          <p:cNvPr id="11" name="TextBox 11"/>
          <p:cNvSpPr txBox="1"/>
          <p:nvPr/>
        </p:nvSpPr>
        <p:spPr>
          <a:xfrm>
            <a:off x="2145445" y="2511680"/>
            <a:ext cx="14870258" cy="3441560"/>
          </a:xfrm>
          <a:prstGeom prst="rect">
            <a:avLst/>
          </a:prstGeom>
        </p:spPr>
        <p:txBody>
          <a:bodyPr lIns="0" tIns="0" rIns="0" bIns="0" rtlCol="0" anchor="t">
            <a:spAutoFit/>
          </a:bodyPr>
          <a:lstStyle/>
          <a:p>
            <a:pPr algn="just">
              <a:lnSpc>
                <a:spcPts val="4557"/>
              </a:lnSpc>
            </a:pPr>
            <a:r>
              <a:rPr lang="en-US" sz="3255">
                <a:solidFill>
                  <a:srgbClr val="04383F"/>
                </a:solidFill>
                <a:latin typeface="Canva Sans"/>
              </a:rPr>
              <a:t>We Will generate vector of each and every image stored in the database and extract 10 nearest neighbors of every vector and what images those vectors represents. So If we know any kind of animal or other object for example a dog or a tree we will show 10 closest things or similar breed which is closest to the picture we have or we want. It will suggest us the closest thing to the picture</a:t>
            </a:r>
          </a:p>
        </p:txBody>
      </p:sp>
      <p:sp>
        <p:nvSpPr>
          <p:cNvPr id="12" name="TextBox 12"/>
          <p:cNvSpPr txBox="1"/>
          <p:nvPr/>
        </p:nvSpPr>
        <p:spPr>
          <a:xfrm>
            <a:off x="2145445" y="6490011"/>
            <a:ext cx="7819133" cy="596385"/>
          </a:xfrm>
          <a:prstGeom prst="rect">
            <a:avLst/>
          </a:prstGeom>
        </p:spPr>
        <p:txBody>
          <a:bodyPr lIns="0" tIns="0" rIns="0" bIns="0" rtlCol="0" anchor="t">
            <a:spAutoFit/>
          </a:bodyPr>
          <a:lstStyle/>
          <a:p>
            <a:pPr>
              <a:lnSpc>
                <a:spcPts val="4928"/>
              </a:lnSpc>
            </a:pPr>
            <a:r>
              <a:rPr lang="en-US" sz="3520" spc="387" dirty="0">
                <a:solidFill>
                  <a:srgbClr val="04383F"/>
                </a:solidFill>
                <a:latin typeface="League Spartan"/>
              </a:rPr>
              <a:t>WHY IS IT INTERESTING?</a:t>
            </a:r>
          </a:p>
        </p:txBody>
      </p:sp>
      <p:sp>
        <p:nvSpPr>
          <p:cNvPr id="13" name="TextBox 13"/>
          <p:cNvSpPr txBox="1"/>
          <p:nvPr/>
        </p:nvSpPr>
        <p:spPr>
          <a:xfrm>
            <a:off x="2145445" y="7193016"/>
            <a:ext cx="14870258" cy="6870429"/>
          </a:xfrm>
          <a:prstGeom prst="rect">
            <a:avLst/>
          </a:prstGeom>
        </p:spPr>
        <p:txBody>
          <a:bodyPr lIns="0" tIns="0" rIns="0" bIns="0" rtlCol="0" anchor="t">
            <a:spAutoFit/>
          </a:bodyPr>
          <a:lstStyle/>
          <a:p>
            <a:pPr algn="just">
              <a:lnSpc>
                <a:spcPts val="4564"/>
              </a:lnSpc>
            </a:pPr>
            <a:r>
              <a:rPr lang="en-US" sz="3260">
                <a:solidFill>
                  <a:srgbClr val="04383F"/>
                </a:solidFill>
                <a:latin typeface="Canva Sans"/>
              </a:rPr>
              <a:t>It is interesting because it will show you the similar things or related to that as we will show the closest things to that in the data base which we will get without even trying to find it or knowing that similar kinds of this do exist</a:t>
            </a:r>
          </a:p>
          <a:p>
            <a:pPr algn="just">
              <a:lnSpc>
                <a:spcPts val="4564"/>
              </a:lnSpc>
            </a:pPr>
            <a:endParaRPr lang="en-US" sz="3260">
              <a:solidFill>
                <a:srgbClr val="04383F"/>
              </a:solidFill>
              <a:latin typeface="Canva Sans"/>
            </a:endParaRPr>
          </a:p>
          <a:p>
            <a:pPr algn="just">
              <a:lnSpc>
                <a:spcPts val="4564"/>
              </a:lnSpc>
            </a:pPr>
            <a:endParaRPr lang="en-US" sz="3260">
              <a:solidFill>
                <a:srgbClr val="04383F"/>
              </a:solidFill>
              <a:latin typeface="Canva Sans"/>
            </a:endParaRPr>
          </a:p>
          <a:p>
            <a:pPr algn="just">
              <a:lnSpc>
                <a:spcPts val="4564"/>
              </a:lnSpc>
            </a:pPr>
            <a:endParaRPr lang="en-US" sz="3260">
              <a:solidFill>
                <a:srgbClr val="04383F"/>
              </a:solidFill>
              <a:latin typeface="Canva Sans"/>
            </a:endParaRPr>
          </a:p>
          <a:p>
            <a:pPr algn="just">
              <a:lnSpc>
                <a:spcPts val="4564"/>
              </a:lnSpc>
            </a:pPr>
            <a:endParaRPr lang="en-US" sz="3260">
              <a:solidFill>
                <a:srgbClr val="04383F"/>
              </a:solidFill>
              <a:latin typeface="Canva Sans"/>
            </a:endParaRPr>
          </a:p>
          <a:p>
            <a:pPr algn="just">
              <a:lnSpc>
                <a:spcPts val="4564"/>
              </a:lnSpc>
            </a:pPr>
            <a:endParaRPr lang="en-US" sz="3260">
              <a:solidFill>
                <a:srgbClr val="04383F"/>
              </a:solidFill>
              <a:latin typeface="Canva Sans"/>
            </a:endParaRPr>
          </a:p>
          <a:p>
            <a:pPr algn="just">
              <a:lnSpc>
                <a:spcPts val="4564"/>
              </a:lnSpc>
            </a:pPr>
            <a:endParaRPr lang="en-US" sz="3260">
              <a:solidFill>
                <a:srgbClr val="04383F"/>
              </a:solidFill>
              <a:latin typeface="Canva Sans"/>
            </a:endParaRPr>
          </a:p>
          <a:p>
            <a:pPr algn="just">
              <a:lnSpc>
                <a:spcPts val="4564"/>
              </a:lnSpc>
            </a:pPr>
            <a:endParaRPr lang="en-US" sz="3260">
              <a:solidFill>
                <a:srgbClr val="04383F"/>
              </a:solidFill>
              <a:latin typeface="Canva Sans"/>
            </a:endParaRPr>
          </a:p>
          <a:p>
            <a:pPr algn="just">
              <a:lnSpc>
                <a:spcPts val="4564"/>
              </a:lnSpc>
            </a:pPr>
            <a:endParaRPr lang="en-US" sz="3260">
              <a:solidFill>
                <a:srgbClr val="04383F"/>
              </a:solidFill>
              <a:latin typeface="Canv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7215332" y="-211377"/>
            <a:ext cx="1301660" cy="1950007"/>
          </a:xfrm>
          <a:prstGeom prst="rect">
            <a:avLst/>
          </a:prstGeom>
          <a:solidFill>
            <a:srgbClr val="04383F"/>
          </a:solidFill>
        </p:spPr>
      </p:sp>
      <p:sp>
        <p:nvSpPr>
          <p:cNvPr id="3" name="AutoShape 3"/>
          <p:cNvSpPr/>
          <p:nvPr/>
        </p:nvSpPr>
        <p:spPr>
          <a:xfrm>
            <a:off x="2839405" y="869315"/>
            <a:ext cx="15766959" cy="125413"/>
          </a:xfrm>
          <a:prstGeom prst="rect">
            <a:avLst/>
          </a:prstGeom>
          <a:solidFill>
            <a:srgbClr val="318F9A"/>
          </a:solidFill>
        </p:spPr>
      </p:sp>
      <p:sp>
        <p:nvSpPr>
          <p:cNvPr id="4" name="AutoShape 4"/>
          <p:cNvSpPr/>
          <p:nvPr/>
        </p:nvSpPr>
        <p:spPr>
          <a:xfrm>
            <a:off x="-211377" y="8548370"/>
            <a:ext cx="1284046" cy="1985237"/>
          </a:xfrm>
          <a:prstGeom prst="rect">
            <a:avLst/>
          </a:prstGeom>
          <a:solidFill>
            <a:srgbClr val="04383F"/>
          </a:solidFill>
        </p:spPr>
      </p:sp>
      <p:sp>
        <p:nvSpPr>
          <p:cNvPr id="5" name="AutoShape 5"/>
          <p:cNvSpPr/>
          <p:nvPr/>
        </p:nvSpPr>
        <p:spPr>
          <a:xfrm>
            <a:off x="476791" y="2441886"/>
            <a:ext cx="119085" cy="8229600"/>
          </a:xfrm>
          <a:prstGeom prst="rect">
            <a:avLst/>
          </a:prstGeom>
          <a:solidFill>
            <a:srgbClr val="318F9A"/>
          </a:solidFill>
        </p:spPr>
      </p:sp>
      <p:grpSp>
        <p:nvGrpSpPr>
          <p:cNvPr id="6" name="Group 6"/>
          <p:cNvGrpSpPr/>
          <p:nvPr/>
        </p:nvGrpSpPr>
        <p:grpSpPr>
          <a:xfrm rot="3994440">
            <a:off x="765337" y="616379"/>
            <a:ext cx="1075468" cy="1075468"/>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83F"/>
            </a:solidFill>
          </p:spPr>
        </p:sp>
      </p:grpSp>
      <p:grpSp>
        <p:nvGrpSpPr>
          <p:cNvPr id="8" name="Group 8"/>
          <p:cNvGrpSpPr>
            <a:grpSpLocks noChangeAspect="1"/>
          </p:cNvGrpSpPr>
          <p:nvPr/>
        </p:nvGrpSpPr>
        <p:grpSpPr>
          <a:xfrm rot="3994440">
            <a:off x="1361012" y="1053035"/>
            <a:ext cx="677655" cy="677655"/>
            <a:chOff x="-2540" y="-2540"/>
            <a:chExt cx="6355080" cy="6355080"/>
          </a:xfrm>
        </p:grpSpPr>
        <p:sp>
          <p:nvSpPr>
            <p:cNvPr id="9" name="Freeform 9"/>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sp>
        <p:nvSpPr>
          <p:cNvPr id="10" name="TextBox 10"/>
          <p:cNvSpPr txBox="1"/>
          <p:nvPr/>
        </p:nvSpPr>
        <p:spPr>
          <a:xfrm>
            <a:off x="2145445" y="2110355"/>
            <a:ext cx="11440469" cy="606705"/>
          </a:xfrm>
          <a:prstGeom prst="rect">
            <a:avLst/>
          </a:prstGeom>
        </p:spPr>
        <p:txBody>
          <a:bodyPr lIns="0" tIns="0" rIns="0" bIns="0" rtlCol="0" anchor="t">
            <a:spAutoFit/>
          </a:bodyPr>
          <a:lstStyle/>
          <a:p>
            <a:pPr>
              <a:lnSpc>
                <a:spcPts val="4928"/>
              </a:lnSpc>
            </a:pPr>
            <a:r>
              <a:rPr lang="en-US" sz="4000" b="1" spc="387" dirty="0">
                <a:solidFill>
                  <a:srgbClr val="04383F"/>
                </a:solidFill>
                <a:latin typeface="League Spartan Italics"/>
              </a:rPr>
              <a:t>HOW DID WE COME UP WITH THE IDEA?</a:t>
            </a:r>
          </a:p>
        </p:txBody>
      </p:sp>
      <p:sp>
        <p:nvSpPr>
          <p:cNvPr id="11" name="TextBox 11"/>
          <p:cNvSpPr txBox="1"/>
          <p:nvPr/>
        </p:nvSpPr>
        <p:spPr>
          <a:xfrm>
            <a:off x="2145445" y="3103055"/>
            <a:ext cx="15007493" cy="2873217"/>
          </a:xfrm>
          <a:prstGeom prst="rect">
            <a:avLst/>
          </a:prstGeom>
        </p:spPr>
        <p:txBody>
          <a:bodyPr lIns="0" tIns="0" rIns="0" bIns="0" rtlCol="0" anchor="t">
            <a:spAutoFit/>
          </a:bodyPr>
          <a:lstStyle/>
          <a:p>
            <a:pPr algn="just">
              <a:lnSpc>
                <a:spcPts val="4557"/>
              </a:lnSpc>
            </a:pPr>
            <a:r>
              <a:rPr lang="en-US" sz="3255">
                <a:solidFill>
                  <a:srgbClr val="04383F"/>
                </a:solidFill>
                <a:latin typeface="Canva Sans"/>
              </a:rPr>
              <a:t>As we did machine learning course and currently learning deep learning so we were interested in doing Ml related project and our honorable faculty Mohammad Ashrafuzzaman Khan sir proposed us to do this project and because we did image related work in our previos course so we were interested in doing so.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5949587" y="8548370"/>
            <a:ext cx="2615871" cy="1950007"/>
          </a:xfrm>
          <a:prstGeom prst="rect">
            <a:avLst/>
          </a:prstGeom>
          <a:solidFill>
            <a:srgbClr val="318F9A"/>
          </a:solidFill>
        </p:spPr>
      </p:sp>
      <p:sp>
        <p:nvSpPr>
          <p:cNvPr id="3" name="AutoShape 3"/>
          <p:cNvSpPr/>
          <p:nvPr/>
        </p:nvSpPr>
        <p:spPr>
          <a:xfrm>
            <a:off x="17199757" y="5143500"/>
            <a:ext cx="119085" cy="8229600"/>
          </a:xfrm>
          <a:prstGeom prst="rect">
            <a:avLst/>
          </a:prstGeom>
          <a:solidFill>
            <a:srgbClr val="04383F"/>
          </a:solidFill>
        </p:spPr>
      </p:sp>
      <p:grpSp>
        <p:nvGrpSpPr>
          <p:cNvPr id="4" name="Group 4"/>
          <p:cNvGrpSpPr/>
          <p:nvPr/>
        </p:nvGrpSpPr>
        <p:grpSpPr>
          <a:xfrm rot="-10800000">
            <a:off x="16336611" y="730715"/>
            <a:ext cx="1194200" cy="1194200"/>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83F"/>
            </a:solidFill>
          </p:spPr>
        </p:sp>
      </p:grpSp>
      <p:grpSp>
        <p:nvGrpSpPr>
          <p:cNvPr id="6" name="Group 6"/>
          <p:cNvGrpSpPr>
            <a:grpSpLocks noChangeAspect="1"/>
          </p:cNvGrpSpPr>
          <p:nvPr/>
        </p:nvGrpSpPr>
        <p:grpSpPr>
          <a:xfrm rot="-10800000">
            <a:off x="16098705" y="1089908"/>
            <a:ext cx="835006" cy="835006"/>
            <a:chOff x="-2540" y="-2540"/>
            <a:chExt cx="6355080" cy="6355080"/>
          </a:xfrm>
        </p:grpSpPr>
        <p:sp>
          <p:nvSpPr>
            <p:cNvPr id="7" name="Freeform 7"/>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grpSp>
        <p:nvGrpSpPr>
          <p:cNvPr id="8" name="Group 8"/>
          <p:cNvGrpSpPr/>
          <p:nvPr/>
        </p:nvGrpSpPr>
        <p:grpSpPr>
          <a:xfrm>
            <a:off x="1028700" y="662855"/>
            <a:ext cx="8910521" cy="1007441"/>
            <a:chOff x="0" y="-66674"/>
            <a:chExt cx="11880695" cy="1343255"/>
          </a:xfrm>
        </p:grpSpPr>
        <p:sp>
          <p:nvSpPr>
            <p:cNvPr id="9" name="TextBox 9"/>
            <p:cNvSpPr txBox="1"/>
            <p:nvPr/>
          </p:nvSpPr>
          <p:spPr>
            <a:xfrm>
              <a:off x="0" y="-66674"/>
              <a:ext cx="11880695" cy="808940"/>
            </a:xfrm>
            <a:prstGeom prst="rect">
              <a:avLst/>
            </a:prstGeom>
          </p:spPr>
          <p:txBody>
            <a:bodyPr lIns="0" tIns="0" rIns="0" bIns="0" rtlCol="0" anchor="t">
              <a:spAutoFit/>
            </a:bodyPr>
            <a:lstStyle/>
            <a:p>
              <a:pPr>
                <a:lnSpc>
                  <a:spcPts val="4929"/>
                </a:lnSpc>
              </a:pPr>
              <a:r>
                <a:rPr lang="en-US" sz="4000" b="1" spc="387" dirty="0">
                  <a:solidFill>
                    <a:srgbClr val="04383F"/>
                  </a:solidFill>
                  <a:latin typeface="League Spartan Italics"/>
                </a:rPr>
                <a:t>RELATED WORKS</a:t>
              </a:r>
            </a:p>
          </p:txBody>
        </p:sp>
        <p:sp>
          <p:nvSpPr>
            <p:cNvPr id="10" name="AutoShape 10"/>
            <p:cNvSpPr/>
            <p:nvPr/>
          </p:nvSpPr>
          <p:spPr>
            <a:xfrm>
              <a:off x="0" y="1158271"/>
              <a:ext cx="11866997" cy="118310"/>
            </a:xfrm>
            <a:prstGeom prst="rect">
              <a:avLst/>
            </a:prstGeom>
            <a:solidFill>
              <a:srgbClr val="04383F"/>
            </a:solidFill>
          </p:spPr>
        </p:sp>
      </p:grpSp>
      <p:sp>
        <p:nvSpPr>
          <p:cNvPr id="11" name="TextBox 11"/>
          <p:cNvSpPr txBox="1"/>
          <p:nvPr/>
        </p:nvSpPr>
        <p:spPr>
          <a:xfrm>
            <a:off x="1028700" y="2039553"/>
            <a:ext cx="15307911" cy="6298929"/>
          </a:xfrm>
          <a:prstGeom prst="rect">
            <a:avLst/>
          </a:prstGeom>
        </p:spPr>
        <p:txBody>
          <a:bodyPr lIns="0" tIns="0" rIns="0" bIns="0" rtlCol="0" anchor="t">
            <a:spAutoFit/>
          </a:bodyPr>
          <a:lstStyle/>
          <a:p>
            <a:pPr algn="just">
              <a:lnSpc>
                <a:spcPts val="4564"/>
              </a:lnSpc>
            </a:pPr>
            <a:r>
              <a:rPr lang="en-US" sz="3260">
                <a:solidFill>
                  <a:srgbClr val="04383F"/>
                </a:solidFill>
                <a:latin typeface="Canva Sans"/>
              </a:rPr>
              <a:t>Xianzhong Long et al [1] described two categories of image classification, including scene recognition and object recognition but they only focus on object recognition problems of image classification. To improve the various image classification performance, they used different models. Among these models, the BoW and SPM model won the greatest popularity and has a wide range of applications in the fields of image retrieval and image classification. They used Spatial Pyramid Matching model (SPM) in Their paper and name their method Nearest Neighbor Basis Vectors Spatial Pyramid Matching (NNBVSPM). They Experiments on different kinds of datasets and demonstrate that classification rate of their soft inner product coding is better than the previous three classical methods.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5949587" y="8548370"/>
            <a:ext cx="2615871" cy="1950007"/>
          </a:xfrm>
          <a:prstGeom prst="rect">
            <a:avLst/>
          </a:prstGeom>
          <a:solidFill>
            <a:srgbClr val="318F9A"/>
          </a:solidFill>
        </p:spPr>
      </p:sp>
      <p:sp>
        <p:nvSpPr>
          <p:cNvPr id="3" name="AutoShape 3"/>
          <p:cNvSpPr/>
          <p:nvPr/>
        </p:nvSpPr>
        <p:spPr>
          <a:xfrm>
            <a:off x="17199757" y="5143500"/>
            <a:ext cx="119085" cy="8229600"/>
          </a:xfrm>
          <a:prstGeom prst="rect">
            <a:avLst/>
          </a:prstGeom>
          <a:solidFill>
            <a:srgbClr val="04383F"/>
          </a:solidFill>
        </p:spPr>
      </p:sp>
      <p:grpSp>
        <p:nvGrpSpPr>
          <p:cNvPr id="4" name="Group 4"/>
          <p:cNvGrpSpPr/>
          <p:nvPr/>
        </p:nvGrpSpPr>
        <p:grpSpPr>
          <a:xfrm rot="-10800000">
            <a:off x="16124643" y="1028700"/>
            <a:ext cx="1194200" cy="1194200"/>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83F"/>
            </a:solidFill>
          </p:spPr>
        </p:sp>
      </p:grpSp>
      <p:grpSp>
        <p:nvGrpSpPr>
          <p:cNvPr id="6" name="Group 6"/>
          <p:cNvGrpSpPr>
            <a:grpSpLocks noChangeAspect="1"/>
          </p:cNvGrpSpPr>
          <p:nvPr/>
        </p:nvGrpSpPr>
        <p:grpSpPr>
          <a:xfrm rot="-10800000">
            <a:off x="15919108" y="1507411"/>
            <a:ext cx="835006" cy="835006"/>
            <a:chOff x="-2540" y="-2540"/>
            <a:chExt cx="6355080" cy="6355080"/>
          </a:xfrm>
        </p:grpSpPr>
        <p:sp>
          <p:nvSpPr>
            <p:cNvPr id="7" name="Freeform 7"/>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grpSp>
        <p:nvGrpSpPr>
          <p:cNvPr id="8" name="Group 8"/>
          <p:cNvGrpSpPr/>
          <p:nvPr/>
        </p:nvGrpSpPr>
        <p:grpSpPr>
          <a:xfrm>
            <a:off x="1028700" y="662855"/>
            <a:ext cx="8910521" cy="962946"/>
            <a:chOff x="0" y="-66675"/>
            <a:chExt cx="11880695" cy="1283928"/>
          </a:xfrm>
        </p:grpSpPr>
        <p:sp>
          <p:nvSpPr>
            <p:cNvPr id="9" name="TextBox 9"/>
            <p:cNvSpPr txBox="1"/>
            <p:nvPr/>
          </p:nvSpPr>
          <p:spPr>
            <a:xfrm>
              <a:off x="0" y="-66675"/>
              <a:ext cx="11880695" cy="769441"/>
            </a:xfrm>
            <a:prstGeom prst="rect">
              <a:avLst/>
            </a:prstGeom>
          </p:spPr>
          <p:txBody>
            <a:bodyPr lIns="0" tIns="0" rIns="0" bIns="0" rtlCol="0" anchor="t">
              <a:spAutoFit/>
            </a:bodyPr>
            <a:lstStyle/>
            <a:p>
              <a:pPr>
                <a:lnSpc>
                  <a:spcPts val="4509"/>
                </a:lnSpc>
              </a:pPr>
              <a:r>
                <a:rPr lang="en-US" sz="4000" b="1" spc="354" dirty="0">
                  <a:solidFill>
                    <a:srgbClr val="04383F"/>
                  </a:solidFill>
                  <a:latin typeface="League Spartan Italics"/>
                </a:rPr>
                <a:t>RELATED WORKS</a:t>
              </a:r>
            </a:p>
          </p:txBody>
        </p:sp>
        <p:sp>
          <p:nvSpPr>
            <p:cNvPr id="10" name="AutoShape 10"/>
            <p:cNvSpPr/>
            <p:nvPr/>
          </p:nvSpPr>
          <p:spPr>
            <a:xfrm>
              <a:off x="0" y="1098943"/>
              <a:ext cx="11866997" cy="118310"/>
            </a:xfrm>
            <a:prstGeom prst="rect">
              <a:avLst/>
            </a:prstGeom>
            <a:solidFill>
              <a:srgbClr val="04383F"/>
            </a:solidFill>
          </p:spPr>
        </p:sp>
      </p:grpSp>
      <p:sp>
        <p:nvSpPr>
          <p:cNvPr id="11" name="TextBox 11"/>
          <p:cNvSpPr txBox="1"/>
          <p:nvPr/>
        </p:nvSpPr>
        <p:spPr>
          <a:xfrm>
            <a:off x="1028700" y="2247168"/>
            <a:ext cx="14442733" cy="5155975"/>
          </a:xfrm>
          <a:prstGeom prst="rect">
            <a:avLst/>
          </a:prstGeom>
        </p:spPr>
        <p:txBody>
          <a:bodyPr lIns="0" tIns="0" rIns="0" bIns="0" rtlCol="0" anchor="t">
            <a:spAutoFit/>
          </a:bodyPr>
          <a:lstStyle/>
          <a:p>
            <a:pPr algn="just">
              <a:lnSpc>
                <a:spcPts val="4562"/>
              </a:lnSpc>
            </a:pPr>
            <a:r>
              <a:rPr lang="en-US" sz="3258">
                <a:solidFill>
                  <a:srgbClr val="04383F"/>
                </a:solidFill>
                <a:latin typeface="Canva Sans"/>
              </a:rPr>
              <a:t>V´ıt LIST´IK et al [2] want to prove that although it is possible to reconstruct the image from the semantic feature vector. The task is to generate an image from the semantic feature vector which will be very similar to the original image. The task is the same as for autoencoder with a difference of using pre-trained CNN. They used only the images, not the labels. The original dataset consists of 14M labeled images.They are using random subsets of the dataset. They used pre-trained ResNet for the extraction. Based on their results they concluded that is not possible to reconstruct the private information.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5949587" y="8548370"/>
            <a:ext cx="2615871" cy="1950007"/>
          </a:xfrm>
          <a:prstGeom prst="rect">
            <a:avLst/>
          </a:prstGeom>
          <a:solidFill>
            <a:srgbClr val="318F9A"/>
          </a:solidFill>
        </p:spPr>
      </p:sp>
      <p:sp>
        <p:nvSpPr>
          <p:cNvPr id="3" name="AutoShape 3"/>
          <p:cNvSpPr/>
          <p:nvPr/>
        </p:nvSpPr>
        <p:spPr>
          <a:xfrm>
            <a:off x="17199757" y="5143500"/>
            <a:ext cx="119085" cy="8229600"/>
          </a:xfrm>
          <a:prstGeom prst="rect">
            <a:avLst/>
          </a:prstGeom>
          <a:solidFill>
            <a:srgbClr val="04383F"/>
          </a:solidFill>
        </p:spPr>
      </p:sp>
      <p:grpSp>
        <p:nvGrpSpPr>
          <p:cNvPr id="4" name="Group 4"/>
          <p:cNvGrpSpPr/>
          <p:nvPr/>
        </p:nvGrpSpPr>
        <p:grpSpPr>
          <a:xfrm rot="-10800000">
            <a:off x="16124643" y="1028700"/>
            <a:ext cx="1194200" cy="1194200"/>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83F"/>
            </a:solidFill>
          </p:spPr>
        </p:sp>
      </p:grpSp>
      <p:grpSp>
        <p:nvGrpSpPr>
          <p:cNvPr id="6" name="Group 6"/>
          <p:cNvGrpSpPr>
            <a:grpSpLocks noChangeAspect="1"/>
          </p:cNvGrpSpPr>
          <p:nvPr/>
        </p:nvGrpSpPr>
        <p:grpSpPr>
          <a:xfrm rot="-10800000">
            <a:off x="15919108" y="1507411"/>
            <a:ext cx="835006" cy="835006"/>
            <a:chOff x="-2540" y="-2540"/>
            <a:chExt cx="6355080" cy="6355080"/>
          </a:xfrm>
        </p:grpSpPr>
        <p:sp>
          <p:nvSpPr>
            <p:cNvPr id="7" name="Freeform 7"/>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grpSp>
        <p:nvGrpSpPr>
          <p:cNvPr id="8" name="Group 8"/>
          <p:cNvGrpSpPr/>
          <p:nvPr/>
        </p:nvGrpSpPr>
        <p:grpSpPr>
          <a:xfrm>
            <a:off x="1028700" y="1189729"/>
            <a:ext cx="9879206" cy="1012187"/>
            <a:chOff x="0" y="0"/>
            <a:chExt cx="13172274" cy="1349583"/>
          </a:xfrm>
        </p:grpSpPr>
        <p:sp>
          <p:nvSpPr>
            <p:cNvPr id="9" name="TextBox 9"/>
            <p:cNvSpPr txBox="1"/>
            <p:nvPr/>
          </p:nvSpPr>
          <p:spPr>
            <a:xfrm>
              <a:off x="0" y="-57150"/>
              <a:ext cx="13172274" cy="774400"/>
            </a:xfrm>
            <a:prstGeom prst="rect">
              <a:avLst/>
            </a:prstGeom>
          </p:spPr>
          <p:txBody>
            <a:bodyPr lIns="0" tIns="0" rIns="0" bIns="0" rtlCol="0" anchor="t">
              <a:spAutoFit/>
            </a:bodyPr>
            <a:lstStyle/>
            <a:p>
              <a:pPr>
                <a:lnSpc>
                  <a:spcPts val="4999"/>
                </a:lnSpc>
              </a:pPr>
              <a:r>
                <a:rPr lang="en-US" sz="3571" spc="392">
                  <a:solidFill>
                    <a:srgbClr val="04383F"/>
                  </a:solidFill>
                  <a:latin typeface="League Spartan"/>
                </a:rPr>
                <a:t>WORKING PLAN</a:t>
              </a:r>
            </a:p>
          </p:txBody>
        </p:sp>
        <p:sp>
          <p:nvSpPr>
            <p:cNvPr id="10" name="AutoShape 10"/>
            <p:cNvSpPr/>
            <p:nvPr/>
          </p:nvSpPr>
          <p:spPr>
            <a:xfrm>
              <a:off x="0" y="1218411"/>
              <a:ext cx="13157088" cy="131172"/>
            </a:xfrm>
            <a:prstGeom prst="rect">
              <a:avLst/>
            </a:prstGeom>
            <a:solidFill>
              <a:srgbClr val="04383F"/>
            </a:solidFill>
          </p:spPr>
        </p:sp>
      </p:grpSp>
      <p:sp>
        <p:nvSpPr>
          <p:cNvPr id="11" name="TextBox 11"/>
          <p:cNvSpPr txBox="1"/>
          <p:nvPr/>
        </p:nvSpPr>
        <p:spPr>
          <a:xfrm>
            <a:off x="1028700" y="2725269"/>
            <a:ext cx="14702619" cy="3907520"/>
          </a:xfrm>
          <a:prstGeom prst="rect">
            <a:avLst/>
          </a:prstGeom>
        </p:spPr>
        <p:txBody>
          <a:bodyPr lIns="0" tIns="0" rIns="0" bIns="0" rtlCol="0" anchor="t">
            <a:spAutoFit/>
          </a:bodyPr>
          <a:lstStyle/>
          <a:p>
            <a:pPr algn="just">
              <a:lnSpc>
                <a:spcPts val="5124"/>
              </a:lnSpc>
            </a:pPr>
            <a:r>
              <a:rPr lang="en-US" sz="3660">
                <a:solidFill>
                  <a:srgbClr val="04383F"/>
                </a:solidFill>
                <a:latin typeface="Canva Sans"/>
              </a:rPr>
              <a:t>First we will collect a database of pictures then using Image to Vec library of pytorch we will generate vectors of each picture and then using three popular CNN based models which are Vgg, Resnet and densenet we will detect 10 nearest neighbours of each vector and give output of what those vectors represent. Then we will compare the performance of these 3 models.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5949587" y="8548370"/>
            <a:ext cx="2615871" cy="1950007"/>
          </a:xfrm>
          <a:prstGeom prst="rect">
            <a:avLst/>
          </a:prstGeom>
          <a:solidFill>
            <a:srgbClr val="318F9A"/>
          </a:solidFill>
        </p:spPr>
      </p:sp>
      <p:sp>
        <p:nvSpPr>
          <p:cNvPr id="3" name="AutoShape 3"/>
          <p:cNvSpPr/>
          <p:nvPr/>
        </p:nvSpPr>
        <p:spPr>
          <a:xfrm>
            <a:off x="17199757" y="5143500"/>
            <a:ext cx="119085" cy="8229600"/>
          </a:xfrm>
          <a:prstGeom prst="rect">
            <a:avLst/>
          </a:prstGeom>
          <a:solidFill>
            <a:srgbClr val="04383F"/>
          </a:solidFill>
        </p:spPr>
      </p:sp>
      <p:grpSp>
        <p:nvGrpSpPr>
          <p:cNvPr id="4" name="Group 4"/>
          <p:cNvGrpSpPr/>
          <p:nvPr/>
        </p:nvGrpSpPr>
        <p:grpSpPr>
          <a:xfrm rot="-10800000">
            <a:off x="16124643" y="1028700"/>
            <a:ext cx="1194200" cy="1194200"/>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83F"/>
            </a:solidFill>
          </p:spPr>
        </p:sp>
      </p:grpSp>
      <p:grpSp>
        <p:nvGrpSpPr>
          <p:cNvPr id="6" name="Group 6"/>
          <p:cNvGrpSpPr>
            <a:grpSpLocks noChangeAspect="1"/>
          </p:cNvGrpSpPr>
          <p:nvPr/>
        </p:nvGrpSpPr>
        <p:grpSpPr>
          <a:xfrm rot="-10800000">
            <a:off x="15919108" y="1507411"/>
            <a:ext cx="835006" cy="835006"/>
            <a:chOff x="-2540" y="-2540"/>
            <a:chExt cx="6355080" cy="6355080"/>
          </a:xfrm>
        </p:grpSpPr>
        <p:sp>
          <p:nvSpPr>
            <p:cNvPr id="7" name="Freeform 7"/>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grpSp>
        <p:nvGrpSpPr>
          <p:cNvPr id="8" name="Group 8"/>
          <p:cNvGrpSpPr/>
          <p:nvPr/>
        </p:nvGrpSpPr>
        <p:grpSpPr>
          <a:xfrm>
            <a:off x="1028700" y="1189729"/>
            <a:ext cx="9879206" cy="1012187"/>
            <a:chOff x="0" y="0"/>
            <a:chExt cx="13172274" cy="1349583"/>
          </a:xfrm>
        </p:grpSpPr>
        <p:sp>
          <p:nvSpPr>
            <p:cNvPr id="9" name="TextBox 9"/>
            <p:cNvSpPr txBox="1"/>
            <p:nvPr/>
          </p:nvSpPr>
          <p:spPr>
            <a:xfrm>
              <a:off x="0" y="-57150"/>
              <a:ext cx="13172274" cy="774400"/>
            </a:xfrm>
            <a:prstGeom prst="rect">
              <a:avLst/>
            </a:prstGeom>
          </p:spPr>
          <p:txBody>
            <a:bodyPr lIns="0" tIns="0" rIns="0" bIns="0" rtlCol="0" anchor="t">
              <a:spAutoFit/>
            </a:bodyPr>
            <a:lstStyle/>
            <a:p>
              <a:pPr>
                <a:lnSpc>
                  <a:spcPts val="4999"/>
                </a:lnSpc>
              </a:pPr>
              <a:r>
                <a:rPr lang="en-US" sz="3571" spc="392">
                  <a:solidFill>
                    <a:srgbClr val="04383F"/>
                  </a:solidFill>
                  <a:latin typeface="League Spartan Italics"/>
                </a:rPr>
                <a:t>References</a:t>
              </a:r>
            </a:p>
          </p:txBody>
        </p:sp>
        <p:sp>
          <p:nvSpPr>
            <p:cNvPr id="10" name="AutoShape 10"/>
            <p:cNvSpPr/>
            <p:nvPr/>
          </p:nvSpPr>
          <p:spPr>
            <a:xfrm>
              <a:off x="0" y="1218411"/>
              <a:ext cx="13157088" cy="131172"/>
            </a:xfrm>
            <a:prstGeom prst="rect">
              <a:avLst/>
            </a:prstGeom>
            <a:solidFill>
              <a:srgbClr val="04383F"/>
            </a:solidFill>
          </p:spPr>
        </p:sp>
      </p:grpSp>
      <p:sp>
        <p:nvSpPr>
          <p:cNvPr id="11" name="TextBox 11"/>
          <p:cNvSpPr txBox="1"/>
          <p:nvPr/>
        </p:nvSpPr>
        <p:spPr>
          <a:xfrm>
            <a:off x="1028700" y="1094479"/>
            <a:ext cx="14442733" cy="5619141"/>
          </a:xfrm>
          <a:prstGeom prst="rect">
            <a:avLst/>
          </a:prstGeom>
        </p:spPr>
        <p:txBody>
          <a:bodyPr lIns="0" tIns="0" rIns="0" bIns="0" rtlCol="0" anchor="t">
            <a:spAutoFit/>
          </a:bodyPr>
          <a:lstStyle/>
          <a:p>
            <a:pPr algn="just">
              <a:lnSpc>
                <a:spcPts val="4896"/>
              </a:lnSpc>
            </a:pPr>
            <a:endParaRPr dirty="0"/>
          </a:p>
          <a:p>
            <a:pPr algn="just">
              <a:lnSpc>
                <a:spcPts val="4896"/>
              </a:lnSpc>
            </a:pPr>
            <a:endParaRPr dirty="0"/>
          </a:p>
          <a:p>
            <a:pPr algn="just">
              <a:lnSpc>
                <a:spcPts val="4896"/>
              </a:lnSpc>
            </a:pPr>
            <a:endParaRPr dirty="0"/>
          </a:p>
          <a:p>
            <a:pPr marL="755155" lvl="1" indent="-377578" algn="just">
              <a:lnSpc>
                <a:spcPts val="4896"/>
              </a:lnSpc>
              <a:buFont typeface="Arial"/>
              <a:buChar char="•"/>
            </a:pPr>
            <a:r>
              <a:rPr lang="en-US" sz="3497" dirty="0">
                <a:solidFill>
                  <a:srgbClr val="04383F"/>
                </a:solidFill>
                <a:latin typeface="Canva Sans"/>
              </a:rPr>
              <a:t>https://sci-hub.hkvisa.net/10.1007/s11042-012-1289-4</a:t>
            </a:r>
          </a:p>
          <a:p>
            <a:pPr marL="755155" lvl="1" indent="-377578" algn="just">
              <a:lnSpc>
                <a:spcPts val="4896"/>
              </a:lnSpc>
              <a:buFont typeface="Arial"/>
              <a:buChar char="•"/>
            </a:pPr>
            <a:r>
              <a:rPr lang="en-US" sz="3497" dirty="0">
                <a:solidFill>
                  <a:srgbClr val="04383F"/>
                </a:solidFill>
                <a:latin typeface="Canva Sans"/>
              </a:rPr>
              <a:t>http://poseidon2.feld.cvut.cz/conf/poster/poster2018/proceedings/Poster_2018/Section_IC/IC_057_Listik.pdf</a:t>
            </a:r>
          </a:p>
          <a:p>
            <a:pPr algn="just">
              <a:lnSpc>
                <a:spcPts val="5034"/>
              </a:lnSpc>
            </a:pPr>
            <a:endParaRPr lang="en-US" sz="3497" dirty="0">
              <a:solidFill>
                <a:srgbClr val="04383F"/>
              </a:solidFill>
              <a:latin typeface="Canva Sans"/>
            </a:endParaRPr>
          </a:p>
          <a:p>
            <a:pPr algn="just">
              <a:lnSpc>
                <a:spcPts val="5034"/>
              </a:lnSpc>
            </a:pPr>
            <a:endParaRPr lang="en-US" sz="3497" dirty="0">
              <a:solidFill>
                <a:srgbClr val="04383F"/>
              </a:solidFill>
              <a:latin typeface="Canva Sans"/>
            </a:endParaRPr>
          </a:p>
          <a:p>
            <a:pPr algn="just">
              <a:lnSpc>
                <a:spcPts val="5034"/>
              </a:lnSpc>
            </a:pPr>
            <a:endParaRPr lang="en-US" sz="3497" dirty="0">
              <a:solidFill>
                <a:srgbClr val="04383F"/>
              </a:solidFill>
              <a:latin typeface="Canva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581</Words>
  <Application>Microsoft Office PowerPoint</Application>
  <PresentationFormat>Custom</PresentationFormat>
  <Paragraphs>28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Canva Sans</vt:lpstr>
      <vt:lpstr>League Spartan Italics</vt:lpstr>
      <vt:lpstr>League Spartan</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nearest neighbour of different image representation</dc:title>
  <cp:lastModifiedBy>ankur chowdhury</cp:lastModifiedBy>
  <cp:revision>2</cp:revision>
  <dcterms:created xsi:type="dcterms:W3CDTF">2006-08-16T00:00:00Z</dcterms:created>
  <dcterms:modified xsi:type="dcterms:W3CDTF">2022-10-31T16:12:05Z</dcterms:modified>
  <dc:identifier>DAFP45qrqnM</dc:identifier>
</cp:coreProperties>
</file>