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1" r:id="rId6"/>
    <p:sldId id="263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nva San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B3EC6-1B12-42AE-BDFD-F34E3242853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2B05A-F49A-4E53-A6FA-43832209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2B05A-F49A-4E53-A6FA-4383220963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8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503530" y="-228992"/>
            <a:ext cx="5013462" cy="4054005"/>
          </a:xfrm>
          <a:prstGeom prst="rect">
            <a:avLst/>
          </a:prstGeom>
          <a:solidFill>
            <a:srgbClr val="FDFDFD"/>
          </a:solidFill>
        </p:spPr>
      </p:sp>
      <p:grpSp>
        <p:nvGrpSpPr>
          <p:cNvPr id="3" name="Group 3"/>
          <p:cNvGrpSpPr/>
          <p:nvPr/>
        </p:nvGrpSpPr>
        <p:grpSpPr>
          <a:xfrm>
            <a:off x="12550435" y="2465664"/>
            <a:ext cx="2138011" cy="2138011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561485" y="2251688"/>
            <a:ext cx="1494936" cy="1494936"/>
            <a:chOff x="-2540" y="-2540"/>
            <a:chExt cx="6355080" cy="6355080"/>
          </a:xfrm>
        </p:grpSpPr>
        <p:sp>
          <p:nvSpPr>
            <p:cNvPr id="6" name="Freeform 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987210" y="1826586"/>
            <a:ext cx="8477250" cy="3577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4"/>
              </a:lnSpc>
            </a:pPr>
            <a:r>
              <a:rPr lang="en-US" sz="8000" b="1" spc="-80" dirty="0">
                <a:solidFill>
                  <a:srgbClr val="FDFDFD"/>
                </a:solidFill>
                <a:latin typeface="League Spartan Italics"/>
              </a:rPr>
              <a:t>Nearest Neighbour of Different Image Representation  </a:t>
            </a:r>
          </a:p>
        </p:txBody>
      </p:sp>
      <p:sp>
        <p:nvSpPr>
          <p:cNvPr id="8" name="AutoShape 8"/>
          <p:cNvSpPr/>
          <p:nvPr/>
        </p:nvSpPr>
        <p:spPr>
          <a:xfrm>
            <a:off x="17140215" y="2129838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9" name="AutoShape 9"/>
          <p:cNvSpPr/>
          <p:nvPr/>
        </p:nvSpPr>
        <p:spPr>
          <a:xfrm>
            <a:off x="-211377" y="-211377"/>
            <a:ext cx="1284046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0" name="AutoShape 10"/>
          <p:cNvSpPr/>
          <p:nvPr/>
        </p:nvSpPr>
        <p:spPr>
          <a:xfrm>
            <a:off x="-203237" y="1028700"/>
            <a:ext cx="10869754" cy="125413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11" name="TextBox 11"/>
          <p:cNvSpPr txBox="1"/>
          <p:nvPr/>
        </p:nvSpPr>
        <p:spPr>
          <a:xfrm>
            <a:off x="5410200" y="7905434"/>
            <a:ext cx="11359946" cy="1799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spc="237" dirty="0">
                <a:solidFill>
                  <a:srgbClr val="FDFDFD"/>
                </a:solidFill>
                <a:latin typeface="Canva Sans"/>
              </a:rPr>
              <a:t>Presented by Ankur Chowdhury (1911844042) </a:t>
            </a:r>
          </a:p>
          <a:p>
            <a:pPr algn="ctr">
              <a:lnSpc>
                <a:spcPts val="4759"/>
              </a:lnSpc>
            </a:pPr>
            <a:r>
              <a:rPr lang="en-US" sz="3399" b="1" spc="237" dirty="0">
                <a:solidFill>
                  <a:srgbClr val="FDFDFD"/>
                </a:solidFill>
                <a:latin typeface="Canva Sans"/>
              </a:rPr>
              <a:t>              &amp; Sajid Wasif (1912313642)</a:t>
            </a:r>
          </a:p>
          <a:p>
            <a:pPr algn="ctr">
              <a:lnSpc>
                <a:spcPts val="4759"/>
              </a:lnSpc>
            </a:pPr>
            <a:endParaRPr lang="en-US" sz="3399" spc="237" dirty="0">
              <a:solidFill>
                <a:srgbClr val="FDFDFD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215332" y="-211377"/>
            <a:ext cx="1301660" cy="195000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3" name="AutoShape 3"/>
          <p:cNvSpPr/>
          <p:nvPr/>
        </p:nvSpPr>
        <p:spPr>
          <a:xfrm>
            <a:off x="2839405" y="869315"/>
            <a:ext cx="15766959" cy="125413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4" name="AutoShape 4"/>
          <p:cNvSpPr/>
          <p:nvPr/>
        </p:nvSpPr>
        <p:spPr>
          <a:xfrm>
            <a:off x="-211377" y="8548370"/>
            <a:ext cx="1284046" cy="198523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5" name="AutoShape 5"/>
          <p:cNvSpPr/>
          <p:nvPr/>
        </p:nvSpPr>
        <p:spPr>
          <a:xfrm>
            <a:off x="476791" y="2441886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6" name="Group 6"/>
          <p:cNvGrpSpPr/>
          <p:nvPr/>
        </p:nvGrpSpPr>
        <p:grpSpPr>
          <a:xfrm rot="3994440">
            <a:off x="765337" y="616379"/>
            <a:ext cx="1075468" cy="107546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9" name="Freeform 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800600" y="1806572"/>
            <a:ext cx="11506200" cy="769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28"/>
              </a:lnSpc>
            </a:pPr>
            <a:r>
              <a:rPr lang="en-US" sz="8800" spc="387" dirty="0">
                <a:solidFill>
                  <a:srgbClr val="04383F"/>
                </a:solidFill>
                <a:latin typeface="League Spartan Italics"/>
              </a:rPr>
              <a:t>PROJECT DESIGN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45445" y="3103055"/>
            <a:ext cx="15007493" cy="550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7"/>
              </a:lnSpc>
            </a:pPr>
            <a:endParaRPr lang="en-US" sz="3255" dirty="0">
              <a:solidFill>
                <a:srgbClr val="04383F"/>
              </a:solidFill>
              <a:latin typeface="Canva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6B626-15D2-47FD-984D-6E1750593785}"/>
              </a:ext>
            </a:extLst>
          </p:cNvPr>
          <p:cNvSpPr txBox="1"/>
          <p:nvPr/>
        </p:nvSpPr>
        <p:spPr>
          <a:xfrm>
            <a:off x="1447800" y="2890786"/>
            <a:ext cx="16002000" cy="961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understanding and Transfer learning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goal is to query any given image and find a semantically similar image or the nearest 10 images and what they represent in the CIFAR-100 Database. This database contains 100 classes containing 600 images each.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use a pre-trained ResNet 34 network which is trained on the ImageNet database and transfer learn it to classify 100 categories of CIFAR-100 database.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the data using dataset loaders</a:t>
            </a:r>
          </a:p>
          <a:p>
            <a:pPr marL="1371600" lvl="2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a pre-trained network, in this case, a ResNet 34 and remove its last fully connected layers</a:t>
            </a:r>
          </a:p>
          <a:p>
            <a:pPr marL="1371600" lvl="2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new fully connected layers at the end of the network and train only those layers using the CIFAR-100 image, while keeping all the other layers frozen</a:t>
            </a: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the entire network by unfreezing all the layers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30E96D-B096-4B35-814E-D6CD92DA6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8039100"/>
            <a:ext cx="4445469" cy="20521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949587" y="8548370"/>
            <a:ext cx="2615871" cy="195000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3" name="AutoShape 3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4" name="Group 4"/>
          <p:cNvGrpSpPr/>
          <p:nvPr/>
        </p:nvGrpSpPr>
        <p:grpSpPr>
          <a:xfrm rot="-10800000">
            <a:off x="16336611" y="730715"/>
            <a:ext cx="1194200" cy="119420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10800000">
            <a:off x="16098705" y="1089908"/>
            <a:ext cx="835006" cy="835006"/>
            <a:chOff x="-2540" y="-2540"/>
            <a:chExt cx="6355080" cy="6355080"/>
          </a:xfrm>
        </p:grpSpPr>
        <p:sp>
          <p:nvSpPr>
            <p:cNvPr id="7" name="Freeform 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730715"/>
            <a:ext cx="8934333" cy="835007"/>
            <a:chOff x="0" y="-259903"/>
            <a:chExt cx="11912444" cy="1536484"/>
          </a:xfrm>
        </p:grpSpPr>
        <p:sp>
          <p:nvSpPr>
            <p:cNvPr id="9" name="TextBox 9"/>
            <p:cNvSpPr txBox="1"/>
            <p:nvPr/>
          </p:nvSpPr>
          <p:spPr>
            <a:xfrm>
              <a:off x="31749" y="-259903"/>
              <a:ext cx="11880695" cy="650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/>
              <a:r>
                <a:rPr lang="en-US" sz="3600" b="1" i="0" dirty="0">
                  <a:solidFill>
                    <a:srgbClr val="292929"/>
                  </a:solidFill>
                  <a:effectLst/>
                  <a:latin typeface="sohne"/>
                </a:rPr>
                <a:t>Extracting image embeddings 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158271"/>
              <a:ext cx="11866997" cy="118310"/>
            </a:xfrm>
            <a:prstGeom prst="rect">
              <a:avLst/>
            </a:prstGeom>
            <a:solidFill>
              <a:srgbClr val="04383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609600" y="2039553"/>
            <a:ext cx="15727011" cy="883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must extract embeddings from the pre-trained network for each of our CIFAR-100 photos. In this instance, an image embedding is an N-dimensional representation of a picture.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acquire picture embeddings from a ResNet-34 by taking the output of its second last Fully-connected layer which has a size of 512.We want to use Pytorch forward Hooks in order to extract embeddings. Forward hooks are necessary for the inference stage since we need the output from our second-to-last fully connected layers.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C95F18-8826-420D-B6A5-E0ED10B7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69" y="6057900"/>
            <a:ext cx="817245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949587" y="8548370"/>
            <a:ext cx="2615871" cy="195000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3" name="AutoShape 3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4" name="Group 4"/>
          <p:cNvGrpSpPr/>
          <p:nvPr/>
        </p:nvGrpSpPr>
        <p:grpSpPr>
          <a:xfrm rot="-10800000">
            <a:off x="16124643" y="1028700"/>
            <a:ext cx="1194200" cy="119420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10800000">
            <a:off x="15919108" y="1507411"/>
            <a:ext cx="835006" cy="835006"/>
            <a:chOff x="-2540" y="-2540"/>
            <a:chExt cx="6355080" cy="6355080"/>
          </a:xfrm>
        </p:grpSpPr>
        <p:sp>
          <p:nvSpPr>
            <p:cNvPr id="7" name="Freeform 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1146867"/>
            <a:ext cx="9879206" cy="1055049"/>
            <a:chOff x="0" y="-57149"/>
            <a:chExt cx="13172274" cy="1406732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49"/>
              <a:ext cx="13172274" cy="984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/>
              <a:r>
                <a:rPr lang="en-US" sz="4800" b="1" dirty="0">
                  <a:solidFill>
                    <a:srgbClr val="292929"/>
                  </a:solidFill>
                  <a:latin typeface="sohne"/>
                </a:rPr>
                <a:t>N</a:t>
              </a:r>
              <a:r>
                <a:rPr lang="en-US" sz="4800" b="1" i="0" dirty="0">
                  <a:solidFill>
                    <a:srgbClr val="292929"/>
                  </a:solidFill>
                  <a:effectLst/>
                  <a:latin typeface="sohne"/>
                </a:rPr>
                <a:t>earest neighbor search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218411"/>
              <a:ext cx="13157088" cy="131172"/>
            </a:xfrm>
            <a:prstGeom prst="rect">
              <a:avLst/>
            </a:prstGeom>
            <a:solidFill>
              <a:srgbClr val="04383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28700" y="2725269"/>
            <a:ext cx="14702619" cy="9114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4"/>
              </a:lnSpc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We'll use the approximate nearest neighbor algorithm known as locality sensitive hashing (LSH), which reduces the computational complexity to O(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source-serif-pro"/>
              </a:rPr>
              <a:t>logN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).</a:t>
            </a:r>
          </a:p>
          <a:p>
            <a:pPr algn="just">
              <a:lnSpc>
                <a:spcPts val="5124"/>
              </a:lnSpc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LSH will run an ANN search. We will use LSH to build a hash for a new image embedding after which we will measure the separation between the images in the Caltech-101 dataset that have the same hash value</a:t>
            </a:r>
            <a:r>
              <a:rPr lang="en-US" sz="2800" dirty="0">
                <a:solidFill>
                  <a:srgbClr val="292929"/>
                </a:solidFill>
                <a:latin typeface="source-serif-pro"/>
              </a:rPr>
              <a:t>.</a:t>
            </a:r>
            <a:endParaRPr lang="en-US" sz="28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2800" dirty="0">
              <a:solidFill>
                <a:srgbClr val="292929"/>
              </a:solidFill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3660" dirty="0">
              <a:solidFill>
                <a:srgbClr val="04383F"/>
              </a:solidFill>
              <a:latin typeface="Canva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69FB70-6E83-4F12-BB6D-8766ABC45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119495"/>
            <a:ext cx="662931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1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949587" y="8548370"/>
            <a:ext cx="2615871" cy="195000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3" name="AutoShape 3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4" name="Group 4"/>
          <p:cNvGrpSpPr/>
          <p:nvPr/>
        </p:nvGrpSpPr>
        <p:grpSpPr>
          <a:xfrm rot="-10800000">
            <a:off x="16124643" y="1028700"/>
            <a:ext cx="1194200" cy="119420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10800000">
            <a:off x="15919108" y="1507411"/>
            <a:ext cx="835006" cy="835006"/>
            <a:chOff x="-2540" y="-2540"/>
            <a:chExt cx="6355080" cy="6355080"/>
          </a:xfrm>
        </p:grpSpPr>
        <p:sp>
          <p:nvSpPr>
            <p:cNvPr id="7" name="Freeform 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1146867"/>
            <a:ext cx="9879206" cy="1055049"/>
            <a:chOff x="0" y="-57149"/>
            <a:chExt cx="13172274" cy="1406732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49"/>
              <a:ext cx="13172274" cy="984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/>
              <a:r>
                <a:rPr lang="en-US" sz="4800" b="1" i="0" dirty="0">
                  <a:solidFill>
                    <a:srgbClr val="292929"/>
                  </a:solidFill>
                  <a:effectLst/>
                  <a:latin typeface="sohne"/>
                </a:rPr>
                <a:t>Putting it all together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218411"/>
              <a:ext cx="13157088" cy="131172"/>
            </a:xfrm>
            <a:prstGeom prst="rect">
              <a:avLst/>
            </a:prstGeom>
            <a:solidFill>
              <a:srgbClr val="04383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28700" y="2725269"/>
            <a:ext cx="14702619" cy="715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4"/>
              </a:lnSpc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After creating LSH table we will take  an image URL as an input and give us N(user-defined) similar images from CIFAR-100 database</a:t>
            </a:r>
          </a:p>
          <a:p>
            <a:pPr algn="just">
              <a:lnSpc>
                <a:spcPts val="5124"/>
              </a:lnSpc>
            </a:pPr>
            <a:endParaRPr lang="en-US" sz="4000" dirty="0">
              <a:solidFill>
                <a:srgbClr val="292929"/>
              </a:solidFill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4000" dirty="0">
              <a:solidFill>
                <a:srgbClr val="292929"/>
              </a:solidFill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4000" dirty="0">
              <a:solidFill>
                <a:srgbClr val="292929"/>
              </a:solidFill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4000" dirty="0">
              <a:solidFill>
                <a:srgbClr val="292929"/>
              </a:solidFill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4000" dirty="0">
              <a:solidFill>
                <a:srgbClr val="292929"/>
              </a:solidFill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4000" dirty="0">
              <a:solidFill>
                <a:srgbClr val="292929"/>
              </a:solidFill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4000" dirty="0">
              <a:solidFill>
                <a:srgbClr val="292929"/>
              </a:solidFill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4000" dirty="0">
              <a:solidFill>
                <a:srgbClr val="292929"/>
              </a:solidFill>
              <a:latin typeface="source-serif-pro"/>
            </a:endParaRPr>
          </a:p>
          <a:p>
            <a:pPr algn="just">
              <a:lnSpc>
                <a:spcPts val="5124"/>
              </a:lnSpc>
            </a:pPr>
            <a:endParaRPr lang="en-US" sz="3660" dirty="0">
              <a:solidFill>
                <a:srgbClr val="04383F"/>
              </a:solidFill>
              <a:latin typeface="Canva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5FE1E6-E6D2-4D70-BF96-658F1B271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3" y="4381500"/>
            <a:ext cx="11477570" cy="45149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6F4DC-244F-F7AE-1BE5-56EFE5AB61D4}"/>
              </a:ext>
            </a:extLst>
          </p:cNvPr>
          <p:cNvSpPr txBox="1"/>
          <p:nvPr/>
        </p:nvSpPr>
        <p:spPr>
          <a:xfrm>
            <a:off x="7696200" y="4789557"/>
            <a:ext cx="998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696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349</Words>
  <Application>Microsoft Office PowerPoint</Application>
  <PresentationFormat>Custom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source-serif-pro</vt:lpstr>
      <vt:lpstr>sohne</vt:lpstr>
      <vt:lpstr>League Spartan Italics</vt:lpstr>
      <vt:lpstr>Arial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neighbour of different image representation</dc:title>
  <cp:lastModifiedBy>ankur chowdhury</cp:lastModifiedBy>
  <cp:revision>13</cp:revision>
  <dcterms:created xsi:type="dcterms:W3CDTF">2006-08-16T00:00:00Z</dcterms:created>
  <dcterms:modified xsi:type="dcterms:W3CDTF">2022-11-14T05:42:22Z</dcterms:modified>
  <dc:identifier>DAFP45qrqnM</dc:identifier>
</cp:coreProperties>
</file>