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3" r:id="rId3"/>
    <p:sldId id="272" r:id="rId4"/>
    <p:sldId id="263" r:id="rId5"/>
    <p:sldId id="269" r:id="rId6"/>
    <p:sldId id="280" r:id="rId7"/>
    <p:sldId id="284" r:id="rId8"/>
    <p:sldId id="274" r:id="rId9"/>
    <p:sldId id="275" r:id="rId10"/>
    <p:sldId id="285" r:id="rId11"/>
    <p:sldId id="276" r:id="rId12"/>
    <p:sldId id="277" r:id="rId13"/>
    <p:sldId id="278" r:id="rId14"/>
    <p:sldId id="279" r:id="rId15"/>
    <p:sldId id="281" r:id="rId16"/>
    <p:sldId id="282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049DC3-F850-42B5-9065-B4BDCAE13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593675-8524-429E-A414-D2890D9DB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E20547F-7D6D-4691-9A5E-BE2FA2797BCB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E4C58A-4DA0-4DE2-AF79-E97B15BB1B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3D51E8-7D75-4231-BEE3-C59CC91DE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7F64999-AA29-4E03-B549-361B7224E3FB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Tiger Analytics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03595" cy="861420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Market/Media Mix Models (MMM)                    BY:-Ankur guglani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B5AE-4624-4218-9B5C-B0141273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9B99-635A-40A3-8F5F-6E87D910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Competition</a:t>
            </a:r>
          </a:p>
          <a:p>
            <a:r>
              <a:rPr lang="en-IN" dirty="0"/>
              <a:t>Halo and Cannibalization Impact</a:t>
            </a:r>
          </a:p>
        </p:txBody>
      </p:sp>
    </p:spTree>
    <p:extLst>
      <p:ext uri="{BB962C8B-B14F-4D97-AF65-F5344CB8AC3E}">
        <p14:creationId xmlns:p14="http://schemas.microsoft.com/office/powerpoint/2010/main" val="53822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9401-C1E1-4B5A-9275-B02E1193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Required for Marketing Mix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DF9A-7B77-4F07-9FAE-149D2F05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Product Data</a:t>
            </a:r>
          </a:p>
          <a:p>
            <a:r>
              <a:rPr lang="en-IN" dirty="0"/>
              <a:t>Promotion Data</a:t>
            </a:r>
          </a:p>
          <a:p>
            <a:r>
              <a:rPr lang="en-IN" dirty="0"/>
              <a:t>Advertising Data</a:t>
            </a:r>
          </a:p>
          <a:p>
            <a:r>
              <a:rPr lang="en-IN" dirty="0"/>
              <a:t>Seasonality</a:t>
            </a:r>
          </a:p>
          <a:p>
            <a:r>
              <a:rPr lang="en-IN" dirty="0"/>
              <a:t>Geographical Data</a:t>
            </a:r>
          </a:p>
          <a:p>
            <a:r>
              <a:rPr lang="en-IN" dirty="0"/>
              <a:t>Macroeconomic Data</a:t>
            </a:r>
          </a:p>
          <a:p>
            <a:r>
              <a:rPr lang="en-IN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03349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985-BCCF-40D5-BAF4-5D791E5D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2B79-E88A-4A15-A3F8-441F7F3B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 data is detailed data, or the lowest level that data can be in a target set. It refers to the size that data fields are divided into, in short how detail-oriented a single field is.</a:t>
            </a:r>
          </a:p>
          <a:p>
            <a:r>
              <a:rPr lang="en-US" dirty="0"/>
              <a:t>At which level we have sales and advertising data in our database? Is it at hourly / daily or weekly level? Some data points can be at monthly level, while others are measured every week. We need to be very careful while merging data from multiple 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8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9375-2A8E-4F35-8C3A-712E4402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45E5-B217-4356-B659-F7E42CD0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Linear regression</a:t>
            </a:r>
          </a:p>
          <a:p>
            <a:r>
              <a:rPr lang="en-IN" dirty="0"/>
              <a:t>Multiplicative regression: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Semi-logarithmic models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Logarithmic Models</a:t>
            </a:r>
          </a:p>
          <a:p>
            <a:r>
              <a:rPr lang="en-IN" dirty="0"/>
              <a:t>SVR</a:t>
            </a:r>
          </a:p>
          <a:p>
            <a:r>
              <a:rPr lang="en-IN" dirty="0" err="1"/>
              <a:t>GaussianProcessRegressor</a:t>
            </a:r>
            <a:endParaRPr lang="en-IN" dirty="0"/>
          </a:p>
          <a:p>
            <a:r>
              <a:rPr lang="en-IN" dirty="0" err="1"/>
              <a:t>DecisionTreeRegressor</a:t>
            </a:r>
            <a:endParaRPr lang="en-IN" dirty="0"/>
          </a:p>
          <a:p>
            <a:r>
              <a:rPr lang="en-IN" dirty="0"/>
              <a:t>Random forest model</a:t>
            </a:r>
          </a:p>
          <a:p>
            <a:r>
              <a:rPr lang="en-IN" dirty="0" err="1"/>
              <a:t>XGBoost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229C-3FBB-4C6E-9565-5D065C51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Variable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0800-9F94-476F-A695-F17DD33E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generally three practical applications of data transformation in </a:t>
            </a:r>
            <a:r>
              <a:rPr lang="en-US"/>
              <a:t>Non-linear models 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Ad-stock effect/advertising carry-over: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Diminishing marginal returns or Saturation effect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Lag effect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23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1CFA-C53F-40FF-912B-BD958D33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2CCE-0B7D-4D74-9AEA-7F7FBBCD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R-Squared</a:t>
            </a:r>
          </a:p>
          <a:p>
            <a:r>
              <a:rPr lang="en-US" dirty="0"/>
              <a:t>Adjusted R-Squared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Confusion Matrix and related metrics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AUC-ROC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32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71F-D448-441D-9C95-91503349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metric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19E-7662-4421-9153-1E0D6CFF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Contribution calculation</a:t>
            </a:r>
          </a:p>
          <a:p>
            <a:r>
              <a:rPr lang="en-IN" dirty="0"/>
              <a:t>Due-to analysis</a:t>
            </a:r>
          </a:p>
          <a:p>
            <a:r>
              <a:rPr lang="en-IN" dirty="0"/>
              <a:t>Budget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28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BC1E-3E7E-4581-84B4-3ABBA670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Mix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F4F6-16B6-43B8-BF87-C146AF9B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marketing mix refers to the set of actions, or tactics, that a company uses to promote its brand or product in the market. </a:t>
            </a:r>
          </a:p>
          <a:p>
            <a:r>
              <a:rPr lang="en-US" dirty="0"/>
              <a:t>The 4Ps make up a typical marketing mix –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4D5B8-DFE0-4C84-B157-24F165EF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72" y="3480698"/>
            <a:ext cx="8385303" cy="2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F0E5-2419-4630-9D70-16D34495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solidFill>
                  <a:schemeClr val="tx1"/>
                </a:solidFill>
                <a:effectLst/>
                <a:latin typeface="charter"/>
              </a:rPr>
              <a:t>Market/Media Mix Modeling (MMM)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8164-181F-4F5C-AC7E-F4DBC943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charter"/>
              </a:rPr>
              <a:t>Market Mix Modeling (MMM) is a technique which helps in quantifying the impact of several marketing inputs on sales or Market Share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6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 How does their current marketing tactics impact future sales?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 How to quantify the impact of a specific marketing plan or strategy on    business sales.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How this effects the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success or failure of a product or service in the market 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improve future Marketing </a:t>
            </a:r>
            <a:br>
              <a:rPr lang="en-US" dirty="0"/>
            </a:br>
            <a:r>
              <a:rPr lang="en-US" dirty="0"/>
              <a:t>Return on Investment (ROI)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0BEC2-CBF3-4CE8-90FD-F18861F6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8BEB5-E26B-41EF-83F9-30E32089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Right mix of spend allocation that drives the highest ROI?</a:t>
            </a:r>
          </a:p>
          <a:p>
            <a:r>
              <a:rPr lang="en-US" dirty="0"/>
              <a:t>Simulate sales in future from investment spent on the Market mix and alternate media plan.</a:t>
            </a:r>
          </a:p>
          <a:p>
            <a:r>
              <a:rPr lang="en-US" dirty="0"/>
              <a:t>Identifying key drivers of sales (including marketing channels, price, competition, weather and macro-economic factors)</a:t>
            </a:r>
          </a:p>
          <a:p>
            <a:r>
              <a:rPr lang="en-US" dirty="0"/>
              <a:t>How will channels perform in the future based on their optimized spend allocation?</a:t>
            </a:r>
          </a:p>
          <a:p>
            <a:r>
              <a:rPr lang="en-US" dirty="0"/>
              <a:t>Build a user-friendly simulation and optimization tool.</a:t>
            </a:r>
          </a:p>
          <a:p>
            <a:r>
              <a:rPr lang="en-US" dirty="0"/>
              <a:t>What media investment is needed for a say, 20% revenue increase?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57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D756-548E-4015-A78D-C9532B12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BD01-1CD5-4B54-A75B-A92F52D0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Base and incremental volume</a:t>
            </a:r>
          </a:p>
          <a:p>
            <a:r>
              <a:rPr lang="en-IN" dirty="0"/>
              <a:t>Media and advertising</a:t>
            </a:r>
          </a:p>
          <a:p>
            <a:r>
              <a:rPr lang="en-IN" dirty="0"/>
              <a:t>Trade promotions</a:t>
            </a:r>
          </a:p>
          <a:p>
            <a:r>
              <a:rPr lang="en-IN" dirty="0"/>
              <a:t>Pricing</a:t>
            </a:r>
          </a:p>
          <a:p>
            <a:r>
              <a:rPr lang="en-IN" dirty="0"/>
              <a:t>Distribution</a:t>
            </a:r>
          </a:p>
          <a:p>
            <a:r>
              <a:rPr lang="en-IN" dirty="0"/>
              <a:t>Launches</a:t>
            </a:r>
          </a:p>
          <a:p>
            <a:r>
              <a:rPr lang="en-IN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245272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2117B-9157-47E5-BF46-7ABD6A6D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F83202-F2E4-4121-AE97-A7F02D65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Price</a:t>
            </a:r>
          </a:p>
          <a:p>
            <a:r>
              <a:rPr lang="en-IN" dirty="0"/>
              <a:t>Distribution</a:t>
            </a:r>
          </a:p>
          <a:p>
            <a:r>
              <a:rPr lang="en-IN" dirty="0"/>
              <a:t>Seasonality </a:t>
            </a:r>
          </a:p>
          <a:p>
            <a:r>
              <a:rPr lang="en-IN" dirty="0"/>
              <a:t>Macro-economic variables: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GDP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growth rate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consumer sentiment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3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D03E-D6D9-48C0-B255-4DC00F9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3EB0-573F-4D6A-A944-AE3B5B6C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ATL (Above-the-Line) marketing</a:t>
            </a:r>
          </a:p>
          <a:p>
            <a:r>
              <a:rPr lang="en-IN" dirty="0"/>
              <a:t>BTL (Below-the-Line) marketing</a:t>
            </a:r>
          </a:p>
          <a:p>
            <a:r>
              <a:rPr lang="en-IN" dirty="0"/>
              <a:t>TTL (Through-the-Line) marketing:</a:t>
            </a:r>
          </a:p>
        </p:txBody>
      </p:sp>
    </p:spTree>
    <p:extLst>
      <p:ext uri="{BB962C8B-B14F-4D97-AF65-F5344CB8AC3E}">
        <p14:creationId xmlns:p14="http://schemas.microsoft.com/office/powerpoint/2010/main" val="65109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915</TotalTime>
  <Words>476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charter</vt:lpstr>
      <vt:lpstr>Lato</vt:lpstr>
      <vt:lpstr>Open Sans</vt:lpstr>
      <vt:lpstr>Rockwell</vt:lpstr>
      <vt:lpstr>Rockwell Condensed</vt:lpstr>
      <vt:lpstr>Wingdings</vt:lpstr>
      <vt:lpstr>Wood Type</vt:lpstr>
      <vt:lpstr>Tiger Analytics</vt:lpstr>
      <vt:lpstr>Marketing Mix</vt:lpstr>
      <vt:lpstr>Market/Media Mix Modeling (MMM)</vt:lpstr>
      <vt:lpstr>Business Problem</vt:lpstr>
      <vt:lpstr>To improve future Marketing  Return on Investment (ROI)</vt:lpstr>
      <vt:lpstr>Objective</vt:lpstr>
      <vt:lpstr>Features</vt:lpstr>
      <vt:lpstr>Base variables</vt:lpstr>
      <vt:lpstr>Market variables</vt:lpstr>
      <vt:lpstr>Other variables</vt:lpstr>
      <vt:lpstr>Data Required for Marketing Mix Modeling</vt:lpstr>
      <vt:lpstr>Data Granularity</vt:lpstr>
      <vt:lpstr>Different types of models</vt:lpstr>
      <vt:lpstr> Variable Transformation</vt:lpstr>
      <vt:lpstr>Performance metric</vt:lpstr>
      <vt:lpstr>Business 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 Analytics</dc:title>
  <dc:creator>ankur guglani</dc:creator>
  <cp:lastModifiedBy>ankur guglani</cp:lastModifiedBy>
  <cp:revision>16</cp:revision>
  <cp:lastPrinted>2012-08-15T21:38:02Z</cp:lastPrinted>
  <dcterms:created xsi:type="dcterms:W3CDTF">2021-09-10T17:54:23Z</dcterms:created>
  <dcterms:modified xsi:type="dcterms:W3CDTF">2021-10-23T05:47:34Z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