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9144000" cy="5143500" type="screen16x9"/>
  <p:notesSz cx="7559675" cy="10691813"/>
  <p:embeddedFontLst>
    <p:embeddedFont>
      <p:font typeface="Proxima Nova" panose="020B0604020202020204"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9VEQAcDaq+wsz7+qh7GWVQBtQ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98f9bc7f8_0_7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1298f9bc7f8_0_7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be00d0bad_0_1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1be00d0bad_0_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be00d0bad_0_2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1be00d0bad_0_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be00d0bad_0_4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11be00d0bad_0_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be00d0bad_0_5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1be00d0bad_0_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98f9bc7f8_0_2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298f9bc7f8_0_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98f9bc7f8_0_3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1298f9bc7f8_0_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98f9bc7f8_0_5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1298f9bc7f8_0_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be00d0bad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1be00d0bad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38"/>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3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3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3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39"/>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40"/>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40"/>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40"/>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40"/>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40"/>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4"/>
        <p:cNvGrpSpPr/>
        <p:nvPr/>
      </p:nvGrpSpPr>
      <p:grpSpPr>
        <a:xfrm>
          <a:off x="0" y="0"/>
          <a:ext cx="0" cy="0"/>
          <a:chOff x="0" y="0"/>
          <a:chExt cx="0" cy="0"/>
        </a:xfrm>
      </p:grpSpPr>
      <p:sp>
        <p:nvSpPr>
          <p:cNvPr id="65" name="Google Shape;65;p5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7"/>
        <p:cNvGrpSpPr/>
        <p:nvPr/>
      </p:nvGrpSpPr>
      <p:grpSpPr>
        <a:xfrm>
          <a:off x="0" y="0"/>
          <a:ext cx="0" cy="0"/>
          <a:chOff x="0" y="0"/>
          <a:chExt cx="0" cy="0"/>
        </a:xfrm>
      </p:grpSpPr>
      <p:sp>
        <p:nvSpPr>
          <p:cNvPr id="68" name="Google Shape;68;p5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0"/>
        <p:cNvGrpSpPr/>
        <p:nvPr/>
      </p:nvGrpSpPr>
      <p:grpSpPr>
        <a:xfrm>
          <a:off x="0" y="0"/>
          <a:ext cx="0" cy="0"/>
          <a:chOff x="0" y="0"/>
          <a:chExt cx="0" cy="0"/>
        </a:xfrm>
      </p:grpSpPr>
      <p:sp>
        <p:nvSpPr>
          <p:cNvPr id="71" name="Google Shape;71;p5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5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5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6"/>
        <p:cNvGrpSpPr/>
        <p:nvPr/>
      </p:nvGrpSpPr>
      <p:grpSpPr>
        <a:xfrm>
          <a:off x="0" y="0"/>
          <a:ext cx="0" cy="0"/>
          <a:chOff x="0" y="0"/>
          <a:chExt cx="0" cy="0"/>
        </a:xfrm>
      </p:grpSpPr>
      <p:sp>
        <p:nvSpPr>
          <p:cNvPr id="77" name="Google Shape;77;p5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8"/>
        <p:cNvGrpSpPr/>
        <p:nvPr/>
      </p:nvGrpSpPr>
      <p:grpSpPr>
        <a:xfrm>
          <a:off x="0" y="0"/>
          <a:ext cx="0" cy="0"/>
          <a:chOff x="0" y="0"/>
          <a:chExt cx="0" cy="0"/>
        </a:xfrm>
      </p:grpSpPr>
      <p:sp>
        <p:nvSpPr>
          <p:cNvPr id="79" name="Google Shape;79;p5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5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5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0"/>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3"/>
        <p:cNvGrpSpPr/>
        <p:nvPr/>
      </p:nvGrpSpPr>
      <p:grpSpPr>
        <a:xfrm>
          <a:off x="0" y="0"/>
          <a:ext cx="0" cy="0"/>
          <a:chOff x="0" y="0"/>
          <a:chExt cx="0" cy="0"/>
        </a:xfrm>
      </p:grpSpPr>
      <p:sp>
        <p:nvSpPr>
          <p:cNvPr id="84" name="Google Shape;84;p5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5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5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8"/>
        <p:cNvGrpSpPr/>
        <p:nvPr/>
      </p:nvGrpSpPr>
      <p:grpSpPr>
        <a:xfrm>
          <a:off x="0" y="0"/>
          <a:ext cx="0" cy="0"/>
          <a:chOff x="0" y="0"/>
          <a:chExt cx="0" cy="0"/>
        </a:xfrm>
      </p:grpSpPr>
      <p:sp>
        <p:nvSpPr>
          <p:cNvPr id="89" name="Google Shape;89;p5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5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5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3"/>
        <p:cNvGrpSpPr/>
        <p:nvPr/>
      </p:nvGrpSpPr>
      <p:grpSpPr>
        <a:xfrm>
          <a:off x="0" y="0"/>
          <a:ext cx="0" cy="0"/>
          <a:chOff x="0" y="0"/>
          <a:chExt cx="0" cy="0"/>
        </a:xfrm>
      </p:grpSpPr>
      <p:sp>
        <p:nvSpPr>
          <p:cNvPr id="94" name="Google Shape;94;p6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6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6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
        <p:cNvGrpSpPr/>
        <p:nvPr/>
      </p:nvGrpSpPr>
      <p:grpSpPr>
        <a:xfrm>
          <a:off x="0" y="0"/>
          <a:ext cx="0" cy="0"/>
          <a:chOff x="0" y="0"/>
          <a:chExt cx="0" cy="0"/>
        </a:xfrm>
      </p:grpSpPr>
      <p:sp>
        <p:nvSpPr>
          <p:cNvPr id="98" name="Google Shape;98;p6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6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6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6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6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3"/>
        <p:cNvGrpSpPr/>
        <p:nvPr/>
      </p:nvGrpSpPr>
      <p:grpSpPr>
        <a:xfrm>
          <a:off x="0" y="0"/>
          <a:ext cx="0" cy="0"/>
          <a:chOff x="0" y="0"/>
          <a:chExt cx="0" cy="0"/>
        </a:xfrm>
      </p:grpSpPr>
      <p:sp>
        <p:nvSpPr>
          <p:cNvPr id="104" name="Google Shape;104;p6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6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6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6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6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6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6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34"/>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3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3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3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3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36"/>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37"/>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4"/>
          <p:cNvSpPr/>
          <p:nvPr/>
        </p:nvSpPr>
        <p:spPr>
          <a:xfrm>
            <a:off x="7929720" y="209520"/>
            <a:ext cx="812880" cy="21600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4"/>
          <p:cNvSpPr/>
          <p:nvPr/>
        </p:nvSpPr>
        <p:spPr>
          <a:xfrm>
            <a:off x="0" y="0"/>
            <a:ext cx="9142920" cy="4652640"/>
          </a:xfrm>
          <a:prstGeom prst="rect">
            <a:avLst/>
          </a:prstGeom>
          <a:solidFill>
            <a:schemeClr val="lt1"/>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8;p24"/>
          <p:cNvPicPr preferRelativeResize="0"/>
          <p:nvPr/>
        </p:nvPicPr>
        <p:blipFill rotWithShape="1">
          <a:blip r:embed="rId15">
            <a:alphaModFix/>
          </a:blip>
          <a:srcRect/>
          <a:stretch/>
        </p:blipFill>
        <p:spPr>
          <a:xfrm>
            <a:off x="663840" y="572040"/>
            <a:ext cx="2056320" cy="547920"/>
          </a:xfrm>
          <a:prstGeom prst="rect">
            <a:avLst/>
          </a:prstGeom>
          <a:noFill/>
          <a:ln>
            <a:noFill/>
          </a:ln>
        </p:spPr>
      </p:pic>
      <p:sp>
        <p:nvSpPr>
          <p:cNvPr id="9" name="Google Shape;9;p2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28"/>
          <p:cNvSpPr/>
          <p:nvPr/>
        </p:nvSpPr>
        <p:spPr>
          <a:xfrm>
            <a:off x="7929720" y="209520"/>
            <a:ext cx="812880" cy="21600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2" name="Google Shape;62;p28"/>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p:nvPr/>
        </p:nvSpPr>
        <p:spPr>
          <a:xfrm>
            <a:off x="555120" y="2115000"/>
            <a:ext cx="6894360" cy="1171080"/>
          </a:xfrm>
          <a:prstGeom prst="rect">
            <a:avLst/>
          </a:prstGeom>
          <a:noFill/>
          <a:ln>
            <a:noFill/>
          </a:ln>
        </p:spPr>
        <p:txBody>
          <a:bodyPr spcFirstLastPara="1" wrap="square" lIns="90000" tIns="45000" rIns="90000" bIns="45000" anchor="b" anchorCtr="0">
            <a:noAutofit/>
          </a:bodyPr>
          <a:lstStyle/>
          <a:p>
            <a:pPr marL="0" marR="0" lvl="0" indent="0" algn="l" rtl="0">
              <a:lnSpc>
                <a:spcPct val="90000"/>
              </a:lnSpc>
              <a:spcBef>
                <a:spcPts val="0"/>
              </a:spcBef>
              <a:spcAft>
                <a:spcPts val="0"/>
              </a:spcAft>
              <a:buNone/>
            </a:pPr>
            <a:r>
              <a:rPr lang="en-IN" sz="4000" b="0" i="0" u="none" strike="noStrike" cap="none">
                <a:solidFill>
                  <a:srgbClr val="000000"/>
                </a:solidFill>
                <a:latin typeface="Proxima Nova"/>
                <a:ea typeface="Proxima Nova"/>
                <a:cs typeface="Proxima Nova"/>
                <a:sym typeface="Proxima Nova"/>
              </a:rPr>
              <a:t>Business Analytics </a:t>
            </a:r>
            <a:r>
              <a:rPr lang="en-IN" sz="4000">
                <a:latin typeface="Proxima Nova"/>
                <a:ea typeface="Proxima Nova"/>
                <a:cs typeface="Proxima Nova"/>
                <a:sym typeface="Proxima Nova"/>
              </a:rPr>
              <a:t>Capstone Solution</a:t>
            </a:r>
            <a:endParaRPr sz="4000" b="0" i="0" u="none" strike="noStrike" cap="none">
              <a:latin typeface="Arial"/>
              <a:ea typeface="Arial"/>
              <a:cs typeface="Arial"/>
              <a:sym typeface="Arial"/>
            </a:endParaRPr>
          </a:p>
        </p:txBody>
      </p:sp>
      <p:pic>
        <p:nvPicPr>
          <p:cNvPr id="116" name="Google Shape;116;p1"/>
          <p:cNvPicPr preferRelativeResize="0"/>
          <p:nvPr/>
        </p:nvPicPr>
        <p:blipFill rotWithShape="1">
          <a:blip r:embed="rId3">
            <a:alphaModFix/>
          </a:blip>
          <a:srcRect/>
          <a:stretch/>
        </p:blipFill>
        <p:spPr>
          <a:xfrm>
            <a:off x="7582320" y="0"/>
            <a:ext cx="1355400" cy="1576440"/>
          </a:xfrm>
          <a:prstGeom prst="rect">
            <a:avLst/>
          </a:prstGeom>
          <a:noFill/>
          <a:ln>
            <a:noFill/>
          </a:ln>
        </p:spPr>
      </p:pic>
      <p:sp>
        <p:nvSpPr>
          <p:cNvPr id="118" name="Google Shape;118;p1"/>
          <p:cNvSpPr/>
          <p:nvPr/>
        </p:nvSpPr>
        <p:spPr>
          <a:xfrm>
            <a:off x="6616800" y="4012560"/>
            <a:ext cx="2056320" cy="2728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606FC9E1-996B-DA5D-1655-468596EC5782}"/>
              </a:ext>
            </a:extLst>
          </p:cNvPr>
          <p:cNvSpPr/>
          <p:nvPr/>
        </p:nvSpPr>
        <p:spPr>
          <a:xfrm>
            <a:off x="555120" y="560934"/>
            <a:ext cx="2234184" cy="58398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 name="Picture 2" descr="A picture containing text, tableware, dishware&#10;&#10;Description automatically generated">
            <a:extLst>
              <a:ext uri="{FF2B5EF4-FFF2-40B4-BE49-F238E27FC236}">
                <a16:creationId xmlns:a16="http://schemas.microsoft.com/office/drawing/2014/main" id="{9E18D0F6-D6C7-AFBD-1B11-9DD90FF85885}"/>
              </a:ext>
            </a:extLst>
          </p:cNvPr>
          <p:cNvPicPr>
            <a:picLocks noChangeAspect="1"/>
          </p:cNvPicPr>
          <p:nvPr/>
        </p:nvPicPr>
        <p:blipFill>
          <a:blip r:embed="rId4"/>
          <a:stretch>
            <a:fillRect/>
          </a:stretch>
        </p:blipFill>
        <p:spPr>
          <a:xfrm>
            <a:off x="660438" y="560935"/>
            <a:ext cx="1729296" cy="7726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298f9bc7f8_0_70"/>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87" name="Google Shape;187;g1298f9bc7f8_0_70"/>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1298f9bc7f8_0_70"/>
          <p:cNvSpPr/>
          <p:nvPr/>
        </p:nvSpPr>
        <p:spPr>
          <a:xfrm>
            <a:off x="315730" y="110525"/>
            <a:ext cx="75579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Task 1(Classification Model – China Dataset) </a:t>
            </a:r>
            <a:endParaRPr sz="2400" b="0" i="0" u="none" strike="noStrike" cap="none">
              <a:latin typeface="Arial"/>
              <a:ea typeface="Arial"/>
              <a:cs typeface="Arial"/>
              <a:sym typeface="Arial"/>
            </a:endParaRPr>
          </a:p>
        </p:txBody>
      </p:sp>
      <p:sp>
        <p:nvSpPr>
          <p:cNvPr id="189" name="Google Shape;189;g1298f9bc7f8_0_70"/>
          <p:cNvSpPr/>
          <p:nvPr/>
        </p:nvSpPr>
        <p:spPr>
          <a:xfrm>
            <a:off x="133185" y="642012"/>
            <a:ext cx="8872800" cy="4447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IN" sz="1200" dirty="0">
                <a:solidFill>
                  <a:schemeClr val="dk1"/>
                </a:solidFill>
              </a:rPr>
              <a:t>2. In our model, we want to have the case where the accuracy of the “True Positives” or the “True Negatives” should be high. At the same time, the company does not want to overestimate the no. of sales as they are deciding whether to enter the Indian market or not (i.e., the no. of false positives should be low). Therefore, specificity or precision should be high. On the other hand, it is not a problem if the company underestimates the no. of sales. So, the no. of false negatives can be slightly higher (i.e., sensitivity can be lower).</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IN" sz="1200" dirty="0">
                <a:solidFill>
                  <a:schemeClr val="dk1"/>
                </a:solidFill>
              </a:rPr>
              <a:t>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IN" sz="1200" dirty="0">
                <a:solidFill>
                  <a:schemeClr val="dk1"/>
                </a:solidFill>
              </a:rPr>
              <a:t>3. So, worked with several cut-off values and found the optimum cut-off = 0.6 (Accuracy = 68% Sensitivity = 63%, Specificity = 76%). The accuracy is similar to the binary model with cut-off = 0.5, and sensitivity &amp; specificity are not that far either. So, we can take either of the two metrics between precision &amp; specificity along with accuracy and proceed with our model. In this, we are going ahead with specificity &amp; accuracy. </a:t>
            </a:r>
            <a:endParaRPr sz="1200" dirty="0">
              <a:solidFill>
                <a:schemeClr val="dk1"/>
              </a:solidFill>
            </a:endParaRPr>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endParaRPr sz="1300" b="1" dirty="0"/>
          </a:p>
          <a:p>
            <a:pPr marL="0" marR="0" lvl="0" indent="0" algn="l" rtl="0">
              <a:lnSpc>
                <a:spcPct val="85000"/>
              </a:lnSpc>
              <a:spcBef>
                <a:spcPts val="0"/>
              </a:spcBef>
              <a:spcAft>
                <a:spcPts val="0"/>
              </a:spcAft>
              <a:buNone/>
            </a:pPr>
            <a:r>
              <a:rPr lang="en-IN" sz="1300" b="1" dirty="0"/>
              <a:t>Step 3: Model Test</a:t>
            </a:r>
            <a:endParaRPr sz="1300" b="1" dirty="0"/>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r>
              <a:rPr lang="en-IN" sz="1200" dirty="0"/>
              <a:t>1. On implementing the same model on test dataset, using the coefficient values obtained from the training dataset, we obtained similar values for our performance metrics as in the training dataset. </a:t>
            </a:r>
            <a:endParaRPr sz="1200" dirty="0"/>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r>
              <a:rPr lang="en-IN" sz="1200" dirty="0"/>
              <a:t>2. Even in the test dataset we computed the performance metrics for several cut-off values and noticed that the trend was same as in the training dataset. So, we decided on the below values.</a:t>
            </a:r>
            <a:endParaRPr sz="1200" dirty="0"/>
          </a:p>
          <a:p>
            <a:pPr marL="0" marR="0" lvl="0" indent="0" algn="l" rtl="0">
              <a:lnSpc>
                <a:spcPct val="85000"/>
              </a:lnSpc>
              <a:spcBef>
                <a:spcPts val="0"/>
              </a:spcBef>
              <a:spcAft>
                <a:spcPts val="0"/>
              </a:spcAft>
              <a:buNone/>
            </a:pPr>
            <a:r>
              <a:rPr lang="en-IN" sz="1200" dirty="0"/>
              <a:t>Cut-off = 0.6, Accuracy = 68%, Sensitivity = 63%, Specificity = 76%. </a:t>
            </a:r>
            <a:endParaRPr sz="1200" dirty="0"/>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r>
              <a:rPr lang="en-IN" sz="1200" dirty="0"/>
              <a:t>3. So from the above, it can be concluded that the generated model is an accurate classification of the China dataset, and the same can be implemented on the India dataset. </a:t>
            </a:r>
          </a:p>
          <a:p>
            <a:pPr marL="0" marR="0" lvl="0" indent="0" algn="l" rtl="0">
              <a:lnSpc>
                <a:spcPct val="85000"/>
              </a:lnSpc>
              <a:spcBef>
                <a:spcPts val="0"/>
              </a:spcBef>
              <a:spcAft>
                <a:spcPts val="0"/>
              </a:spcAft>
              <a:buNone/>
            </a:pPr>
            <a:endParaRPr lang="en-IN" sz="1200" dirty="0"/>
          </a:p>
          <a:p>
            <a:pPr marL="0" marR="0" lvl="0" indent="0" algn="l" rtl="0">
              <a:lnSpc>
                <a:spcPct val="85000"/>
              </a:lnSpc>
              <a:spcBef>
                <a:spcPts val="0"/>
              </a:spcBef>
              <a:spcAft>
                <a:spcPts val="0"/>
              </a:spcAft>
              <a:buNone/>
            </a:pPr>
            <a:r>
              <a:rPr lang="en-IN" sz="1200" dirty="0"/>
              <a:t>4. Also, of the complete dataset only 57% people had purchased a new phone, thus helping us to conclude that the data is not really biased since, 57% is not that far from 50%, but quite far from 100% or 80%.</a:t>
            </a:r>
            <a:endParaRPr sz="1200" dirty="0"/>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6657A3ED-0B8E-4B1A-1839-565DF194556D}"/>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1be00d0bad_0_11"/>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96" name="Google Shape;196;g11be00d0bad_0_11"/>
          <p:cNvSpPr/>
          <p:nvPr/>
        </p:nvSpPr>
        <p:spPr>
          <a:xfrm>
            <a:off x="315725" y="110525"/>
            <a:ext cx="8182816"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Task 1(Classification Model Implementation – India Dataset)</a:t>
            </a: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 </a:t>
            </a:r>
            <a:endParaRPr sz="2400" b="0" i="0" u="none" strike="noStrike" cap="none" dirty="0">
              <a:latin typeface="Arial"/>
              <a:ea typeface="Arial"/>
              <a:cs typeface="Arial"/>
              <a:sym typeface="Arial"/>
            </a:endParaRPr>
          </a:p>
        </p:txBody>
      </p:sp>
      <p:sp>
        <p:nvSpPr>
          <p:cNvPr id="197" name="Google Shape;197;g11be00d0bad_0_11"/>
          <p:cNvSpPr/>
          <p:nvPr/>
        </p:nvSpPr>
        <p:spPr>
          <a:xfrm>
            <a:off x="53575" y="695700"/>
            <a:ext cx="9040500" cy="4447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endParaRPr sz="1200" dirty="0">
              <a:solidFill>
                <a:schemeClr val="dk1"/>
              </a:solidFill>
            </a:endParaRPr>
          </a:p>
          <a:p>
            <a:pPr marL="0" marR="0" lvl="0" indent="0" algn="l" rtl="0">
              <a:lnSpc>
                <a:spcPct val="100000"/>
              </a:lnSpc>
              <a:spcBef>
                <a:spcPts val="0"/>
              </a:spcBef>
              <a:spcAft>
                <a:spcPts val="0"/>
              </a:spcAft>
              <a:buNone/>
            </a:pPr>
            <a:r>
              <a:rPr lang="en-IN" sz="1200" b="1" dirty="0">
                <a:solidFill>
                  <a:schemeClr val="dk1"/>
                </a:solidFill>
              </a:rPr>
              <a:t>Step 1: </a:t>
            </a:r>
            <a:endParaRPr sz="1200" b="1" dirty="0">
              <a:solidFill>
                <a:schemeClr val="dk1"/>
              </a:solidFill>
            </a:endParaRPr>
          </a:p>
          <a:p>
            <a:pPr marL="0" marR="0" lvl="0" indent="0" algn="l" rtl="0">
              <a:lnSpc>
                <a:spcPct val="100000"/>
              </a:lnSpc>
              <a:spcBef>
                <a:spcPts val="0"/>
              </a:spcBef>
              <a:spcAft>
                <a:spcPts val="0"/>
              </a:spcAft>
              <a:buNone/>
            </a:pPr>
            <a:r>
              <a:rPr lang="en-IN" sz="1200" dirty="0">
                <a:solidFill>
                  <a:schemeClr val="dk1"/>
                </a:solidFill>
              </a:rPr>
              <a:t>Took the coefficient values &amp; cut-off value of 0.6 from the China dataset and implemented the same model on this dataset. Had already created the dummy variables as stated earlier. The India dataset was ready to be implemented upon by the model generated using China dataset. </a:t>
            </a:r>
            <a:endParaRPr sz="1200" dirty="0"/>
          </a:p>
          <a:p>
            <a:pPr marL="0" marR="0" lvl="0" indent="0" algn="l" rtl="0">
              <a:lnSpc>
                <a:spcPct val="100000"/>
              </a:lnSpc>
              <a:spcBef>
                <a:spcPts val="2398"/>
              </a:spcBef>
              <a:spcAft>
                <a:spcPts val="0"/>
              </a:spcAft>
              <a:buNone/>
            </a:pPr>
            <a:r>
              <a:rPr lang="en-IN" sz="1200" b="1" dirty="0"/>
              <a:t>Step 2: </a:t>
            </a:r>
            <a:endParaRPr sz="1200" b="1" dirty="0"/>
          </a:p>
          <a:p>
            <a:pPr marL="0" marR="0" lvl="0" indent="0" algn="l" rtl="0">
              <a:lnSpc>
                <a:spcPct val="100000"/>
              </a:lnSpc>
              <a:spcBef>
                <a:spcPts val="2398"/>
              </a:spcBef>
              <a:spcAft>
                <a:spcPts val="0"/>
              </a:spcAft>
              <a:buNone/>
            </a:pPr>
            <a:r>
              <a:rPr lang="en-IN" sz="1200" dirty="0"/>
              <a:t>Calculated the probability of each data point using the formula P=1/(1+EXP(- (B</a:t>
            </a:r>
            <a:r>
              <a:rPr lang="en-IN" sz="700" dirty="0"/>
              <a:t>0</a:t>
            </a:r>
            <a:r>
              <a:rPr lang="en-IN" sz="1200" dirty="0"/>
              <a:t>+B</a:t>
            </a:r>
            <a:r>
              <a:rPr lang="en-IN" sz="700" dirty="0"/>
              <a:t>1</a:t>
            </a:r>
            <a:r>
              <a:rPr lang="en-IN" sz="1200" dirty="0"/>
              <a:t>X</a:t>
            </a:r>
            <a:r>
              <a:rPr lang="en-IN" sz="700" dirty="0"/>
              <a:t>1</a:t>
            </a:r>
            <a:r>
              <a:rPr lang="en-IN" sz="1200" dirty="0"/>
              <a:t>+…+</a:t>
            </a:r>
            <a:r>
              <a:rPr lang="en-IN" sz="1200" dirty="0" err="1"/>
              <a:t>B</a:t>
            </a:r>
            <a:r>
              <a:rPr lang="en-IN" sz="700" dirty="0" err="1"/>
              <a:t>n</a:t>
            </a:r>
            <a:r>
              <a:rPr lang="en-IN" sz="1200" dirty="0" err="1"/>
              <a:t>X</a:t>
            </a:r>
            <a:r>
              <a:rPr lang="en-IN" sz="700" dirty="0" err="1"/>
              <a:t>n</a:t>
            </a:r>
            <a:r>
              <a:rPr lang="en-IN" sz="1200" dirty="0"/>
              <a:t>)) </a:t>
            </a:r>
            <a:endParaRPr sz="1200" dirty="0"/>
          </a:p>
          <a:p>
            <a:pPr marL="0" marR="0" lvl="0" indent="0" algn="l" rtl="0">
              <a:lnSpc>
                <a:spcPct val="100000"/>
              </a:lnSpc>
              <a:spcBef>
                <a:spcPts val="2398"/>
              </a:spcBef>
              <a:spcAft>
                <a:spcPts val="0"/>
              </a:spcAft>
              <a:buNone/>
            </a:pPr>
            <a:r>
              <a:rPr lang="en-IN" sz="1200" b="1" dirty="0"/>
              <a:t>Step 3: </a:t>
            </a:r>
            <a:endParaRPr sz="1200" b="1" dirty="0"/>
          </a:p>
          <a:p>
            <a:pPr marL="0" marR="0" lvl="0" indent="0" algn="l" rtl="0">
              <a:lnSpc>
                <a:spcPct val="100000"/>
              </a:lnSpc>
              <a:spcBef>
                <a:spcPts val="2398"/>
              </a:spcBef>
              <a:spcAft>
                <a:spcPts val="0"/>
              </a:spcAft>
              <a:buNone/>
            </a:pPr>
            <a:r>
              <a:rPr lang="en-IN" sz="1200" dirty="0"/>
              <a:t>Next, predicted the purchase variable for each data point using the comparison between the computed probability &amp; the cut-off value, such that if the probability value is greater than or equal to the cut-off, then that data point will be predicted as ‘1’ (buying the mobile phone), else ‘0’ (not buying the mobile phone). Thus, we predicted the final number of potential customers in the India dataset to be 33687.</a:t>
            </a:r>
            <a:endParaRPr sz="1200" dirty="0"/>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be00d0bad_0_24"/>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203" name="Google Shape;203;g11be00d0bad_0_24"/>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g11be00d0bad_0_24"/>
          <p:cNvSpPr/>
          <p:nvPr/>
        </p:nvSpPr>
        <p:spPr>
          <a:xfrm>
            <a:off x="315725" y="110525"/>
            <a:ext cx="80646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Task 2(Clustering India Dataset)</a:t>
            </a: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SzPts val="1100"/>
              <a:buNone/>
            </a:pP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 </a:t>
            </a:r>
            <a:endParaRPr sz="2400" b="0" i="0" u="none" strike="noStrike" cap="none" dirty="0">
              <a:latin typeface="Arial"/>
              <a:ea typeface="Arial"/>
              <a:cs typeface="Arial"/>
              <a:sym typeface="Arial"/>
            </a:endParaRPr>
          </a:p>
        </p:txBody>
      </p:sp>
      <p:sp>
        <p:nvSpPr>
          <p:cNvPr id="205" name="Google Shape;205;g11be00d0bad_0_24"/>
          <p:cNvSpPr/>
          <p:nvPr/>
        </p:nvSpPr>
        <p:spPr>
          <a:xfrm>
            <a:off x="53575" y="695700"/>
            <a:ext cx="9040500" cy="4447800"/>
          </a:xfrm>
          <a:prstGeom prst="rect">
            <a:avLst/>
          </a:prstGeom>
          <a:noFill/>
          <a:ln>
            <a:noFill/>
          </a:ln>
        </p:spPr>
        <p:txBody>
          <a:bodyPr spcFirstLastPara="1" wrap="square" lIns="90000" tIns="91425" rIns="90000" bIns="91425" anchor="t" anchorCtr="0">
            <a:noAutofit/>
          </a:bodyPr>
          <a:lstStyle/>
          <a:p>
            <a:pPr marL="457200" marR="0" lvl="0" indent="-304800" algn="l" rtl="0">
              <a:lnSpc>
                <a:spcPct val="115000"/>
              </a:lnSpc>
              <a:spcBef>
                <a:spcPts val="2398"/>
              </a:spcBef>
              <a:spcAft>
                <a:spcPts val="0"/>
              </a:spcAft>
              <a:buClr>
                <a:schemeClr val="dk1"/>
              </a:buClr>
              <a:buSzPts val="1200"/>
              <a:buChar char="●"/>
            </a:pPr>
            <a:r>
              <a:rPr lang="en-IN" sz="1200" dirty="0">
                <a:solidFill>
                  <a:schemeClr val="dk1"/>
                </a:solidFill>
              </a:rPr>
              <a:t>After predicting the total number of cases where a customer will buy a new mobile phone, only those values are taken that have ‘1’ in the purchase variable – that is, took out only the potential customer dataset from the complete dataset.</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Now, since the magnitude of Customer Age, Annual Income &amp; Phone Age are not on a similar scale, so performed Scaling &amp; Standardization.</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Standardization done using the “</a:t>
            </a:r>
            <a:r>
              <a:rPr lang="en-IN" sz="1200" b="1" dirty="0">
                <a:solidFill>
                  <a:schemeClr val="dk1"/>
                </a:solidFill>
              </a:rPr>
              <a:t>Standardize</a:t>
            </a:r>
            <a:r>
              <a:rPr lang="en-IN" sz="1200" dirty="0">
                <a:solidFill>
                  <a:schemeClr val="dk1"/>
                </a:solidFill>
              </a:rPr>
              <a:t>” excel function with the help of each variable’s column mean &amp; standard deviation.</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Assigned a random cluster number to each data point, using </a:t>
            </a:r>
            <a:r>
              <a:rPr lang="en-IN" sz="1200" b="1" dirty="0">
                <a:solidFill>
                  <a:schemeClr val="dk1"/>
                </a:solidFill>
              </a:rPr>
              <a:t>RANDBETWEEN</a:t>
            </a:r>
            <a:r>
              <a:rPr lang="en-IN" sz="1200" dirty="0">
                <a:solidFill>
                  <a:schemeClr val="dk1"/>
                </a:solidFill>
              </a:rPr>
              <a:t> excel function.</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Once the standardized data was prepared, performed K-Means clustering using the K-Means Cluster Analysis tool via the Real Statistics Excel add-in. </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Performed the clustering for two values of </a:t>
            </a:r>
            <a:r>
              <a:rPr lang="en-IN" sz="1200" b="1" dirty="0">
                <a:solidFill>
                  <a:schemeClr val="dk1"/>
                </a:solidFill>
              </a:rPr>
              <a:t>K: K=3 &amp; K=4. </a:t>
            </a:r>
            <a:endParaRPr sz="1200" b="1"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Analysed the clusters obtained from K=3, they did not the represent the entire dataset. The clusters for K=3, did not cover old age customers with phone age less than 1.5 years.</a:t>
            </a:r>
            <a:endParaRPr sz="1400" b="0" i="0" u="none" strike="noStrike" cap="none" dirty="0">
              <a:latin typeface="Arial"/>
              <a:ea typeface="Arial"/>
              <a:cs typeface="Arial"/>
              <a:sym typeface="Arial"/>
            </a:endParaRPr>
          </a:p>
          <a:p>
            <a:pPr marL="457200" marR="0" lvl="0" indent="-304800" algn="l" rtl="0">
              <a:lnSpc>
                <a:spcPct val="115000"/>
              </a:lnSpc>
              <a:spcBef>
                <a:spcPts val="0"/>
              </a:spcBef>
              <a:spcAft>
                <a:spcPts val="0"/>
              </a:spcAft>
              <a:buSzPts val="1200"/>
              <a:buChar char="●"/>
            </a:pPr>
            <a:r>
              <a:rPr lang="en-IN" sz="1200" dirty="0"/>
              <a:t>Hence, finally decided on the clusters for K=4. The spread of values of all the three variables – Current Age, Annual Income &amp; Phone Age – across the 4 clusters represented the entire dataset. </a:t>
            </a:r>
            <a:endParaRPr sz="1200" dirty="0"/>
          </a:p>
          <a:p>
            <a:pPr marL="457200" marR="0" lvl="0" indent="-304800" algn="l" rtl="0">
              <a:lnSpc>
                <a:spcPct val="115000"/>
              </a:lnSpc>
              <a:spcBef>
                <a:spcPts val="0"/>
              </a:spcBef>
              <a:spcAft>
                <a:spcPts val="0"/>
              </a:spcAft>
              <a:buSzPts val="1200"/>
              <a:buChar char="●"/>
            </a:pPr>
            <a:r>
              <a:rPr lang="en-IN" sz="1200" dirty="0"/>
              <a:t>Calculated the centroids for each variable for K = 4. And then made the necessary categorization for Task 3 as mentioned in the problem statement. </a:t>
            </a:r>
            <a:endParaRPr sz="12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A2F5D48E-2B37-267D-3BE1-EF9FBA2555FA}"/>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1be00d0bad_0_41"/>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219" name="Google Shape;219;g11be00d0bad_0_41"/>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g11be00d0bad_0_41"/>
          <p:cNvSpPr/>
          <p:nvPr/>
        </p:nvSpPr>
        <p:spPr>
          <a:xfrm>
            <a:off x="315725" y="110525"/>
            <a:ext cx="80646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Task 3(Business Decision)</a:t>
            </a:r>
            <a:endParaRPr sz="240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SzPts val="1100"/>
              <a:buNone/>
            </a:pPr>
            <a:endParaRPr sz="240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 </a:t>
            </a:r>
            <a:endParaRPr sz="2400" b="0" i="0" u="none" strike="noStrike" cap="none">
              <a:latin typeface="Arial"/>
              <a:ea typeface="Arial"/>
              <a:cs typeface="Arial"/>
              <a:sym typeface="Arial"/>
            </a:endParaRPr>
          </a:p>
        </p:txBody>
      </p:sp>
      <p:sp>
        <p:nvSpPr>
          <p:cNvPr id="221" name="Google Shape;221;g11be00d0bad_0_41"/>
          <p:cNvSpPr/>
          <p:nvPr/>
        </p:nvSpPr>
        <p:spPr>
          <a:xfrm>
            <a:off x="53575" y="534336"/>
            <a:ext cx="9040500" cy="4447800"/>
          </a:xfrm>
          <a:prstGeom prst="rect">
            <a:avLst/>
          </a:prstGeom>
          <a:noFill/>
          <a:ln>
            <a:noFill/>
          </a:ln>
        </p:spPr>
        <p:txBody>
          <a:bodyPr spcFirstLastPara="1" wrap="square" lIns="90000" tIns="91425" rIns="90000" bIns="91425" anchor="t" anchorCtr="0">
            <a:noAutofit/>
          </a:bodyPr>
          <a:lstStyle/>
          <a:p>
            <a:pPr marL="457200" lvl="0" indent="-298450" algn="l" rtl="0">
              <a:lnSpc>
                <a:spcPct val="115000"/>
              </a:lnSpc>
              <a:spcBef>
                <a:spcPts val="1300"/>
              </a:spcBef>
              <a:spcAft>
                <a:spcPts val="0"/>
              </a:spcAft>
              <a:buClr>
                <a:schemeClr val="dk1"/>
              </a:buClr>
              <a:buSzPts val="1100"/>
              <a:buChar char="●"/>
            </a:pPr>
            <a:r>
              <a:rPr lang="en-IN" sz="1100" b="1" dirty="0">
                <a:solidFill>
                  <a:schemeClr val="dk1"/>
                </a:solidFill>
              </a:rPr>
              <a:t>Cluster 1:</a:t>
            </a:r>
            <a:r>
              <a:rPr lang="en-IN" sz="1100" dirty="0">
                <a:solidFill>
                  <a:schemeClr val="dk1"/>
                </a:solidFill>
              </a:rPr>
              <a:t> As per the summary of the clusters, cluster 1 contains old people with phones that are more than a year old. So average revenue per individual for this cluster would be an average of 10000,18500,21500,32500, i.e., Rs 20625.</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100" b="1" dirty="0">
                <a:solidFill>
                  <a:schemeClr val="dk1"/>
                </a:solidFill>
              </a:rPr>
              <a:t>Cluster 2:</a:t>
            </a:r>
            <a:r>
              <a:rPr lang="en-IN" sz="1100" dirty="0">
                <a:solidFill>
                  <a:schemeClr val="dk1"/>
                </a:solidFill>
              </a:rPr>
              <a:t> As per the summary of the clusters, cluster 2 contains old and middle-aged people with medium to high income with phones that are more than a year old. So average revenue per individual for this cluster would be an average of 18500,21500,18500,21500,32500,32500, i.e., Rs 24167.</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100" b="1" dirty="0">
                <a:solidFill>
                  <a:schemeClr val="dk1"/>
                </a:solidFill>
              </a:rPr>
              <a:t>Cluster 3</a:t>
            </a:r>
            <a:r>
              <a:rPr lang="en-IN" sz="1100" dirty="0">
                <a:solidFill>
                  <a:schemeClr val="dk1"/>
                </a:solidFill>
              </a:rPr>
              <a:t>: As per the summary of the clusters, cluster 3 contains middle-aged people with medium to high income with phones that are more than a year old. So average revenue per individual for this cluster would be an average of 18500,21500,32500, i.e., Rs 24167.</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100" b="1" dirty="0">
                <a:solidFill>
                  <a:schemeClr val="dk1"/>
                </a:solidFill>
              </a:rPr>
              <a:t>Cluster 4: </a:t>
            </a:r>
            <a:r>
              <a:rPr lang="en-IN" sz="1100" dirty="0">
                <a:solidFill>
                  <a:schemeClr val="dk1"/>
                </a:solidFill>
              </a:rPr>
              <a:t>As per the summary of the clusters, cluster 4 contains young and middle-aged people with low to medium income with phones that are more than a year old. So average revenue per individual for this cluster would be an average of 10000,11500,13500,18500,21500, i.e., Rs 15000.</a:t>
            </a:r>
            <a:endParaRPr sz="1100" dirty="0">
              <a:solidFill>
                <a:schemeClr val="dk1"/>
              </a:solidFill>
            </a:endParaRPr>
          </a:p>
          <a:p>
            <a:pPr marL="0" marR="0" lvl="0" indent="0" algn="l" rtl="0">
              <a:lnSpc>
                <a:spcPct val="115000"/>
              </a:lnSpc>
              <a:spcBef>
                <a:spcPts val="2398"/>
              </a:spcBef>
              <a:spcAft>
                <a:spcPts val="0"/>
              </a:spcAft>
              <a:buNone/>
            </a:pPr>
            <a:r>
              <a:rPr lang="en-IN" sz="1100" dirty="0">
                <a:solidFill>
                  <a:schemeClr val="dk1"/>
                </a:solidFill>
              </a:rPr>
              <a:t>The company XYZ mobile mentioned the below points for entering the market:</a:t>
            </a:r>
            <a:endParaRPr sz="1100" dirty="0">
              <a:solidFill>
                <a:schemeClr val="dk1"/>
              </a:solidFill>
            </a:endParaRPr>
          </a:p>
          <a:p>
            <a:pPr marL="457200" marR="0" lvl="0" indent="-304800" algn="l" rtl="0">
              <a:lnSpc>
                <a:spcPct val="115000"/>
              </a:lnSpc>
              <a:spcBef>
                <a:spcPts val="2398"/>
              </a:spcBef>
              <a:spcAft>
                <a:spcPts val="0"/>
              </a:spcAft>
              <a:buClr>
                <a:schemeClr val="dk1"/>
              </a:buClr>
              <a:buSzPts val="1200"/>
              <a:buAutoNum type="arabicPeriod"/>
            </a:pPr>
            <a:r>
              <a:rPr lang="en-IN" sz="1100" dirty="0">
                <a:solidFill>
                  <a:schemeClr val="dk1"/>
                </a:solidFill>
              </a:rPr>
              <a:t>Estimated revenue of 20 crore rupees from the total sales over one year in Mumbai over the sample data. </a:t>
            </a:r>
            <a:endParaRPr sz="1100" dirty="0">
              <a:solidFill>
                <a:schemeClr val="dk1"/>
              </a:solidFill>
            </a:endParaRPr>
          </a:p>
          <a:p>
            <a:pPr marL="457200" marR="0" lvl="0" indent="-304800" algn="l" rtl="0">
              <a:lnSpc>
                <a:spcPct val="115000"/>
              </a:lnSpc>
              <a:spcBef>
                <a:spcPts val="0"/>
              </a:spcBef>
              <a:spcAft>
                <a:spcPts val="0"/>
              </a:spcAft>
              <a:buClr>
                <a:schemeClr val="dk1"/>
              </a:buClr>
              <a:buSzPts val="1200"/>
              <a:buAutoNum type="arabicPeriod"/>
            </a:pPr>
            <a:r>
              <a:rPr lang="en-IN" sz="1100" dirty="0">
                <a:solidFill>
                  <a:schemeClr val="dk1"/>
                </a:solidFill>
              </a:rPr>
              <a:t>Minimum 12,000 units to be sold in the sample data. It was also mentioned that, based on the similarities between Indian and Chinese market and the past trends, the company will be able to capture a minimum 40% market share in each cluster after the devised strategies have been implemented.</a:t>
            </a:r>
            <a:endParaRPr sz="1100" dirty="0">
              <a:solidFill>
                <a:schemeClr val="dk1"/>
              </a:solidFill>
            </a:endParaRPr>
          </a:p>
          <a:p>
            <a:pPr marL="457200" marR="0" lvl="0" indent="-304800" algn="l" rtl="0">
              <a:lnSpc>
                <a:spcPct val="115000"/>
              </a:lnSpc>
              <a:spcBef>
                <a:spcPts val="0"/>
              </a:spcBef>
              <a:spcAft>
                <a:spcPts val="0"/>
              </a:spcAft>
              <a:buClr>
                <a:schemeClr val="dk1"/>
              </a:buClr>
              <a:buSzPts val="1200"/>
              <a:buAutoNum type="arabicPeriod"/>
            </a:pPr>
            <a:r>
              <a:rPr lang="en-IN" sz="1100" dirty="0">
                <a:solidFill>
                  <a:schemeClr val="dk1"/>
                </a:solidFill>
              </a:rPr>
              <a:t>So, considering the case of minimum revenue generation, that is of the predicted purchases, even if only 40% sales happen, then the total units sold should be &gt;12000 units and the total revenue generated should be &gt;20 crore rupees. </a:t>
            </a:r>
            <a:endParaRPr sz="1100" dirty="0">
              <a:solidFill>
                <a:schemeClr val="dk1"/>
              </a:solidFill>
            </a:endParaRPr>
          </a:p>
          <a:p>
            <a:pPr marL="457200" marR="0" lvl="0" indent="-304800" algn="l" rtl="0">
              <a:lnSpc>
                <a:spcPct val="115000"/>
              </a:lnSpc>
              <a:spcBef>
                <a:spcPts val="0"/>
              </a:spcBef>
              <a:spcAft>
                <a:spcPts val="0"/>
              </a:spcAft>
              <a:buClr>
                <a:schemeClr val="dk1"/>
              </a:buClr>
              <a:buSzPts val="1200"/>
              <a:buAutoNum type="arabicPeriod"/>
            </a:pPr>
            <a:r>
              <a:rPr lang="en-IN" sz="1100" dirty="0">
                <a:solidFill>
                  <a:schemeClr val="dk1"/>
                </a:solidFill>
              </a:rPr>
              <a:t>The values for 40% of the total units sold as well as 40% of the total revenue generated: 40% of the total units sold = 13473 units [&gt;12000 units], 40% of the total revenue generated = 28+ crore rupees [&gt;20 crore rupees]</a:t>
            </a:r>
            <a:endParaRPr sz="1100" dirty="0">
              <a:solidFill>
                <a:schemeClr val="dk1"/>
              </a:solidFill>
            </a:endParaRPr>
          </a:p>
        </p:txBody>
      </p:sp>
      <p:pic>
        <p:nvPicPr>
          <p:cNvPr id="2" name="Picture 1" descr="A picture containing logo&#10;&#10;Description automatically generated">
            <a:extLst>
              <a:ext uri="{FF2B5EF4-FFF2-40B4-BE49-F238E27FC236}">
                <a16:creationId xmlns:a16="http://schemas.microsoft.com/office/drawing/2014/main" id="{9D5B6BBC-1641-C52D-5E80-AE8DA4F62614}"/>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1be00d0bad_0_52"/>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227" name="Google Shape;227;g11be00d0bad_0_52"/>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g11be00d0bad_0_52"/>
          <p:cNvSpPr/>
          <p:nvPr/>
        </p:nvSpPr>
        <p:spPr>
          <a:xfrm>
            <a:off x="315725" y="110525"/>
            <a:ext cx="80646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Final Decision</a:t>
            </a:r>
            <a:endParaRPr sz="240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 </a:t>
            </a:r>
            <a:endParaRPr sz="2400" b="0" i="0" u="none" strike="noStrike" cap="none">
              <a:latin typeface="Arial"/>
              <a:ea typeface="Arial"/>
              <a:cs typeface="Arial"/>
              <a:sym typeface="Arial"/>
            </a:endParaRPr>
          </a:p>
        </p:txBody>
      </p:sp>
      <p:sp>
        <p:nvSpPr>
          <p:cNvPr id="229" name="Google Shape;229;g11be00d0bad_0_52"/>
          <p:cNvSpPr/>
          <p:nvPr/>
        </p:nvSpPr>
        <p:spPr>
          <a:xfrm>
            <a:off x="53575" y="695700"/>
            <a:ext cx="9040500" cy="44478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2398"/>
              </a:spcBef>
              <a:spcAft>
                <a:spcPts val="0"/>
              </a:spcAft>
              <a:buNone/>
            </a:pPr>
            <a:r>
              <a:rPr lang="en-IN" sz="1100" dirty="0">
                <a:solidFill>
                  <a:schemeClr val="dk1"/>
                </a:solidFill>
              </a:rPr>
              <a:t>I</a:t>
            </a:r>
            <a:r>
              <a:rPr lang="en-IN" sz="1200" dirty="0">
                <a:solidFill>
                  <a:schemeClr val="dk1"/>
                </a:solidFill>
              </a:rPr>
              <a:t>t can be concluded based on the classification model created on China dataset, then implemented on the India dataset to predict the purchases - and the clustering on the India dataset through which we got the total units sold &amp; the total revenue generated, even if minimum sales (40% market cover only) happen of the total predicted value we’re still good to go. </a:t>
            </a:r>
            <a:endParaRPr sz="1200" dirty="0">
              <a:solidFill>
                <a:schemeClr val="dk1"/>
              </a:solidFill>
            </a:endParaRPr>
          </a:p>
          <a:p>
            <a:pPr marL="0" marR="0" lvl="0" indent="0" algn="l" rtl="0">
              <a:lnSpc>
                <a:spcPct val="115000"/>
              </a:lnSpc>
              <a:spcBef>
                <a:spcPts val="2398"/>
              </a:spcBef>
              <a:spcAft>
                <a:spcPts val="0"/>
              </a:spcAft>
              <a:buNone/>
            </a:pPr>
            <a:r>
              <a:rPr lang="en-IN" sz="1200" dirty="0">
                <a:solidFill>
                  <a:schemeClr val="dk1"/>
                </a:solidFill>
              </a:rPr>
              <a:t>Company XYZ Mobiles should enter the Indian market.</a:t>
            </a:r>
            <a:endParaRPr sz="1300" dirty="0">
              <a:solidFill>
                <a:schemeClr val="dk1"/>
              </a:solidFill>
            </a:endParaRPr>
          </a:p>
        </p:txBody>
      </p:sp>
      <p:pic>
        <p:nvPicPr>
          <p:cNvPr id="2" name="Picture 1" descr="A picture containing logo&#10;&#10;Description automatically generated">
            <a:extLst>
              <a:ext uri="{FF2B5EF4-FFF2-40B4-BE49-F238E27FC236}">
                <a16:creationId xmlns:a16="http://schemas.microsoft.com/office/drawing/2014/main" id="{0BD65085-B797-F026-5028-A4CA398AFBA1}"/>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333F"/>
        </a:solidFill>
        <a:effectLst/>
      </p:bgPr>
    </p:bg>
    <p:spTree>
      <p:nvGrpSpPr>
        <p:cNvPr id="1" name="Shape 122"/>
        <p:cNvGrpSpPr/>
        <p:nvPr/>
      </p:nvGrpSpPr>
      <p:grpSpPr>
        <a:xfrm>
          <a:off x="0" y="0"/>
          <a:ext cx="0" cy="0"/>
          <a:chOff x="0" y="0"/>
          <a:chExt cx="0" cy="0"/>
        </a:xfrm>
      </p:grpSpPr>
      <p:sp>
        <p:nvSpPr>
          <p:cNvPr id="124" name="Google Shape;124;p3"/>
          <p:cNvSpPr/>
          <p:nvPr/>
        </p:nvSpPr>
        <p:spPr>
          <a:xfrm>
            <a:off x="542215" y="1289797"/>
            <a:ext cx="4820400" cy="2563800"/>
          </a:xfrm>
          <a:prstGeom prst="rect">
            <a:avLst/>
          </a:prstGeom>
          <a:noFill/>
          <a:ln>
            <a:noFill/>
          </a:ln>
        </p:spPr>
        <p:txBody>
          <a:bodyPr spcFirstLastPara="1" wrap="square" lIns="90000" tIns="91425" rIns="90000" bIns="91425" anchor="t" anchorCtr="0">
            <a:noAutofit/>
          </a:bodyPr>
          <a:lstStyle/>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Walkthrough</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Pre-work</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Task 1</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Task 2 </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Task 3</a:t>
            </a:r>
            <a:endParaRPr sz="180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a:solidFill>
                  <a:schemeClr val="lt1"/>
                </a:solidFill>
              </a:rPr>
              <a:t>Final Decision</a:t>
            </a:r>
            <a:endParaRPr sz="1800">
              <a:solidFill>
                <a:schemeClr val="lt1"/>
              </a:solidFill>
            </a:endParaRPr>
          </a:p>
          <a:p>
            <a:pPr marL="457200" marR="0" lvl="0" indent="0" algn="l" rtl="0">
              <a:lnSpc>
                <a:spcPct val="115000"/>
              </a:lnSpc>
              <a:spcBef>
                <a:spcPts val="0"/>
              </a:spcBef>
              <a:spcAft>
                <a:spcPts val="0"/>
              </a:spcAft>
              <a:buNone/>
            </a:pPr>
            <a:endParaRPr sz="1800" b="1"/>
          </a:p>
          <a:p>
            <a:pPr marL="0" marR="0" lvl="0" indent="0" algn="l" rtl="0">
              <a:lnSpc>
                <a:spcPct val="115000"/>
              </a:lnSpc>
              <a:spcBef>
                <a:spcPts val="0"/>
              </a:spcBef>
              <a:spcAft>
                <a:spcPts val="0"/>
              </a:spcAft>
              <a:buNone/>
            </a:pPr>
            <a:endParaRPr sz="1800" b="0" i="0" u="none" strike="noStrike" cap="none">
              <a:latin typeface="Arial"/>
              <a:ea typeface="Arial"/>
              <a:cs typeface="Arial"/>
              <a:sym typeface="Arial"/>
            </a:endParaRPr>
          </a:p>
        </p:txBody>
      </p:sp>
      <p:sp>
        <p:nvSpPr>
          <p:cNvPr id="125" name="Google Shape;125;p3"/>
          <p:cNvSpPr txBox="1"/>
          <p:nvPr/>
        </p:nvSpPr>
        <p:spPr>
          <a:xfrm>
            <a:off x="581275" y="317075"/>
            <a:ext cx="4306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b="1" u="sng">
                <a:solidFill>
                  <a:schemeClr val="lt1"/>
                </a:solidFill>
              </a:rPr>
              <a:t>Context</a:t>
            </a:r>
            <a:endParaRPr sz="2700" b="1" u="sng">
              <a:solidFill>
                <a:schemeClr val="lt1"/>
              </a:solidFill>
            </a:endParaRPr>
          </a:p>
          <a:p>
            <a:pPr marL="0" lvl="0" indent="0" algn="l" rtl="0">
              <a:spcBef>
                <a:spcPts val="0"/>
              </a:spcBef>
              <a:spcAft>
                <a:spcPts val="0"/>
              </a:spcAft>
              <a:buNone/>
            </a:pPr>
            <a:endParaRPr/>
          </a:p>
        </p:txBody>
      </p:sp>
      <p:pic>
        <p:nvPicPr>
          <p:cNvPr id="5" name="Picture 4" descr="A picture containing logo&#10;&#10;Description automatically generated">
            <a:extLst>
              <a:ext uri="{FF2B5EF4-FFF2-40B4-BE49-F238E27FC236}">
                <a16:creationId xmlns:a16="http://schemas.microsoft.com/office/drawing/2014/main" id="{9D27876B-8FCA-8D27-3D59-E25C0456BFF2}"/>
              </a:ext>
            </a:extLst>
          </p:cNvPr>
          <p:cNvPicPr>
            <a:picLocks noChangeAspect="1"/>
          </p:cNvPicPr>
          <p:nvPr/>
        </p:nvPicPr>
        <p:blipFill>
          <a:blip r:embed="rId3"/>
          <a:stretch>
            <a:fillRect/>
          </a:stretch>
        </p:blipFill>
        <p:spPr>
          <a:xfrm>
            <a:off x="7933147" y="98064"/>
            <a:ext cx="980333" cy="4380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p:nvPr/>
        </p:nvSpPr>
        <p:spPr>
          <a:xfrm>
            <a:off x="0" y="0"/>
            <a:ext cx="9142920" cy="635760"/>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31" name="Google Shape;131;p4"/>
          <p:cNvSpPr/>
          <p:nvPr/>
        </p:nvSpPr>
        <p:spPr>
          <a:xfrm>
            <a:off x="7929360" y="210240"/>
            <a:ext cx="81252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15720" y="110520"/>
            <a:ext cx="4459320" cy="39024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33" name="Google Shape;133;p4"/>
          <p:cNvSpPr/>
          <p:nvPr/>
        </p:nvSpPr>
        <p:spPr>
          <a:xfrm>
            <a:off x="261937" y="467802"/>
            <a:ext cx="8827200" cy="43302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2398"/>
              </a:spcBef>
              <a:spcAft>
                <a:spcPts val="0"/>
              </a:spcAft>
              <a:buNone/>
            </a:pPr>
            <a:r>
              <a:rPr lang="en-IN" sz="1200" b="1" dirty="0"/>
              <a:t>1. Problem Statement</a:t>
            </a:r>
            <a:r>
              <a:rPr lang="en-IN" sz="1200" dirty="0"/>
              <a:t> - Went through the problem statement as provided and the expected analysis</a:t>
            </a:r>
            <a:endParaRPr sz="1200" dirty="0"/>
          </a:p>
          <a:p>
            <a:pPr marL="0" marR="0" lvl="0" indent="0" algn="l" rtl="0">
              <a:lnSpc>
                <a:spcPct val="100000"/>
              </a:lnSpc>
              <a:spcBef>
                <a:spcPts val="2398"/>
              </a:spcBef>
              <a:spcAft>
                <a:spcPts val="0"/>
              </a:spcAft>
              <a:buNone/>
            </a:pPr>
            <a:r>
              <a:rPr lang="en-IN" sz="1200" b="1" dirty="0"/>
              <a:t>2. Data Cleaning </a:t>
            </a:r>
            <a:r>
              <a:rPr lang="en-IN" sz="1200" dirty="0"/>
              <a:t>- </a:t>
            </a:r>
            <a:endParaRPr sz="1200" dirty="0"/>
          </a:p>
          <a:p>
            <a:pPr marL="457200" marR="0" lvl="0" indent="-304800" algn="l" rtl="0">
              <a:lnSpc>
                <a:spcPct val="100000"/>
              </a:lnSpc>
              <a:spcBef>
                <a:spcPts val="2398"/>
              </a:spcBef>
              <a:spcAft>
                <a:spcPts val="0"/>
              </a:spcAft>
              <a:buSzPts val="1200"/>
              <a:buChar char="●"/>
            </a:pPr>
            <a:r>
              <a:rPr lang="en-IN" sz="1200" dirty="0"/>
              <a:t>Checked for duplicate, invalid &amp; missing values.</a:t>
            </a:r>
            <a:endParaRPr sz="1200" dirty="0"/>
          </a:p>
          <a:p>
            <a:pPr marL="457200" marR="0" lvl="0" indent="-304800" algn="l" rtl="0">
              <a:lnSpc>
                <a:spcPct val="100000"/>
              </a:lnSpc>
              <a:spcBef>
                <a:spcPts val="0"/>
              </a:spcBef>
              <a:spcAft>
                <a:spcPts val="0"/>
              </a:spcAft>
              <a:buSzPts val="1200"/>
              <a:buChar char="●"/>
            </a:pPr>
            <a:r>
              <a:rPr lang="en-IN" sz="1200" dirty="0"/>
              <a:t>Checked for any sort of inconsistency in the provided dataset.</a:t>
            </a:r>
            <a:endParaRPr sz="1200" dirty="0"/>
          </a:p>
          <a:p>
            <a:pPr marL="457200" marR="0" lvl="0" indent="-304800" algn="l" rtl="0">
              <a:lnSpc>
                <a:spcPct val="100000"/>
              </a:lnSpc>
              <a:spcBef>
                <a:spcPts val="0"/>
              </a:spcBef>
              <a:spcAft>
                <a:spcPts val="0"/>
              </a:spcAft>
              <a:buSzPts val="1200"/>
              <a:buChar char="●"/>
            </a:pPr>
            <a:r>
              <a:rPr lang="en-IN" sz="1200" dirty="0"/>
              <a:t>The above was done for both China &amp; India datasets. Computed the variable </a:t>
            </a:r>
            <a:r>
              <a:rPr lang="en-IN" sz="1200" dirty="0" err="1"/>
              <a:t>Phone_Age</a:t>
            </a:r>
            <a:r>
              <a:rPr lang="en-IN" sz="1200" dirty="0"/>
              <a:t> in the India data set as instructed in the problem statement – using the new purchase date as 7th July 2019. </a:t>
            </a:r>
            <a:endParaRPr sz="1200" dirty="0"/>
          </a:p>
          <a:p>
            <a:pPr marL="0" marR="0" lvl="0" indent="0" algn="l" rtl="0">
              <a:lnSpc>
                <a:spcPct val="100000"/>
              </a:lnSpc>
              <a:spcBef>
                <a:spcPts val="2398"/>
              </a:spcBef>
              <a:spcAft>
                <a:spcPts val="0"/>
              </a:spcAft>
              <a:buNone/>
            </a:pPr>
            <a:r>
              <a:rPr lang="en-IN" sz="1200" b="1" dirty="0"/>
              <a:t>3. Data Categorization </a:t>
            </a:r>
            <a:r>
              <a:rPr lang="en-IN" sz="1200" dirty="0"/>
              <a:t>- </a:t>
            </a:r>
            <a:endParaRPr sz="1200" dirty="0"/>
          </a:p>
          <a:p>
            <a:pPr marL="457200" marR="0" lvl="0" indent="-304800" algn="l" rtl="0">
              <a:lnSpc>
                <a:spcPct val="100000"/>
              </a:lnSpc>
              <a:spcBef>
                <a:spcPts val="2398"/>
              </a:spcBef>
              <a:spcAft>
                <a:spcPts val="0"/>
              </a:spcAft>
              <a:buSzPts val="1200"/>
              <a:buChar char="●"/>
            </a:pPr>
            <a:r>
              <a:rPr lang="en-IN" sz="1200" dirty="0"/>
              <a:t>Divided the data into categories for various variables.</a:t>
            </a:r>
            <a:endParaRPr sz="1200" dirty="0"/>
          </a:p>
          <a:p>
            <a:pPr marL="457200" marR="0" lvl="0" indent="-304800" algn="l" rtl="0">
              <a:lnSpc>
                <a:spcPct val="100000"/>
              </a:lnSpc>
              <a:spcBef>
                <a:spcPts val="0"/>
              </a:spcBef>
              <a:spcAft>
                <a:spcPts val="0"/>
              </a:spcAft>
              <a:buSzPts val="1200"/>
              <a:buChar char="●"/>
            </a:pPr>
            <a:r>
              <a:rPr lang="en-IN" sz="1200" dirty="0"/>
              <a:t>Categorization was done for the ease of analysis &amp; understanding. The above again done in both India &amp; China datasets.</a:t>
            </a:r>
            <a:endParaRPr sz="1200" dirty="0"/>
          </a:p>
          <a:p>
            <a:pPr marL="0" marR="0" lvl="0" indent="0" algn="l" rtl="0">
              <a:lnSpc>
                <a:spcPct val="100000"/>
              </a:lnSpc>
              <a:spcBef>
                <a:spcPts val="2398"/>
              </a:spcBef>
              <a:spcAft>
                <a:spcPts val="0"/>
              </a:spcAft>
              <a:buNone/>
            </a:pPr>
            <a:r>
              <a:rPr lang="en-IN" sz="1200" b="1" dirty="0"/>
              <a:t>4. Data Preparation </a:t>
            </a:r>
            <a:r>
              <a:rPr lang="en-IN" sz="1200" dirty="0"/>
              <a:t>- </a:t>
            </a:r>
            <a:endParaRPr sz="1200" dirty="0"/>
          </a:p>
          <a:p>
            <a:pPr marL="457200" marR="0" lvl="0" indent="-304800" algn="l" rtl="0">
              <a:lnSpc>
                <a:spcPct val="100000"/>
              </a:lnSpc>
              <a:spcBef>
                <a:spcPts val="2398"/>
              </a:spcBef>
              <a:spcAft>
                <a:spcPts val="0"/>
              </a:spcAft>
              <a:buSzPts val="1200"/>
              <a:buChar char="●"/>
            </a:pPr>
            <a:r>
              <a:rPr lang="en-IN" sz="1200" dirty="0"/>
              <a:t>Created dummy variables for the categorized variables for the purpose of binary logistic regression in the China dataset.</a:t>
            </a:r>
            <a:endParaRPr sz="1200" dirty="0"/>
          </a:p>
          <a:p>
            <a:pPr marL="457200" marR="0" lvl="0" indent="-304800" algn="l" rtl="0">
              <a:lnSpc>
                <a:spcPct val="100000"/>
              </a:lnSpc>
              <a:spcBef>
                <a:spcPts val="0"/>
              </a:spcBef>
              <a:spcAft>
                <a:spcPts val="0"/>
              </a:spcAft>
              <a:buSzPts val="1200"/>
              <a:buChar char="●"/>
            </a:pPr>
            <a:r>
              <a:rPr lang="en-IN" sz="1200" dirty="0"/>
              <a:t>Divided the data into Training (70%) &amp; Test datasets (30%).</a:t>
            </a:r>
            <a:endParaRPr sz="1200" dirty="0"/>
          </a:p>
          <a:p>
            <a:pPr marL="0" marR="0" lvl="0" indent="0" algn="l" rtl="0">
              <a:lnSpc>
                <a:spcPct val="100000"/>
              </a:lnSpc>
              <a:spcBef>
                <a:spcPts val="2398"/>
              </a:spcBef>
              <a:spcAft>
                <a:spcPts val="0"/>
              </a:spcAft>
              <a:buClr>
                <a:schemeClr val="dk1"/>
              </a:buClr>
              <a:buSzPts val="1100"/>
              <a:buFont typeface="Arial"/>
              <a:buNone/>
            </a:pPr>
            <a:endParaRPr sz="1200" dirty="0"/>
          </a:p>
          <a:p>
            <a:pPr marL="0" marR="0" lvl="0" indent="0" algn="l" rtl="0">
              <a:lnSpc>
                <a:spcPct val="95000"/>
              </a:lnSpc>
              <a:spcBef>
                <a:spcPts val="2398"/>
              </a:spcBef>
              <a:spcAft>
                <a:spcPts val="0"/>
              </a:spcAft>
              <a:buNone/>
            </a:pPr>
            <a:endParaRPr dirty="0"/>
          </a:p>
          <a:p>
            <a:pPr marL="457200" marR="0" lvl="0" indent="0" algn="l" rtl="0">
              <a:lnSpc>
                <a:spcPct val="95000"/>
              </a:lnSpc>
              <a:spcBef>
                <a:spcPts val="2398"/>
              </a:spcBef>
              <a:spcAft>
                <a:spcPts val="0"/>
              </a:spcAft>
              <a:buNone/>
            </a:pPr>
            <a:r>
              <a:rPr lang="en-IN" dirty="0"/>
              <a:t> </a:t>
            </a:r>
            <a:endParaRPr dirty="0"/>
          </a:p>
        </p:txBody>
      </p:sp>
      <p:pic>
        <p:nvPicPr>
          <p:cNvPr id="2" name="Picture 1" descr="A picture containing logo&#10;&#10;Description automatically generated">
            <a:extLst>
              <a:ext uri="{FF2B5EF4-FFF2-40B4-BE49-F238E27FC236}">
                <a16:creationId xmlns:a16="http://schemas.microsoft.com/office/drawing/2014/main" id="{47615B92-A19E-7DCB-E17F-BBBCC3E678A4}"/>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298f9bc7f8_0_21"/>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39" name="Google Shape;139;g1298f9bc7f8_0_21"/>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g1298f9bc7f8_0_21"/>
          <p:cNvSpPr/>
          <p:nvPr/>
        </p:nvSpPr>
        <p:spPr>
          <a:xfrm>
            <a:off x="315720" y="110520"/>
            <a:ext cx="4459200" cy="390300"/>
          </a:xfrm>
          <a:prstGeom prst="rect">
            <a:avLst/>
          </a:prstGeom>
          <a:noFill/>
          <a:ln>
            <a:noFill/>
          </a:ln>
        </p:spPr>
        <p:txBody>
          <a:bodyPr spcFirstLastPara="1" wrap="square" lIns="0" tIns="12600" rIns="0" bIns="0" anchor="t" anchorCtr="0">
            <a:noAutofit/>
          </a:bodyPr>
          <a:lstStyle/>
          <a:p>
            <a:pPr marL="12599" lvl="0" indent="0" algn="l" rtl="0">
              <a:spcBef>
                <a:spcPts val="0"/>
              </a:spcBef>
              <a:spcAft>
                <a:spcPts val="0"/>
              </a:spcAft>
              <a:buClr>
                <a:schemeClr val="dk1"/>
              </a:buClr>
              <a:buFont typeface="Arial"/>
              <a:buNone/>
            </a:pPr>
            <a:r>
              <a:rPr lang="en-IN" sz="2400">
                <a:solidFill>
                  <a:schemeClr val="lt1"/>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41" name="Google Shape;141;g1298f9bc7f8_0_21"/>
          <p:cNvSpPr/>
          <p:nvPr/>
        </p:nvSpPr>
        <p:spPr>
          <a:xfrm>
            <a:off x="315720" y="636840"/>
            <a:ext cx="8872800" cy="4330200"/>
          </a:xfrm>
          <a:prstGeom prst="rect">
            <a:avLst/>
          </a:prstGeom>
          <a:noFill/>
          <a:ln>
            <a:noFill/>
          </a:ln>
        </p:spPr>
        <p:txBody>
          <a:bodyPr spcFirstLastPara="1" wrap="square" lIns="90000" tIns="91425" rIns="90000" bIns="91425" anchor="t" anchorCtr="0">
            <a:noAutofit/>
          </a:bodyPr>
          <a:lstStyle/>
          <a:p>
            <a:pPr marL="0" lvl="0" indent="0" algn="l" rtl="0">
              <a:spcBef>
                <a:spcPts val="2398"/>
              </a:spcBef>
              <a:spcAft>
                <a:spcPts val="0"/>
              </a:spcAft>
              <a:buNone/>
            </a:pPr>
            <a:r>
              <a:rPr lang="en-IN" sz="1200" b="1" dirty="0">
                <a:solidFill>
                  <a:schemeClr val="dk1"/>
                </a:solidFill>
              </a:rPr>
              <a:t>5. Binary Logistic Regression-</a:t>
            </a:r>
            <a:r>
              <a:rPr lang="en-IN" sz="1200" dirty="0">
                <a:solidFill>
                  <a:schemeClr val="dk1"/>
                </a:solidFill>
              </a:rPr>
              <a:t> </a:t>
            </a:r>
            <a:endParaRPr sz="1200" dirty="0">
              <a:solidFill>
                <a:schemeClr val="dk1"/>
              </a:solidFill>
            </a:endParaRPr>
          </a:p>
          <a:p>
            <a:pPr marL="457200" lvl="0" indent="-304800" algn="l" rtl="0">
              <a:spcBef>
                <a:spcPts val="2398"/>
              </a:spcBef>
              <a:spcAft>
                <a:spcPts val="0"/>
              </a:spcAft>
              <a:buClr>
                <a:schemeClr val="dk1"/>
              </a:buClr>
              <a:buSzPts val="1200"/>
              <a:buChar char="●"/>
            </a:pPr>
            <a:r>
              <a:rPr lang="en-IN" sz="1200" dirty="0">
                <a:solidFill>
                  <a:schemeClr val="dk1"/>
                </a:solidFill>
              </a:rPr>
              <a:t>Performed Logistic Reg. via </a:t>
            </a:r>
            <a:r>
              <a:rPr lang="en-IN" sz="1200" dirty="0" err="1">
                <a:solidFill>
                  <a:schemeClr val="dk1"/>
                </a:solidFill>
              </a:rPr>
              <a:t>RealStats</a:t>
            </a:r>
            <a:r>
              <a:rPr lang="en-IN" sz="1200" dirty="0">
                <a:solidFill>
                  <a:schemeClr val="dk1"/>
                </a:solidFill>
              </a:rPr>
              <a:t> on the training dataset &amp; created the classification model, obtained coefficient values, cut-off value, &amp; optimized the same using performance metrics of the model. </a:t>
            </a:r>
            <a:endParaRPr sz="1200" dirty="0">
              <a:solidFill>
                <a:schemeClr val="dk1"/>
              </a:solidFill>
            </a:endParaRPr>
          </a:p>
          <a:p>
            <a:pPr marL="457200" lvl="0" indent="-304800" algn="l" rtl="0">
              <a:spcBef>
                <a:spcPts val="0"/>
              </a:spcBef>
              <a:spcAft>
                <a:spcPts val="0"/>
              </a:spcAft>
              <a:buClr>
                <a:schemeClr val="dk1"/>
              </a:buClr>
              <a:buSzPts val="1200"/>
              <a:buChar char="●"/>
            </a:pPr>
            <a:r>
              <a:rPr lang="en-IN" sz="1200" dirty="0">
                <a:solidFill>
                  <a:schemeClr val="dk1"/>
                </a:solidFill>
              </a:rPr>
              <a:t>Obtained optimized value of cut-off, sensitivity, specificity &amp; accuracy. Verified the same over test dataset as well. </a:t>
            </a:r>
            <a:endParaRPr dirty="0"/>
          </a:p>
          <a:p>
            <a:pPr marL="0" marR="0" lvl="0" indent="0" algn="l" rtl="0">
              <a:lnSpc>
                <a:spcPct val="95000"/>
              </a:lnSpc>
              <a:spcBef>
                <a:spcPts val="2398"/>
              </a:spcBef>
              <a:spcAft>
                <a:spcPts val="0"/>
              </a:spcAft>
              <a:buNone/>
            </a:pPr>
            <a:r>
              <a:rPr lang="en-IN" sz="1200" b="1" dirty="0"/>
              <a:t>6. Model Implementation- </a:t>
            </a:r>
            <a:endParaRPr sz="1200" b="1" dirty="0"/>
          </a:p>
          <a:p>
            <a:pPr marL="457200" marR="0" lvl="0" indent="-304800" algn="l" rtl="0">
              <a:lnSpc>
                <a:spcPct val="95000"/>
              </a:lnSpc>
              <a:spcBef>
                <a:spcPts val="2398"/>
              </a:spcBef>
              <a:spcAft>
                <a:spcPts val="0"/>
              </a:spcAft>
              <a:buSzPts val="1200"/>
              <a:buChar char="●"/>
            </a:pPr>
            <a:r>
              <a:rPr lang="en-IN" sz="1200" dirty="0"/>
              <a:t>Created dummy variables for the categorized variables for the purpose of binary model implementation in India dataset – obtained from China dataset. </a:t>
            </a:r>
            <a:endParaRPr sz="1200" dirty="0"/>
          </a:p>
          <a:p>
            <a:pPr marL="457200" marR="0" lvl="0" indent="-304800" algn="l" rtl="0">
              <a:lnSpc>
                <a:spcPct val="95000"/>
              </a:lnSpc>
              <a:spcBef>
                <a:spcPts val="0"/>
              </a:spcBef>
              <a:spcAft>
                <a:spcPts val="0"/>
              </a:spcAft>
              <a:buSzPts val="1200"/>
              <a:buChar char="●"/>
            </a:pPr>
            <a:r>
              <a:rPr lang="en-IN" sz="1200" dirty="0"/>
              <a:t>Used the coefficient values &amp; cut-off values to predict the purchase variable and thus, find the potential Indian customer base from the given dataset. </a:t>
            </a:r>
            <a:endParaRPr sz="1200" dirty="0"/>
          </a:p>
          <a:p>
            <a:pPr marL="0" marR="0" lvl="0" indent="0" algn="l" rtl="0">
              <a:lnSpc>
                <a:spcPct val="100000"/>
              </a:lnSpc>
              <a:spcBef>
                <a:spcPts val="2398"/>
              </a:spcBef>
              <a:spcAft>
                <a:spcPts val="0"/>
              </a:spcAft>
              <a:buNone/>
            </a:pPr>
            <a:r>
              <a:rPr lang="en-IN" sz="1200" b="1" dirty="0"/>
              <a:t>7. Potential Customer Dataset - </a:t>
            </a:r>
            <a:endParaRPr sz="1200" b="1" dirty="0"/>
          </a:p>
          <a:p>
            <a:pPr marL="457200" marR="0" lvl="0" indent="-304800" algn="l" rtl="0">
              <a:lnSpc>
                <a:spcPct val="100000"/>
              </a:lnSpc>
              <a:spcBef>
                <a:spcPts val="2398"/>
              </a:spcBef>
              <a:spcAft>
                <a:spcPts val="0"/>
              </a:spcAft>
              <a:buSzPts val="1200"/>
              <a:buChar char="●"/>
            </a:pPr>
            <a:r>
              <a:rPr lang="en-IN" sz="1200" dirty="0"/>
              <a:t>Filtered out the list of only the potential customer dataset from the previous step for the purpose of clustering. </a:t>
            </a:r>
            <a:endParaRPr sz="1200" dirty="0"/>
          </a:p>
          <a:p>
            <a:pPr marL="457200" marR="0" lvl="0" indent="-304800" algn="l" rtl="0">
              <a:lnSpc>
                <a:spcPct val="100000"/>
              </a:lnSpc>
              <a:spcBef>
                <a:spcPts val="0"/>
              </a:spcBef>
              <a:spcAft>
                <a:spcPts val="0"/>
              </a:spcAft>
              <a:buSzPts val="1200"/>
              <a:buChar char="●"/>
            </a:pPr>
            <a:r>
              <a:rPr lang="en-IN" sz="1200" dirty="0"/>
              <a:t>This dataset has the variables: Customer Age, Annual Income &amp; Phone Age. We have left out Gender here, since that is not playing as much of a change factor. </a:t>
            </a:r>
            <a:endParaRPr sz="1200" dirty="0"/>
          </a:p>
          <a:p>
            <a:pPr marL="0" marR="0" lvl="0" indent="0" algn="l" rtl="0">
              <a:lnSpc>
                <a:spcPct val="95000"/>
              </a:lnSpc>
              <a:spcBef>
                <a:spcPts val="2398"/>
              </a:spcBef>
              <a:spcAft>
                <a:spcPts val="0"/>
              </a:spcAft>
              <a:buNone/>
            </a:pPr>
            <a:endParaRPr dirty="0"/>
          </a:p>
          <a:p>
            <a:pPr marL="457200" marR="0" lvl="0" indent="0" algn="l" rtl="0">
              <a:lnSpc>
                <a:spcPct val="95000"/>
              </a:lnSpc>
              <a:spcBef>
                <a:spcPts val="2398"/>
              </a:spcBef>
              <a:spcAft>
                <a:spcPts val="0"/>
              </a:spcAft>
              <a:buNone/>
            </a:pPr>
            <a:r>
              <a:rPr lang="en-IN" dirty="0"/>
              <a:t> </a:t>
            </a:r>
            <a:endParaRPr dirty="0"/>
          </a:p>
        </p:txBody>
      </p:sp>
      <p:pic>
        <p:nvPicPr>
          <p:cNvPr id="2" name="Picture 1" descr="A picture containing logo&#10;&#10;Description automatically generated">
            <a:extLst>
              <a:ext uri="{FF2B5EF4-FFF2-40B4-BE49-F238E27FC236}">
                <a16:creationId xmlns:a16="http://schemas.microsoft.com/office/drawing/2014/main" id="{336B3F50-4C2E-A22D-0223-1F7BA793379B}"/>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298f9bc7f8_0_36"/>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47" name="Google Shape;147;g1298f9bc7f8_0_36"/>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g1298f9bc7f8_0_36"/>
          <p:cNvSpPr/>
          <p:nvPr/>
        </p:nvSpPr>
        <p:spPr>
          <a:xfrm>
            <a:off x="315720" y="110520"/>
            <a:ext cx="4459200" cy="390300"/>
          </a:xfrm>
          <a:prstGeom prst="rect">
            <a:avLst/>
          </a:prstGeom>
          <a:noFill/>
          <a:ln>
            <a:noFill/>
          </a:ln>
        </p:spPr>
        <p:txBody>
          <a:bodyPr spcFirstLastPara="1" wrap="square" lIns="0" tIns="12600" rIns="0" bIns="0" anchor="t" anchorCtr="0">
            <a:noAutofit/>
          </a:bodyPr>
          <a:lstStyle/>
          <a:p>
            <a:pPr marL="12599" lvl="0" indent="0" algn="l" rtl="0">
              <a:spcBef>
                <a:spcPts val="0"/>
              </a:spcBef>
              <a:spcAft>
                <a:spcPts val="0"/>
              </a:spcAft>
              <a:buClr>
                <a:schemeClr val="dk1"/>
              </a:buClr>
              <a:buFont typeface="Arial"/>
              <a:buNone/>
            </a:pPr>
            <a:r>
              <a:rPr lang="en-IN" sz="2400">
                <a:solidFill>
                  <a:schemeClr val="lt1"/>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49" name="Google Shape;149;g1298f9bc7f8_0_36"/>
          <p:cNvSpPr/>
          <p:nvPr/>
        </p:nvSpPr>
        <p:spPr>
          <a:xfrm>
            <a:off x="315720" y="636840"/>
            <a:ext cx="8872800" cy="4330200"/>
          </a:xfrm>
          <a:prstGeom prst="rect">
            <a:avLst/>
          </a:prstGeom>
          <a:noFill/>
          <a:ln>
            <a:noFill/>
          </a:ln>
        </p:spPr>
        <p:txBody>
          <a:bodyPr spcFirstLastPara="1" wrap="square" lIns="90000" tIns="91425" rIns="90000" bIns="91425" anchor="t" anchorCtr="0">
            <a:noAutofit/>
          </a:bodyPr>
          <a:lstStyle/>
          <a:p>
            <a:pPr marL="0" lvl="0" indent="0" algn="l" rtl="0">
              <a:lnSpc>
                <a:spcPct val="95000"/>
              </a:lnSpc>
              <a:spcBef>
                <a:spcPts val="2398"/>
              </a:spcBef>
              <a:spcAft>
                <a:spcPts val="0"/>
              </a:spcAft>
              <a:buNone/>
            </a:pPr>
            <a:r>
              <a:rPr lang="en-IN" sz="1200" b="1" dirty="0">
                <a:solidFill>
                  <a:schemeClr val="dk1"/>
                </a:solidFill>
              </a:rPr>
              <a:t>8. Scaling &amp; Standardization - </a:t>
            </a:r>
            <a:endParaRPr sz="1200" b="1" dirty="0">
              <a:solidFill>
                <a:schemeClr val="dk1"/>
              </a:solidFill>
            </a:endParaRPr>
          </a:p>
          <a:p>
            <a:pPr marL="457200" lvl="0" indent="-304800" algn="l" rtl="0">
              <a:lnSpc>
                <a:spcPct val="100000"/>
              </a:lnSpc>
              <a:spcBef>
                <a:spcPts val="2398"/>
              </a:spcBef>
              <a:spcAft>
                <a:spcPts val="0"/>
              </a:spcAft>
              <a:buClr>
                <a:schemeClr val="dk1"/>
              </a:buClr>
              <a:buSzPts val="1200"/>
              <a:buChar char="●"/>
            </a:pPr>
            <a:r>
              <a:rPr lang="en-IN" sz="1200" dirty="0">
                <a:solidFill>
                  <a:schemeClr val="dk1"/>
                </a:solidFill>
              </a:rPr>
              <a:t>Performed scaling &amp; standardization using mean &amp; standard deviation of the variable columns via the STANDARDIZE function in excel.</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IN" sz="1200" dirty="0">
                <a:solidFill>
                  <a:schemeClr val="dk1"/>
                </a:solidFill>
              </a:rPr>
              <a:t>After this the entire dataset was at the same magnitude, ready for clustering. </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IN" sz="1200" dirty="0">
                <a:solidFill>
                  <a:schemeClr val="dk1"/>
                </a:solidFill>
              </a:rPr>
              <a:t>Using RANDBETWEEN, assigned a random cluster to each data point, first for K=2. </a:t>
            </a:r>
            <a:endParaRPr sz="1200" dirty="0">
              <a:solidFill>
                <a:schemeClr val="dk1"/>
              </a:solidFill>
            </a:endParaRPr>
          </a:p>
          <a:p>
            <a:pPr marL="0" lvl="0" indent="0" algn="l" rtl="0">
              <a:lnSpc>
                <a:spcPct val="95000"/>
              </a:lnSpc>
              <a:spcBef>
                <a:spcPts val="2398"/>
              </a:spcBef>
              <a:spcAft>
                <a:spcPts val="0"/>
              </a:spcAft>
              <a:buNone/>
            </a:pPr>
            <a:r>
              <a:rPr lang="en-IN" sz="1200" b="1" dirty="0">
                <a:solidFill>
                  <a:schemeClr val="dk1"/>
                </a:solidFill>
              </a:rPr>
              <a:t>9. Finding K - </a:t>
            </a:r>
            <a:endParaRPr sz="1200" b="1" dirty="0">
              <a:solidFill>
                <a:schemeClr val="dk1"/>
              </a:solidFill>
            </a:endParaRPr>
          </a:p>
          <a:p>
            <a:pPr marL="457200" lvl="0" indent="-304800" algn="l" rtl="0">
              <a:lnSpc>
                <a:spcPct val="95000"/>
              </a:lnSpc>
              <a:spcBef>
                <a:spcPts val="2398"/>
              </a:spcBef>
              <a:spcAft>
                <a:spcPts val="0"/>
              </a:spcAft>
              <a:buClr>
                <a:schemeClr val="dk1"/>
              </a:buClr>
              <a:buSzPts val="1200"/>
              <a:buChar char="●"/>
            </a:pPr>
            <a:r>
              <a:rPr lang="en-IN" sz="1200" dirty="0">
                <a:solidFill>
                  <a:schemeClr val="dk1"/>
                </a:solidFill>
              </a:rPr>
              <a:t>After assigning the random clusters, performed K-means clustering on this dataset via </a:t>
            </a:r>
            <a:r>
              <a:rPr lang="en-IN" sz="1200" dirty="0" err="1">
                <a:solidFill>
                  <a:schemeClr val="dk1"/>
                </a:solidFill>
              </a:rPr>
              <a:t>RealStats</a:t>
            </a:r>
            <a:r>
              <a:rPr lang="en-IN" sz="1200" dirty="0">
                <a:solidFill>
                  <a:schemeClr val="dk1"/>
                </a:solidFill>
              </a:rPr>
              <a:t> add-in in Excel.</a:t>
            </a:r>
            <a:endParaRPr sz="1200" dirty="0">
              <a:solidFill>
                <a:schemeClr val="dk1"/>
              </a:solidFill>
            </a:endParaRPr>
          </a:p>
          <a:p>
            <a:pPr marL="457200" lvl="0" indent="-304800" algn="l" rtl="0">
              <a:lnSpc>
                <a:spcPct val="95000"/>
              </a:lnSpc>
              <a:spcBef>
                <a:spcPts val="0"/>
              </a:spcBef>
              <a:spcAft>
                <a:spcPts val="0"/>
              </a:spcAft>
              <a:buClr>
                <a:schemeClr val="dk1"/>
              </a:buClr>
              <a:buSzPts val="1200"/>
              <a:buChar char="●"/>
            </a:pPr>
            <a:r>
              <a:rPr lang="en-IN" sz="1200" dirty="0">
                <a:solidFill>
                  <a:schemeClr val="dk1"/>
                </a:solidFill>
              </a:rPr>
              <a:t>Did the above for three values of K: K=2, 3, 4. </a:t>
            </a:r>
            <a:endParaRPr sz="1200" dirty="0">
              <a:solidFill>
                <a:schemeClr val="dk1"/>
              </a:solidFill>
            </a:endParaRPr>
          </a:p>
          <a:p>
            <a:pPr marL="457200" lvl="0" indent="-304800" algn="l" rtl="0">
              <a:lnSpc>
                <a:spcPct val="95000"/>
              </a:lnSpc>
              <a:spcBef>
                <a:spcPts val="0"/>
              </a:spcBef>
              <a:spcAft>
                <a:spcPts val="0"/>
              </a:spcAft>
              <a:buClr>
                <a:schemeClr val="dk1"/>
              </a:buClr>
              <a:buSzPts val="1200"/>
              <a:buChar char="●"/>
            </a:pPr>
            <a:r>
              <a:rPr lang="en-IN" sz="1200" dirty="0">
                <a:solidFill>
                  <a:schemeClr val="dk1"/>
                </a:solidFill>
              </a:rPr>
              <a:t>Analysed for the most optimum value of K, where the clusters spread across the entire dataset. So finalized on K=4.</a:t>
            </a:r>
            <a:endParaRPr sz="1200" dirty="0">
              <a:solidFill>
                <a:schemeClr val="dk1"/>
              </a:solidFill>
            </a:endParaRPr>
          </a:p>
          <a:p>
            <a:pPr marL="0" marR="0" lvl="0" indent="0" algn="l" rtl="0">
              <a:lnSpc>
                <a:spcPct val="95000"/>
              </a:lnSpc>
              <a:spcBef>
                <a:spcPts val="2398"/>
              </a:spcBef>
              <a:spcAft>
                <a:spcPts val="0"/>
              </a:spcAft>
              <a:buNone/>
            </a:pPr>
            <a:r>
              <a:rPr lang="en-IN" sz="1200" b="1" dirty="0"/>
              <a:t>10. Analysis for K=4 - </a:t>
            </a:r>
            <a:endParaRPr sz="1200" b="1" dirty="0"/>
          </a:p>
          <a:p>
            <a:pPr marL="457200" marR="0" lvl="0" indent="-304800" algn="l" rtl="0">
              <a:lnSpc>
                <a:spcPct val="95000"/>
              </a:lnSpc>
              <a:spcBef>
                <a:spcPts val="2398"/>
              </a:spcBef>
              <a:spcAft>
                <a:spcPts val="0"/>
              </a:spcAft>
              <a:buSzPts val="1200"/>
              <a:buChar char="●"/>
            </a:pPr>
            <a:r>
              <a:rPr lang="en-IN" sz="1200" dirty="0"/>
              <a:t>Calculated the centroid values for K=4 clusters – to understand the characteristics of the clusters, to draw out inference from the clusters. </a:t>
            </a:r>
            <a:endParaRPr sz="1200" dirty="0"/>
          </a:p>
          <a:p>
            <a:pPr marL="457200" marR="0" lvl="0" indent="-304800" algn="l" rtl="0">
              <a:lnSpc>
                <a:spcPct val="95000"/>
              </a:lnSpc>
              <a:spcBef>
                <a:spcPts val="0"/>
              </a:spcBef>
              <a:spcAft>
                <a:spcPts val="0"/>
              </a:spcAft>
              <a:buSzPts val="1200"/>
              <a:buChar char="●"/>
            </a:pPr>
            <a:r>
              <a:rPr lang="en-IN" sz="1200" dirty="0"/>
              <a:t>Categorized the variables in the K=4 clustered dataset for task 3 and perform EDA. </a:t>
            </a:r>
            <a:endParaRPr sz="1600" dirty="0"/>
          </a:p>
          <a:p>
            <a:pPr marL="457200" marR="0" lvl="0" indent="0" algn="l" rtl="0">
              <a:lnSpc>
                <a:spcPct val="95000"/>
              </a:lnSpc>
              <a:spcBef>
                <a:spcPts val="2398"/>
              </a:spcBef>
              <a:spcAft>
                <a:spcPts val="0"/>
              </a:spcAft>
              <a:buNone/>
            </a:pPr>
            <a:r>
              <a:rPr lang="en-IN" dirty="0"/>
              <a:t> </a:t>
            </a:r>
            <a:endParaRPr dirty="0"/>
          </a:p>
        </p:txBody>
      </p:sp>
      <p:pic>
        <p:nvPicPr>
          <p:cNvPr id="2" name="Picture 1" descr="A picture containing logo&#10;&#10;Description automatically generated">
            <a:extLst>
              <a:ext uri="{FF2B5EF4-FFF2-40B4-BE49-F238E27FC236}">
                <a16:creationId xmlns:a16="http://schemas.microsoft.com/office/drawing/2014/main" id="{E8C320A1-A87B-07BF-83C6-56BA840F7742}"/>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98f9bc7f8_0_50"/>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55" name="Google Shape;155;g1298f9bc7f8_0_50"/>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1298f9bc7f8_0_50"/>
          <p:cNvSpPr/>
          <p:nvPr/>
        </p:nvSpPr>
        <p:spPr>
          <a:xfrm>
            <a:off x="315720" y="110520"/>
            <a:ext cx="4459200" cy="390300"/>
          </a:xfrm>
          <a:prstGeom prst="rect">
            <a:avLst/>
          </a:prstGeom>
          <a:noFill/>
          <a:ln>
            <a:noFill/>
          </a:ln>
        </p:spPr>
        <p:txBody>
          <a:bodyPr spcFirstLastPara="1" wrap="square" lIns="0" tIns="12600" rIns="0" bIns="0" anchor="t" anchorCtr="0">
            <a:noAutofit/>
          </a:bodyPr>
          <a:lstStyle/>
          <a:p>
            <a:pPr marL="12599" lvl="0" indent="0" algn="l" rtl="0">
              <a:spcBef>
                <a:spcPts val="0"/>
              </a:spcBef>
              <a:spcAft>
                <a:spcPts val="0"/>
              </a:spcAft>
              <a:buClr>
                <a:schemeClr val="dk1"/>
              </a:buClr>
              <a:buFont typeface="Arial"/>
              <a:buNone/>
            </a:pPr>
            <a:r>
              <a:rPr lang="en-IN" sz="2400">
                <a:solidFill>
                  <a:schemeClr val="lt1"/>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57" name="Google Shape;157;g1298f9bc7f8_0_50"/>
          <p:cNvSpPr/>
          <p:nvPr/>
        </p:nvSpPr>
        <p:spPr>
          <a:xfrm>
            <a:off x="315720" y="636840"/>
            <a:ext cx="8872800" cy="4330200"/>
          </a:xfrm>
          <a:prstGeom prst="rect">
            <a:avLst/>
          </a:prstGeom>
          <a:noFill/>
          <a:ln>
            <a:noFill/>
          </a:ln>
        </p:spPr>
        <p:txBody>
          <a:bodyPr spcFirstLastPara="1" wrap="square" lIns="90000" tIns="91425" rIns="90000" bIns="91425" anchor="t" anchorCtr="0">
            <a:noAutofit/>
          </a:bodyPr>
          <a:lstStyle/>
          <a:p>
            <a:pPr marL="457200" marR="0" lvl="0" indent="0" algn="l" rtl="0">
              <a:lnSpc>
                <a:spcPct val="95000"/>
              </a:lnSpc>
              <a:spcBef>
                <a:spcPts val="2398"/>
              </a:spcBef>
              <a:spcAft>
                <a:spcPts val="0"/>
              </a:spcAft>
              <a:buNone/>
            </a:pPr>
            <a:endParaRPr sz="1000" dirty="0"/>
          </a:p>
          <a:p>
            <a:pPr marL="0" marR="0" lvl="0" indent="0" algn="l" rtl="0">
              <a:lnSpc>
                <a:spcPct val="100000"/>
              </a:lnSpc>
              <a:spcBef>
                <a:spcPts val="2398"/>
              </a:spcBef>
              <a:spcAft>
                <a:spcPts val="0"/>
              </a:spcAft>
              <a:buNone/>
            </a:pPr>
            <a:r>
              <a:rPr lang="en-IN" sz="1200" b="1" dirty="0"/>
              <a:t>11. Cluster EDA - </a:t>
            </a:r>
            <a:endParaRPr sz="1200" b="1" dirty="0"/>
          </a:p>
          <a:p>
            <a:pPr marL="457200" marR="0" lvl="0" indent="-304800" algn="l" rtl="0">
              <a:lnSpc>
                <a:spcPct val="100000"/>
              </a:lnSpc>
              <a:spcBef>
                <a:spcPts val="2398"/>
              </a:spcBef>
              <a:spcAft>
                <a:spcPts val="0"/>
              </a:spcAft>
              <a:buSzPts val="1200"/>
              <a:buChar char="●"/>
            </a:pPr>
            <a:r>
              <a:rPr lang="en-IN" sz="1200" dirty="0"/>
              <a:t>Performed EDA on the clusters created using Pivot tables.</a:t>
            </a:r>
            <a:endParaRPr sz="1200" dirty="0"/>
          </a:p>
          <a:p>
            <a:pPr marL="457200" marR="0" lvl="0" indent="-304800" algn="l" rtl="0">
              <a:lnSpc>
                <a:spcPct val="100000"/>
              </a:lnSpc>
              <a:spcBef>
                <a:spcPts val="0"/>
              </a:spcBef>
              <a:spcAft>
                <a:spcPts val="0"/>
              </a:spcAft>
              <a:buSzPts val="1200"/>
              <a:buChar char="●"/>
            </a:pPr>
            <a:r>
              <a:rPr lang="en-IN" sz="1200" dirty="0"/>
              <a:t>Mapped the information obtained from the EDA with the budget flow chart provided in the problem statement for task 3.</a:t>
            </a:r>
            <a:endParaRPr sz="1200" dirty="0"/>
          </a:p>
          <a:p>
            <a:pPr marL="0" marR="0" lvl="0" indent="0" algn="l" rtl="0">
              <a:lnSpc>
                <a:spcPct val="95000"/>
              </a:lnSpc>
              <a:spcBef>
                <a:spcPts val="2398"/>
              </a:spcBef>
              <a:spcAft>
                <a:spcPts val="0"/>
              </a:spcAft>
              <a:buNone/>
            </a:pPr>
            <a:r>
              <a:rPr lang="en-IN" sz="1200" b="1" dirty="0"/>
              <a:t>12. Business Decision- </a:t>
            </a:r>
            <a:endParaRPr sz="1200" b="1" dirty="0"/>
          </a:p>
          <a:p>
            <a:pPr marL="457200" marR="0" lvl="0" indent="-304800" algn="l" rtl="0">
              <a:lnSpc>
                <a:spcPct val="95000"/>
              </a:lnSpc>
              <a:spcBef>
                <a:spcPts val="2398"/>
              </a:spcBef>
              <a:spcAft>
                <a:spcPts val="0"/>
              </a:spcAft>
              <a:buSzPts val="1200"/>
              <a:buChar char="●"/>
            </a:pPr>
            <a:r>
              <a:rPr lang="en-IN" sz="1200" dirty="0"/>
              <a:t>Mapped the budgets using the cluster EDA &amp; the budget flow chart provided. </a:t>
            </a:r>
            <a:endParaRPr sz="1200" dirty="0"/>
          </a:p>
          <a:p>
            <a:pPr marL="457200" marR="0" lvl="0" indent="-304800" algn="l" rtl="0">
              <a:lnSpc>
                <a:spcPct val="95000"/>
              </a:lnSpc>
              <a:spcBef>
                <a:spcPts val="0"/>
              </a:spcBef>
              <a:spcAft>
                <a:spcPts val="0"/>
              </a:spcAft>
              <a:buSzPts val="1200"/>
              <a:buChar char="●"/>
            </a:pPr>
            <a:r>
              <a:rPr lang="en-IN" sz="1200" dirty="0"/>
              <a:t>Computed minimum (40%) units sold &amp; revenue generated as per the predictions made on the India dataset. </a:t>
            </a:r>
            <a:endParaRPr sz="1200" dirty="0"/>
          </a:p>
          <a:p>
            <a:pPr marL="457200" marR="0" lvl="0" indent="-304800" algn="l" rtl="0">
              <a:lnSpc>
                <a:spcPct val="95000"/>
              </a:lnSpc>
              <a:spcBef>
                <a:spcPts val="0"/>
              </a:spcBef>
              <a:spcAft>
                <a:spcPts val="0"/>
              </a:spcAft>
              <a:buSzPts val="1200"/>
              <a:buChar char="●"/>
            </a:pPr>
            <a:r>
              <a:rPr lang="en-IN" sz="1200" dirty="0"/>
              <a:t>As per the result, XYZ Mobiles should enter the Indian market.</a:t>
            </a:r>
            <a:endParaRPr sz="1200" dirty="0"/>
          </a:p>
          <a:p>
            <a:pPr marL="0" marR="0" lvl="0" indent="0" algn="l" rtl="0">
              <a:lnSpc>
                <a:spcPct val="95000"/>
              </a:lnSpc>
              <a:spcBef>
                <a:spcPts val="2398"/>
              </a:spcBef>
              <a:spcAft>
                <a:spcPts val="0"/>
              </a:spcAft>
              <a:buNone/>
            </a:pPr>
            <a:endParaRPr dirty="0"/>
          </a:p>
          <a:p>
            <a:pPr marL="457200" marR="0" lvl="0" indent="0" algn="l" rtl="0">
              <a:lnSpc>
                <a:spcPct val="95000"/>
              </a:lnSpc>
              <a:spcBef>
                <a:spcPts val="2398"/>
              </a:spcBef>
              <a:spcAft>
                <a:spcPts val="0"/>
              </a:spcAft>
              <a:buNone/>
            </a:pPr>
            <a:r>
              <a:rPr lang="en-IN" dirty="0"/>
              <a:t> </a:t>
            </a:r>
            <a:endParaRPr dirty="0"/>
          </a:p>
        </p:txBody>
      </p:sp>
      <p:pic>
        <p:nvPicPr>
          <p:cNvPr id="2" name="Picture 1" descr="A picture containing logo&#10;&#10;Description automatically generated">
            <a:extLst>
              <a:ext uri="{FF2B5EF4-FFF2-40B4-BE49-F238E27FC236}">
                <a16:creationId xmlns:a16="http://schemas.microsoft.com/office/drawing/2014/main" id="{FDB0532B-863B-C415-8518-F159086C7D67}"/>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p:nvPr/>
        </p:nvSpPr>
        <p:spPr>
          <a:xfrm>
            <a:off x="0" y="0"/>
            <a:ext cx="9142920" cy="635760"/>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63" name="Google Shape;163;p6"/>
          <p:cNvSpPr/>
          <p:nvPr/>
        </p:nvSpPr>
        <p:spPr>
          <a:xfrm>
            <a:off x="7929360" y="210240"/>
            <a:ext cx="81252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315730" y="110525"/>
            <a:ext cx="7613700" cy="39030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Derived Categorical Variables (China Dataset)</a:t>
            </a:r>
            <a:endParaRPr sz="2400" b="0" i="0" u="none" strike="noStrike" cap="none" dirty="0">
              <a:latin typeface="Arial"/>
              <a:ea typeface="Arial"/>
              <a:cs typeface="Arial"/>
              <a:sym typeface="Arial"/>
            </a:endParaRPr>
          </a:p>
        </p:txBody>
      </p:sp>
      <p:sp>
        <p:nvSpPr>
          <p:cNvPr id="165" name="Google Shape;165;p6"/>
          <p:cNvSpPr/>
          <p:nvPr/>
        </p:nvSpPr>
        <p:spPr>
          <a:xfrm>
            <a:off x="315725" y="758150"/>
            <a:ext cx="8755800" cy="43302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1100" dirty="0"/>
              <a:t>The variables- Current Age, Gender, Annual Income and Phone Age converted to categorical variables.</a:t>
            </a:r>
            <a:endParaRPr sz="1100" dirty="0"/>
          </a:p>
          <a:p>
            <a:pPr marL="457200" marR="0" lvl="0" indent="-298450" algn="l" rtl="0">
              <a:lnSpc>
                <a:spcPct val="100000"/>
              </a:lnSpc>
              <a:spcBef>
                <a:spcPts val="0"/>
              </a:spcBef>
              <a:spcAft>
                <a:spcPts val="0"/>
              </a:spcAft>
              <a:buSzPts val="1100"/>
              <a:buChar char="●"/>
            </a:pPr>
            <a:r>
              <a:rPr lang="en-IN" sz="1100" dirty="0"/>
              <a:t>Current Age: Young Age (25 yrs. to 35 yrs.) equivalent to 1; Medium Age (35 yrs. to 55 yrs.) equivalent to 2; Old Age (55 yrs. to 65 yrs.) equivalent to 3. [Divided the age in categories wherein practical grouping could be done]</a:t>
            </a:r>
            <a:endParaRPr sz="1100" dirty="0"/>
          </a:p>
          <a:p>
            <a:pPr marL="0" marR="0" lvl="0" indent="0" algn="l" rtl="0">
              <a:lnSpc>
                <a:spcPct val="100000"/>
              </a:lnSpc>
              <a:spcBef>
                <a:spcPts val="0"/>
              </a:spcBef>
              <a:spcAft>
                <a:spcPts val="0"/>
              </a:spcAft>
              <a:buNone/>
            </a:pPr>
            <a:endParaRPr sz="1100" dirty="0"/>
          </a:p>
          <a:p>
            <a:pPr marL="457200" marR="0" lvl="0" indent="-298450" algn="l" rtl="0">
              <a:lnSpc>
                <a:spcPct val="100000"/>
              </a:lnSpc>
              <a:spcBef>
                <a:spcPts val="0"/>
              </a:spcBef>
              <a:spcAft>
                <a:spcPts val="0"/>
              </a:spcAft>
              <a:buSzPts val="1100"/>
              <a:buChar char="●"/>
            </a:pPr>
            <a:r>
              <a:rPr lang="en-IN" sz="1100" dirty="0"/>
              <a:t>Gender: Male equivalent to 1; Female equivalent to 0.</a:t>
            </a:r>
          </a:p>
          <a:p>
            <a:pPr marL="457200" marR="0" lvl="0" indent="-298450" algn="l" rtl="0">
              <a:lnSpc>
                <a:spcPct val="100000"/>
              </a:lnSpc>
              <a:spcBef>
                <a:spcPts val="0"/>
              </a:spcBef>
              <a:spcAft>
                <a:spcPts val="0"/>
              </a:spcAft>
              <a:buSzPts val="1100"/>
              <a:buChar char="●"/>
            </a:pPr>
            <a:endParaRPr lang="en-IN" sz="1100" dirty="0"/>
          </a:p>
          <a:p>
            <a:pPr marL="457200" marR="0" lvl="0" indent="-298450" algn="l" rtl="0">
              <a:lnSpc>
                <a:spcPct val="100000"/>
              </a:lnSpc>
              <a:spcBef>
                <a:spcPts val="0"/>
              </a:spcBef>
              <a:spcAft>
                <a:spcPts val="0"/>
              </a:spcAft>
              <a:buSzPts val="1100"/>
              <a:buChar char="●"/>
            </a:pPr>
            <a:r>
              <a:rPr lang="en-US" sz="1100" dirty="0"/>
              <a:t>Annual Income: Low Income equivalent to 1 (70K Yuan to 2.5L Yuan); Medium Income equivalent to 2 (2.5L Yuan to 5.5L Yuan); High Income equivalent to 3 (5.5L Yuan to 8L Yuan). </a:t>
            </a:r>
          </a:p>
          <a:p>
            <a:pPr marL="457200"/>
            <a:r>
              <a:rPr lang="en-US" sz="1100" dirty="0"/>
              <a:t>[Checked the income distribution across the dataset, based on the same divided the dataset across three income ranges of almost equal intervals. Also, there is no need to convert the Annual Income from Yuan to INR for the purpose of classification or clustering, because the annual income has been categorized into 3 categories, where 1 represents people with low income – so that could be associated with lower range of the quartiles, and similarly for medium &amp; high income. These are ranges and not absolute values.] </a:t>
            </a:r>
            <a:endParaRPr sz="1100" dirty="0"/>
          </a:p>
          <a:p>
            <a:pPr marL="0" marR="0" lvl="0" indent="0" algn="l" rtl="0">
              <a:lnSpc>
                <a:spcPct val="100000"/>
              </a:lnSpc>
              <a:spcBef>
                <a:spcPts val="0"/>
              </a:spcBef>
              <a:spcAft>
                <a:spcPts val="0"/>
              </a:spcAft>
              <a:buNone/>
            </a:pPr>
            <a:endParaRPr sz="1100" dirty="0"/>
          </a:p>
          <a:p>
            <a:pPr marL="457200" marR="0" lvl="0" indent="-298450" algn="l" rtl="0">
              <a:lnSpc>
                <a:spcPct val="100000"/>
              </a:lnSpc>
              <a:spcBef>
                <a:spcPts val="0"/>
              </a:spcBef>
              <a:spcAft>
                <a:spcPts val="0"/>
              </a:spcAft>
              <a:buSzPts val="1100"/>
              <a:buChar char="●"/>
            </a:pPr>
            <a:r>
              <a:rPr lang="en-IN" sz="1100" dirty="0"/>
              <a:t>Phone Age: &lt;200 days equivalent to 1; 200-360 days equivalent to 2; 360-500 days equivalent to 3; &gt;500 days equivalent to 4.</a:t>
            </a:r>
            <a:endParaRPr lang="en-US" sz="1100" dirty="0"/>
          </a:p>
          <a:p>
            <a:pPr marL="0" marR="0" lvl="0" indent="0" algn="l" rtl="0">
              <a:lnSpc>
                <a:spcPct val="100000"/>
              </a:lnSpc>
              <a:spcBef>
                <a:spcPts val="0"/>
              </a:spcBef>
              <a:spcAft>
                <a:spcPts val="0"/>
              </a:spcAft>
              <a:buNone/>
            </a:pPr>
            <a:endParaRPr sz="1000" dirty="0"/>
          </a:p>
          <a:p>
            <a:pPr marL="0" marR="0" lvl="0" indent="0" algn="l" rtl="0">
              <a:lnSpc>
                <a:spcPct val="100000"/>
              </a:lnSpc>
              <a:spcBef>
                <a:spcPts val="0"/>
              </a:spcBef>
              <a:spcAft>
                <a:spcPts val="0"/>
              </a:spcAft>
              <a:buClr>
                <a:schemeClr val="dk1"/>
              </a:buClr>
              <a:buSzPts val="1100"/>
              <a:buFont typeface="Arial"/>
              <a:buNone/>
            </a:pPr>
            <a:endParaRPr sz="1000" dirty="0"/>
          </a:p>
          <a:p>
            <a:pPr marL="0" marR="0" lvl="0" indent="0" algn="l" rtl="0">
              <a:lnSpc>
                <a:spcPct val="100000"/>
              </a:lnSpc>
              <a:spcBef>
                <a:spcPts val="0"/>
              </a:spcBef>
              <a:spcAft>
                <a:spcPts val="0"/>
              </a:spcAft>
              <a:buNone/>
            </a:pPr>
            <a:r>
              <a:rPr lang="en-IN" sz="1100" dirty="0"/>
              <a:t>After the creation of categorical variables for the three given variables, created DUMMY variables for the purpose of Binomial Classification – Logistic Regression.</a:t>
            </a:r>
            <a:endParaRPr sz="1100" dirty="0"/>
          </a:p>
          <a:p>
            <a:pPr marL="0" marR="0" lvl="0" indent="0" algn="l" rtl="0">
              <a:lnSpc>
                <a:spcPct val="100000"/>
              </a:lnSpc>
              <a:spcBef>
                <a:spcPts val="0"/>
              </a:spcBef>
              <a:spcAft>
                <a:spcPts val="0"/>
              </a:spcAft>
              <a:buClr>
                <a:schemeClr val="dk1"/>
              </a:buClr>
              <a:buSzPts val="1100"/>
              <a:buFont typeface="Arial"/>
              <a:buNone/>
            </a:pPr>
            <a:endParaRPr sz="1100" dirty="0"/>
          </a:p>
          <a:p>
            <a:pPr marL="457200" marR="0" lvl="0" indent="-298450" algn="l" rtl="0">
              <a:lnSpc>
                <a:spcPct val="100000"/>
              </a:lnSpc>
              <a:spcBef>
                <a:spcPts val="0"/>
              </a:spcBef>
              <a:spcAft>
                <a:spcPts val="0"/>
              </a:spcAft>
              <a:buSzPts val="1100"/>
              <a:buChar char="●"/>
            </a:pPr>
            <a:r>
              <a:rPr lang="en-IN" sz="1100" dirty="0"/>
              <a:t>Current Age – since the Current Age categorical variable had 3 possible values, so created 2 dummy variables for it.</a:t>
            </a:r>
            <a:endParaRPr sz="1100" dirty="0"/>
          </a:p>
          <a:p>
            <a:pPr marL="457200" marR="0" lvl="0" indent="-298450" algn="l" rtl="0">
              <a:lnSpc>
                <a:spcPct val="100000"/>
              </a:lnSpc>
              <a:spcBef>
                <a:spcPts val="0"/>
              </a:spcBef>
              <a:spcAft>
                <a:spcPts val="0"/>
              </a:spcAft>
              <a:buSzPts val="1100"/>
              <a:buChar char="●"/>
            </a:pPr>
            <a:r>
              <a:rPr lang="en-IN" sz="1100" dirty="0"/>
              <a:t>Annual Income – since the Annual Income categorical variable had 3 possible values, so created 2 dummy variables for it.</a:t>
            </a:r>
            <a:endParaRPr sz="1100" dirty="0"/>
          </a:p>
          <a:p>
            <a:pPr marL="457200" marR="0" lvl="0" indent="-298450" algn="l" rtl="0">
              <a:lnSpc>
                <a:spcPct val="100000"/>
              </a:lnSpc>
              <a:spcBef>
                <a:spcPts val="0"/>
              </a:spcBef>
              <a:spcAft>
                <a:spcPts val="0"/>
              </a:spcAft>
              <a:buSzPts val="1100"/>
              <a:buChar char="●"/>
            </a:pPr>
            <a:r>
              <a:rPr lang="en-IN" sz="1100" dirty="0"/>
              <a:t>Phone Age – since the Phone Age categorical variable had 4 possible values, so created 3 dummy variables for it.</a:t>
            </a:r>
            <a:endParaRPr sz="1100" dirty="0"/>
          </a:p>
          <a:p>
            <a:pPr marL="457200" marR="0" lvl="0" indent="-298450" algn="l" rtl="0">
              <a:lnSpc>
                <a:spcPct val="100000"/>
              </a:lnSpc>
              <a:spcBef>
                <a:spcPts val="0"/>
              </a:spcBef>
              <a:spcAft>
                <a:spcPts val="0"/>
              </a:spcAft>
              <a:buSzPts val="1100"/>
              <a:buChar char="●"/>
            </a:pPr>
            <a:r>
              <a:rPr lang="en-IN" sz="1100" dirty="0"/>
              <a:t>Gender - Since it has only 2 possible binary values, as assigned earlier (Male – 1; Female – 0), so only 1 dummy variable.</a:t>
            </a:r>
            <a:endParaRPr sz="1100" dirty="0"/>
          </a:p>
          <a:p>
            <a:pPr marL="457200" marR="0" lvl="0" indent="-298450" algn="l" rtl="0">
              <a:lnSpc>
                <a:spcPct val="100000"/>
              </a:lnSpc>
              <a:spcBef>
                <a:spcPts val="0"/>
              </a:spcBef>
              <a:spcAft>
                <a:spcPts val="0"/>
              </a:spcAft>
              <a:buSzPts val="1100"/>
              <a:buChar char="●"/>
            </a:pPr>
            <a:r>
              <a:rPr lang="en-IN" sz="1100" dirty="0"/>
              <a:t>Divided the entire dataset into Training &amp; Test datasets in the ratio 7:3 – 28000 data points in Training dataset and 12000 data points in Test dataset.</a:t>
            </a:r>
            <a:endParaRPr sz="1100" dirty="0"/>
          </a:p>
          <a:p>
            <a:pPr marL="0" marR="0" lvl="0" indent="0" algn="l" rtl="0">
              <a:lnSpc>
                <a:spcPct val="85000"/>
              </a:lnSpc>
              <a:spcBef>
                <a:spcPts val="0"/>
              </a:spcBef>
              <a:spcAft>
                <a:spcPts val="0"/>
              </a:spcAft>
              <a:buNone/>
            </a:pPr>
            <a:endParaRPr sz="1000" dirty="0"/>
          </a:p>
          <a:p>
            <a:pPr marL="0" marR="0" lvl="0" indent="0" algn="l" rtl="0">
              <a:lnSpc>
                <a:spcPct val="85000"/>
              </a:lnSpc>
              <a:spcBef>
                <a:spcPts val="2398"/>
              </a:spcBef>
              <a:spcAft>
                <a:spcPts val="0"/>
              </a:spcAft>
              <a:buNone/>
            </a:pPr>
            <a:endParaRPr sz="18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20D2A9EE-EA0B-A0AC-1E30-655E5065A1FE}"/>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1be00d0bad_0_0"/>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71" name="Google Shape;171;g11be00d0bad_0_0"/>
          <p:cNvSpPr/>
          <p:nvPr/>
        </p:nvSpPr>
        <p:spPr>
          <a:xfrm>
            <a:off x="7929360" y="210240"/>
            <a:ext cx="81240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11be00d0bad_0_0"/>
          <p:cNvSpPr/>
          <p:nvPr/>
        </p:nvSpPr>
        <p:spPr>
          <a:xfrm>
            <a:off x="315730" y="110525"/>
            <a:ext cx="7613700" cy="3903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Derived Categorical Variables (India Dataset)</a:t>
            </a:r>
            <a:endParaRPr sz="2400" b="0" i="0" u="none" strike="noStrike" cap="none" dirty="0">
              <a:latin typeface="Arial"/>
              <a:ea typeface="Arial"/>
              <a:cs typeface="Arial"/>
              <a:sym typeface="Arial"/>
            </a:endParaRPr>
          </a:p>
        </p:txBody>
      </p:sp>
      <p:sp>
        <p:nvSpPr>
          <p:cNvPr id="173" name="Google Shape;173;g11be00d0bad_0_0"/>
          <p:cNvSpPr/>
          <p:nvPr/>
        </p:nvSpPr>
        <p:spPr>
          <a:xfrm>
            <a:off x="257050" y="752950"/>
            <a:ext cx="8755800" cy="4305900"/>
          </a:xfrm>
          <a:prstGeom prst="rect">
            <a:avLst/>
          </a:prstGeom>
          <a:noFill/>
          <a:ln>
            <a:noFill/>
          </a:ln>
        </p:spPr>
        <p:txBody>
          <a:bodyPr spcFirstLastPara="1" wrap="square" lIns="90000" tIns="91425" rIns="90000" bIns="91425" anchor="t" anchorCtr="0">
            <a:noAutofit/>
          </a:bodyPr>
          <a:lstStyle/>
          <a:p>
            <a:pPr marL="457200" marR="0" lvl="0" indent="-298450" algn="l" rtl="0">
              <a:lnSpc>
                <a:spcPct val="115000"/>
              </a:lnSpc>
              <a:spcBef>
                <a:spcPts val="0"/>
              </a:spcBef>
              <a:spcAft>
                <a:spcPts val="0"/>
              </a:spcAft>
              <a:buSzPts val="1100"/>
              <a:buChar char="●"/>
            </a:pPr>
            <a:r>
              <a:rPr lang="en-IN" sz="1100" dirty="0"/>
              <a:t>Calculated the variable Phone Age, as present in China Dataset, for all the data points - taking 1st July ‘2019 as the date of purchase of the new phones, as mentioned in the problem statement.</a:t>
            </a:r>
            <a:r>
              <a:rPr lang="en-IN" sz="1100" b="1" dirty="0"/>
              <a:t> [Subtracted the purchase date of the old phone from the purchase date of the new phone to get the age of the old phone] </a:t>
            </a:r>
            <a:endParaRPr sz="1100" b="1" dirty="0"/>
          </a:p>
          <a:p>
            <a:pPr marL="457200" marR="0" lvl="0" indent="-298450" algn="l" rtl="0">
              <a:lnSpc>
                <a:spcPct val="115000"/>
              </a:lnSpc>
              <a:spcBef>
                <a:spcPts val="0"/>
              </a:spcBef>
              <a:spcAft>
                <a:spcPts val="0"/>
              </a:spcAft>
              <a:buSzPts val="1100"/>
              <a:buChar char="●"/>
            </a:pPr>
            <a:r>
              <a:rPr lang="en-IN" sz="1100" dirty="0"/>
              <a:t>The variables- Current Age, Gender, Annual Income and Phone Age converted to categorical variables. • Current Age: Young Age (25 yrs. to 35 yrs.) equivalent to 1; Medium Age (35 yrs. to 55 yrs.) equivalent to 2; Old Age (55 yrs. to 65 yrs.) equivalent to 3. </a:t>
            </a:r>
            <a:r>
              <a:rPr lang="en-IN" sz="1100" b="1" dirty="0"/>
              <a:t>[Divided the age in categories wherein practical grouping could be done] </a:t>
            </a:r>
            <a:endParaRPr sz="1100" b="1" dirty="0"/>
          </a:p>
          <a:p>
            <a:pPr marL="457200" marR="0" lvl="0" indent="-298450" algn="l" rtl="0">
              <a:lnSpc>
                <a:spcPct val="115000"/>
              </a:lnSpc>
              <a:spcBef>
                <a:spcPts val="0"/>
              </a:spcBef>
              <a:spcAft>
                <a:spcPts val="0"/>
              </a:spcAft>
              <a:buSzPts val="1100"/>
              <a:buChar char="●"/>
            </a:pPr>
            <a:r>
              <a:rPr lang="en-IN" sz="1100" dirty="0"/>
              <a:t>Gender: Male equivalent to 1; Female equivalent to 0. </a:t>
            </a:r>
            <a:endParaRPr sz="1100" dirty="0"/>
          </a:p>
          <a:p>
            <a:pPr marL="457200" marR="0" lvl="0" indent="-298450" algn="l" rtl="0">
              <a:lnSpc>
                <a:spcPct val="115000"/>
              </a:lnSpc>
              <a:spcBef>
                <a:spcPts val="0"/>
              </a:spcBef>
              <a:spcAft>
                <a:spcPts val="0"/>
              </a:spcAft>
              <a:buSzPts val="1100"/>
              <a:buChar char="●"/>
            </a:pPr>
            <a:r>
              <a:rPr lang="en-IN" sz="1100" dirty="0"/>
              <a:t>Annual Income: Low Income equivalent to 1 (3L Rs. to 8.5L Rs.); Medium Income equivalent to 2 (8.5L Rs. to 14.5L Rs.); High Income equivalent to 3 (14.5L Rs. to 20L Rs.).</a:t>
            </a:r>
            <a:r>
              <a:rPr lang="en-IN" sz="1100" b="1" dirty="0"/>
              <a:t> [Checked the income distribution across the dataset, based on the same divided the dataset across three income ranges of almost equal intervals.] </a:t>
            </a:r>
            <a:endParaRPr sz="1100" b="1" dirty="0"/>
          </a:p>
          <a:p>
            <a:pPr marL="457200" marR="0" lvl="0" indent="-298450" algn="l" rtl="0">
              <a:lnSpc>
                <a:spcPct val="115000"/>
              </a:lnSpc>
              <a:spcBef>
                <a:spcPts val="0"/>
              </a:spcBef>
              <a:spcAft>
                <a:spcPts val="0"/>
              </a:spcAft>
              <a:buSzPts val="1100"/>
              <a:buChar char="●"/>
            </a:pPr>
            <a:r>
              <a:rPr lang="en-IN" sz="1100" dirty="0"/>
              <a:t>Phone Age: Categorized same as given in the problem statement.</a:t>
            </a:r>
            <a:endParaRPr sz="1100" dirty="0"/>
          </a:p>
          <a:p>
            <a:pPr marL="0" marR="0" lvl="0" indent="0" algn="l" rtl="0">
              <a:lnSpc>
                <a:spcPct val="100000"/>
              </a:lnSpc>
              <a:spcBef>
                <a:spcPts val="2398"/>
              </a:spcBef>
              <a:spcAft>
                <a:spcPts val="0"/>
              </a:spcAft>
              <a:buNone/>
            </a:pPr>
            <a:r>
              <a:rPr lang="en-IN" sz="1100" dirty="0"/>
              <a:t>After the creation of categorical variables for the three given variables, created DUMMY variables for the purpose of implementation of the Binomial Classification model, obtained from China data, on India data. </a:t>
            </a:r>
            <a:endParaRPr sz="1100" dirty="0"/>
          </a:p>
          <a:p>
            <a:pPr marL="457200" marR="0" lvl="0" indent="-298450" algn="l" rtl="0">
              <a:lnSpc>
                <a:spcPct val="100000"/>
              </a:lnSpc>
              <a:spcBef>
                <a:spcPts val="2398"/>
              </a:spcBef>
              <a:spcAft>
                <a:spcPts val="0"/>
              </a:spcAft>
              <a:buSzPts val="1100"/>
              <a:buChar char="●"/>
            </a:pPr>
            <a:r>
              <a:rPr lang="en-IN" sz="1100" b="1" dirty="0"/>
              <a:t>Current Age –</a:t>
            </a:r>
            <a:r>
              <a:rPr lang="en-IN" sz="1100" dirty="0"/>
              <a:t> since the Current Age categorical variable had 3 possible values, so created 2 dummy variables for it. </a:t>
            </a:r>
            <a:endParaRPr sz="1100" dirty="0"/>
          </a:p>
          <a:p>
            <a:pPr marL="457200" marR="0" lvl="0" indent="-298450" algn="l" rtl="0">
              <a:lnSpc>
                <a:spcPct val="100000"/>
              </a:lnSpc>
              <a:spcBef>
                <a:spcPts val="0"/>
              </a:spcBef>
              <a:spcAft>
                <a:spcPts val="0"/>
              </a:spcAft>
              <a:buSzPts val="1100"/>
              <a:buChar char="●"/>
            </a:pPr>
            <a:r>
              <a:rPr lang="en-IN" sz="1100" b="1" dirty="0"/>
              <a:t>Annual Income –</a:t>
            </a:r>
            <a:r>
              <a:rPr lang="en-IN" sz="1100" dirty="0"/>
              <a:t> since the Annual Income categorical variable had 3 possible values, so created 2 dummy variables for it. </a:t>
            </a:r>
            <a:endParaRPr sz="1100" dirty="0"/>
          </a:p>
          <a:p>
            <a:pPr marL="457200" marR="0" lvl="0" indent="-298450" algn="l" rtl="0">
              <a:lnSpc>
                <a:spcPct val="100000"/>
              </a:lnSpc>
              <a:spcBef>
                <a:spcPts val="0"/>
              </a:spcBef>
              <a:spcAft>
                <a:spcPts val="0"/>
              </a:spcAft>
              <a:buSzPts val="1100"/>
              <a:buChar char="●"/>
            </a:pPr>
            <a:r>
              <a:rPr lang="en-IN" sz="1100" b="1" dirty="0"/>
              <a:t>Phone Age – </a:t>
            </a:r>
            <a:r>
              <a:rPr lang="en-IN" sz="1100" dirty="0"/>
              <a:t>since the Phone Age categorical variable had 4 possible values, so created 3 dummy variables for it. </a:t>
            </a:r>
            <a:endParaRPr sz="1100" dirty="0"/>
          </a:p>
          <a:p>
            <a:pPr marL="457200" marR="0" lvl="0" indent="-298450" algn="l" rtl="0">
              <a:lnSpc>
                <a:spcPct val="100000"/>
              </a:lnSpc>
              <a:spcBef>
                <a:spcPts val="0"/>
              </a:spcBef>
              <a:spcAft>
                <a:spcPts val="0"/>
              </a:spcAft>
              <a:buSzPts val="1100"/>
              <a:buChar char="●"/>
            </a:pPr>
            <a:r>
              <a:rPr lang="en-IN" sz="1100" dirty="0"/>
              <a:t>No need to create dummy variables for Gender variable, since it has only 2 possible binary values, as assigned earlier (Male – 1; Female – 0).</a:t>
            </a:r>
            <a:endParaRPr sz="11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8DC7111D-EE90-CDB6-3CD4-B5B42CCF2716}"/>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p:nvPr/>
        </p:nvSpPr>
        <p:spPr>
          <a:xfrm>
            <a:off x="0" y="0"/>
            <a:ext cx="9142920" cy="635760"/>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79" name="Google Shape;179;p5"/>
          <p:cNvSpPr/>
          <p:nvPr/>
        </p:nvSpPr>
        <p:spPr>
          <a:xfrm>
            <a:off x="7929360" y="210240"/>
            <a:ext cx="812520" cy="21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15730" y="110525"/>
            <a:ext cx="75579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Task 1(Classification Model – China Dataset) </a:t>
            </a:r>
            <a:endParaRPr sz="2400" b="0" i="0" u="none" strike="noStrike" cap="none">
              <a:latin typeface="Arial"/>
              <a:ea typeface="Arial"/>
              <a:cs typeface="Arial"/>
              <a:sym typeface="Arial"/>
            </a:endParaRPr>
          </a:p>
        </p:txBody>
      </p:sp>
      <p:sp>
        <p:nvSpPr>
          <p:cNvPr id="181" name="Google Shape;181;p5"/>
          <p:cNvSpPr/>
          <p:nvPr/>
        </p:nvSpPr>
        <p:spPr>
          <a:xfrm>
            <a:off x="210025" y="695800"/>
            <a:ext cx="8872800" cy="4447800"/>
          </a:xfrm>
          <a:prstGeom prst="rect">
            <a:avLst/>
          </a:prstGeom>
          <a:noFill/>
          <a:ln>
            <a:noFill/>
          </a:ln>
        </p:spPr>
        <p:txBody>
          <a:bodyPr spcFirstLastPara="1" wrap="square" lIns="90000" tIns="91425" rIns="90000" bIns="91425" anchor="t" anchorCtr="0">
            <a:noAutofit/>
          </a:bodyPr>
          <a:lstStyle/>
          <a:p>
            <a:pPr marL="0" marR="0" lvl="0" indent="0" algn="l" rtl="0">
              <a:lnSpc>
                <a:spcPct val="85000"/>
              </a:lnSpc>
              <a:spcBef>
                <a:spcPts val="0"/>
              </a:spcBef>
              <a:spcAft>
                <a:spcPts val="0"/>
              </a:spcAft>
              <a:buNone/>
            </a:pPr>
            <a:r>
              <a:rPr lang="en-IN" sz="1200" b="1" dirty="0"/>
              <a:t>Step 1 : Model Creation </a:t>
            </a:r>
            <a:endParaRPr sz="1200" b="1" dirty="0"/>
          </a:p>
          <a:p>
            <a:pPr marL="457200" marR="0" lvl="0" indent="0" algn="l" rtl="0">
              <a:lnSpc>
                <a:spcPct val="85000"/>
              </a:lnSpc>
              <a:spcBef>
                <a:spcPts val="0"/>
              </a:spcBef>
              <a:spcAft>
                <a:spcPts val="0"/>
              </a:spcAft>
              <a:buNone/>
            </a:pPr>
            <a:endParaRPr sz="1200" dirty="0"/>
          </a:p>
          <a:p>
            <a:pPr marL="457200" marR="0" lvl="0" indent="-304800" algn="l" rtl="0">
              <a:lnSpc>
                <a:spcPct val="100000"/>
              </a:lnSpc>
              <a:spcBef>
                <a:spcPts val="0"/>
              </a:spcBef>
              <a:spcAft>
                <a:spcPts val="0"/>
              </a:spcAft>
              <a:buSzPts val="1200"/>
              <a:buChar char="●"/>
            </a:pPr>
            <a:r>
              <a:rPr lang="en-IN" sz="1200" dirty="0"/>
              <a:t>Created the Classification Model using the dummy variables on the training dataset, created earlier, via Binary Logistics Regression tool. </a:t>
            </a:r>
            <a:endParaRPr sz="1200" dirty="0"/>
          </a:p>
          <a:p>
            <a:pPr marL="457200" marR="0" lvl="0" indent="-304800" algn="l" rtl="0">
              <a:lnSpc>
                <a:spcPct val="100000"/>
              </a:lnSpc>
              <a:spcBef>
                <a:spcPts val="0"/>
              </a:spcBef>
              <a:spcAft>
                <a:spcPts val="0"/>
              </a:spcAft>
              <a:buSzPts val="1200"/>
              <a:buChar char="●"/>
            </a:pPr>
            <a:r>
              <a:rPr lang="en-IN" sz="1200" dirty="0"/>
              <a:t>We had a total of 8 independent variables(Current Age – 2 dummy variables; Gender – 1 variable, Annual Income – 2 dummy variables, Phone Age – 3 dummy variables) and 1 dependent variable (Purchase). </a:t>
            </a:r>
            <a:endParaRPr sz="1200" dirty="0"/>
          </a:p>
          <a:p>
            <a:pPr marL="457200" marR="0" lvl="0" indent="-304800" algn="l" rtl="0">
              <a:lnSpc>
                <a:spcPct val="100000"/>
              </a:lnSpc>
              <a:spcBef>
                <a:spcPts val="0"/>
              </a:spcBef>
              <a:spcAft>
                <a:spcPts val="0"/>
              </a:spcAft>
              <a:buSzPts val="1200"/>
              <a:buChar char="●"/>
            </a:pPr>
            <a:r>
              <a:rPr lang="en-IN" sz="1200" dirty="0"/>
              <a:t>Got the coefficients of all the independent variables – B0 to B8. Also, we considered a cut-off value of 0.5 for the training data set. </a:t>
            </a:r>
            <a:endParaRPr sz="1200" dirty="0"/>
          </a:p>
          <a:p>
            <a:pPr marL="457200" marR="0" lvl="0" indent="-304800" algn="l" rtl="0">
              <a:lnSpc>
                <a:spcPct val="100000"/>
              </a:lnSpc>
              <a:spcBef>
                <a:spcPts val="0"/>
              </a:spcBef>
              <a:spcAft>
                <a:spcPts val="0"/>
              </a:spcAft>
              <a:buSzPts val="1200"/>
              <a:buChar char="●"/>
            </a:pPr>
            <a:r>
              <a:rPr lang="en-IN" sz="1200" dirty="0"/>
              <a:t>Created the confusion matrix of the model and took into consideration three performance metrics initially – Accuracy, Sensitivity &amp; Specificity.</a:t>
            </a:r>
            <a:endParaRPr sz="1200"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en-IN" sz="1200" b="1" dirty="0"/>
              <a:t>Step 2: Model Training</a:t>
            </a:r>
            <a:endParaRPr sz="1200" b="1"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en-IN" sz="1200" dirty="0"/>
              <a:t>1. The cut-off value considered for the logistic regression model was 0.5. And the metrics for the same were as follows: </a:t>
            </a:r>
            <a:endParaRPr sz="1200" dirty="0"/>
          </a:p>
          <a:p>
            <a:pPr marL="0" marR="0" lvl="0" indent="0" algn="l" rtl="0">
              <a:lnSpc>
                <a:spcPct val="100000"/>
              </a:lnSpc>
              <a:spcBef>
                <a:spcPts val="0"/>
              </a:spcBef>
              <a:spcAft>
                <a:spcPts val="0"/>
              </a:spcAft>
              <a:buNone/>
            </a:pPr>
            <a:r>
              <a:rPr lang="en-IN" sz="1200" dirty="0"/>
              <a:t>Accuracy = 68%, Sensitivity = 75%, Specificity = 58%.</a:t>
            </a:r>
            <a:endParaRPr sz="1200" dirty="0"/>
          </a:p>
          <a:p>
            <a:pPr marL="0" marR="0" lvl="0" indent="0" algn="l" rtl="0">
              <a:lnSpc>
                <a:spcPct val="85000"/>
              </a:lnSpc>
              <a:spcBef>
                <a:spcPts val="0"/>
              </a:spcBef>
              <a:spcAft>
                <a:spcPts val="0"/>
              </a:spcAft>
              <a:buNone/>
            </a:pPr>
            <a:endParaRPr sz="1800" dirty="0"/>
          </a:p>
          <a:p>
            <a:pPr marL="0" marR="0" lvl="0" indent="0" algn="l" rtl="0">
              <a:lnSpc>
                <a:spcPct val="85000"/>
              </a:lnSpc>
              <a:spcBef>
                <a:spcPts val="0"/>
              </a:spcBef>
              <a:spcAft>
                <a:spcPts val="0"/>
              </a:spcAft>
              <a:buNone/>
            </a:pPr>
            <a:endParaRPr sz="1800" dirty="0"/>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p:txBody>
      </p:sp>
      <p:pic>
        <p:nvPicPr>
          <p:cNvPr id="2" name="Picture 1" descr="A picture containing logo&#10;&#10;Description automatically generated">
            <a:extLst>
              <a:ext uri="{FF2B5EF4-FFF2-40B4-BE49-F238E27FC236}">
                <a16:creationId xmlns:a16="http://schemas.microsoft.com/office/drawing/2014/main" id="{FBCC458E-A326-3305-B309-D42DE8E74843}"/>
              </a:ext>
            </a:extLst>
          </p:cNvPr>
          <p:cNvPicPr>
            <a:picLocks noChangeAspect="1"/>
          </p:cNvPicPr>
          <p:nvPr/>
        </p:nvPicPr>
        <p:blipFill>
          <a:blip r:embed="rId4"/>
          <a:stretch>
            <a:fillRect/>
          </a:stretch>
        </p:blipFill>
        <p:spPr>
          <a:xfrm>
            <a:off x="7933147" y="98064"/>
            <a:ext cx="980333" cy="4380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2983</TotalTime>
  <Words>2891</Words>
  <Application>Microsoft Office PowerPoint</Application>
  <PresentationFormat>On-screen Show (16:9)</PresentationFormat>
  <Paragraphs>159</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Trebuchet MS</vt:lpstr>
      <vt:lpstr>Arial</vt:lpstr>
      <vt:lpstr>Proxima Nova</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Ranajyoti Dutta</cp:lastModifiedBy>
  <cp:revision>82</cp:revision>
  <dcterms:created xsi:type="dcterms:W3CDTF">2021-01-24T19:41:00Z</dcterms:created>
  <dcterms:modified xsi:type="dcterms:W3CDTF">2022-12-29T11:46:27Z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1033-11.2.0.10078</vt:lpwstr>
  </property>
  <property fmtid="{D5CDD505-2E9C-101B-9397-08002B2CF9AE}" pid="6" name="LinksUpToDate">
    <vt:bool>false</vt:bool>
  </property>
  <property fmtid="{D5CDD505-2E9C-101B-9397-08002B2CF9AE}" pid="7" name="MMClips">
    <vt:i4>0</vt:i4>
  </property>
  <property fmtid="{D5CDD505-2E9C-101B-9397-08002B2CF9AE}" pid="8" name="Notes">
    <vt:i4>151</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ies>
</file>