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8" r:id="rId2"/>
    <p:sldId id="2076136837" r:id="rId3"/>
    <p:sldId id="1933" r:id="rId4"/>
    <p:sldId id="2076136844" r:id="rId5"/>
    <p:sldId id="2076136829" r:id="rId6"/>
    <p:sldId id="2076136845" r:id="rId7"/>
    <p:sldId id="2076136847" r:id="rId8"/>
    <p:sldId id="2076136846" r:id="rId9"/>
    <p:sldId id="2076136830" r:id="rId10"/>
    <p:sldId id="2076136839" r:id="rId11"/>
    <p:sldId id="2076136838" r:id="rId12"/>
    <p:sldId id="2076136840" r:id="rId13"/>
    <p:sldId id="2076136841" r:id="rId14"/>
    <p:sldId id="2076136842" r:id="rId15"/>
    <p:sldId id="2076136848" r:id="rId16"/>
    <p:sldId id="2076136850" r:id="rId17"/>
    <p:sldId id="2076136851" r:id="rId18"/>
    <p:sldId id="2076136854" r:id="rId19"/>
    <p:sldId id="2076136853" r:id="rId20"/>
    <p:sldId id="2076136852" r:id="rId21"/>
    <p:sldId id="2076136849" r:id="rId22"/>
    <p:sldId id="207613684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4" d="100"/>
          <a:sy n="54" d="100"/>
        </p:scale>
        <p:origin x="1148"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837AE-3D0A-4227-BD77-07D88FEBB17F}" type="datetimeFigureOut">
              <a:rPr lang="en-US" smtClean="0"/>
              <a:t>2/24/2020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000E1-03E9-48CB-BB58-5ADC7721A02D}" type="slidenum">
              <a:rPr lang="en-US" smtClean="0"/>
              <a:t>‹#›</a:t>
            </a:fld>
            <a:endParaRPr lang="en-US"/>
          </a:p>
        </p:txBody>
      </p:sp>
    </p:spTree>
    <p:extLst>
      <p:ext uri="{BB962C8B-B14F-4D97-AF65-F5344CB8AC3E}">
        <p14:creationId xmlns:p14="http://schemas.microsoft.com/office/powerpoint/2010/main" val="1875187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2/24/2020 6:46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14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2/24/2020 6:46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796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emf"/><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776052-BB1A-4D55-BE82-5990609C66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8125"/>
            <a:ext cx="12192000" cy="6381750"/>
          </a:xfrm>
          <a:prstGeom prst="rect">
            <a:avLst/>
          </a:prstGeom>
        </p:spPr>
      </p:pic>
      <p:pic>
        <p:nvPicPr>
          <p:cNvPr id="19" name="Picture 18" hidden="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0203" y="6119147"/>
            <a:ext cx="1253377" cy="268786"/>
          </a:xfrm>
          <a:prstGeom prst="rect">
            <a:avLst/>
          </a:prstGeom>
        </p:spPr>
      </p:pic>
      <p:sp>
        <p:nvSpPr>
          <p:cNvPr id="2" name="TextBox 1">
            <a:extLst>
              <a:ext uri="{FF2B5EF4-FFF2-40B4-BE49-F238E27FC236}">
                <a16:creationId xmlns:a16="http://schemas.microsoft.com/office/drawing/2014/main" id="{6E3E4BBD-D484-4B33-8113-1E7DD1741B22}"/>
              </a:ext>
            </a:extLst>
          </p:cNvPr>
          <p:cNvSpPr txBox="1"/>
          <p:nvPr userDrawn="1"/>
        </p:nvSpPr>
        <p:spPr>
          <a:xfrm>
            <a:off x="8229601" y="5855677"/>
            <a:ext cx="3217984" cy="627864"/>
          </a:xfrm>
          <a:prstGeom prst="rect">
            <a:avLst/>
          </a:prstGeom>
          <a:solidFill>
            <a:srgbClr val="E2068C"/>
          </a:solidFill>
        </p:spPr>
        <p:txBody>
          <a:bodyPr wrap="square" lIns="182880" tIns="146304" rIns="182880" bIns="146304" rtlCol="0">
            <a:spAutoFit/>
          </a:bodyPr>
          <a:lstStyle/>
          <a:p>
            <a:pPr algn="ctr">
              <a:lnSpc>
                <a:spcPct val="90000"/>
              </a:lnSpc>
              <a:spcAft>
                <a:spcPts val="600"/>
              </a:spcAft>
            </a:pPr>
            <a:r>
              <a:rPr lang="en-US" sz="2400">
                <a:solidFill>
                  <a:schemeClr val="bg1"/>
                </a:solidFill>
              </a:rPr>
              <a:t>focus.dotnetconf.net </a:t>
            </a:r>
          </a:p>
        </p:txBody>
      </p:sp>
    </p:spTree>
    <p:extLst>
      <p:ext uri="{BB962C8B-B14F-4D97-AF65-F5344CB8AC3E}">
        <p14:creationId xmlns:p14="http://schemas.microsoft.com/office/powerpoint/2010/main" val="1139139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69928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Content Til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
          <p:cNvSpPr>
            <a:spLocks noGrp="1"/>
          </p:cNvSpPr>
          <p:nvPr>
            <p:ph type="body" sz="quarter" idx="10"/>
          </p:nvPr>
        </p:nvSpPr>
        <p:spPr>
          <a:xfrm>
            <a:off x="178135" y="2082614"/>
            <a:ext cx="3927804" cy="3586208"/>
          </a:xfrm>
          <a:solidFill>
            <a:schemeClr val="accent2"/>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158259" y="2082614"/>
            <a:ext cx="3927804" cy="3586208"/>
          </a:xfrm>
          <a:solidFill>
            <a:schemeClr val="accent3"/>
          </a:solidFill>
          <a:ln>
            <a:noFill/>
          </a:ln>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8138382" y="2082614"/>
            <a:ext cx="3875483" cy="3586208"/>
          </a:xfrm>
          <a:solidFill>
            <a:schemeClr val="accent1"/>
          </a:solidFill>
        </p:spPr>
        <p:txBody>
          <a:bodyPr wrap="square" tIns="146304" bIns="146304">
            <a:noAutofit/>
          </a:bodyPr>
          <a:lstStyle>
            <a:lvl1pPr marL="0" indent="0">
              <a:spcBef>
                <a:spcPts val="1200"/>
              </a:spcBef>
              <a:buClr>
                <a:schemeClr val="tx1"/>
              </a:buClr>
              <a:buFont typeface="Wingdings" pitchFamily="2" charset="2"/>
              <a:buNone/>
              <a:defRPr sz="3920">
                <a:solidFill>
                  <a:schemeClr val="bg1"/>
                </a:solidFill>
              </a:defRPr>
            </a:lvl1pPr>
            <a:lvl2pPr marL="0" indent="0">
              <a:spcBef>
                <a:spcPts val="1059"/>
              </a:spcBef>
              <a:buNone/>
              <a:defRPr sz="1961">
                <a:solidFill>
                  <a:schemeClr val="bg1"/>
                </a:solidFill>
              </a:defRPr>
            </a:lvl2pPr>
            <a:lvl3pPr marL="227104" indent="0">
              <a:buNone/>
              <a:tabLst/>
              <a:defRPr sz="1961">
                <a:solidFill>
                  <a:schemeClr val="bg1"/>
                </a:solidFill>
              </a:defRPr>
            </a:lvl3pPr>
            <a:lvl4pPr marL="451097" indent="0">
              <a:buNone/>
              <a:defRPr>
                <a:solidFill>
                  <a:schemeClr val="bg1"/>
                </a:solidFill>
              </a:defRPr>
            </a:lvl4pPr>
            <a:lvl5pPr marL="671979" indent="0">
              <a:buNone/>
              <a:tabLst/>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517975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a:t>Click to edit Master title style</a:t>
            </a:r>
          </a:p>
        </p:txBody>
      </p:sp>
      <p:sp>
        <p:nvSpPr>
          <p:cNvPr id="3" name="TextBox 2">
            <a:extLst>
              <a:ext uri="{FF2B5EF4-FFF2-40B4-BE49-F238E27FC236}">
                <a16:creationId xmlns:a16="http://schemas.microsoft.com/office/drawing/2014/main" id="{E231ED1D-3304-42EE-8EF4-679A6BE4CBA5}"/>
              </a:ext>
            </a:extLst>
          </p:cNvPr>
          <p:cNvSpPr txBox="1"/>
          <p:nvPr userDrawn="1"/>
        </p:nvSpPr>
        <p:spPr>
          <a:xfrm>
            <a:off x="269240" y="1459523"/>
            <a:ext cx="11655840" cy="627864"/>
          </a:xfrm>
          <a:prstGeom prst="rect">
            <a:avLst/>
          </a:prstGeom>
          <a:noFill/>
        </p:spPr>
        <p:txBody>
          <a:bodyPr wrap="square" lIns="182880" tIns="146304" rIns="182880" bIns="146304" rtlCol="0">
            <a:spAutoFit/>
          </a:bodyPr>
          <a:lstStyle/>
          <a:p>
            <a:pPr>
              <a:lnSpc>
                <a:spcPct val="90000"/>
              </a:lnSpc>
              <a:spcAft>
                <a:spcPts val="600"/>
              </a:spcAft>
            </a:pPr>
            <a:r>
              <a:rPr lang="en-US" sz="2400">
                <a:gradFill>
                  <a:gsLst>
                    <a:gs pos="2917">
                      <a:schemeClr val="tx1"/>
                    </a:gs>
                    <a:gs pos="30000">
                      <a:schemeClr val="tx1"/>
                    </a:gs>
                  </a:gsLst>
                  <a:lin ang="5400000" scaled="0"/>
                </a:gradFill>
                <a:latin typeface="Consolas" panose="020B0609020204030204" pitchFamily="49" charset="0"/>
              </a:rPr>
              <a:t>Code Sample</a:t>
            </a:r>
          </a:p>
        </p:txBody>
      </p:sp>
    </p:spTree>
    <p:extLst>
      <p:ext uri="{BB962C8B-B14F-4D97-AF65-F5344CB8AC3E}">
        <p14:creationId xmlns:p14="http://schemas.microsoft.com/office/powerpoint/2010/main" val="5104545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nnouncement">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bwMode="auto">
          <a:xfrm>
            <a:off x="1624135" y="0"/>
            <a:ext cx="8943730" cy="6858000"/>
          </a:xfrm>
          <a:prstGeom prst="rect">
            <a:avLst/>
          </a:prstGeom>
          <a:solidFill>
            <a:schemeClr val="tx2">
              <a:lumMod val="60000"/>
              <a:lumOff val="40000"/>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 name="Graphic 1">
            <a:extLst>
              <a:ext uri="{FF2B5EF4-FFF2-40B4-BE49-F238E27FC236}">
                <a16:creationId xmlns:a16="http://schemas.microsoft.com/office/drawing/2014/main" id="{BB4BD62E-DE50-443B-986C-2AABE50DB88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69140" cy="6858000"/>
          </a:xfrm>
          <a:prstGeom prst="rect">
            <a:avLst/>
          </a:prstGeom>
        </p:spPr>
      </p:pic>
    </p:spTree>
    <p:extLst>
      <p:ext uri="{BB962C8B-B14F-4D97-AF65-F5344CB8AC3E}">
        <p14:creationId xmlns:p14="http://schemas.microsoft.com/office/powerpoint/2010/main" val="21717869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Purpl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71778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7105573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5590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37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Blank Accent Color 2">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9138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1">
    <p:bg>
      <p:bgPr>
        <a:solidFill>
          <a:schemeClr val="bg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279FFEB9-2BE6-4DB6-8DCA-DBA500633B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pic>
        <p:nvPicPr>
          <p:cNvPr id="10" name="Graphic 9">
            <a:extLst>
              <a:ext uri="{FF2B5EF4-FFF2-40B4-BE49-F238E27FC236}">
                <a16:creationId xmlns:a16="http://schemas.microsoft.com/office/drawing/2014/main" id="{9E39216E-F59B-4BC9-B7CE-10A9447E205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430" y="0"/>
            <a:ext cx="12169140" cy="6858000"/>
          </a:xfrm>
          <a:prstGeom prst="rect">
            <a:avLst/>
          </a:prstGeom>
        </p:spPr>
      </p:pic>
      <p:sp>
        <p:nvSpPr>
          <p:cNvPr id="18" name="Rectangle 17">
            <a:extLst>
              <a:ext uri="{FF2B5EF4-FFF2-40B4-BE49-F238E27FC236}">
                <a16:creationId xmlns:a16="http://schemas.microsoft.com/office/drawing/2014/main" id="{00414B93-1C7A-463B-94D3-C75120E48B38}"/>
              </a:ext>
            </a:extLst>
          </p:cNvPr>
          <p:cNvSpPr/>
          <p:nvPr userDrawn="1"/>
        </p:nvSpPr>
        <p:spPr bwMode="auto">
          <a:xfrm>
            <a:off x="11430" y="1758462"/>
            <a:ext cx="12192000" cy="3446584"/>
          </a:xfrm>
          <a:prstGeom prst="rect">
            <a:avLst/>
          </a:prstGeom>
          <a:solidFill>
            <a:srgbClr val="511C7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hidden="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bwMode="black">
          <a:xfrm>
            <a:off x="450203" y="6119147"/>
            <a:ext cx="1253377" cy="268786"/>
          </a:xfrm>
          <a:prstGeom prst="rect">
            <a:avLst/>
          </a:prstGeom>
        </p:spPr>
      </p:pic>
      <p:pic>
        <p:nvPicPr>
          <p:cNvPr id="7" name="Graphic 6">
            <a:extLst>
              <a:ext uri="{FF2B5EF4-FFF2-40B4-BE49-F238E27FC236}">
                <a16:creationId xmlns:a16="http://schemas.microsoft.com/office/drawing/2014/main" id="{0EDE7E98-2515-4CF5-A7F5-85F9915B5AC4}"/>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949183" y="3714094"/>
            <a:ext cx="2168764" cy="2317429"/>
          </a:xfrm>
          <a:prstGeom prst="rect">
            <a:avLst/>
          </a:prstGeom>
        </p:spPr>
      </p:pic>
      <p:sp>
        <p:nvSpPr>
          <p:cNvPr id="13" name="Title 1"/>
          <p:cNvSpPr>
            <a:spLocks noGrp="1"/>
          </p:cNvSpPr>
          <p:nvPr>
            <p:ph type="title" hasCustomPrompt="1"/>
          </p:nvPr>
        </p:nvSpPr>
        <p:spPr>
          <a:xfrm>
            <a:off x="543146" y="1925787"/>
            <a:ext cx="11062699"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14" name="Text Placeholder 4"/>
          <p:cNvSpPr>
            <a:spLocks noGrp="1"/>
          </p:cNvSpPr>
          <p:nvPr>
            <p:ph type="body" sz="quarter" idx="12" hasCustomPrompt="1"/>
          </p:nvPr>
        </p:nvSpPr>
        <p:spPr>
          <a:xfrm>
            <a:off x="543147" y="3821145"/>
            <a:ext cx="9074088" cy="116586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3" name="Picture 2" descr="A picture containing drawing&#10;&#10;Description automatically generated">
            <a:extLst>
              <a:ext uri="{FF2B5EF4-FFF2-40B4-BE49-F238E27FC236}">
                <a16:creationId xmlns:a16="http://schemas.microsoft.com/office/drawing/2014/main" id="{764DA5CA-F8A0-4AC7-8122-7D6A39C60AAE}"/>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679857" y="3886202"/>
            <a:ext cx="723900" cy="723900"/>
          </a:xfrm>
          <a:prstGeom prst="rect">
            <a:avLst/>
          </a:prstGeom>
        </p:spPr>
      </p:pic>
    </p:spTree>
    <p:extLst>
      <p:ext uri="{BB962C8B-B14F-4D97-AF65-F5344CB8AC3E}">
        <p14:creationId xmlns:p14="http://schemas.microsoft.com/office/powerpoint/2010/main" val="2167811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1137798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36134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975023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slide">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5E0A57BE-82BA-4DCD-B0B6-AC816A5C5DB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a:ext>
            </a:extLst>
          </a:blip>
          <a:srcRect l="17176"/>
          <a:stretch/>
        </p:blipFill>
        <p:spPr>
          <a:xfrm>
            <a:off x="0" y="798242"/>
            <a:ext cx="5872872" cy="5096933"/>
          </a:xfrm>
          <a:prstGeom prst="rect">
            <a:avLst/>
          </a:prstGeom>
        </p:spPr>
      </p:pic>
      <p:grpSp>
        <p:nvGrpSpPr>
          <p:cNvPr id="5" name="Group 4">
            <a:extLst>
              <a:ext uri="{FF2B5EF4-FFF2-40B4-BE49-F238E27FC236}">
                <a16:creationId xmlns:a16="http://schemas.microsoft.com/office/drawing/2014/main" id="{90EF4A5C-345F-488C-AC5E-0AF3B8376036}"/>
              </a:ext>
            </a:extLst>
          </p:cNvPr>
          <p:cNvGrpSpPr/>
          <p:nvPr userDrawn="1"/>
        </p:nvGrpSpPr>
        <p:grpSpPr>
          <a:xfrm>
            <a:off x="3019127" y="448578"/>
            <a:ext cx="9646191" cy="6621296"/>
            <a:chOff x="3019127" y="448578"/>
            <a:chExt cx="9646191" cy="6621296"/>
          </a:xfrm>
        </p:grpSpPr>
        <p:pic>
          <p:nvPicPr>
            <p:cNvPr id="7" name="Picture 6">
              <a:extLst>
                <a:ext uri="{FF2B5EF4-FFF2-40B4-BE49-F238E27FC236}">
                  <a16:creationId xmlns:a16="http://schemas.microsoft.com/office/drawing/2014/main" id="{CC8E3C5F-48E2-412C-A5AF-F85384D5EE5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8" name="TextBox 7">
              <a:extLst>
                <a:ext uri="{FF2B5EF4-FFF2-40B4-BE49-F238E27FC236}">
                  <a16:creationId xmlns:a16="http://schemas.microsoft.com/office/drawing/2014/main" id="{0A9EAD12-9B65-48D0-91A3-85F3DD932746}"/>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spTree>
    <p:extLst>
      <p:ext uri="{BB962C8B-B14F-4D97-AF65-F5344CB8AC3E}">
        <p14:creationId xmlns:p14="http://schemas.microsoft.com/office/powerpoint/2010/main" val="4212985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85498" y="2881341"/>
            <a:ext cx="10010687" cy="1015663"/>
          </a:xfrm>
          <a:noFill/>
        </p:spPr>
        <p:txBody>
          <a:bodyPr wrap="square" tIns="91440" bIns="91440" anchor="t" anchorCtr="0">
            <a:spAutoFit/>
          </a:bodyPr>
          <a:lstStyle>
            <a:lvl1pPr>
              <a:defRPr sz="6000" spc="-98" baseline="0">
                <a:gradFill>
                  <a:gsLst>
                    <a:gs pos="0">
                      <a:schemeClr val="tx1"/>
                    </a:gs>
                    <a:gs pos="100000">
                      <a:schemeClr val="tx1"/>
                    </a:gs>
                  </a:gsLst>
                  <a:lin ang="5400000" scaled="0"/>
                </a:gradFill>
              </a:defRPr>
            </a:lvl1pPr>
          </a:lstStyle>
          <a:p>
            <a:r>
              <a:rPr lang="en-US"/>
              <a:t>Demo</a:t>
            </a:r>
          </a:p>
        </p:txBody>
      </p:sp>
      <p:sp>
        <p:nvSpPr>
          <p:cNvPr id="6" name="Rectangle 5"/>
          <p:cNvSpPr/>
          <p:nvPr/>
        </p:nvSpPr>
        <p:spPr bwMode="auto">
          <a:xfrm>
            <a:off x="880949" y="1070515"/>
            <a:ext cx="10415239" cy="4638908"/>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97550BA1-B17C-488A-B13B-EAE642576B33}"/>
              </a:ext>
            </a:extLst>
          </p:cNvPr>
          <p:cNvGrpSpPr/>
          <p:nvPr userDrawn="1"/>
        </p:nvGrpSpPr>
        <p:grpSpPr>
          <a:xfrm>
            <a:off x="2112911" y="118352"/>
            <a:ext cx="9646191" cy="6621296"/>
            <a:chOff x="3019127" y="448578"/>
            <a:chExt cx="9646191" cy="6621296"/>
          </a:xfrm>
        </p:grpSpPr>
        <p:pic>
          <p:nvPicPr>
            <p:cNvPr id="8" name="Picture 7">
              <a:extLst>
                <a:ext uri="{FF2B5EF4-FFF2-40B4-BE49-F238E27FC236}">
                  <a16:creationId xmlns:a16="http://schemas.microsoft.com/office/drawing/2014/main" id="{26C5F131-CDD3-4833-8C45-E235D5E9F73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19127" y="448578"/>
              <a:ext cx="9172873" cy="6621296"/>
            </a:xfrm>
            <a:prstGeom prst="rect">
              <a:avLst/>
            </a:prstGeom>
          </p:spPr>
        </p:pic>
        <p:sp>
          <p:nvSpPr>
            <p:cNvPr id="9" name="TextBox 8">
              <a:extLst>
                <a:ext uri="{FF2B5EF4-FFF2-40B4-BE49-F238E27FC236}">
                  <a16:creationId xmlns:a16="http://schemas.microsoft.com/office/drawing/2014/main" id="{9DBC19F9-263B-4FF9-BEAE-41F5BF5689F3}"/>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a:lnSpc>
                  <a:spcPct val="90000"/>
                </a:lnSpc>
                <a:spcAft>
                  <a:spcPts val="600"/>
                </a:spcAft>
              </a:pPr>
              <a:r>
                <a:rPr lang="en-US" sz="3600">
                  <a:solidFill>
                    <a:schemeClr val="tx2">
                      <a:alpha val="49000"/>
                    </a:schemeClr>
                  </a:solidFill>
                </a:rPr>
                <a:t>.NET</a:t>
              </a:r>
            </a:p>
          </p:txBody>
        </p:sp>
      </p:grpSp>
      <p:pic>
        <p:nvPicPr>
          <p:cNvPr id="3" name="Graphic 2">
            <a:extLst>
              <a:ext uri="{FF2B5EF4-FFF2-40B4-BE49-F238E27FC236}">
                <a16:creationId xmlns:a16="http://schemas.microsoft.com/office/drawing/2014/main" id="{01202919-2AB2-4208-B4CC-1AAF68D6BF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430" y="0"/>
            <a:ext cx="12169140" cy="6858000"/>
          </a:xfrm>
          <a:prstGeom prst="rect">
            <a:avLst/>
          </a:prstGeom>
        </p:spPr>
      </p:pic>
    </p:spTree>
    <p:extLst>
      <p:ext uri="{BB962C8B-B14F-4D97-AF65-F5344CB8AC3E}">
        <p14:creationId xmlns:p14="http://schemas.microsoft.com/office/powerpoint/2010/main" val="1266124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Title Plain">
    <p:bg>
      <p:bgRef idx="1001">
        <a:schemeClr val="bg2"/>
      </p:bgRef>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44B1990-E922-475D-BDA2-9E23A047A1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430" y="0"/>
            <a:ext cx="12169140" cy="6858000"/>
          </a:xfrm>
          <a:prstGeom prst="rect">
            <a:avLst/>
          </a:prstGeom>
        </p:spPr>
      </p:pic>
      <p:sp>
        <p:nvSpPr>
          <p:cNvPr id="3" name="Title 1"/>
          <p:cNvSpPr>
            <a:spLocks noGrp="1"/>
          </p:cNvSpPr>
          <p:nvPr>
            <p:ph type="title" hasCustomPrompt="1"/>
          </p:nvPr>
        </p:nvSpPr>
        <p:spPr>
          <a:xfrm>
            <a:off x="568047" y="2084172"/>
            <a:ext cx="11354714" cy="1158793"/>
          </a:xfrm>
          <a:noFill/>
        </p:spPr>
        <p:txBody>
          <a:bodyPr wrap="square" tIns="91440" bIns="91440" anchor="t" anchorCtr="0">
            <a:spAutoFit/>
          </a:bodyPr>
          <a:lstStyle>
            <a:lvl1pPr>
              <a:defRPr sz="7058" spc="-98" baseline="0">
                <a:solidFill>
                  <a:schemeClr val="tx1"/>
                </a:solidFill>
              </a:defRPr>
            </a:lvl1pPr>
          </a:lstStyle>
          <a:p>
            <a:r>
              <a:rPr lang="en-US"/>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3009404"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7" y="3506769"/>
            <a:ext cx="1872761" cy="794064"/>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spTree>
    <p:extLst>
      <p:ext uri="{BB962C8B-B14F-4D97-AF65-F5344CB8AC3E}">
        <p14:creationId xmlns:p14="http://schemas.microsoft.com/office/powerpoint/2010/main" val="4013580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178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370906" y="-217"/>
            <a:ext cx="935477" cy="5654619"/>
            <a:chOff x="12618967" y="-221"/>
            <a:chExt cx="954235" cy="5767187"/>
          </a:xfrm>
        </p:grpSpPr>
        <p:grpSp>
          <p:nvGrpSpPr>
            <p:cNvPr id="18" name="Group 17"/>
            <p:cNvGrpSpPr/>
            <p:nvPr userDrawn="1"/>
          </p:nvGrpSpPr>
          <p:grpSpPr>
            <a:xfrm>
              <a:off x="12618967" y="-221"/>
              <a:ext cx="954235" cy="5767187"/>
              <a:chOff x="12618967" y="-221"/>
              <a:chExt cx="954235" cy="5767187"/>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0 G:120 B:215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14102" fontAlgn="base">
                    <a:lnSpc>
                      <a:spcPct val="100000"/>
                    </a:lnSpc>
                    <a:spcBef>
                      <a:spcPct val="0"/>
                    </a:spcBef>
                    <a:spcAft>
                      <a:spcPct val="0"/>
                    </a:spcAft>
                  </a:pPr>
                  <a:r>
                    <a:rPr lang="en-US" sz="490">
                      <a:gradFill>
                        <a:gsLst>
                          <a:gs pos="92035">
                            <a:srgbClr val="505050"/>
                          </a:gs>
                          <a:gs pos="27000">
                            <a:srgbClr val="505050"/>
                          </a:gs>
                        </a:gsLst>
                        <a:lin ang="5400000" scaled="0"/>
                      </a:gradFill>
                      <a:ea typeface="Segoe UI" pitchFamily="34" charset="0"/>
                      <a:cs typeface="Segoe UI" pitchFamily="34" charset="0"/>
                    </a:rPr>
                    <a:t>R:</a:t>
                  </a:r>
                  <a:r>
                    <a:rPr lang="en-US" sz="490" baseline="0">
                      <a:gradFill>
                        <a:gsLst>
                          <a:gs pos="92035">
                            <a:srgbClr val="505050"/>
                          </a:gs>
                          <a:gs pos="27000">
                            <a:srgbClr val="505050"/>
                          </a:gs>
                        </a:gsLst>
                        <a:lin ang="5400000" scaled="0"/>
                      </a:gradFill>
                      <a:ea typeface="Segoe UI" pitchFamily="34" charset="0"/>
                      <a:cs typeface="Segoe UI" pitchFamily="34" charset="0"/>
                    </a:rPr>
                    <a:t>210 G:210 B:210</a:t>
                  </a:r>
                  <a:endParaRPr lang="en-US" sz="49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14102" fontAlgn="base">
                    <a:lnSpc>
                      <a:spcPct val="100000"/>
                    </a:lnSpc>
                    <a:spcBef>
                      <a:spcPct val="0"/>
                    </a:spcBef>
                    <a:spcAft>
                      <a:spcPct val="0"/>
                    </a:spcAft>
                  </a:pPr>
                  <a:r>
                    <a:rPr lang="en-US" sz="490">
                      <a:gradFill>
                        <a:gsLst>
                          <a:gs pos="0">
                            <a:srgbClr val="FFFFFF"/>
                          </a:gs>
                          <a:gs pos="100000">
                            <a:srgbClr val="FFFFFF"/>
                          </a:gs>
                        </a:gsLst>
                        <a:lin ang="5400000" scaled="0"/>
                      </a:gradFill>
                      <a:ea typeface="Segoe UI" pitchFamily="34" charset="0"/>
                      <a:cs typeface="Segoe UI" pitchFamily="34" charset="0"/>
                    </a:rPr>
                    <a:t>R:92</a:t>
                  </a:r>
                  <a:r>
                    <a:rPr lang="en-US" sz="490" baseline="0">
                      <a:gradFill>
                        <a:gsLst>
                          <a:gs pos="0">
                            <a:srgbClr val="FFFFFF"/>
                          </a:gs>
                          <a:gs pos="100000">
                            <a:srgbClr val="FFFFFF"/>
                          </a:gs>
                        </a:gsLst>
                        <a:lin ang="5400000" scaled="0"/>
                      </a:gradFill>
                      <a:ea typeface="Segoe UI" pitchFamily="34" charset="0"/>
                      <a:cs typeface="Segoe UI" pitchFamily="34" charset="0"/>
                    </a:rPr>
                    <a:t> G:45 B:145</a:t>
                  </a:r>
                  <a:endParaRPr lang="en-US" sz="490">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80 G:80 B:80</a:t>
                  </a:r>
                  <a:endParaRPr lang="en-US" sz="490">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115 G:115 B:115</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solidFill>
                        <a:srgbClr val="000000"/>
                      </a:solidFill>
                      <a:latin typeface="+mn-lt"/>
                      <a:ea typeface="Segoe UI" pitchFamily="34" charset="0"/>
                      <a:cs typeface="Segoe UI" pitchFamily="34" charset="0"/>
                    </a:rPr>
                    <a:t>Yellow</a:t>
                  </a:r>
                </a:p>
                <a:p>
                  <a:pPr marL="0" algn="l" defTabSz="914102" rtl="0" eaLnBrk="1" fontAlgn="base" latinLnBrk="0" hangingPunct="1">
                    <a:lnSpc>
                      <a:spcPct val="100000"/>
                    </a:lnSpc>
                    <a:spcBef>
                      <a:spcPct val="0"/>
                    </a:spcBef>
                    <a:spcAft>
                      <a:spcPct val="0"/>
                    </a:spcAft>
                  </a:pPr>
                  <a:r>
                    <a:rPr lang="en-US" sz="490"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a:t>
                  </a:r>
                  <a:r>
                    <a:rPr lang="en-US" sz="490" baseline="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14102" rtl="0" eaLnBrk="1" fontAlgn="base" latinLnBrk="0" hangingPunct="1">
                    <a:lnSpc>
                      <a:spcPct val="100000"/>
                    </a:lnSpc>
                    <a:spcBef>
                      <a:spcPct val="0"/>
                    </a:spcBef>
                    <a:spcAft>
                      <a:spcPct val="0"/>
                    </a:spcAft>
                  </a:pPr>
                  <a:r>
                    <a:rPr lang="en-US" sz="490"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14102" fontAlgn="base">
                    <a:lnSpc>
                      <a:spcPct val="100000"/>
                    </a:lnSpc>
                    <a:spcBef>
                      <a:spcPct val="0"/>
                    </a:spcBef>
                    <a:spcAft>
                      <a:spcPct val="0"/>
                    </a:spcAft>
                  </a:pPr>
                  <a:r>
                    <a:rPr lang="en-US" sz="490">
                      <a:gradFill>
                        <a:gsLst>
                          <a:gs pos="2092">
                            <a:srgbClr val="F8F8F8"/>
                          </a:gs>
                          <a:gs pos="10042">
                            <a:srgbClr val="F8F8F8"/>
                          </a:gs>
                        </a:gsLst>
                        <a:lin ang="5400000" scaled="0"/>
                      </a:gradFill>
                      <a:ea typeface="Segoe UI" pitchFamily="34" charset="0"/>
                      <a:cs typeface="Segoe UI" pitchFamily="34" charset="0"/>
                    </a:rPr>
                    <a:t>R:0</a:t>
                  </a:r>
                  <a:r>
                    <a:rPr lang="en-US" sz="490" baseline="0">
                      <a:gradFill>
                        <a:gsLst>
                          <a:gs pos="2092">
                            <a:srgbClr val="F8F8F8"/>
                          </a:gs>
                          <a:gs pos="10042">
                            <a:srgbClr val="F8F8F8"/>
                          </a:gs>
                        </a:gsLst>
                        <a:lin ang="5400000" scaled="0"/>
                      </a:gradFill>
                      <a:ea typeface="Segoe UI" pitchFamily="34" charset="0"/>
                      <a:cs typeface="Segoe UI" pitchFamily="34" charset="0"/>
                    </a:rPr>
                    <a:t> G:130 B:114</a:t>
                  </a:r>
                  <a:endParaRPr lang="en-US" sz="490">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87813" y="258334"/>
                <a:ext cx="843944"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Main colors</a:t>
                </a:r>
              </a:p>
            </p:txBody>
          </p:sp>
          <p:sp>
            <p:nvSpPr>
              <p:cNvPr id="32" name="TextBox 31"/>
              <p:cNvSpPr txBox="1"/>
              <p:nvPr userDrawn="1"/>
            </p:nvSpPr>
            <p:spPr>
              <a:xfrm rot="5400000">
                <a:off x="11746691" y="4228746"/>
                <a:ext cx="2647253" cy="326834"/>
              </a:xfrm>
              <a:prstGeom prst="rect">
                <a:avLst/>
              </a:prstGeom>
              <a:noFill/>
            </p:spPr>
            <p:txBody>
              <a:bodyPr wrap="none" lIns="0" tIns="91440" rIns="182880" bIns="91440" rtlCol="0">
                <a:spAutoFit/>
              </a:bodyPr>
              <a:lstStyle/>
              <a:p>
                <a:pPr>
                  <a:lnSpc>
                    <a:spcPct val="90000"/>
                  </a:lnSpc>
                  <a:spcAft>
                    <a:spcPts val="588"/>
                  </a:spcAft>
                </a:pPr>
                <a:r>
                  <a:rPr lang="en-US" sz="980">
                    <a:gradFill>
                      <a:gsLst>
                        <a:gs pos="2917">
                          <a:schemeClr val="tx1"/>
                        </a:gs>
                        <a:gs pos="30000">
                          <a:schemeClr val="tx1"/>
                        </a:gs>
                      </a:gsLst>
                      <a:lin ang="5400000" scaled="0"/>
                    </a:gradFill>
                  </a:rPr>
                  <a:t>Secondary colors (use only when</a:t>
                </a:r>
                <a:r>
                  <a:rPr lang="en-US" sz="980" baseline="0">
                    <a:gradFill>
                      <a:gsLst>
                        <a:gs pos="2917">
                          <a:schemeClr val="tx1"/>
                        </a:gs>
                        <a:gs pos="30000">
                          <a:schemeClr val="tx1"/>
                        </a:gs>
                      </a:gsLst>
                      <a:lin ang="5400000" scaled="0"/>
                    </a:gradFill>
                  </a:rPr>
                  <a:t> necessary)</a:t>
                </a:r>
                <a:endParaRPr lang="en-US" sz="980">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14102" fontAlgn="base">
                <a:lnSpc>
                  <a:spcPct val="100000"/>
                </a:lnSpc>
                <a:spcBef>
                  <a:spcPct val="0"/>
                </a:spcBef>
                <a:spcAft>
                  <a:spcPct val="0"/>
                </a:spcAft>
              </a:pPr>
              <a:r>
                <a:rPr lang="en-US" sz="490"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14102" fontAlgn="base">
                <a:lnSpc>
                  <a:spcPct val="100000"/>
                </a:lnSpc>
                <a:spcBef>
                  <a:spcPct val="0"/>
                </a:spcBef>
                <a:spcAft>
                  <a:spcPct val="0"/>
                </a:spcAft>
              </a:pPr>
              <a:r>
                <a:rPr lang="en-US" sz="490">
                  <a:gradFill>
                    <a:gsLst>
                      <a:gs pos="7965">
                        <a:srgbClr val="000000"/>
                      </a:gs>
                      <a:gs pos="28319">
                        <a:srgbClr val="000000"/>
                      </a:gs>
                    </a:gsLst>
                    <a:lin ang="5400000" scaled="0"/>
                  </a:gradFill>
                  <a:ea typeface="Segoe UI" pitchFamily="34" charset="0"/>
                  <a:cs typeface="Segoe UI" pitchFamily="34" charset="0"/>
                </a:rPr>
                <a:t>R:</a:t>
              </a:r>
              <a:r>
                <a:rPr lang="en-US" sz="490" baseline="0">
                  <a:gradFill>
                    <a:gsLst>
                      <a:gs pos="7965">
                        <a:srgbClr val="000000"/>
                      </a:gs>
                      <a:gs pos="28319">
                        <a:srgbClr val="000000"/>
                      </a:gs>
                    </a:gsLst>
                    <a:lin ang="5400000" scaled="0"/>
                  </a:gradFill>
                  <a:ea typeface="Segoe UI" pitchFamily="34" charset="0"/>
                  <a:cs typeface="Segoe UI" pitchFamily="34" charset="0"/>
                </a:rPr>
                <a:t>0 G:188 B:242</a:t>
              </a:r>
              <a:endParaRPr lang="en-US" sz="490">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7808791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nuget/what-is-nuget" TargetMode="External"/><Relationship Id="rId2" Type="http://schemas.openxmlformats.org/officeDocument/2006/relationships/hyperlink" Target="https://docs.microsoft.com/en-us/aspnet/core/razor-pages/ui-class?view=aspnetcore-3.1" TargetMode="Externa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CA94-553F-4036-BEEB-3C026AD9160C}"/>
              </a:ext>
            </a:extLst>
          </p:cNvPr>
          <p:cNvSpPr>
            <a:spLocks noGrp="1"/>
          </p:cNvSpPr>
          <p:nvPr>
            <p:ph type="title"/>
          </p:nvPr>
        </p:nvSpPr>
        <p:spPr/>
        <p:txBody>
          <a:bodyPr/>
          <a:lstStyle/>
          <a:p>
            <a:r>
              <a:rPr lang="en-US" dirty="0" err="1"/>
              <a:t>Blazor</a:t>
            </a:r>
            <a:r>
              <a:rPr lang="en-US" dirty="0"/>
              <a:t> - Introduction</a:t>
            </a:r>
          </a:p>
        </p:txBody>
      </p:sp>
      <p:sp>
        <p:nvSpPr>
          <p:cNvPr id="3" name="Text Placeholder 2">
            <a:extLst>
              <a:ext uri="{FF2B5EF4-FFF2-40B4-BE49-F238E27FC236}">
                <a16:creationId xmlns:a16="http://schemas.microsoft.com/office/drawing/2014/main" id="{48FD5893-5783-4113-9806-4E96D624083B}"/>
              </a:ext>
            </a:extLst>
          </p:cNvPr>
          <p:cNvSpPr>
            <a:spLocks noGrp="1"/>
          </p:cNvSpPr>
          <p:nvPr>
            <p:ph type="body" sz="quarter" idx="12"/>
          </p:nvPr>
        </p:nvSpPr>
        <p:spPr/>
        <p:txBody>
          <a:bodyPr/>
          <a:lstStyle/>
          <a:p>
            <a:r>
              <a:rPr lang="en-US" dirty="0"/>
              <a:t>Ankur </a:t>
            </a:r>
            <a:r>
              <a:rPr lang="en-US" dirty="0" err="1"/>
              <a:t>Madaan</a:t>
            </a:r>
            <a:endParaRPr lang="en-US" dirty="0"/>
          </a:p>
          <a:p>
            <a:r>
              <a:rPr lang="en-US" dirty="0"/>
              <a:t>Sr. Developer</a:t>
            </a:r>
          </a:p>
          <a:p>
            <a:r>
              <a:rPr lang="en-US" dirty="0"/>
              <a:t>Venerable Annuities</a:t>
            </a:r>
          </a:p>
        </p:txBody>
      </p:sp>
    </p:spTree>
    <p:extLst>
      <p:ext uri="{BB962C8B-B14F-4D97-AF65-F5344CB8AC3E}">
        <p14:creationId xmlns:p14="http://schemas.microsoft.com/office/powerpoint/2010/main" val="3461826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1AB-03D6-42FC-90CE-6CE7E682E12B}"/>
              </a:ext>
            </a:extLst>
          </p:cNvPr>
          <p:cNvSpPr>
            <a:spLocks noGrp="1"/>
          </p:cNvSpPr>
          <p:nvPr>
            <p:ph type="title"/>
          </p:nvPr>
        </p:nvSpPr>
        <p:spPr>
          <a:xfrm>
            <a:off x="206097" y="693522"/>
            <a:ext cx="11354714" cy="1158793"/>
          </a:xfrm>
        </p:spPr>
        <p:txBody>
          <a:bodyPr/>
          <a:lstStyle/>
          <a:p>
            <a:r>
              <a:rPr lang="en-US" dirty="0"/>
              <a:t>What is Web Assembly?</a:t>
            </a:r>
          </a:p>
        </p:txBody>
      </p:sp>
      <p:sp>
        <p:nvSpPr>
          <p:cNvPr id="3" name="TextBox 2">
            <a:extLst>
              <a:ext uri="{FF2B5EF4-FFF2-40B4-BE49-F238E27FC236}">
                <a16:creationId xmlns:a16="http://schemas.microsoft.com/office/drawing/2014/main" id="{FAEF17EE-7994-4C65-8297-6047FEEA5876}"/>
              </a:ext>
            </a:extLst>
          </p:cNvPr>
          <p:cNvSpPr txBox="1"/>
          <p:nvPr/>
        </p:nvSpPr>
        <p:spPr>
          <a:xfrm>
            <a:off x="338137" y="1714501"/>
            <a:ext cx="10587038" cy="4034951"/>
          </a:xfrm>
          <a:prstGeom prst="rect">
            <a:avLst/>
          </a:prstGeom>
          <a:noFill/>
        </p:spPr>
        <p:txBody>
          <a:bodyPr wrap="square" lIns="182880" tIns="146304" rIns="182880" bIns="146304" rtlCol="0">
            <a:spAutoFit/>
          </a:bodyPr>
          <a:lstStyle/>
          <a:p>
            <a:r>
              <a:rPr lang="en-US" dirty="0" err="1"/>
              <a:t>WebAssembly</a:t>
            </a:r>
            <a:r>
              <a:rPr lang="en-US" dirty="0"/>
              <a:t> (sometimes abbreviated as </a:t>
            </a:r>
            <a:r>
              <a:rPr lang="en-US" b="1" dirty="0" err="1"/>
              <a:t>Wasm</a:t>
            </a:r>
            <a:r>
              <a:rPr lang="en-US" dirty="0"/>
              <a:t>) is a low-level assembly-like language, which has a compact-binary format, and can run on all modern web browsers. </a:t>
            </a:r>
          </a:p>
          <a:p>
            <a:r>
              <a:rPr lang="en-US" dirty="0"/>
              <a:t>It is suitable for compilation on the web because it is portable and has an efficient size and load time. It cannot be read or written by humans, as it is in low-level binary format.</a:t>
            </a:r>
          </a:p>
          <a:p>
            <a:r>
              <a:rPr lang="en-US" dirty="0"/>
              <a:t>However, we can compile the code from other high-level languages, such as C#, in </a:t>
            </a:r>
            <a:r>
              <a:rPr lang="en-US" dirty="0" err="1"/>
              <a:t>WebAssembly</a:t>
            </a:r>
            <a:r>
              <a:rPr lang="en-US" dirty="0"/>
              <a:t> to facilitate their execution on the browser. </a:t>
            </a:r>
            <a:r>
              <a:rPr lang="en-US" dirty="0" err="1"/>
              <a:t>WebAssembly</a:t>
            </a:r>
            <a:r>
              <a:rPr lang="en-US" dirty="0"/>
              <a:t> is a subset of JavaScript, and is designed to run alongside JavaScript. </a:t>
            </a:r>
          </a:p>
          <a:p>
            <a:r>
              <a:rPr lang="en-US" dirty="0"/>
              <a:t>It enables us to run code written in high-level languages on the browser at the native speed. </a:t>
            </a:r>
            <a:r>
              <a:rPr lang="en-US" dirty="0" err="1"/>
              <a:t>WebAssembly</a:t>
            </a:r>
            <a:r>
              <a:rPr lang="en-US" dirty="0"/>
              <a:t> runs .NET binaries on the browser using Mono. Mono is an open source .NET runtime, which is based on ECMA standards for C# and the </a:t>
            </a:r>
            <a:r>
              <a:rPr lang="en-US" b="1" dirty="0"/>
              <a:t>Common Language Runtime</a:t>
            </a:r>
            <a:r>
              <a:rPr lang="en-US" dirty="0"/>
              <a:t> (</a:t>
            </a:r>
            <a:r>
              <a:rPr lang="en-US" b="1" dirty="0"/>
              <a:t>CLR</a:t>
            </a:r>
            <a:r>
              <a:rPr lang="en-US" dirty="0"/>
              <a:t>). </a:t>
            </a:r>
          </a:p>
          <a:p>
            <a:r>
              <a:rPr lang="en-US" dirty="0"/>
              <a:t>Mono is sponsored by Microsoft, and allows us to create cross-platform apps using .NET. While executing a </a:t>
            </a:r>
            <a:r>
              <a:rPr lang="en-US" dirty="0" err="1"/>
              <a:t>Blazor</a:t>
            </a:r>
            <a:r>
              <a:rPr lang="en-US" dirty="0"/>
              <a:t> application, the Mono runtime gets compiled to </a:t>
            </a:r>
            <a:r>
              <a:rPr lang="en-US" dirty="0" err="1"/>
              <a:t>WebAssembly</a:t>
            </a:r>
            <a:r>
              <a:rPr lang="en-US" dirty="0"/>
              <a:t> on the browser.</a:t>
            </a:r>
          </a:p>
          <a:p>
            <a:r>
              <a:rPr lang="en-US" dirty="0" err="1"/>
              <a:t>WebAssembly</a:t>
            </a:r>
            <a:r>
              <a:rPr lang="en-US" dirty="0"/>
              <a:t> is an open web standard and is supported on all major web browsers.</a:t>
            </a:r>
          </a:p>
          <a:p>
            <a:pPr>
              <a:lnSpc>
                <a:spcPct val="90000"/>
              </a:lnSpc>
              <a:spcAft>
                <a:spcPts val="600"/>
              </a:spcAft>
            </a:pPr>
            <a:endParaRPr lang="en-US" sz="1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328414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Web Assembly</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4136517"/>
          </a:xfrm>
        </p:spPr>
        <p:txBody>
          <a:bodyPr/>
          <a:lstStyle/>
          <a:p>
            <a:r>
              <a:rPr lang="en-US" sz="2400" dirty="0"/>
              <a:t>Enabling a developer to run compiled code on the web without a plugin or browser.</a:t>
            </a:r>
          </a:p>
          <a:p>
            <a:r>
              <a:rPr lang="en-US" sz="2400" dirty="0"/>
              <a:t>W3C released Web API and JS </a:t>
            </a:r>
            <a:r>
              <a:rPr lang="en-US" sz="2400" dirty="0" err="1"/>
              <a:t>Api</a:t>
            </a:r>
            <a:r>
              <a:rPr lang="en-US" sz="2400" dirty="0"/>
              <a:t> for WASM and accepted it as standard. Supported by all major browsers.</a:t>
            </a:r>
          </a:p>
          <a:p>
            <a:r>
              <a:rPr lang="en-US" sz="2400" dirty="0" err="1"/>
              <a:t>Wasm</a:t>
            </a:r>
            <a:r>
              <a:rPr lang="en-US" sz="2400" dirty="0"/>
              <a:t> is a binary instruction format for a stack-based virtual machine. </a:t>
            </a:r>
            <a:r>
              <a:rPr lang="en-US" sz="2400" dirty="0" err="1"/>
              <a:t>Wasm</a:t>
            </a:r>
            <a:r>
              <a:rPr lang="en-US" sz="2400" dirty="0"/>
              <a:t> is designed as a portable target for compilation of high-level languages like C/C++/Rust, enabling deployment on the web for client and server applications.</a:t>
            </a:r>
          </a:p>
          <a:p>
            <a:r>
              <a:rPr lang="en-US" altLang="en-US" sz="2400" dirty="0" err="1">
                <a:solidFill>
                  <a:srgbClr val="3C3C3B"/>
                </a:solidFill>
                <a:latin typeface="Lato"/>
              </a:rPr>
              <a:t>WebAssembly</a:t>
            </a:r>
            <a:r>
              <a:rPr lang="en-US" altLang="en-US" sz="2400" dirty="0">
                <a:solidFill>
                  <a:srgbClr val="3C3C3B"/>
                </a:solidFill>
                <a:latin typeface="Lato"/>
              </a:rPr>
              <a:t> code in text format is serialized into an AST and compiled to the binary format (as a </a:t>
            </a:r>
            <a:r>
              <a:rPr lang="en-US" altLang="en-US" sz="2400" dirty="0">
                <a:solidFill>
                  <a:srgbClr val="C7254E"/>
                </a:solidFill>
                <a:latin typeface="Menlo"/>
              </a:rPr>
              <a:t>.</a:t>
            </a:r>
            <a:r>
              <a:rPr lang="en-US" altLang="en-US" sz="2400" dirty="0" err="1">
                <a:solidFill>
                  <a:srgbClr val="C7254E"/>
                </a:solidFill>
                <a:latin typeface="Menlo"/>
              </a:rPr>
              <a:t>wasm</a:t>
            </a:r>
            <a:r>
              <a:rPr lang="en-US" altLang="en-US" sz="2400" dirty="0">
                <a:solidFill>
                  <a:srgbClr val="3C3C3B"/>
                </a:solidFill>
                <a:latin typeface="Lato"/>
              </a:rPr>
              <a:t> file), which is fetched, loaded, and utilized by a web page. When the module is loaded, the browser's JavaScript engine utilizes a </a:t>
            </a:r>
            <a:r>
              <a:rPr lang="en-US" altLang="en-US" sz="2400" b="1" dirty="0">
                <a:solidFill>
                  <a:srgbClr val="3C3C3B"/>
                </a:solidFill>
                <a:latin typeface="Lato"/>
              </a:rPr>
              <a:t>decoding stack</a:t>
            </a:r>
            <a:r>
              <a:rPr lang="en-US" altLang="en-US" sz="2400" dirty="0">
                <a:solidFill>
                  <a:srgbClr val="3C3C3B"/>
                </a:solidFill>
                <a:latin typeface="Lato"/>
              </a:rPr>
              <a:t> to decode the </a:t>
            </a:r>
            <a:r>
              <a:rPr lang="en-US" altLang="en-US" sz="2400" dirty="0">
                <a:solidFill>
                  <a:srgbClr val="C7254E"/>
                </a:solidFill>
                <a:latin typeface="Menlo"/>
              </a:rPr>
              <a:t>.</a:t>
            </a:r>
            <a:r>
              <a:rPr lang="en-US" altLang="en-US" sz="2400" dirty="0" err="1">
                <a:solidFill>
                  <a:srgbClr val="C7254E"/>
                </a:solidFill>
                <a:latin typeface="Menlo"/>
              </a:rPr>
              <a:t>wasm</a:t>
            </a:r>
            <a:r>
              <a:rPr lang="en-US" altLang="en-US" sz="2400" dirty="0">
                <a:solidFill>
                  <a:srgbClr val="3C3C3B"/>
                </a:solidFill>
                <a:latin typeface="Lato"/>
              </a:rPr>
              <a:t> file into an AST</a:t>
            </a:r>
            <a:r>
              <a:rPr lang="en-US" altLang="en-US" sz="2400" dirty="0">
                <a:solidFill>
                  <a:schemeClr val="tx1"/>
                </a:solidFill>
              </a:rPr>
              <a:t> </a:t>
            </a:r>
            <a:endParaRPr lang="en-US" altLang="en-US" sz="2400" dirty="0">
              <a:solidFill>
                <a:schemeClr val="tx1"/>
              </a:solidFill>
              <a:latin typeface="Arial" panose="020B0604020202020204" pitchFamily="34" charset="0"/>
            </a:endParaRPr>
          </a:p>
          <a:p>
            <a:r>
              <a:rPr lang="en-US" sz="2400" dirty="0"/>
              <a:t>AST is abstract syntax tree.</a:t>
            </a:r>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7335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1AB-03D6-42FC-90CE-6CE7E682E12B}"/>
              </a:ext>
            </a:extLst>
          </p:cNvPr>
          <p:cNvSpPr>
            <a:spLocks noGrp="1"/>
          </p:cNvSpPr>
          <p:nvPr>
            <p:ph type="title"/>
          </p:nvPr>
        </p:nvSpPr>
        <p:spPr>
          <a:xfrm>
            <a:off x="206097" y="693522"/>
            <a:ext cx="11354714" cy="1158793"/>
          </a:xfrm>
        </p:spPr>
        <p:txBody>
          <a:bodyPr/>
          <a:lstStyle/>
          <a:p>
            <a:r>
              <a:rPr lang="en-US" dirty="0"/>
              <a:t>Road to Web Assembly</a:t>
            </a:r>
          </a:p>
        </p:txBody>
      </p:sp>
    </p:spTree>
    <p:extLst>
      <p:ext uri="{BB962C8B-B14F-4D97-AF65-F5344CB8AC3E}">
        <p14:creationId xmlns:p14="http://schemas.microsoft.com/office/powerpoint/2010/main" val="27883223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80975"/>
            <a:ext cx="11653523" cy="5810822"/>
          </a:xfrm>
        </p:spPr>
        <p:txBody>
          <a:bodyPr/>
          <a:lstStyle/>
          <a:p>
            <a:r>
              <a:rPr lang="en-US" sz="2400" dirty="0"/>
              <a:t>JavaScript came into existence in 1995, It took a decade for it to become mature from a language to make button jazzy to have profound capabilities.</a:t>
            </a:r>
          </a:p>
          <a:p>
            <a:r>
              <a:rPr lang="en-US" sz="2400" dirty="0"/>
              <a:t>Thanks to Browser market,  Many JIT compilers introduced which gave </a:t>
            </a:r>
            <a:r>
              <a:rPr lang="en-US" sz="2400" dirty="0" err="1"/>
              <a:t>Javascript</a:t>
            </a:r>
            <a:r>
              <a:rPr lang="en-US" sz="2400" dirty="0"/>
              <a:t> more respect.</a:t>
            </a:r>
          </a:p>
          <a:p>
            <a:r>
              <a:rPr lang="en-US" sz="2400" dirty="0"/>
              <a:t>Thanks to Google V8 engine an event loop and I/O API Ryan Dahl gave us Node.JS, this make </a:t>
            </a:r>
            <a:r>
              <a:rPr lang="en-US" sz="2400" dirty="0" err="1"/>
              <a:t>javascript</a:t>
            </a:r>
            <a:r>
              <a:rPr lang="en-US" sz="2400" dirty="0"/>
              <a:t> to be same programming language for both client side and server side programming.</a:t>
            </a:r>
          </a:p>
          <a:p>
            <a:r>
              <a:rPr lang="en-US" sz="2400" dirty="0"/>
              <a:t>But still </a:t>
            </a:r>
            <a:r>
              <a:rPr lang="en-US" sz="2400" dirty="0" err="1"/>
              <a:t>Javascript</a:t>
            </a:r>
            <a:r>
              <a:rPr lang="en-US" sz="2400" dirty="0"/>
              <a:t> has many shortcomings to be a </a:t>
            </a:r>
            <a:r>
              <a:rPr lang="en-US" sz="2400" dirty="0" err="1"/>
              <a:t>powerfull</a:t>
            </a:r>
            <a:r>
              <a:rPr lang="en-US" sz="2400" dirty="0"/>
              <a:t> language, like 64 bit only floating point restriction, cant be used in aggressive financial calculations, weekly typed, not as powerful and prominent as  compiled languages.</a:t>
            </a:r>
          </a:p>
          <a:p>
            <a:r>
              <a:rPr lang="en-US" sz="2400" dirty="0"/>
              <a:t> Whether you like it or not for Web Application till last decade you need to know a JS framework or Library like Angular, </a:t>
            </a:r>
            <a:r>
              <a:rPr lang="en-US" sz="2400" dirty="0" err="1"/>
              <a:t>Vanila</a:t>
            </a:r>
            <a:r>
              <a:rPr lang="en-US" sz="2400" dirty="0"/>
              <a:t> JS, </a:t>
            </a:r>
            <a:r>
              <a:rPr lang="en-US" sz="2400" dirty="0" err="1"/>
              <a:t>Jquery</a:t>
            </a:r>
            <a:r>
              <a:rPr lang="en-US" sz="2400" dirty="0"/>
              <a:t> etc.</a:t>
            </a:r>
          </a:p>
          <a:p>
            <a:r>
              <a:rPr lang="en-US" sz="2400" dirty="0" err="1"/>
              <a:t>Transpilers</a:t>
            </a:r>
            <a:r>
              <a:rPr lang="en-US" sz="2400" dirty="0"/>
              <a:t> like TypeScript and Python to JS </a:t>
            </a:r>
            <a:r>
              <a:rPr lang="en-US" sz="2400" dirty="0" err="1"/>
              <a:t>transpiler</a:t>
            </a:r>
            <a:r>
              <a:rPr lang="en-US" sz="2400" dirty="0"/>
              <a:t> came into existence and got popular but eventually </a:t>
            </a:r>
            <a:r>
              <a:rPr lang="en-US" sz="2400" dirty="0" err="1"/>
              <a:t>transpiles</a:t>
            </a:r>
            <a:r>
              <a:rPr lang="en-US" sz="2400" dirty="0"/>
              <a:t> to JS which has above shortcomings, and then for Database communications and intensive calculations we need Server Side API’s.</a:t>
            </a:r>
          </a:p>
          <a:p>
            <a:endParaRPr lang="en-US" sz="1600" dirty="0"/>
          </a:p>
        </p:txBody>
      </p:sp>
    </p:spTree>
    <p:extLst>
      <p:ext uri="{BB962C8B-B14F-4D97-AF65-F5344CB8AC3E}">
        <p14:creationId xmlns:p14="http://schemas.microsoft.com/office/powerpoint/2010/main" val="37970494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80975"/>
            <a:ext cx="11653523" cy="6734151"/>
          </a:xfrm>
        </p:spPr>
        <p:txBody>
          <a:bodyPr/>
          <a:lstStyle/>
          <a:p>
            <a:r>
              <a:rPr lang="en-US" sz="2400" dirty="0"/>
              <a:t>As the web evolved into a valid platform for building and distributing applications, more and more complex and resource-intensive applications were created. In order to meet the demands of these applications, browser vendors began working on new technologies to integrate into their software without disrupting the normal course of web development. </a:t>
            </a:r>
          </a:p>
          <a:p>
            <a:r>
              <a:rPr lang="en-US" sz="2400" dirty="0"/>
              <a:t>Google and Mozilla, creators of Chrome and Firefox, respectively, took two different paths to achieve this goal, culminating in the creation of </a:t>
            </a:r>
            <a:r>
              <a:rPr lang="en-US" sz="2400" dirty="0" err="1"/>
              <a:t>WebAssembly</a:t>
            </a:r>
            <a:r>
              <a:rPr lang="en-US" sz="2400" dirty="0"/>
              <a:t>.</a:t>
            </a:r>
          </a:p>
          <a:p>
            <a:r>
              <a:rPr lang="en-US" sz="2400" dirty="0"/>
              <a:t>Google developed Native Client (NaCl) with the intent to safely run native code within a web browser. The executable code would run in a sandbox and offered the performance advantages of native code execution. Written in C/C++ initially tied to specific architecture and then released PNACL (Portable), both uses </a:t>
            </a:r>
            <a:r>
              <a:rPr lang="en-US" sz="2400" dirty="0" err="1"/>
              <a:t>peper</a:t>
            </a:r>
            <a:r>
              <a:rPr lang="en-US" sz="2400" dirty="0"/>
              <a:t> to compile to </a:t>
            </a:r>
            <a:r>
              <a:rPr lang="en-US" sz="2400" dirty="0" err="1"/>
              <a:t>Javscript</a:t>
            </a:r>
            <a:r>
              <a:rPr lang="en-US" sz="2400" dirty="0"/>
              <a:t> using </a:t>
            </a:r>
            <a:r>
              <a:rPr lang="en-US" sz="2400" dirty="0" err="1"/>
              <a:t>Pexe</a:t>
            </a:r>
            <a:r>
              <a:rPr lang="en-US" sz="2400" dirty="0"/>
              <a:t> and </a:t>
            </a:r>
            <a:r>
              <a:rPr lang="en-US" sz="2400" dirty="0" err="1"/>
              <a:t>nexe</a:t>
            </a:r>
            <a:r>
              <a:rPr lang="en-US" sz="2400" dirty="0"/>
              <a:t> as compiled modules written in GO. Chrome supported these but other browser and w3c due to lack of documentation not made them generic.</a:t>
            </a:r>
          </a:p>
          <a:p>
            <a:r>
              <a:rPr lang="en-US" sz="2400" dirty="0"/>
              <a:t>Mozilla added support for Pepper using asm.js on </a:t>
            </a:r>
            <a:r>
              <a:rPr lang="en-US" sz="2400" dirty="0" err="1"/>
              <a:t>firefox</a:t>
            </a:r>
            <a:r>
              <a:rPr lang="en-US" sz="2400" dirty="0"/>
              <a:t>, asm.js compiles c/</a:t>
            </a:r>
            <a:r>
              <a:rPr lang="en-US" sz="2400" dirty="0" err="1"/>
              <a:t>c++</a:t>
            </a:r>
            <a:r>
              <a:rPr lang="en-US" sz="2400" dirty="0"/>
              <a:t> code to </a:t>
            </a:r>
            <a:r>
              <a:rPr lang="en-US" sz="2400" dirty="0" err="1"/>
              <a:t>Javascript</a:t>
            </a:r>
            <a:r>
              <a:rPr lang="en-US" sz="2400" dirty="0"/>
              <a:t> and allowed developers to write c/</a:t>
            </a:r>
            <a:r>
              <a:rPr lang="en-US" sz="2400" dirty="0" err="1"/>
              <a:t>c++</a:t>
            </a:r>
            <a:r>
              <a:rPr lang="en-US" sz="2400" dirty="0"/>
              <a:t> for client side development. </a:t>
            </a:r>
          </a:p>
          <a:p>
            <a:r>
              <a:rPr lang="en-US" sz="2400" dirty="0"/>
              <a:t>Asm.js lacked in performance and could not take advantage of ahead of time compilation, both asm.js and </a:t>
            </a:r>
            <a:r>
              <a:rPr lang="en-US" sz="2400" dirty="0" err="1"/>
              <a:t>Nacl</a:t>
            </a:r>
            <a:r>
              <a:rPr lang="en-US" sz="2400" dirty="0"/>
              <a:t> give path to Web Assembly also known as WASM. </a:t>
            </a:r>
          </a:p>
          <a:p>
            <a:endParaRPr lang="en-US" sz="1600" dirty="0"/>
          </a:p>
        </p:txBody>
      </p:sp>
    </p:spTree>
    <p:extLst>
      <p:ext uri="{BB962C8B-B14F-4D97-AF65-F5344CB8AC3E}">
        <p14:creationId xmlns:p14="http://schemas.microsoft.com/office/powerpoint/2010/main" val="140174842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a:t>
            </a:r>
            <a:r>
              <a:rPr lang="en-US" dirty="0" err="1"/>
              <a:t>Blazor</a:t>
            </a:r>
            <a:r>
              <a:rPr lang="en-US" dirty="0"/>
              <a:t> Client - Benefits</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2806922"/>
          </a:xfrm>
        </p:spPr>
        <p:txBody>
          <a:bodyPr/>
          <a:lstStyle/>
          <a:p>
            <a:r>
              <a:rPr lang="en-US" sz="2400" dirty="0"/>
              <a:t>Code executes more quickly in the browser. Lower latency </a:t>
            </a:r>
          </a:p>
          <a:p>
            <a:pPr marL="0" indent="0">
              <a:buNone/>
            </a:pPr>
            <a:r>
              <a:rPr lang="en-US" sz="2400" dirty="0"/>
              <a:t>• Offline support. PWA + </a:t>
            </a:r>
            <a:r>
              <a:rPr lang="en-US" sz="2400" dirty="0" err="1"/>
              <a:t>Wasm</a:t>
            </a:r>
            <a:r>
              <a:rPr lang="en-US" sz="2400" dirty="0"/>
              <a:t> is a beautiful thing </a:t>
            </a:r>
          </a:p>
          <a:p>
            <a:pPr marL="0" indent="0">
              <a:buNone/>
            </a:pPr>
            <a:r>
              <a:rPr lang="en-US" sz="2400" dirty="0"/>
              <a:t>• Can be distributed via CDN </a:t>
            </a:r>
          </a:p>
          <a:p>
            <a:pPr marL="0" indent="0">
              <a:buNone/>
            </a:pPr>
            <a:r>
              <a:rPr lang="en-US" sz="2400" dirty="0"/>
              <a:t>• Any .NET Standard 2.0 C# will run in the browser! </a:t>
            </a:r>
          </a:p>
          <a:p>
            <a:pPr marL="0" indent="0">
              <a:buNone/>
            </a:pPr>
            <a:r>
              <a:rPr lang="en-US" sz="2400" dirty="0"/>
              <a:t>• Tree Shaking: • https://docs.microsoft.com/en-us/aspnet/core/host-anddeploy/blazor/configure-linker?view=aspnetcore3.1&amp;viewFallbackFrom=aspnetcore-3.0</a:t>
            </a:r>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17588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a:t>
            </a:r>
            <a:r>
              <a:rPr lang="en-US" dirty="0" err="1"/>
              <a:t>Blazor</a:t>
            </a:r>
            <a:r>
              <a:rPr lang="en-US" dirty="0"/>
              <a:t> Client - Downsides</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2880789"/>
          </a:xfrm>
        </p:spPr>
        <p:txBody>
          <a:bodyPr/>
          <a:lstStyle/>
          <a:p>
            <a:r>
              <a:rPr lang="en-US" sz="2400" dirty="0" err="1"/>
              <a:t>Blazor</a:t>
            </a:r>
            <a:r>
              <a:rPr lang="en-US" sz="2400" dirty="0"/>
              <a:t> Client can't directly access your database •</a:t>
            </a:r>
          </a:p>
          <a:p>
            <a:r>
              <a:rPr lang="en-US" sz="2400" dirty="0"/>
              <a:t>Requires API access </a:t>
            </a:r>
          </a:p>
          <a:p>
            <a:pPr marL="0" indent="0">
              <a:buNone/>
            </a:pPr>
            <a:r>
              <a:rPr lang="en-US" sz="2400" dirty="0"/>
              <a:t>• Debugging in Visual Studio not yet baked </a:t>
            </a:r>
          </a:p>
          <a:p>
            <a:pPr marL="0" indent="0">
              <a:buNone/>
            </a:pPr>
            <a:r>
              <a:rPr lang="en-US" sz="2400" dirty="0"/>
              <a:t>• Still in preview until May. Shipping with .NET 5 in November </a:t>
            </a:r>
          </a:p>
          <a:p>
            <a:pPr marL="0" indent="0">
              <a:buNone/>
            </a:pPr>
            <a:r>
              <a:rPr lang="en-US" sz="2400" dirty="0"/>
              <a:t>• Your code is shipped to the client. Sensitive code should run on server, just as you would with JavaScript </a:t>
            </a:r>
          </a:p>
          <a:p>
            <a:pPr marL="0" indent="0">
              <a:buNone/>
            </a:pPr>
            <a:r>
              <a:rPr lang="en-US" sz="2400" dirty="0"/>
              <a:t>• In the same boat as JavaScript – Sandboxed.</a:t>
            </a:r>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990527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Components</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5538567"/>
          </a:xfrm>
        </p:spPr>
        <p:txBody>
          <a:bodyPr/>
          <a:lstStyle/>
          <a:p>
            <a:r>
              <a:rPr lang="en-US" dirty="0"/>
              <a:t>Components are .NET classes built into .NET assemblies that:</a:t>
            </a:r>
          </a:p>
          <a:p>
            <a:r>
              <a:rPr lang="en-US" dirty="0"/>
              <a:t>Define flexible UI rendering logic.</a:t>
            </a:r>
          </a:p>
          <a:p>
            <a:r>
              <a:rPr lang="en-US" dirty="0"/>
              <a:t>Handle user events.</a:t>
            </a:r>
          </a:p>
          <a:p>
            <a:r>
              <a:rPr lang="en-US" dirty="0"/>
              <a:t>Can be nested and reused.</a:t>
            </a:r>
          </a:p>
          <a:p>
            <a:r>
              <a:rPr lang="en-US" dirty="0"/>
              <a:t>Can be shared and distributed as </a:t>
            </a:r>
            <a:r>
              <a:rPr lang="en-US" dirty="0">
                <a:hlinkClick r:id="rId2"/>
              </a:rPr>
              <a:t>Razor class libraries</a:t>
            </a:r>
            <a:r>
              <a:rPr lang="en-US" dirty="0"/>
              <a:t> or </a:t>
            </a:r>
            <a:r>
              <a:rPr lang="en-US" dirty="0">
                <a:hlinkClick r:id="rId3"/>
              </a:rPr>
              <a:t>NuGet packages</a:t>
            </a:r>
            <a:r>
              <a:rPr lang="en-US" dirty="0"/>
              <a:t>.</a:t>
            </a:r>
          </a:p>
          <a:p>
            <a:r>
              <a:rPr lang="en-US" dirty="0"/>
              <a:t>Demo</a:t>
            </a:r>
          </a:p>
          <a:p>
            <a:endParaRPr lang="en-US" sz="2400" dirty="0"/>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4"/>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409769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889249-B5F8-4E68-A9F1-2ED417B9EF03}"/>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65159CEB-485D-477C-B258-ABA03F4BFB09}"/>
              </a:ext>
            </a:extLst>
          </p:cNvPr>
          <p:cNvSpPr>
            <a:spLocks noGrp="1"/>
          </p:cNvSpPr>
          <p:nvPr>
            <p:ph type="title"/>
          </p:nvPr>
        </p:nvSpPr>
        <p:spPr/>
        <p:txBody>
          <a:bodyPr/>
          <a:lstStyle/>
          <a:p>
            <a:r>
              <a:rPr lang="en-US" dirty="0"/>
              <a:t>Dependency Injection</a:t>
            </a:r>
          </a:p>
        </p:txBody>
      </p:sp>
    </p:spTree>
    <p:extLst>
      <p:ext uri="{BB962C8B-B14F-4D97-AF65-F5344CB8AC3E}">
        <p14:creationId xmlns:p14="http://schemas.microsoft.com/office/powerpoint/2010/main" val="40670287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69B8EA-FDE5-413C-B56E-E9453FBCC744}"/>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C991F576-20FA-462F-8262-5987433A77A6}"/>
              </a:ext>
            </a:extLst>
          </p:cNvPr>
          <p:cNvSpPr>
            <a:spLocks noGrp="1"/>
          </p:cNvSpPr>
          <p:nvPr>
            <p:ph type="title"/>
          </p:nvPr>
        </p:nvSpPr>
        <p:spPr/>
        <p:txBody>
          <a:bodyPr/>
          <a:lstStyle/>
          <a:p>
            <a:r>
              <a:rPr lang="en-US" dirty="0"/>
              <a:t>Events Binding</a:t>
            </a:r>
          </a:p>
        </p:txBody>
      </p:sp>
    </p:spTree>
    <p:extLst>
      <p:ext uri="{BB962C8B-B14F-4D97-AF65-F5344CB8AC3E}">
        <p14:creationId xmlns:p14="http://schemas.microsoft.com/office/powerpoint/2010/main" val="321391125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1AB-03D6-42FC-90CE-6CE7E682E12B}"/>
              </a:ext>
            </a:extLst>
          </p:cNvPr>
          <p:cNvSpPr>
            <a:spLocks noGrp="1"/>
          </p:cNvSpPr>
          <p:nvPr>
            <p:ph type="title"/>
          </p:nvPr>
        </p:nvSpPr>
        <p:spPr>
          <a:xfrm>
            <a:off x="206097" y="693522"/>
            <a:ext cx="11354714" cy="1158793"/>
          </a:xfrm>
        </p:spPr>
        <p:txBody>
          <a:bodyPr/>
          <a:lstStyle/>
          <a:p>
            <a:r>
              <a:rPr lang="en-US" dirty="0"/>
              <a:t>What is </a:t>
            </a:r>
            <a:r>
              <a:rPr lang="en-US" dirty="0" err="1"/>
              <a:t>Blazor</a:t>
            </a:r>
            <a:r>
              <a:rPr lang="en-US" dirty="0"/>
              <a:t>?</a:t>
            </a:r>
          </a:p>
        </p:txBody>
      </p:sp>
    </p:spTree>
    <p:extLst>
      <p:ext uri="{BB962C8B-B14F-4D97-AF65-F5344CB8AC3E}">
        <p14:creationId xmlns:p14="http://schemas.microsoft.com/office/powerpoint/2010/main" val="5972895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A82DE9-2815-4A91-B32C-E738B74D1DA9}"/>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A205B794-0CC1-4626-B67F-6A82DA5ABD52}"/>
              </a:ext>
            </a:extLst>
          </p:cNvPr>
          <p:cNvSpPr>
            <a:spLocks noGrp="1"/>
          </p:cNvSpPr>
          <p:nvPr>
            <p:ph type="title"/>
          </p:nvPr>
        </p:nvSpPr>
        <p:spPr/>
        <p:txBody>
          <a:bodyPr/>
          <a:lstStyle/>
          <a:p>
            <a:r>
              <a:rPr lang="en-US" dirty="0"/>
              <a:t>Binding</a:t>
            </a:r>
          </a:p>
        </p:txBody>
      </p:sp>
    </p:spTree>
    <p:extLst>
      <p:ext uri="{BB962C8B-B14F-4D97-AF65-F5344CB8AC3E}">
        <p14:creationId xmlns:p14="http://schemas.microsoft.com/office/powerpoint/2010/main" val="12167299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270652-22DF-4474-BB24-9EAD548D601C}"/>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795BF3D5-4A82-4B1A-A1F6-AA765D54B2BD}"/>
              </a:ext>
            </a:extLst>
          </p:cNvPr>
          <p:cNvSpPr>
            <a:spLocks noGrp="1"/>
          </p:cNvSpPr>
          <p:nvPr>
            <p:ph type="title"/>
          </p:nvPr>
        </p:nvSpPr>
        <p:spPr/>
        <p:txBody>
          <a:bodyPr/>
          <a:lstStyle/>
          <a:p>
            <a:r>
              <a:rPr lang="en-US" dirty="0" err="1"/>
              <a:t>Javascript</a:t>
            </a:r>
            <a:r>
              <a:rPr lang="en-US" dirty="0"/>
              <a:t> </a:t>
            </a:r>
            <a:r>
              <a:rPr lang="en-US" dirty="0" err="1"/>
              <a:t>Interrop</a:t>
            </a:r>
            <a:endParaRPr lang="en-US" dirty="0"/>
          </a:p>
        </p:txBody>
      </p:sp>
    </p:spTree>
    <p:extLst>
      <p:ext uri="{BB962C8B-B14F-4D97-AF65-F5344CB8AC3E}">
        <p14:creationId xmlns:p14="http://schemas.microsoft.com/office/powerpoint/2010/main" val="16515256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FE67-B799-47C3-996B-DCCBFE8C9475}"/>
              </a:ext>
            </a:extLst>
          </p:cNvPr>
          <p:cNvSpPr>
            <a:spLocks noGrp="1"/>
          </p:cNvSpPr>
          <p:nvPr>
            <p:ph type="title"/>
          </p:nvPr>
        </p:nvSpPr>
        <p:spPr/>
        <p:txBody>
          <a:bodyPr/>
          <a:lstStyle/>
          <a:p>
            <a:r>
              <a:rPr lang="en-US" dirty="0"/>
              <a:t>Thanks</a:t>
            </a:r>
          </a:p>
        </p:txBody>
      </p:sp>
      <p:sp>
        <p:nvSpPr>
          <p:cNvPr id="3" name="Text Placeholder 2">
            <a:extLst>
              <a:ext uri="{FF2B5EF4-FFF2-40B4-BE49-F238E27FC236}">
                <a16:creationId xmlns:a16="http://schemas.microsoft.com/office/drawing/2014/main" id="{9AC84933-7001-4276-A208-4BB5EB870861}"/>
              </a:ext>
            </a:extLst>
          </p:cNvPr>
          <p:cNvSpPr>
            <a:spLocks noGrp="1"/>
          </p:cNvSpPr>
          <p:nvPr>
            <p:ph type="body" sz="quarter" idx="12"/>
          </p:nvPr>
        </p:nvSpPr>
        <p:spPr/>
        <p:txBody>
          <a:bodyPr/>
          <a:lstStyle/>
          <a:p>
            <a:r>
              <a:rPr lang="en-US" dirty="0"/>
              <a:t>Ankur </a:t>
            </a:r>
            <a:r>
              <a:rPr lang="en-US" dirty="0" err="1"/>
              <a:t>Madaan</a:t>
            </a:r>
            <a:r>
              <a:rPr lang="en-US" dirty="0"/>
              <a:t>.</a:t>
            </a:r>
          </a:p>
          <a:p>
            <a:r>
              <a:rPr lang="en-US" dirty="0"/>
              <a:t>Ankur.madaan@venerableannuity.com</a:t>
            </a:r>
          </a:p>
        </p:txBody>
      </p:sp>
    </p:spTree>
    <p:extLst>
      <p:ext uri="{BB962C8B-B14F-4D97-AF65-F5344CB8AC3E}">
        <p14:creationId xmlns:p14="http://schemas.microsoft.com/office/powerpoint/2010/main" val="2595040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a:t>
            </a:r>
            <a:r>
              <a:rPr lang="en-US" dirty="0" err="1"/>
              <a:t>Blazor</a:t>
            </a:r>
            <a:endParaRPr lang="en-US" dirty="0"/>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4339650"/>
          </a:xfrm>
        </p:spPr>
        <p:txBody>
          <a:bodyPr/>
          <a:lstStyle/>
          <a:p>
            <a:r>
              <a:rPr lang="en-US" sz="3600" dirty="0"/>
              <a:t>Browser + Razor = </a:t>
            </a:r>
            <a:r>
              <a:rPr lang="en-US" sz="3600" dirty="0" err="1"/>
              <a:t>Blazor</a:t>
            </a:r>
            <a:r>
              <a:rPr lang="en-US" sz="3600" dirty="0"/>
              <a:t>.</a:t>
            </a:r>
          </a:p>
          <a:p>
            <a:r>
              <a:rPr lang="en-US" sz="3600" dirty="0"/>
              <a:t>Build client-side web UI with .NET instead of JavaScript</a:t>
            </a:r>
          </a:p>
          <a:p>
            <a:r>
              <a:rPr lang="en-US" sz="3600" dirty="0"/>
              <a:t>Write reusable web UI components with C# and Razor</a:t>
            </a:r>
          </a:p>
          <a:p>
            <a:r>
              <a:rPr lang="en-US" sz="3600" dirty="0"/>
              <a:t>Share .NET code with both the client and the server </a:t>
            </a:r>
          </a:p>
          <a:p>
            <a:r>
              <a:rPr lang="en-US" sz="3600" dirty="0"/>
              <a:t>Call into JavaScript libraries &amp; browser APIs as needed</a:t>
            </a:r>
          </a:p>
          <a:p>
            <a:r>
              <a:rPr lang="en-US" sz="3600" dirty="0"/>
              <a:t>Component Based Development.</a:t>
            </a:r>
          </a:p>
          <a:p>
            <a:r>
              <a:rPr lang="en-US" sz="3600" dirty="0"/>
              <a:t>Two Variants :- WASM and Server</a:t>
            </a:r>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Tree>
    <p:extLst>
      <p:ext uri="{BB962C8B-B14F-4D97-AF65-F5344CB8AC3E}">
        <p14:creationId xmlns:p14="http://schemas.microsoft.com/office/powerpoint/2010/main" val="38036927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91AB-03D6-42FC-90CE-6CE7E682E12B}"/>
              </a:ext>
            </a:extLst>
          </p:cNvPr>
          <p:cNvSpPr>
            <a:spLocks noGrp="1"/>
          </p:cNvSpPr>
          <p:nvPr>
            <p:ph type="title"/>
          </p:nvPr>
        </p:nvSpPr>
        <p:spPr>
          <a:xfrm>
            <a:off x="206097" y="693522"/>
            <a:ext cx="11354714" cy="1158793"/>
          </a:xfrm>
        </p:spPr>
        <p:txBody>
          <a:bodyPr/>
          <a:lstStyle/>
          <a:p>
            <a:r>
              <a:rPr lang="en-US" dirty="0" err="1"/>
              <a:t>Blazor</a:t>
            </a:r>
            <a:r>
              <a:rPr lang="en-US" dirty="0"/>
              <a:t> – Microsoft Way.</a:t>
            </a:r>
          </a:p>
        </p:txBody>
      </p:sp>
      <p:sp>
        <p:nvSpPr>
          <p:cNvPr id="4" name="TextBox 3">
            <a:extLst>
              <a:ext uri="{FF2B5EF4-FFF2-40B4-BE49-F238E27FC236}">
                <a16:creationId xmlns:a16="http://schemas.microsoft.com/office/drawing/2014/main" id="{7DDED21F-291E-49B5-87A9-84105A580FAE}"/>
              </a:ext>
            </a:extLst>
          </p:cNvPr>
          <p:cNvSpPr txBox="1"/>
          <p:nvPr/>
        </p:nvSpPr>
        <p:spPr>
          <a:xfrm>
            <a:off x="676275" y="2076450"/>
            <a:ext cx="7929287" cy="3083921"/>
          </a:xfrm>
          <a:prstGeom prst="rect">
            <a:avLst/>
          </a:prstGeom>
          <a:noFill/>
        </p:spPr>
        <p:txBody>
          <a:bodyPr wrap="none" lIns="182880" tIns="146304" rIns="182880" bIns="146304" rtlCol="0">
            <a:spAutoFit/>
          </a:bodyPr>
          <a:lstStyle/>
          <a:p>
            <a:pPr>
              <a:lnSpc>
                <a:spcPct val="90000"/>
              </a:lnSpc>
              <a:spcAft>
                <a:spcPts val="600"/>
              </a:spcAft>
            </a:pPr>
            <a:r>
              <a:rPr lang="en-US" sz="2400" dirty="0" err="1"/>
              <a:t>Blazor</a:t>
            </a:r>
            <a:r>
              <a:rPr lang="en-US" sz="2400" dirty="0"/>
              <a:t> is really a component model • </a:t>
            </a:r>
          </a:p>
          <a:p>
            <a:pPr>
              <a:lnSpc>
                <a:spcPct val="90000"/>
              </a:lnSpc>
              <a:spcAft>
                <a:spcPts val="600"/>
              </a:spcAft>
            </a:pPr>
            <a:r>
              <a:rPr lang="en-US" sz="2400" dirty="0"/>
              <a:t>Two hosting models: • </a:t>
            </a:r>
          </a:p>
          <a:p>
            <a:pPr>
              <a:lnSpc>
                <a:spcPct val="90000"/>
              </a:lnSpc>
              <a:spcAft>
                <a:spcPts val="600"/>
              </a:spcAft>
            </a:pPr>
            <a:r>
              <a:rPr lang="en-US" sz="2400" dirty="0" err="1"/>
              <a:t>Blazor</a:t>
            </a:r>
            <a:r>
              <a:rPr lang="en-US" sz="2400" dirty="0"/>
              <a:t> Server – all code runs on the server • </a:t>
            </a:r>
          </a:p>
          <a:p>
            <a:pPr>
              <a:lnSpc>
                <a:spcPct val="90000"/>
              </a:lnSpc>
              <a:spcAft>
                <a:spcPts val="600"/>
              </a:spcAft>
            </a:pPr>
            <a:r>
              <a:rPr lang="en-US" sz="2400" dirty="0" err="1"/>
              <a:t>Blazor</a:t>
            </a:r>
            <a:r>
              <a:rPr lang="en-US" sz="2400" dirty="0"/>
              <a:t> Client – all code runs in the browser •</a:t>
            </a:r>
          </a:p>
          <a:p>
            <a:pPr>
              <a:lnSpc>
                <a:spcPct val="90000"/>
              </a:lnSpc>
              <a:spcAft>
                <a:spcPts val="600"/>
              </a:spcAft>
            </a:pPr>
            <a:r>
              <a:rPr lang="en-US" sz="2400" dirty="0"/>
              <a:t>The same markup and code will run in either model •</a:t>
            </a:r>
          </a:p>
          <a:p>
            <a:pPr>
              <a:lnSpc>
                <a:spcPct val="90000"/>
              </a:lnSpc>
              <a:spcAft>
                <a:spcPts val="600"/>
              </a:spcAft>
            </a:pPr>
            <a:r>
              <a:rPr lang="en-US" sz="2400" dirty="0"/>
              <a:t>You can not combine models, nor would you want to • </a:t>
            </a:r>
          </a:p>
          <a:p>
            <a:pPr>
              <a:lnSpc>
                <a:spcPct val="90000"/>
              </a:lnSpc>
              <a:spcAft>
                <a:spcPts val="600"/>
              </a:spcAft>
            </a:pPr>
            <a:r>
              <a:rPr lang="en-US" sz="2400" dirty="0"/>
              <a:t>Demo: </a:t>
            </a:r>
            <a:r>
              <a:rPr lang="en-US" sz="2400" dirty="0" err="1"/>
              <a:t>Blazor</a:t>
            </a:r>
            <a:r>
              <a:rPr lang="en-US" sz="2400" dirty="0"/>
              <a:t> Server App</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875123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63B8-0F9D-42B6-B15B-E1A3C4258EBD}"/>
              </a:ext>
            </a:extLst>
          </p:cNvPr>
          <p:cNvSpPr>
            <a:spLocks noGrp="1"/>
          </p:cNvSpPr>
          <p:nvPr>
            <p:ph type="title" idx="4294967295"/>
          </p:nvPr>
        </p:nvSpPr>
        <p:spPr>
          <a:xfrm>
            <a:off x="536575" y="288925"/>
            <a:ext cx="11655425" cy="900113"/>
          </a:xfrm>
        </p:spPr>
        <p:txBody>
          <a:bodyPr/>
          <a:lstStyle/>
          <a:p>
            <a:r>
              <a:rPr lang="en-US">
                <a:solidFill>
                  <a:schemeClr val="bg1"/>
                </a:solidFill>
              </a:rPr>
              <a:t>How Blazor works</a:t>
            </a:r>
          </a:p>
        </p:txBody>
      </p:sp>
      <p:pic>
        <p:nvPicPr>
          <p:cNvPr id="108" name="Graphic 107" descr="Server">
            <a:extLst>
              <a:ext uri="{FF2B5EF4-FFF2-40B4-BE49-F238E27FC236}">
                <a16:creationId xmlns:a16="http://schemas.microsoft.com/office/drawing/2014/main" id="{27CAA8E3-C0C5-478D-88F5-227BC99792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39269" y="1862051"/>
            <a:ext cx="3532339" cy="3310456"/>
          </a:xfrm>
          <a:prstGeom prst="rect">
            <a:avLst/>
          </a:prstGeom>
        </p:spPr>
      </p:pic>
      <p:grpSp>
        <p:nvGrpSpPr>
          <p:cNvPr id="3" name="Group 2">
            <a:extLst>
              <a:ext uri="{FF2B5EF4-FFF2-40B4-BE49-F238E27FC236}">
                <a16:creationId xmlns:a16="http://schemas.microsoft.com/office/drawing/2014/main" id="{0425F2E1-69D0-4E59-B900-E630CDEE9FAE}"/>
              </a:ext>
            </a:extLst>
          </p:cNvPr>
          <p:cNvGrpSpPr/>
          <p:nvPr/>
        </p:nvGrpSpPr>
        <p:grpSpPr>
          <a:xfrm>
            <a:off x="2842805" y="2935954"/>
            <a:ext cx="3756141" cy="2791184"/>
            <a:chOff x="5624219" y="3540444"/>
            <a:chExt cx="3094572" cy="2059862"/>
          </a:xfrm>
        </p:grpSpPr>
        <p:pic>
          <p:nvPicPr>
            <p:cNvPr id="109" name="Picture 108">
              <a:extLst>
                <a:ext uri="{FF2B5EF4-FFF2-40B4-BE49-F238E27FC236}">
                  <a16:creationId xmlns:a16="http://schemas.microsoft.com/office/drawing/2014/main" id="{208E1CEA-ADD8-406B-9D3D-6D10D9F1EDED}"/>
                </a:ext>
              </a:extLst>
            </p:cNvPr>
            <p:cNvPicPr>
              <a:picLocks noChangeAspect="1"/>
            </p:cNvPicPr>
            <p:nvPr/>
          </p:nvPicPr>
          <p:blipFill>
            <a:blip r:embed="rId5"/>
            <a:stretch>
              <a:fillRect/>
            </a:stretch>
          </p:blipFill>
          <p:spPr>
            <a:xfrm>
              <a:off x="5624219" y="3540444"/>
              <a:ext cx="3094572" cy="2059862"/>
            </a:xfrm>
            <a:prstGeom prst="rect">
              <a:avLst/>
            </a:prstGeom>
            <a:effectLst>
              <a:outerShdw blurRad="50800" dist="38100" dir="5400000" algn="t" rotWithShape="0">
                <a:prstClr val="black">
                  <a:alpha val="27000"/>
                </a:prstClr>
              </a:outerShdw>
            </a:effectLst>
          </p:spPr>
        </p:pic>
        <p:sp>
          <p:nvSpPr>
            <p:cNvPr id="110" name="Freeform: Shape 109">
              <a:extLst>
                <a:ext uri="{FF2B5EF4-FFF2-40B4-BE49-F238E27FC236}">
                  <a16:creationId xmlns:a16="http://schemas.microsoft.com/office/drawing/2014/main" id="{3D50AC14-2B18-4A12-B2F9-CA0DD5D2B729}"/>
                </a:ext>
              </a:extLst>
            </p:cNvPr>
            <p:cNvSpPr/>
            <p:nvPr/>
          </p:nvSpPr>
          <p:spPr>
            <a:xfrm>
              <a:off x="5738938" y="3744180"/>
              <a:ext cx="2842612" cy="1718116"/>
            </a:xfrm>
            <a:custGeom>
              <a:avLst/>
              <a:gdLst>
                <a:gd name="connsiteX0" fmla="*/ 103761 w 3819727"/>
                <a:gd name="connsiteY0" fmla="*/ 2075234 h 2308698"/>
                <a:gd name="connsiteX1" fmla="*/ 103761 w 3819727"/>
                <a:gd name="connsiteY1" fmla="*/ 2075234 h 2308698"/>
                <a:gd name="connsiteX2" fmla="*/ 103761 w 3819727"/>
                <a:gd name="connsiteY2" fmla="*/ 2010383 h 2308698"/>
                <a:gd name="connsiteX3" fmla="*/ 0 w 3819727"/>
                <a:gd name="connsiteY3" fmla="*/ 1504545 h 2308698"/>
                <a:gd name="connsiteX4" fmla="*/ 194553 w 3819727"/>
                <a:gd name="connsiteY4" fmla="*/ 1089498 h 2308698"/>
                <a:gd name="connsiteX5" fmla="*/ 810638 w 3819727"/>
                <a:gd name="connsiteY5" fmla="*/ 1005191 h 2308698"/>
                <a:gd name="connsiteX6" fmla="*/ 966281 w 3819727"/>
                <a:gd name="connsiteY6" fmla="*/ 603115 h 2308698"/>
                <a:gd name="connsiteX7" fmla="*/ 1420238 w 3819727"/>
                <a:gd name="connsiteY7" fmla="*/ 434502 h 2308698"/>
                <a:gd name="connsiteX8" fmla="*/ 1562910 w 3819727"/>
                <a:gd name="connsiteY8" fmla="*/ 505838 h 2308698"/>
                <a:gd name="connsiteX9" fmla="*/ 2016868 w 3819727"/>
                <a:gd name="connsiteY9" fmla="*/ 0 h 2308698"/>
                <a:gd name="connsiteX10" fmla="*/ 2808051 w 3819727"/>
                <a:gd name="connsiteY10" fmla="*/ 32425 h 2308698"/>
                <a:gd name="connsiteX11" fmla="*/ 3197157 w 3819727"/>
                <a:gd name="connsiteY11" fmla="*/ 499353 h 2308698"/>
                <a:gd name="connsiteX12" fmla="*/ 3281464 w 3819727"/>
                <a:gd name="connsiteY12" fmla="*/ 1024647 h 2308698"/>
                <a:gd name="connsiteX13" fmla="*/ 3709481 w 3819727"/>
                <a:gd name="connsiteY13" fmla="*/ 1238655 h 2308698"/>
                <a:gd name="connsiteX14" fmla="*/ 3819727 w 3819727"/>
                <a:gd name="connsiteY14" fmla="*/ 1614791 h 2308698"/>
                <a:gd name="connsiteX15" fmla="*/ 3631659 w 3819727"/>
                <a:gd name="connsiteY15" fmla="*/ 2068749 h 2308698"/>
                <a:gd name="connsiteX16" fmla="*/ 2866417 w 3819727"/>
                <a:gd name="connsiteY16" fmla="*/ 2308698 h 2308698"/>
                <a:gd name="connsiteX17" fmla="*/ 350195 w 3819727"/>
                <a:gd name="connsiteY17" fmla="*/ 2276272 h 2308698"/>
                <a:gd name="connsiteX18" fmla="*/ 103761 w 3819727"/>
                <a:gd name="connsiteY18" fmla="*/ 2075234 h 230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9727" h="2308698">
                  <a:moveTo>
                    <a:pt x="103761" y="2075234"/>
                  </a:moveTo>
                  <a:lnTo>
                    <a:pt x="103761" y="2075234"/>
                  </a:lnTo>
                  <a:lnTo>
                    <a:pt x="103761" y="2010383"/>
                  </a:lnTo>
                  <a:lnTo>
                    <a:pt x="0" y="1504545"/>
                  </a:lnTo>
                  <a:lnTo>
                    <a:pt x="194553" y="1089498"/>
                  </a:lnTo>
                  <a:lnTo>
                    <a:pt x="810638" y="1005191"/>
                  </a:lnTo>
                  <a:lnTo>
                    <a:pt x="966281" y="603115"/>
                  </a:lnTo>
                  <a:lnTo>
                    <a:pt x="1420238" y="434502"/>
                  </a:lnTo>
                  <a:lnTo>
                    <a:pt x="1562910" y="505838"/>
                  </a:lnTo>
                  <a:lnTo>
                    <a:pt x="2016868" y="0"/>
                  </a:lnTo>
                  <a:lnTo>
                    <a:pt x="2808051" y="32425"/>
                  </a:lnTo>
                  <a:lnTo>
                    <a:pt x="3197157" y="499353"/>
                  </a:lnTo>
                  <a:lnTo>
                    <a:pt x="3281464" y="1024647"/>
                  </a:lnTo>
                  <a:lnTo>
                    <a:pt x="3709481" y="1238655"/>
                  </a:lnTo>
                  <a:lnTo>
                    <a:pt x="3819727" y="1614791"/>
                  </a:lnTo>
                  <a:lnTo>
                    <a:pt x="3631659" y="2068749"/>
                  </a:lnTo>
                  <a:lnTo>
                    <a:pt x="2866417" y="2308698"/>
                  </a:lnTo>
                  <a:lnTo>
                    <a:pt x="350195" y="2276272"/>
                  </a:lnTo>
                  <a:lnTo>
                    <a:pt x="103761" y="2075234"/>
                  </a:lnTo>
                  <a:close/>
                </a:path>
              </a:pathLst>
            </a:cu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11" name="Group 110">
            <a:extLst>
              <a:ext uri="{FF2B5EF4-FFF2-40B4-BE49-F238E27FC236}">
                <a16:creationId xmlns:a16="http://schemas.microsoft.com/office/drawing/2014/main" id="{4C3F4D7F-CA80-4F5B-A986-A150ABC25F8F}"/>
              </a:ext>
            </a:extLst>
          </p:cNvPr>
          <p:cNvGrpSpPr/>
          <p:nvPr/>
        </p:nvGrpSpPr>
        <p:grpSpPr>
          <a:xfrm>
            <a:off x="7285118" y="2206022"/>
            <a:ext cx="1950483" cy="3364279"/>
            <a:chOff x="7698994" y="1757819"/>
            <a:chExt cx="1950483" cy="3364279"/>
          </a:xfrm>
        </p:grpSpPr>
        <p:grpSp>
          <p:nvGrpSpPr>
            <p:cNvPr id="112" name="Group 111">
              <a:extLst>
                <a:ext uri="{FF2B5EF4-FFF2-40B4-BE49-F238E27FC236}">
                  <a16:creationId xmlns:a16="http://schemas.microsoft.com/office/drawing/2014/main" id="{B15AD6AA-8E91-4F25-8EFA-A0622CA043EC}"/>
                </a:ext>
              </a:extLst>
            </p:cNvPr>
            <p:cNvGrpSpPr/>
            <p:nvPr/>
          </p:nvGrpSpPr>
          <p:grpSpPr>
            <a:xfrm>
              <a:off x="7698994" y="1757819"/>
              <a:ext cx="1950483" cy="3364279"/>
              <a:chOff x="6763968" y="1188192"/>
              <a:chExt cx="3257666" cy="4202149"/>
            </a:xfrm>
          </p:grpSpPr>
          <p:sp>
            <p:nvSpPr>
              <p:cNvPr id="114" name="Rectangle 113">
                <a:extLst>
                  <a:ext uri="{FF2B5EF4-FFF2-40B4-BE49-F238E27FC236}">
                    <a16:creationId xmlns:a16="http://schemas.microsoft.com/office/drawing/2014/main" id="{8C831615-EFD2-42EB-BB0B-4B64777CB17C}"/>
                  </a:ext>
                </a:extLst>
              </p:cNvPr>
              <p:cNvSpPr/>
              <p:nvPr/>
            </p:nvSpPr>
            <p:spPr>
              <a:xfrm>
                <a:off x="6763968" y="1195735"/>
                <a:ext cx="3256460" cy="4194606"/>
              </a:xfrm>
              <a:prstGeom prst="rect">
                <a:avLst/>
              </a:prstGeom>
              <a:solidFill>
                <a:sysClr val="window" lastClr="FFFFFF"/>
              </a:solidFill>
              <a:ln w="12700" cap="flat" cmpd="sng" algn="ctr">
                <a:noFill/>
                <a:prstDash val="solid"/>
                <a:miter lim="800000"/>
              </a:ln>
              <a:effectLst>
                <a:outerShdw blurRad="203200" sx="102000" sy="102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a:extLst>
                  <a:ext uri="{FF2B5EF4-FFF2-40B4-BE49-F238E27FC236}">
                    <a16:creationId xmlns:a16="http://schemas.microsoft.com/office/drawing/2014/main" id="{B65A9D25-1DE2-4EF7-8A83-70F4183E3DDE}"/>
                  </a:ext>
                </a:extLst>
              </p:cNvPr>
              <p:cNvSpPr/>
              <p:nvPr/>
            </p:nvSpPr>
            <p:spPr>
              <a:xfrm>
                <a:off x="6763968" y="1190113"/>
                <a:ext cx="3256460" cy="1004505"/>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6" name="Rectangle 115">
                <a:extLst>
                  <a:ext uri="{FF2B5EF4-FFF2-40B4-BE49-F238E27FC236}">
                    <a16:creationId xmlns:a16="http://schemas.microsoft.com/office/drawing/2014/main" id="{611624F9-005A-4E2E-9D9A-5CF127DD6261}"/>
                  </a:ext>
                </a:extLst>
              </p:cNvPr>
              <p:cNvSpPr/>
              <p:nvPr/>
            </p:nvSpPr>
            <p:spPr>
              <a:xfrm>
                <a:off x="7263315" y="1573392"/>
                <a:ext cx="2297263" cy="41816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prstClr val="white">
                        <a:lumMod val="65000"/>
                      </a:prstClr>
                    </a:solidFill>
                    <a:effectLst/>
                    <a:uLnTx/>
                    <a:uFillTx/>
                    <a:latin typeface="Consolas" panose="020B0609020204030204" pitchFamily="49" charset="0"/>
                    <a:ea typeface="+mn-ea"/>
                    <a:cs typeface="+mn-cs"/>
                  </a:rPr>
                  <a:t>https...</a:t>
                </a:r>
              </a:p>
            </p:txBody>
          </p:sp>
          <p:sp>
            <p:nvSpPr>
              <p:cNvPr id="117" name="Rectangle 116">
                <a:extLst>
                  <a:ext uri="{FF2B5EF4-FFF2-40B4-BE49-F238E27FC236}">
                    <a16:creationId xmlns:a16="http://schemas.microsoft.com/office/drawing/2014/main" id="{756AF8CA-4173-4416-8C82-A4C170672F09}"/>
                  </a:ext>
                </a:extLst>
              </p:cNvPr>
              <p:cNvSpPr/>
              <p:nvPr/>
            </p:nvSpPr>
            <p:spPr>
              <a:xfrm>
                <a:off x="9625114" y="1188192"/>
                <a:ext cx="396520" cy="27826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8" name="Rectangle 117">
                <a:extLst>
                  <a:ext uri="{FF2B5EF4-FFF2-40B4-BE49-F238E27FC236}">
                    <a16:creationId xmlns:a16="http://schemas.microsoft.com/office/drawing/2014/main" id="{A5A609AB-55B3-4BE9-AEED-1C867C4272F4}"/>
                  </a:ext>
                </a:extLst>
              </p:cNvPr>
              <p:cNvSpPr/>
              <p:nvPr/>
            </p:nvSpPr>
            <p:spPr>
              <a:xfrm>
                <a:off x="9164059" y="1188192"/>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9" name="Rectangle 118">
                <a:extLst>
                  <a:ext uri="{FF2B5EF4-FFF2-40B4-BE49-F238E27FC236}">
                    <a16:creationId xmlns:a16="http://schemas.microsoft.com/office/drawing/2014/main" id="{F413A09F-616B-45D8-AC43-F72452AB91C1}"/>
                  </a:ext>
                </a:extLst>
              </p:cNvPr>
              <p:cNvSpPr/>
              <p:nvPr/>
            </p:nvSpPr>
            <p:spPr>
              <a:xfrm>
                <a:off x="8702217" y="1188192"/>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Isosceles Triangle 119">
                <a:extLst>
                  <a:ext uri="{FF2B5EF4-FFF2-40B4-BE49-F238E27FC236}">
                    <a16:creationId xmlns:a16="http://schemas.microsoft.com/office/drawing/2014/main" id="{C4139E99-0778-4675-8FD9-D423B547A1CD}"/>
                  </a:ext>
                </a:extLst>
              </p:cNvPr>
              <p:cNvSpPr/>
              <p:nvPr/>
            </p:nvSpPr>
            <p:spPr>
              <a:xfrm rot="16200000">
                <a:off x="6876308" y="1698472"/>
                <a:ext cx="255155" cy="159346"/>
              </a:xfrm>
              <a:prstGeom prst="triangl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21" name="Straight Connector 120">
                <a:extLst>
                  <a:ext uri="{FF2B5EF4-FFF2-40B4-BE49-F238E27FC236}">
                    <a16:creationId xmlns:a16="http://schemas.microsoft.com/office/drawing/2014/main" id="{77D3EB8A-2026-400B-9C42-A6ABBC7AAD2C}"/>
                  </a:ext>
                </a:extLst>
              </p:cNvPr>
              <p:cNvCxnSpPr>
                <a:cxnSpLocks/>
              </p:cNvCxnSpPr>
              <p:nvPr/>
            </p:nvCxnSpPr>
            <p:spPr>
              <a:xfrm>
                <a:off x="9639983" y="1650941"/>
                <a:ext cx="278937"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122" name="Straight Connector 121">
                <a:extLst>
                  <a:ext uri="{FF2B5EF4-FFF2-40B4-BE49-F238E27FC236}">
                    <a16:creationId xmlns:a16="http://schemas.microsoft.com/office/drawing/2014/main" id="{0AB293B2-2792-4A89-9CF3-DFAB84D86B79}"/>
                  </a:ext>
                </a:extLst>
              </p:cNvPr>
              <p:cNvCxnSpPr>
                <a:cxnSpLocks/>
              </p:cNvCxnSpPr>
              <p:nvPr/>
            </p:nvCxnSpPr>
            <p:spPr>
              <a:xfrm>
                <a:off x="9639983" y="1910737"/>
                <a:ext cx="278937"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123" name="Straight Connector 122">
                <a:extLst>
                  <a:ext uri="{FF2B5EF4-FFF2-40B4-BE49-F238E27FC236}">
                    <a16:creationId xmlns:a16="http://schemas.microsoft.com/office/drawing/2014/main" id="{CFB24E4C-E8FB-48FE-97DA-CD91DCAC62CF}"/>
                  </a:ext>
                </a:extLst>
              </p:cNvPr>
              <p:cNvCxnSpPr>
                <a:cxnSpLocks/>
              </p:cNvCxnSpPr>
              <p:nvPr/>
            </p:nvCxnSpPr>
            <p:spPr>
              <a:xfrm>
                <a:off x="9639983" y="1780411"/>
                <a:ext cx="278937" cy="0"/>
              </a:xfrm>
              <a:prstGeom prst="line">
                <a:avLst/>
              </a:prstGeom>
              <a:noFill/>
              <a:ln w="41275" cap="flat" cmpd="sng" algn="ctr">
                <a:solidFill>
                  <a:sysClr val="windowText" lastClr="000000">
                    <a:lumMod val="65000"/>
                    <a:lumOff val="35000"/>
                  </a:sysClr>
                </a:solidFill>
                <a:prstDash val="solid"/>
                <a:miter lim="800000"/>
              </a:ln>
              <a:effectLst/>
            </p:spPr>
          </p:cxnSp>
          <p:grpSp>
            <p:nvGrpSpPr>
              <p:cNvPr id="124" name="Group 123">
                <a:extLst>
                  <a:ext uri="{FF2B5EF4-FFF2-40B4-BE49-F238E27FC236}">
                    <a16:creationId xmlns:a16="http://schemas.microsoft.com/office/drawing/2014/main" id="{5DA20A19-B53A-4F1F-9CE4-653D93B72E81}"/>
                  </a:ext>
                </a:extLst>
              </p:cNvPr>
              <p:cNvGrpSpPr/>
              <p:nvPr/>
            </p:nvGrpSpPr>
            <p:grpSpPr>
              <a:xfrm>
                <a:off x="9745492" y="1259858"/>
                <a:ext cx="166801" cy="125053"/>
                <a:chOff x="6250177" y="1290073"/>
                <a:chExt cx="96832" cy="54279"/>
              </a:xfrm>
            </p:grpSpPr>
            <p:cxnSp>
              <p:nvCxnSpPr>
                <p:cNvPr id="131" name="Straight Connector 130">
                  <a:extLst>
                    <a:ext uri="{FF2B5EF4-FFF2-40B4-BE49-F238E27FC236}">
                      <a16:creationId xmlns:a16="http://schemas.microsoft.com/office/drawing/2014/main" id="{DBF67F3B-995D-4C2F-AFDE-2EFB3558400D}"/>
                    </a:ext>
                  </a:extLst>
                </p:cNvPr>
                <p:cNvCxnSpPr/>
                <p:nvPr/>
              </p:nvCxnSpPr>
              <p:spPr>
                <a:xfrm>
                  <a:off x="6250307" y="1290078"/>
                  <a:ext cx="96702" cy="54274"/>
                </a:xfrm>
                <a:prstGeom prst="line">
                  <a:avLst/>
                </a:prstGeom>
                <a:noFill/>
                <a:ln w="25400" cap="flat" cmpd="sng" algn="ctr">
                  <a:solidFill>
                    <a:sysClr val="window" lastClr="FFFFFF"/>
                  </a:solidFill>
                  <a:prstDash val="solid"/>
                  <a:miter lim="800000"/>
                </a:ln>
                <a:effectLst/>
              </p:spPr>
            </p:cxnSp>
            <p:cxnSp>
              <p:nvCxnSpPr>
                <p:cNvPr id="132" name="Straight Connector 131">
                  <a:extLst>
                    <a:ext uri="{FF2B5EF4-FFF2-40B4-BE49-F238E27FC236}">
                      <a16:creationId xmlns:a16="http://schemas.microsoft.com/office/drawing/2014/main" id="{3B57B947-6743-4FB3-9F13-29C6019A60CB}"/>
                    </a:ext>
                  </a:extLst>
                </p:cNvPr>
                <p:cNvCxnSpPr>
                  <a:cxnSpLocks/>
                </p:cNvCxnSpPr>
                <p:nvPr/>
              </p:nvCxnSpPr>
              <p:spPr>
                <a:xfrm flipH="1">
                  <a:off x="6250177" y="1290073"/>
                  <a:ext cx="96702" cy="54274"/>
                </a:xfrm>
                <a:prstGeom prst="line">
                  <a:avLst/>
                </a:prstGeom>
                <a:noFill/>
                <a:ln w="25400" cap="flat" cmpd="sng" algn="ctr">
                  <a:solidFill>
                    <a:sysClr val="window" lastClr="FFFFFF"/>
                  </a:solidFill>
                  <a:prstDash val="solid"/>
                  <a:miter lim="800000"/>
                </a:ln>
                <a:effectLst/>
              </p:spPr>
            </p:cxnSp>
          </p:grpSp>
          <p:cxnSp>
            <p:nvCxnSpPr>
              <p:cNvPr id="125" name="Straight Connector 124">
                <a:extLst>
                  <a:ext uri="{FF2B5EF4-FFF2-40B4-BE49-F238E27FC236}">
                    <a16:creationId xmlns:a16="http://schemas.microsoft.com/office/drawing/2014/main" id="{33D7AB6A-9D2D-4D83-B4C5-6336980C1ACB}"/>
                  </a:ext>
                </a:extLst>
              </p:cNvPr>
              <p:cNvCxnSpPr>
                <a:cxnSpLocks/>
              </p:cNvCxnSpPr>
              <p:nvPr/>
            </p:nvCxnSpPr>
            <p:spPr>
              <a:xfrm>
                <a:off x="8791682" y="1393459"/>
                <a:ext cx="217560" cy="0"/>
              </a:xfrm>
              <a:prstGeom prst="line">
                <a:avLst/>
              </a:prstGeom>
              <a:noFill/>
              <a:ln w="25400" cap="flat" cmpd="sng" algn="ctr">
                <a:solidFill>
                  <a:sysClr val="window" lastClr="FFFFFF"/>
                </a:solidFill>
                <a:prstDash val="solid"/>
                <a:miter lim="800000"/>
              </a:ln>
              <a:effectLst/>
            </p:spPr>
          </p:cxnSp>
          <p:grpSp>
            <p:nvGrpSpPr>
              <p:cNvPr id="126" name="Group 125">
                <a:extLst>
                  <a:ext uri="{FF2B5EF4-FFF2-40B4-BE49-F238E27FC236}">
                    <a16:creationId xmlns:a16="http://schemas.microsoft.com/office/drawing/2014/main" id="{1B65B358-3458-4118-9BAB-41E51FEAECC0}"/>
                  </a:ext>
                </a:extLst>
              </p:cNvPr>
              <p:cNvGrpSpPr/>
              <p:nvPr/>
            </p:nvGrpSpPr>
            <p:grpSpPr>
              <a:xfrm>
                <a:off x="9260184" y="1260021"/>
                <a:ext cx="198355" cy="120716"/>
                <a:chOff x="5770527" y="1244809"/>
                <a:chExt cx="126354" cy="56133"/>
              </a:xfrm>
            </p:grpSpPr>
            <p:cxnSp>
              <p:nvCxnSpPr>
                <p:cNvPr id="127" name="Straight Connector 126">
                  <a:extLst>
                    <a:ext uri="{FF2B5EF4-FFF2-40B4-BE49-F238E27FC236}">
                      <a16:creationId xmlns:a16="http://schemas.microsoft.com/office/drawing/2014/main" id="{4BA67724-8598-45BE-885E-13640BC4AF79}"/>
                    </a:ext>
                  </a:extLst>
                </p:cNvPr>
                <p:cNvCxnSpPr>
                  <a:cxnSpLocks/>
                </p:cNvCxnSpPr>
                <p:nvPr/>
              </p:nvCxnSpPr>
              <p:spPr>
                <a:xfrm>
                  <a:off x="5770527" y="1300942"/>
                  <a:ext cx="126293" cy="0"/>
                </a:xfrm>
                <a:prstGeom prst="line">
                  <a:avLst/>
                </a:prstGeom>
                <a:noFill/>
                <a:ln w="25400" cap="flat" cmpd="sng" algn="ctr">
                  <a:solidFill>
                    <a:sysClr val="window" lastClr="FFFFFF"/>
                  </a:solidFill>
                  <a:prstDash val="solid"/>
                  <a:miter lim="800000"/>
                </a:ln>
                <a:effectLst/>
              </p:spPr>
            </p:cxnSp>
            <p:cxnSp>
              <p:nvCxnSpPr>
                <p:cNvPr id="128" name="Straight Connector 127">
                  <a:extLst>
                    <a:ext uri="{FF2B5EF4-FFF2-40B4-BE49-F238E27FC236}">
                      <a16:creationId xmlns:a16="http://schemas.microsoft.com/office/drawing/2014/main" id="{F46B67FC-8DEB-4FE7-99ED-B424478F8DD5}"/>
                    </a:ext>
                  </a:extLst>
                </p:cNvPr>
                <p:cNvCxnSpPr>
                  <a:cxnSpLocks/>
                </p:cNvCxnSpPr>
                <p:nvPr/>
              </p:nvCxnSpPr>
              <p:spPr>
                <a:xfrm>
                  <a:off x="5770583" y="1245205"/>
                  <a:ext cx="126298" cy="0"/>
                </a:xfrm>
                <a:prstGeom prst="line">
                  <a:avLst/>
                </a:prstGeom>
                <a:noFill/>
                <a:ln w="25400" cap="flat" cmpd="sng" algn="ctr">
                  <a:solidFill>
                    <a:sysClr val="window" lastClr="FFFFFF"/>
                  </a:solidFill>
                  <a:prstDash val="solid"/>
                  <a:miter lim="800000"/>
                </a:ln>
                <a:effectLst/>
              </p:spPr>
            </p:cxnSp>
            <p:cxnSp>
              <p:nvCxnSpPr>
                <p:cNvPr id="129" name="Straight Connector 128">
                  <a:extLst>
                    <a:ext uri="{FF2B5EF4-FFF2-40B4-BE49-F238E27FC236}">
                      <a16:creationId xmlns:a16="http://schemas.microsoft.com/office/drawing/2014/main" id="{79F52A67-2AB2-490B-842A-432607A5DD49}"/>
                    </a:ext>
                  </a:extLst>
                </p:cNvPr>
                <p:cNvCxnSpPr>
                  <a:cxnSpLocks/>
                </p:cNvCxnSpPr>
                <p:nvPr/>
              </p:nvCxnSpPr>
              <p:spPr>
                <a:xfrm>
                  <a:off x="5894816" y="1244809"/>
                  <a:ext cx="0" cy="54274"/>
                </a:xfrm>
                <a:prstGeom prst="line">
                  <a:avLst/>
                </a:prstGeom>
                <a:noFill/>
                <a:ln w="25400" cap="flat" cmpd="sng" algn="ctr">
                  <a:solidFill>
                    <a:sysClr val="window" lastClr="FFFFFF"/>
                  </a:solidFill>
                  <a:prstDash val="solid"/>
                  <a:miter lim="800000"/>
                </a:ln>
                <a:effectLst/>
              </p:spPr>
            </p:cxnSp>
            <p:cxnSp>
              <p:nvCxnSpPr>
                <p:cNvPr id="130" name="Straight Connector 129">
                  <a:extLst>
                    <a:ext uri="{FF2B5EF4-FFF2-40B4-BE49-F238E27FC236}">
                      <a16:creationId xmlns:a16="http://schemas.microsoft.com/office/drawing/2014/main" id="{DF84FBE0-9452-434E-9306-F1C670744C35}"/>
                    </a:ext>
                  </a:extLst>
                </p:cNvPr>
                <p:cNvCxnSpPr>
                  <a:cxnSpLocks/>
                </p:cNvCxnSpPr>
                <p:nvPr/>
              </p:nvCxnSpPr>
              <p:spPr>
                <a:xfrm>
                  <a:off x="5773407" y="1244817"/>
                  <a:ext cx="0" cy="54274"/>
                </a:xfrm>
                <a:prstGeom prst="line">
                  <a:avLst/>
                </a:prstGeom>
                <a:noFill/>
                <a:ln w="25400" cap="flat" cmpd="sng" algn="ctr">
                  <a:solidFill>
                    <a:sysClr val="window" lastClr="FFFFFF"/>
                  </a:solidFill>
                  <a:prstDash val="solid"/>
                  <a:miter lim="800000"/>
                </a:ln>
                <a:effectLst/>
              </p:spPr>
            </p:cxnSp>
          </p:grpSp>
        </p:grpSp>
        <p:sp>
          <p:nvSpPr>
            <p:cNvPr id="113" name="Rectangle 112">
              <a:extLst>
                <a:ext uri="{FF2B5EF4-FFF2-40B4-BE49-F238E27FC236}">
                  <a16:creationId xmlns:a16="http://schemas.microsoft.com/office/drawing/2014/main" id="{DFC31141-5D79-4E82-84AE-17DB38192352}"/>
                </a:ext>
              </a:extLst>
            </p:cNvPr>
            <p:cNvSpPr/>
            <p:nvPr/>
          </p:nvSpPr>
          <p:spPr>
            <a:xfrm>
              <a:off x="8193032" y="3732363"/>
              <a:ext cx="982555" cy="584775"/>
            </a:xfrm>
            <a:prstGeom prst="rect">
              <a:avLst/>
            </a:prstGeom>
            <a:solidFill>
              <a:srgbClr val="E2C20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a:ln>
                    <a:noFill/>
                  </a:ln>
                  <a:solidFill>
                    <a:prstClr val="black">
                      <a:lumMod val="65000"/>
                      <a:lumOff val="35000"/>
                    </a:prstClr>
                  </a:solidFill>
                  <a:effectLst/>
                  <a:uLnTx/>
                  <a:uFillTx/>
                  <a:latin typeface="Consolas" panose="020B0609020204030204" pitchFamily="49" charset="0"/>
                  <a:ea typeface="+mn-ea"/>
                  <a:cs typeface="+mn-cs"/>
                </a:rPr>
                <a:t>DOM</a:t>
              </a:r>
              <a:endParaRPr kumimoji="0" lang="en-GB"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grpSp>
      <p:sp>
        <p:nvSpPr>
          <p:cNvPr id="135" name="TextBox 134">
            <a:extLst>
              <a:ext uri="{FF2B5EF4-FFF2-40B4-BE49-F238E27FC236}">
                <a16:creationId xmlns:a16="http://schemas.microsoft.com/office/drawing/2014/main" id="{000C837E-6F01-4B69-A6B9-73E443E982A2}"/>
              </a:ext>
            </a:extLst>
          </p:cNvPr>
          <p:cNvSpPr txBox="1"/>
          <p:nvPr/>
        </p:nvSpPr>
        <p:spPr>
          <a:xfrm>
            <a:off x="3831113" y="3579769"/>
            <a:ext cx="206582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Segoe UI Light"/>
                <a:ea typeface="+mn-ea"/>
                <a:cs typeface="+mn-cs"/>
              </a:rPr>
              <a:t>ASP.NET Core</a:t>
            </a:r>
          </a:p>
        </p:txBody>
      </p:sp>
      <p:pic>
        <p:nvPicPr>
          <p:cNvPr id="136" name="Graphic 135" descr="Line Arrow: Clockwise curve">
            <a:extLst>
              <a:ext uri="{FF2B5EF4-FFF2-40B4-BE49-F238E27FC236}">
                <a16:creationId xmlns:a16="http://schemas.microsoft.com/office/drawing/2014/main" id="{AEE7D39D-884C-4DC0-8557-489E4F2146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097434">
            <a:off x="6430908" y="3963270"/>
            <a:ext cx="911865" cy="1492262"/>
          </a:xfrm>
          <a:prstGeom prst="rect">
            <a:avLst/>
          </a:prstGeom>
          <a:effectLst/>
        </p:spPr>
      </p:pic>
      <p:pic>
        <p:nvPicPr>
          <p:cNvPr id="137" name="Graphic 136" descr="Line Arrow: Clockwise curve">
            <a:extLst>
              <a:ext uri="{FF2B5EF4-FFF2-40B4-BE49-F238E27FC236}">
                <a16:creationId xmlns:a16="http://schemas.microsoft.com/office/drawing/2014/main" id="{7893083A-0448-4A22-BFBB-5111F89B01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7097434" flipH="1" flipV="1">
            <a:off x="6467133" y="3520016"/>
            <a:ext cx="911864" cy="1492262"/>
          </a:xfrm>
          <a:prstGeom prst="rect">
            <a:avLst/>
          </a:prstGeom>
          <a:effectLst/>
        </p:spPr>
      </p:pic>
      <p:sp>
        <p:nvSpPr>
          <p:cNvPr id="138" name="TextBox 137">
            <a:extLst>
              <a:ext uri="{FF2B5EF4-FFF2-40B4-BE49-F238E27FC236}">
                <a16:creationId xmlns:a16="http://schemas.microsoft.com/office/drawing/2014/main" id="{1224A91F-626B-4095-9AF2-52376EA424E7}"/>
              </a:ext>
            </a:extLst>
          </p:cNvPr>
          <p:cNvSpPr txBox="1"/>
          <p:nvPr/>
        </p:nvSpPr>
        <p:spPr>
          <a:xfrm>
            <a:off x="6482078" y="4288360"/>
            <a:ext cx="881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rPr>
              <a:t>SignalR</a:t>
            </a:r>
          </a:p>
        </p:txBody>
      </p:sp>
      <p:sp>
        <p:nvSpPr>
          <p:cNvPr id="142" name="TextBox 141">
            <a:extLst>
              <a:ext uri="{FF2B5EF4-FFF2-40B4-BE49-F238E27FC236}">
                <a16:creationId xmlns:a16="http://schemas.microsoft.com/office/drawing/2014/main" id="{0D27C2E0-E635-4952-A763-09DF24A02498}"/>
              </a:ext>
            </a:extLst>
          </p:cNvPr>
          <p:cNvSpPr txBox="1"/>
          <p:nvPr/>
        </p:nvSpPr>
        <p:spPr>
          <a:xfrm>
            <a:off x="4762609" y="1189038"/>
            <a:ext cx="2571410" cy="7386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100" normalizeH="0" baseline="0" noProof="0" dirty="0">
                <a:ln w="3175">
                  <a:noFill/>
                </a:ln>
                <a:solidFill>
                  <a:srgbClr val="FFFFFF"/>
                </a:solidFill>
                <a:effectLst/>
                <a:uLnTx/>
                <a:uFillTx/>
                <a:latin typeface="Segoe UI"/>
                <a:ea typeface="+mn-ea"/>
                <a:cs typeface="Segoe UI" pitchFamily="34" charset="0"/>
              </a:rPr>
              <a:t>Blazor Server</a:t>
            </a:r>
          </a:p>
        </p:txBody>
      </p:sp>
      <p:grpSp>
        <p:nvGrpSpPr>
          <p:cNvPr id="76" name="Group 75">
            <a:extLst>
              <a:ext uri="{FF2B5EF4-FFF2-40B4-BE49-F238E27FC236}">
                <a16:creationId xmlns:a16="http://schemas.microsoft.com/office/drawing/2014/main" id="{0B9CD836-6997-4F72-8905-1098A8E0CB22}"/>
              </a:ext>
            </a:extLst>
          </p:cNvPr>
          <p:cNvGrpSpPr/>
          <p:nvPr/>
        </p:nvGrpSpPr>
        <p:grpSpPr>
          <a:xfrm>
            <a:off x="3664420" y="4061811"/>
            <a:ext cx="2259720" cy="1453971"/>
            <a:chOff x="2044967" y="2752181"/>
            <a:chExt cx="2259720" cy="1453971"/>
          </a:xfrm>
        </p:grpSpPr>
        <p:grpSp>
          <p:nvGrpSpPr>
            <p:cNvPr id="77" name="Group 76">
              <a:extLst>
                <a:ext uri="{FF2B5EF4-FFF2-40B4-BE49-F238E27FC236}">
                  <a16:creationId xmlns:a16="http://schemas.microsoft.com/office/drawing/2014/main" id="{E3AB6488-3E31-45AD-A6C5-42A1900F88A0}"/>
                </a:ext>
              </a:extLst>
            </p:cNvPr>
            <p:cNvGrpSpPr/>
            <p:nvPr/>
          </p:nvGrpSpPr>
          <p:grpSpPr>
            <a:xfrm>
              <a:off x="2044967" y="2752181"/>
              <a:ext cx="2259720" cy="1453971"/>
              <a:chOff x="784337" y="2272787"/>
              <a:chExt cx="2259720" cy="1453971"/>
            </a:xfrm>
          </p:grpSpPr>
          <p:sp>
            <p:nvSpPr>
              <p:cNvPr id="81" name="Rectangle: Rounded Corners 80">
                <a:extLst>
                  <a:ext uri="{FF2B5EF4-FFF2-40B4-BE49-F238E27FC236}">
                    <a16:creationId xmlns:a16="http://schemas.microsoft.com/office/drawing/2014/main" id="{113629AD-D1DA-449B-90F6-A0800006048E}"/>
                  </a:ext>
                </a:extLst>
              </p:cNvPr>
              <p:cNvSpPr/>
              <p:nvPr/>
            </p:nvSpPr>
            <p:spPr>
              <a:xfrm>
                <a:off x="784337" y="2272787"/>
                <a:ext cx="2259720" cy="1453971"/>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F804680F-4D0C-4D23-865E-BE564387B7E8}"/>
                  </a:ext>
                </a:extLst>
              </p:cNvPr>
              <p:cNvGrpSpPr/>
              <p:nvPr/>
            </p:nvGrpSpPr>
            <p:grpSpPr>
              <a:xfrm>
                <a:off x="1204474" y="2411592"/>
                <a:ext cx="1442545" cy="339191"/>
                <a:chOff x="977953" y="2433131"/>
                <a:chExt cx="6182954" cy="1453829"/>
              </a:xfrm>
              <a:solidFill>
                <a:sysClr val="windowText" lastClr="000000"/>
              </a:solidFill>
              <a:effectLst/>
            </p:grpSpPr>
            <p:sp>
              <p:nvSpPr>
                <p:cNvPr id="83" name="Freeform: Shape 82">
                  <a:extLst>
                    <a:ext uri="{FF2B5EF4-FFF2-40B4-BE49-F238E27FC236}">
                      <a16:creationId xmlns:a16="http://schemas.microsoft.com/office/drawing/2014/main" id="{A9BEB48C-B304-4BD2-9BDB-CEF0A84E0489}"/>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4" name="Freeform: Shape 83">
                  <a:extLst>
                    <a:ext uri="{FF2B5EF4-FFF2-40B4-BE49-F238E27FC236}">
                      <a16:creationId xmlns:a16="http://schemas.microsoft.com/office/drawing/2014/main" id="{07CE2548-04A9-4E6C-8E72-3A2372B267BE}"/>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5" name="Freeform: Shape 84">
                  <a:extLst>
                    <a:ext uri="{FF2B5EF4-FFF2-40B4-BE49-F238E27FC236}">
                      <a16:creationId xmlns:a16="http://schemas.microsoft.com/office/drawing/2014/main" id="{ADD490B0-D851-418E-95FA-9EF39F003FF0}"/>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6" name="Freeform: Shape 85">
                  <a:extLst>
                    <a:ext uri="{FF2B5EF4-FFF2-40B4-BE49-F238E27FC236}">
                      <a16:creationId xmlns:a16="http://schemas.microsoft.com/office/drawing/2014/main" id="{903AFFA5-7305-49ED-B07E-98294076AF22}"/>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7" name="Freeform: Shape 86">
                  <a:extLst>
                    <a:ext uri="{FF2B5EF4-FFF2-40B4-BE49-F238E27FC236}">
                      <a16:creationId xmlns:a16="http://schemas.microsoft.com/office/drawing/2014/main" id="{813A3405-5798-4098-AD36-FCDC89FFAD82}"/>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8" name="Freeform: Shape 87">
                  <a:extLst>
                    <a:ext uri="{FF2B5EF4-FFF2-40B4-BE49-F238E27FC236}">
                      <a16:creationId xmlns:a16="http://schemas.microsoft.com/office/drawing/2014/main" id="{A9F2003D-2AB2-431D-AFBB-677FF7297E92}"/>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78" name="Rectangle 77">
              <a:extLst>
                <a:ext uri="{FF2B5EF4-FFF2-40B4-BE49-F238E27FC236}">
                  <a16:creationId xmlns:a16="http://schemas.microsoft.com/office/drawing/2014/main" id="{D8670830-3F1E-4FF0-B507-F411DDAAF87E}"/>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Razor Components</a:t>
              </a:r>
            </a:p>
          </p:txBody>
        </p:sp>
        <p:sp>
          <p:nvSpPr>
            <p:cNvPr id="79" name="Rectangle 78">
              <a:extLst>
                <a:ext uri="{FF2B5EF4-FFF2-40B4-BE49-F238E27FC236}">
                  <a16:creationId xmlns:a16="http://schemas.microsoft.com/office/drawing/2014/main" id="{A144AF85-86AE-468E-A28E-E5C26E2B3745}"/>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.NET</a:t>
              </a:r>
            </a:p>
          </p:txBody>
        </p:sp>
      </p:grpSp>
      <p:sp>
        <p:nvSpPr>
          <p:cNvPr id="4" name="TextBox 3">
            <a:extLst>
              <a:ext uri="{FF2B5EF4-FFF2-40B4-BE49-F238E27FC236}">
                <a16:creationId xmlns:a16="http://schemas.microsoft.com/office/drawing/2014/main" id="{8226A6FC-55E9-4096-A952-0BF6E8F86DFE}"/>
              </a:ext>
            </a:extLst>
          </p:cNvPr>
          <p:cNvSpPr txBox="1"/>
          <p:nvPr/>
        </p:nvSpPr>
        <p:spPr>
          <a:xfrm>
            <a:off x="4726173" y="5789783"/>
            <a:ext cx="2744534"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.NET Core 3.1 LTS</a:t>
            </a:r>
          </a:p>
        </p:txBody>
      </p:sp>
    </p:spTree>
    <p:extLst>
      <p:ext uri="{BB962C8B-B14F-4D97-AF65-F5344CB8AC3E}">
        <p14:creationId xmlns:p14="http://schemas.microsoft.com/office/powerpoint/2010/main" val="6059367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a:t>
            </a:r>
            <a:r>
              <a:rPr lang="en-US" dirty="0" err="1"/>
              <a:t>Blazor</a:t>
            </a:r>
            <a:r>
              <a:rPr lang="en-US" dirty="0"/>
              <a:t> Server Hosting Model</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4598182"/>
          </a:xfrm>
        </p:spPr>
        <p:txBody>
          <a:bodyPr/>
          <a:lstStyle/>
          <a:p>
            <a:r>
              <a:rPr lang="en-US" sz="2800" dirty="0"/>
              <a:t>Persistent WebSocket for ALL client/server communication </a:t>
            </a:r>
          </a:p>
          <a:p>
            <a:pPr marL="0" indent="0">
              <a:buNone/>
            </a:pPr>
            <a:r>
              <a:rPr lang="en-US" sz="2800" dirty="0"/>
              <a:t>• No HTTP Requests and Responses </a:t>
            </a:r>
          </a:p>
          <a:p>
            <a:pPr marL="0" indent="0">
              <a:buNone/>
            </a:pPr>
            <a:r>
              <a:rPr lang="en-US" sz="2800" dirty="0"/>
              <a:t>• UI Interaction -&gt; Message to Server -&gt; Server Executes Code -&gt; Applies to Server Graph DOM-&gt; Calculates Diff -&gt; Message to Client - &gt; Client updates DOM.</a:t>
            </a:r>
          </a:p>
          <a:p>
            <a:r>
              <a:rPr lang="en-US" sz="2800" dirty="0"/>
              <a:t>Let’s watch traffic with Browser Tools – Network Tab •</a:t>
            </a:r>
          </a:p>
          <a:p>
            <a:r>
              <a:rPr lang="en-US" sz="2800" dirty="0"/>
              <a:t>To see </a:t>
            </a:r>
            <a:r>
              <a:rPr lang="en-US" sz="2800" dirty="0" err="1"/>
              <a:t>SignalR</a:t>
            </a:r>
            <a:r>
              <a:rPr lang="en-US" sz="2800" dirty="0"/>
              <a:t> Traffic, expand _</a:t>
            </a:r>
            <a:r>
              <a:rPr lang="en-US" sz="2800" dirty="0" err="1"/>
              <a:t>blazor?Id</a:t>
            </a:r>
            <a:r>
              <a:rPr lang="en-US" sz="2800" dirty="0"/>
              <a:t>=</a:t>
            </a:r>
            <a:r>
              <a:rPr lang="en-US" sz="2800" dirty="0" err="1"/>
              <a:t>xxxxx</a:t>
            </a:r>
            <a:r>
              <a:rPr lang="en-US" sz="2800" dirty="0"/>
              <a:t> • </a:t>
            </a:r>
          </a:p>
          <a:p>
            <a:r>
              <a:rPr lang="en-US" sz="2800" dirty="0"/>
              <a:t>Very little initial load sent via HTTP • </a:t>
            </a:r>
          </a:p>
          <a:p>
            <a:r>
              <a:rPr lang="en-US" sz="2800" dirty="0"/>
              <a:t>Subsequent actions result in small amounts of data passed over </a:t>
            </a:r>
            <a:r>
              <a:rPr lang="en-US" sz="2800" dirty="0" err="1"/>
              <a:t>SignalR</a:t>
            </a:r>
            <a:endParaRPr lang="en-US" sz="2800" dirty="0"/>
          </a:p>
          <a:p>
            <a:pPr marL="0" indent="0">
              <a:buNone/>
            </a:pPr>
            <a:endParaRPr lang="en-US" sz="2400" dirty="0"/>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8287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027B-8B2B-4E43-98E4-694E71D72187}"/>
              </a:ext>
            </a:extLst>
          </p:cNvPr>
          <p:cNvSpPr>
            <a:spLocks noGrp="1"/>
          </p:cNvSpPr>
          <p:nvPr>
            <p:ph type="title"/>
          </p:nvPr>
        </p:nvSpPr>
        <p:spPr/>
        <p:txBody>
          <a:bodyPr/>
          <a:lstStyle/>
          <a:p>
            <a:r>
              <a:rPr lang="en-US" dirty="0"/>
              <a:t>      </a:t>
            </a:r>
            <a:r>
              <a:rPr lang="en-US" dirty="0" err="1"/>
              <a:t>Blazor</a:t>
            </a:r>
            <a:r>
              <a:rPr lang="en-US" dirty="0"/>
              <a:t> Server Benefits</a:t>
            </a:r>
          </a:p>
        </p:txBody>
      </p:sp>
      <p:sp>
        <p:nvSpPr>
          <p:cNvPr id="3" name="Text Placeholder 2">
            <a:extLst>
              <a:ext uri="{FF2B5EF4-FFF2-40B4-BE49-F238E27FC236}">
                <a16:creationId xmlns:a16="http://schemas.microsoft.com/office/drawing/2014/main" id="{90B0E85C-F67D-4C60-96CF-FE478C62CD37}"/>
              </a:ext>
            </a:extLst>
          </p:cNvPr>
          <p:cNvSpPr>
            <a:spLocks noGrp="1"/>
          </p:cNvSpPr>
          <p:nvPr>
            <p:ph sz="quarter" idx="10"/>
          </p:nvPr>
        </p:nvSpPr>
        <p:spPr>
          <a:xfrm>
            <a:off x="269239" y="1189177"/>
            <a:ext cx="11653523" cy="4795159"/>
          </a:xfrm>
        </p:spPr>
        <p:txBody>
          <a:bodyPr/>
          <a:lstStyle/>
          <a:p>
            <a:r>
              <a:rPr lang="en-US" sz="2800" dirty="0"/>
              <a:t>Download size is significantly smaller than a </a:t>
            </a:r>
            <a:r>
              <a:rPr lang="en-US" sz="2800" dirty="0" err="1"/>
              <a:t>Blazor</a:t>
            </a:r>
            <a:r>
              <a:rPr lang="en-US" sz="2800" dirty="0"/>
              <a:t> </a:t>
            </a:r>
            <a:r>
              <a:rPr lang="en-US" sz="2800" dirty="0" err="1"/>
              <a:t>WebAssembly</a:t>
            </a:r>
            <a:r>
              <a:rPr lang="en-US" sz="2800" dirty="0"/>
              <a:t> app, and the app loads much faster. •</a:t>
            </a:r>
          </a:p>
          <a:p>
            <a:r>
              <a:rPr lang="en-US" sz="2800" dirty="0"/>
              <a:t>The app takes full advantage of server capabilities, including use of any .NET Core compatible APIs.</a:t>
            </a:r>
          </a:p>
          <a:p>
            <a:r>
              <a:rPr lang="en-US" sz="2800" dirty="0"/>
              <a:t>.NET Core on the server is used to run the app, so existing .NET tooling, such as debugging, works as expected. </a:t>
            </a:r>
          </a:p>
          <a:p>
            <a:pPr marL="0" indent="0">
              <a:buNone/>
            </a:pPr>
            <a:r>
              <a:rPr lang="en-US" sz="2800" dirty="0"/>
              <a:t>•  Thin clients are supported. For example, </a:t>
            </a:r>
            <a:r>
              <a:rPr lang="en-US" sz="2800" dirty="0" err="1"/>
              <a:t>Blazor</a:t>
            </a:r>
            <a:r>
              <a:rPr lang="en-US" sz="2800" dirty="0"/>
              <a:t> Server apps work with browsers that         don't support </a:t>
            </a:r>
            <a:r>
              <a:rPr lang="en-US" sz="2800" dirty="0" err="1"/>
              <a:t>WebAssembly</a:t>
            </a:r>
            <a:r>
              <a:rPr lang="en-US" sz="2800" dirty="0"/>
              <a:t> and on resource-constrained devices.</a:t>
            </a:r>
          </a:p>
          <a:p>
            <a:pPr marL="0" indent="0">
              <a:buNone/>
            </a:pPr>
            <a:r>
              <a:rPr lang="en-US" sz="2800" dirty="0"/>
              <a:t> • The app's .NET/C# code base, including the app's component code, isn't served to clients.</a:t>
            </a:r>
          </a:p>
        </p:txBody>
      </p:sp>
      <p:pic>
        <p:nvPicPr>
          <p:cNvPr id="14" name="Picture 13">
            <a:extLst>
              <a:ext uri="{FF2B5EF4-FFF2-40B4-BE49-F238E27FC236}">
                <a16:creationId xmlns:a16="http://schemas.microsoft.com/office/drawing/2014/main" id="{67F7DEF4-A546-475D-BF5B-54F3EF96767B}"/>
              </a:ext>
            </a:extLst>
          </p:cNvPr>
          <p:cNvPicPr>
            <a:picLocks noChangeAspect="1"/>
          </p:cNvPicPr>
          <p:nvPr/>
        </p:nvPicPr>
        <p:blipFill>
          <a:blip r:embed="rId2"/>
          <a:stretch>
            <a:fillRect/>
          </a:stretch>
        </p:blipFill>
        <p:spPr>
          <a:xfrm>
            <a:off x="586390" y="331901"/>
            <a:ext cx="682676" cy="682676"/>
          </a:xfrm>
          <a:prstGeom prst="rect">
            <a:avLst/>
          </a:prstGeom>
        </p:spPr>
      </p:pic>
      <p:sp>
        <p:nvSpPr>
          <p:cNvPr id="6" name="Rectangle 3">
            <a:extLst>
              <a:ext uri="{FF2B5EF4-FFF2-40B4-BE49-F238E27FC236}">
                <a16:creationId xmlns:a16="http://schemas.microsoft.com/office/drawing/2014/main" id="{F5F5F957-E952-49C9-ACE2-17FB01492790}"/>
              </a:ext>
            </a:extLst>
          </p:cNvPr>
          <p:cNvSpPr>
            <a:spLocks noChangeArrowheads="1"/>
          </p:cNvSpPr>
          <p:nvPr/>
        </p:nvSpPr>
        <p:spPr bwMode="auto">
          <a:xfrm>
            <a:off x="0" y="-184666"/>
            <a:ext cx="64165"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 tIns="45720" rIns="317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7036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F7383D-EC27-4C38-9EEF-8FF7F807E524}"/>
              </a:ext>
            </a:extLst>
          </p:cNvPr>
          <p:cNvSpPr>
            <a:spLocks noGrp="1"/>
          </p:cNvSpPr>
          <p:nvPr>
            <p:ph type="body" sz="quarter" idx="10"/>
          </p:nvPr>
        </p:nvSpPr>
        <p:spPr>
          <a:xfrm>
            <a:off x="269239" y="1189177"/>
            <a:ext cx="11653523" cy="3933384"/>
          </a:xfrm>
        </p:spPr>
        <p:txBody>
          <a:bodyPr/>
          <a:lstStyle/>
          <a:p>
            <a:r>
              <a:rPr lang="en-US" sz="2800" dirty="0"/>
              <a:t>Higher latency usually exists. Every user interaction involves a network hop. </a:t>
            </a:r>
          </a:p>
          <a:p>
            <a:pPr marL="0" indent="0">
              <a:buNone/>
            </a:pPr>
            <a:r>
              <a:rPr lang="en-US" sz="2800" dirty="0"/>
              <a:t>• There's no offline support. If the client connection fails, the app stops working.</a:t>
            </a:r>
          </a:p>
          <a:p>
            <a:pPr marL="0" indent="0">
              <a:buNone/>
            </a:pPr>
            <a:r>
              <a:rPr lang="en-US" sz="2800" dirty="0"/>
              <a:t>• Scalability is challenging for apps with many users. The server must manage multiple client connections and handle client state. </a:t>
            </a:r>
          </a:p>
          <a:p>
            <a:pPr marL="0" indent="0">
              <a:buNone/>
            </a:pPr>
            <a:r>
              <a:rPr lang="en-US" sz="2800" dirty="0"/>
              <a:t>• An ASP.NET Core server is required to serve the app. Serverless deployment scenarios aren't possible (for example, serving the app from a CDN).</a:t>
            </a:r>
          </a:p>
        </p:txBody>
      </p:sp>
      <p:sp>
        <p:nvSpPr>
          <p:cNvPr id="3" name="Title 2">
            <a:extLst>
              <a:ext uri="{FF2B5EF4-FFF2-40B4-BE49-F238E27FC236}">
                <a16:creationId xmlns:a16="http://schemas.microsoft.com/office/drawing/2014/main" id="{6790B6CA-0DE3-40B2-B0D7-41F458205775}"/>
              </a:ext>
            </a:extLst>
          </p:cNvPr>
          <p:cNvSpPr>
            <a:spLocks noGrp="1"/>
          </p:cNvSpPr>
          <p:nvPr>
            <p:ph type="title"/>
          </p:nvPr>
        </p:nvSpPr>
        <p:spPr/>
        <p:txBody>
          <a:bodyPr/>
          <a:lstStyle/>
          <a:p>
            <a:r>
              <a:rPr lang="en-US" dirty="0"/>
              <a:t>Server - Disadvantages</a:t>
            </a:r>
          </a:p>
        </p:txBody>
      </p:sp>
    </p:spTree>
    <p:extLst>
      <p:ext uri="{BB962C8B-B14F-4D97-AF65-F5344CB8AC3E}">
        <p14:creationId xmlns:p14="http://schemas.microsoft.com/office/powerpoint/2010/main" val="6169498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63B8-0F9D-42B6-B15B-E1A3C4258EBD}"/>
              </a:ext>
            </a:extLst>
          </p:cNvPr>
          <p:cNvSpPr>
            <a:spLocks noGrp="1"/>
          </p:cNvSpPr>
          <p:nvPr>
            <p:ph type="title" idx="4294967295"/>
          </p:nvPr>
        </p:nvSpPr>
        <p:spPr>
          <a:xfrm>
            <a:off x="536575" y="288925"/>
            <a:ext cx="11655425" cy="900113"/>
          </a:xfrm>
        </p:spPr>
        <p:txBody>
          <a:bodyPr/>
          <a:lstStyle/>
          <a:p>
            <a:r>
              <a:rPr lang="en-US">
                <a:solidFill>
                  <a:schemeClr val="bg1"/>
                </a:solidFill>
              </a:rPr>
              <a:t>How Blazor works</a:t>
            </a:r>
          </a:p>
        </p:txBody>
      </p:sp>
      <p:grpSp>
        <p:nvGrpSpPr>
          <p:cNvPr id="90" name="Group 89">
            <a:extLst>
              <a:ext uri="{FF2B5EF4-FFF2-40B4-BE49-F238E27FC236}">
                <a16:creationId xmlns:a16="http://schemas.microsoft.com/office/drawing/2014/main" id="{1A715652-C090-4294-B44A-14B5064B82FC}"/>
              </a:ext>
            </a:extLst>
          </p:cNvPr>
          <p:cNvGrpSpPr/>
          <p:nvPr/>
        </p:nvGrpSpPr>
        <p:grpSpPr>
          <a:xfrm>
            <a:off x="4072850" y="2225396"/>
            <a:ext cx="4046299" cy="3358240"/>
            <a:chOff x="6763966" y="1195735"/>
            <a:chExt cx="6758067" cy="4194606"/>
          </a:xfrm>
        </p:grpSpPr>
        <p:sp>
          <p:nvSpPr>
            <p:cNvPr id="91" name="Rectangle 90">
              <a:extLst>
                <a:ext uri="{FF2B5EF4-FFF2-40B4-BE49-F238E27FC236}">
                  <a16:creationId xmlns:a16="http://schemas.microsoft.com/office/drawing/2014/main" id="{220FFFAA-7FAB-4F56-A609-D64DD21124FF}"/>
                </a:ext>
              </a:extLst>
            </p:cNvPr>
            <p:cNvSpPr/>
            <p:nvPr/>
          </p:nvSpPr>
          <p:spPr>
            <a:xfrm>
              <a:off x="6763966" y="1195735"/>
              <a:ext cx="6756255" cy="4194606"/>
            </a:xfrm>
            <a:prstGeom prst="rect">
              <a:avLst/>
            </a:prstGeom>
            <a:solidFill>
              <a:sysClr val="window" lastClr="FFFFFF"/>
            </a:solidFill>
            <a:ln w="12700" cap="flat" cmpd="sng" algn="ctr">
              <a:noFill/>
              <a:prstDash val="solid"/>
              <a:miter lim="800000"/>
            </a:ln>
            <a:effectLst>
              <a:outerShdw blurRad="203200" sx="102000" sy="102000" algn="ctr"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56B004D4-ED9E-43D0-A671-3A104F1205F1}"/>
                </a:ext>
              </a:extLst>
            </p:cNvPr>
            <p:cNvSpPr/>
            <p:nvPr/>
          </p:nvSpPr>
          <p:spPr>
            <a:xfrm>
              <a:off x="6763966" y="1195735"/>
              <a:ext cx="6756255" cy="1004505"/>
            </a:xfrm>
            <a:prstGeom prst="rect">
              <a:avLst/>
            </a:prstGeom>
            <a:solidFill>
              <a:sysClr val="window" lastClr="FFFFFF">
                <a:lumMod val="6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3A6EEF41-14A3-4B91-A4BA-315538275AB1}"/>
                </a:ext>
              </a:extLst>
            </p:cNvPr>
            <p:cNvSpPr/>
            <p:nvPr/>
          </p:nvSpPr>
          <p:spPr>
            <a:xfrm>
              <a:off x="7263316" y="1573392"/>
              <a:ext cx="5801903" cy="418165"/>
            </a:xfrm>
            <a:prstGeom prst="rect">
              <a:avLst/>
            </a:prstGeom>
            <a:solidFill>
              <a:sysClr val="window" lastClr="FFFFFF">
                <a:lumMod val="95000"/>
              </a:sysClr>
            </a:solidFill>
            <a:ln w="12700" cap="flat" cmpd="sng" algn="ctr">
              <a:noFill/>
              <a:prstDash val="solid"/>
              <a:miter lim="800000"/>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a:ln>
                    <a:noFill/>
                  </a:ln>
                  <a:solidFill>
                    <a:prstClr val="white">
                      <a:lumMod val="65000"/>
                    </a:prstClr>
                  </a:solidFill>
                  <a:effectLst/>
                  <a:uLnTx/>
                  <a:uFillTx/>
                  <a:latin typeface="Consolas" panose="020B0609020204030204" pitchFamily="49" charset="0"/>
                  <a:ea typeface="+mn-ea"/>
                  <a:cs typeface="+mn-cs"/>
                </a:rPr>
                <a:t>https://...</a:t>
              </a:r>
            </a:p>
          </p:txBody>
        </p:sp>
        <p:sp>
          <p:nvSpPr>
            <p:cNvPr id="94" name="Rectangle 93">
              <a:extLst>
                <a:ext uri="{FF2B5EF4-FFF2-40B4-BE49-F238E27FC236}">
                  <a16:creationId xmlns:a16="http://schemas.microsoft.com/office/drawing/2014/main" id="{9DA81392-0DCB-4922-AA4D-1EDB946197A2}"/>
                </a:ext>
              </a:extLst>
            </p:cNvPr>
            <p:cNvSpPr/>
            <p:nvPr/>
          </p:nvSpPr>
          <p:spPr>
            <a:xfrm>
              <a:off x="13125513" y="1197191"/>
              <a:ext cx="396520" cy="278268"/>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5" name="Rectangle 94">
              <a:extLst>
                <a:ext uri="{FF2B5EF4-FFF2-40B4-BE49-F238E27FC236}">
                  <a16:creationId xmlns:a16="http://schemas.microsoft.com/office/drawing/2014/main" id="{833A5375-1B69-4C73-9128-D1CBFB1FA04A}"/>
                </a:ext>
              </a:extLst>
            </p:cNvPr>
            <p:cNvSpPr/>
            <p:nvPr/>
          </p:nvSpPr>
          <p:spPr>
            <a:xfrm>
              <a:off x="12668701" y="1197191"/>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1A00C11E-221D-47F4-87DF-4203011CBCBC}"/>
                </a:ext>
              </a:extLst>
            </p:cNvPr>
            <p:cNvSpPr/>
            <p:nvPr/>
          </p:nvSpPr>
          <p:spPr>
            <a:xfrm>
              <a:off x="12206858" y="1197191"/>
              <a:ext cx="396520" cy="278268"/>
            </a:xfrm>
            <a:prstGeom prst="rect">
              <a:avLst/>
            </a:prstGeom>
            <a:solidFill>
              <a:sysClr val="windowText" lastClr="000000">
                <a:lumMod val="65000"/>
                <a:lumOff val="3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7" name="Isosceles Triangle 96">
              <a:extLst>
                <a:ext uri="{FF2B5EF4-FFF2-40B4-BE49-F238E27FC236}">
                  <a16:creationId xmlns:a16="http://schemas.microsoft.com/office/drawing/2014/main" id="{DA9C549B-3B23-4AC4-8736-DD3C2D9510FB}"/>
                </a:ext>
              </a:extLst>
            </p:cNvPr>
            <p:cNvSpPr/>
            <p:nvPr/>
          </p:nvSpPr>
          <p:spPr>
            <a:xfrm rot="16200000">
              <a:off x="6876308" y="1698472"/>
              <a:ext cx="255155" cy="159346"/>
            </a:xfrm>
            <a:prstGeom prst="triangl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98" name="Straight Connector 97">
              <a:extLst>
                <a:ext uri="{FF2B5EF4-FFF2-40B4-BE49-F238E27FC236}">
                  <a16:creationId xmlns:a16="http://schemas.microsoft.com/office/drawing/2014/main" id="{EA4E2853-0C8F-40A5-97EB-4BCE083D2E55}"/>
                </a:ext>
              </a:extLst>
            </p:cNvPr>
            <p:cNvCxnSpPr>
              <a:cxnSpLocks/>
            </p:cNvCxnSpPr>
            <p:nvPr/>
          </p:nvCxnSpPr>
          <p:spPr>
            <a:xfrm>
              <a:off x="13144628" y="1652024"/>
              <a:ext cx="278938"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99" name="Straight Connector 98">
              <a:extLst>
                <a:ext uri="{FF2B5EF4-FFF2-40B4-BE49-F238E27FC236}">
                  <a16:creationId xmlns:a16="http://schemas.microsoft.com/office/drawing/2014/main" id="{ECF47152-A90C-4430-8D2E-C47550DFE227}"/>
                </a:ext>
              </a:extLst>
            </p:cNvPr>
            <p:cNvCxnSpPr>
              <a:cxnSpLocks/>
            </p:cNvCxnSpPr>
            <p:nvPr/>
          </p:nvCxnSpPr>
          <p:spPr>
            <a:xfrm>
              <a:off x="13144628" y="1911820"/>
              <a:ext cx="278938" cy="0"/>
            </a:xfrm>
            <a:prstGeom prst="line">
              <a:avLst/>
            </a:prstGeom>
            <a:noFill/>
            <a:ln w="41275" cap="flat" cmpd="sng" algn="ctr">
              <a:solidFill>
                <a:sysClr val="windowText" lastClr="000000">
                  <a:lumMod val="65000"/>
                  <a:lumOff val="35000"/>
                </a:sysClr>
              </a:solidFill>
              <a:prstDash val="solid"/>
              <a:miter lim="800000"/>
            </a:ln>
            <a:effectLst/>
          </p:spPr>
        </p:cxnSp>
        <p:cxnSp>
          <p:nvCxnSpPr>
            <p:cNvPr id="100" name="Straight Connector 99">
              <a:extLst>
                <a:ext uri="{FF2B5EF4-FFF2-40B4-BE49-F238E27FC236}">
                  <a16:creationId xmlns:a16="http://schemas.microsoft.com/office/drawing/2014/main" id="{A6AA46C0-7576-4717-BA3B-39A0B1BD3CE9}"/>
                </a:ext>
              </a:extLst>
            </p:cNvPr>
            <p:cNvCxnSpPr>
              <a:cxnSpLocks/>
            </p:cNvCxnSpPr>
            <p:nvPr/>
          </p:nvCxnSpPr>
          <p:spPr>
            <a:xfrm>
              <a:off x="13144628" y="1781494"/>
              <a:ext cx="278938" cy="0"/>
            </a:xfrm>
            <a:prstGeom prst="line">
              <a:avLst/>
            </a:prstGeom>
            <a:noFill/>
            <a:ln w="41275" cap="flat" cmpd="sng" algn="ctr">
              <a:solidFill>
                <a:sysClr val="windowText" lastClr="000000">
                  <a:lumMod val="65000"/>
                  <a:lumOff val="35000"/>
                </a:sysClr>
              </a:solidFill>
              <a:prstDash val="solid"/>
              <a:miter lim="800000"/>
            </a:ln>
            <a:effectLst/>
          </p:spPr>
        </p:cxnSp>
        <p:grpSp>
          <p:nvGrpSpPr>
            <p:cNvPr id="101" name="Group 100">
              <a:extLst>
                <a:ext uri="{FF2B5EF4-FFF2-40B4-BE49-F238E27FC236}">
                  <a16:creationId xmlns:a16="http://schemas.microsoft.com/office/drawing/2014/main" id="{A996C414-8875-411C-A5DE-1CF21B100B0E}"/>
                </a:ext>
              </a:extLst>
            </p:cNvPr>
            <p:cNvGrpSpPr/>
            <p:nvPr/>
          </p:nvGrpSpPr>
          <p:grpSpPr>
            <a:xfrm>
              <a:off x="13240124" y="1273807"/>
              <a:ext cx="166689" cy="125046"/>
              <a:chOff x="8278897" y="1296128"/>
              <a:chExt cx="96767" cy="54276"/>
            </a:xfrm>
          </p:grpSpPr>
          <p:cxnSp>
            <p:nvCxnSpPr>
              <p:cNvPr id="133" name="Straight Connector 132">
                <a:extLst>
                  <a:ext uri="{FF2B5EF4-FFF2-40B4-BE49-F238E27FC236}">
                    <a16:creationId xmlns:a16="http://schemas.microsoft.com/office/drawing/2014/main" id="{67EA4409-960C-457D-A724-52C71650855D}"/>
                  </a:ext>
                </a:extLst>
              </p:cNvPr>
              <p:cNvCxnSpPr/>
              <p:nvPr/>
            </p:nvCxnSpPr>
            <p:spPr>
              <a:xfrm>
                <a:off x="8278962" y="1296130"/>
                <a:ext cx="96702" cy="54274"/>
              </a:xfrm>
              <a:prstGeom prst="line">
                <a:avLst/>
              </a:prstGeom>
              <a:noFill/>
              <a:ln w="25400" cap="flat" cmpd="sng" algn="ctr">
                <a:solidFill>
                  <a:sysClr val="window" lastClr="FFFFFF"/>
                </a:solidFill>
                <a:prstDash val="solid"/>
                <a:miter lim="800000"/>
              </a:ln>
              <a:effectLst/>
            </p:spPr>
          </p:cxnSp>
          <p:cxnSp>
            <p:nvCxnSpPr>
              <p:cNvPr id="134" name="Straight Connector 133">
                <a:extLst>
                  <a:ext uri="{FF2B5EF4-FFF2-40B4-BE49-F238E27FC236}">
                    <a16:creationId xmlns:a16="http://schemas.microsoft.com/office/drawing/2014/main" id="{9F81D97F-FDAD-4BC4-B761-79EFB3B98620}"/>
                  </a:ext>
                </a:extLst>
              </p:cNvPr>
              <p:cNvCxnSpPr>
                <a:cxnSpLocks/>
              </p:cNvCxnSpPr>
              <p:nvPr/>
            </p:nvCxnSpPr>
            <p:spPr>
              <a:xfrm flipH="1">
                <a:off x="8278897" y="1296128"/>
                <a:ext cx="96702" cy="54274"/>
              </a:xfrm>
              <a:prstGeom prst="line">
                <a:avLst/>
              </a:prstGeom>
              <a:noFill/>
              <a:ln w="25400" cap="flat" cmpd="sng" algn="ctr">
                <a:solidFill>
                  <a:sysClr val="window" lastClr="FFFFFF"/>
                </a:solidFill>
                <a:prstDash val="solid"/>
                <a:miter lim="800000"/>
              </a:ln>
              <a:effectLst/>
            </p:spPr>
          </p:cxnSp>
        </p:grpSp>
        <p:cxnSp>
          <p:nvCxnSpPr>
            <p:cNvPr id="102" name="Straight Connector 101">
              <a:extLst>
                <a:ext uri="{FF2B5EF4-FFF2-40B4-BE49-F238E27FC236}">
                  <a16:creationId xmlns:a16="http://schemas.microsoft.com/office/drawing/2014/main" id="{C4E6CCD5-1CCE-49D0-982B-8167079955F2}"/>
                </a:ext>
              </a:extLst>
            </p:cNvPr>
            <p:cNvCxnSpPr>
              <a:cxnSpLocks/>
            </p:cNvCxnSpPr>
            <p:nvPr/>
          </p:nvCxnSpPr>
          <p:spPr>
            <a:xfrm>
              <a:off x="12296323" y="1394542"/>
              <a:ext cx="217560" cy="0"/>
            </a:xfrm>
            <a:prstGeom prst="line">
              <a:avLst/>
            </a:prstGeom>
            <a:noFill/>
            <a:ln w="25400" cap="flat" cmpd="sng" algn="ctr">
              <a:solidFill>
                <a:sysClr val="window" lastClr="FFFFFF"/>
              </a:solidFill>
              <a:prstDash val="solid"/>
              <a:miter lim="800000"/>
            </a:ln>
            <a:effectLst/>
          </p:spPr>
        </p:cxnSp>
        <p:grpSp>
          <p:nvGrpSpPr>
            <p:cNvPr id="103" name="Group 102">
              <a:extLst>
                <a:ext uri="{FF2B5EF4-FFF2-40B4-BE49-F238E27FC236}">
                  <a16:creationId xmlns:a16="http://schemas.microsoft.com/office/drawing/2014/main" id="{7E672847-5AB4-458B-B9AF-5062B966385C}"/>
                </a:ext>
              </a:extLst>
            </p:cNvPr>
            <p:cNvGrpSpPr/>
            <p:nvPr/>
          </p:nvGrpSpPr>
          <p:grpSpPr>
            <a:xfrm>
              <a:off x="12777510" y="1273797"/>
              <a:ext cx="198380" cy="120741"/>
              <a:chOff x="8011102" y="1251201"/>
              <a:chExt cx="126370" cy="56144"/>
            </a:xfrm>
          </p:grpSpPr>
          <p:cxnSp>
            <p:nvCxnSpPr>
              <p:cNvPr id="104" name="Straight Connector 103">
                <a:extLst>
                  <a:ext uri="{FF2B5EF4-FFF2-40B4-BE49-F238E27FC236}">
                    <a16:creationId xmlns:a16="http://schemas.microsoft.com/office/drawing/2014/main" id="{1C95E573-536A-4BDF-862F-5015DAB97255}"/>
                  </a:ext>
                </a:extLst>
              </p:cNvPr>
              <p:cNvCxnSpPr>
                <a:cxnSpLocks/>
              </p:cNvCxnSpPr>
              <p:nvPr/>
            </p:nvCxnSpPr>
            <p:spPr>
              <a:xfrm>
                <a:off x="8011102" y="1307345"/>
                <a:ext cx="126292" cy="0"/>
              </a:xfrm>
              <a:prstGeom prst="line">
                <a:avLst/>
              </a:prstGeom>
              <a:noFill/>
              <a:ln w="25400" cap="flat" cmpd="sng" algn="ctr">
                <a:solidFill>
                  <a:sysClr val="window" lastClr="FFFFFF"/>
                </a:solidFill>
                <a:prstDash val="solid"/>
                <a:miter lim="800000"/>
              </a:ln>
              <a:effectLst/>
            </p:spPr>
          </p:cxnSp>
          <p:cxnSp>
            <p:nvCxnSpPr>
              <p:cNvPr id="105" name="Straight Connector 104">
                <a:extLst>
                  <a:ext uri="{FF2B5EF4-FFF2-40B4-BE49-F238E27FC236}">
                    <a16:creationId xmlns:a16="http://schemas.microsoft.com/office/drawing/2014/main" id="{167F4635-79CA-4AE6-9693-C0C2382270A2}"/>
                  </a:ext>
                </a:extLst>
              </p:cNvPr>
              <p:cNvCxnSpPr>
                <a:cxnSpLocks/>
              </p:cNvCxnSpPr>
              <p:nvPr/>
            </p:nvCxnSpPr>
            <p:spPr>
              <a:xfrm>
                <a:off x="8011174" y="1253071"/>
                <a:ext cx="126298" cy="0"/>
              </a:xfrm>
              <a:prstGeom prst="line">
                <a:avLst/>
              </a:prstGeom>
              <a:noFill/>
              <a:ln w="25400" cap="flat" cmpd="sng" algn="ctr">
                <a:solidFill>
                  <a:sysClr val="window" lastClr="FFFFFF"/>
                </a:solidFill>
                <a:prstDash val="solid"/>
                <a:miter lim="800000"/>
              </a:ln>
              <a:effectLst/>
            </p:spPr>
          </p:cxnSp>
          <p:cxnSp>
            <p:nvCxnSpPr>
              <p:cNvPr id="106" name="Straight Connector 105">
                <a:extLst>
                  <a:ext uri="{FF2B5EF4-FFF2-40B4-BE49-F238E27FC236}">
                    <a16:creationId xmlns:a16="http://schemas.microsoft.com/office/drawing/2014/main" id="{B340733F-F2E1-4EA9-A064-BBCB5F8DCFD6}"/>
                  </a:ext>
                </a:extLst>
              </p:cNvPr>
              <p:cNvCxnSpPr>
                <a:cxnSpLocks/>
              </p:cNvCxnSpPr>
              <p:nvPr/>
            </p:nvCxnSpPr>
            <p:spPr>
              <a:xfrm>
                <a:off x="8135379" y="1251201"/>
                <a:ext cx="0" cy="54274"/>
              </a:xfrm>
              <a:prstGeom prst="line">
                <a:avLst/>
              </a:prstGeom>
              <a:noFill/>
              <a:ln w="25400" cap="flat" cmpd="sng" algn="ctr">
                <a:solidFill>
                  <a:sysClr val="window" lastClr="FFFFFF"/>
                </a:solidFill>
                <a:prstDash val="solid"/>
                <a:miter lim="800000"/>
              </a:ln>
              <a:effectLst/>
            </p:spPr>
          </p:cxnSp>
          <p:cxnSp>
            <p:nvCxnSpPr>
              <p:cNvPr id="107" name="Straight Connector 106">
                <a:extLst>
                  <a:ext uri="{FF2B5EF4-FFF2-40B4-BE49-F238E27FC236}">
                    <a16:creationId xmlns:a16="http://schemas.microsoft.com/office/drawing/2014/main" id="{1271081D-37A5-4E33-A525-96FDEACF80EF}"/>
                  </a:ext>
                </a:extLst>
              </p:cNvPr>
              <p:cNvCxnSpPr>
                <a:cxnSpLocks/>
              </p:cNvCxnSpPr>
              <p:nvPr/>
            </p:nvCxnSpPr>
            <p:spPr>
              <a:xfrm>
                <a:off x="8014015" y="1251204"/>
                <a:ext cx="0" cy="54274"/>
              </a:xfrm>
              <a:prstGeom prst="line">
                <a:avLst/>
              </a:prstGeom>
              <a:noFill/>
              <a:ln w="25400" cap="flat" cmpd="sng" algn="ctr">
                <a:solidFill>
                  <a:sysClr val="window" lastClr="FFFFFF"/>
                </a:solidFill>
                <a:prstDash val="solid"/>
                <a:miter lim="800000"/>
              </a:ln>
              <a:effectLst/>
            </p:spPr>
          </p:cxnSp>
        </p:grpSp>
      </p:grpSp>
      <p:sp>
        <p:nvSpPr>
          <p:cNvPr id="139" name="Rectangle 138">
            <a:extLst>
              <a:ext uri="{FF2B5EF4-FFF2-40B4-BE49-F238E27FC236}">
                <a16:creationId xmlns:a16="http://schemas.microsoft.com/office/drawing/2014/main" id="{7D8671A7-5054-415C-9BF1-B3059A5C3572}"/>
              </a:ext>
            </a:extLst>
          </p:cNvPr>
          <p:cNvSpPr/>
          <p:nvPr/>
        </p:nvSpPr>
        <p:spPr>
          <a:xfrm>
            <a:off x="6954623" y="3975818"/>
            <a:ext cx="982555" cy="584775"/>
          </a:xfrm>
          <a:prstGeom prst="rect">
            <a:avLst/>
          </a:prstGeom>
          <a:solidFill>
            <a:srgbClr val="E2C200"/>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a:ln>
                  <a:noFill/>
                </a:ln>
                <a:solidFill>
                  <a:prstClr val="black">
                    <a:lumMod val="65000"/>
                    <a:lumOff val="35000"/>
                  </a:prstClr>
                </a:solidFill>
                <a:effectLst/>
                <a:uLnTx/>
                <a:uFillTx/>
                <a:latin typeface="Consolas" panose="020B0609020204030204" pitchFamily="49" charset="0"/>
                <a:ea typeface="+mn-ea"/>
                <a:cs typeface="+mn-cs"/>
              </a:rPr>
              <a:t>DOM</a:t>
            </a:r>
            <a:endParaRPr kumimoji="0" lang="en-GB" sz="3200" b="0" i="0" u="none" strike="noStrike" kern="1200" cap="none" spc="0" normalizeH="0" baseline="0" noProof="0">
              <a:ln>
                <a:noFill/>
              </a:ln>
              <a:solidFill>
                <a:prstClr val="black">
                  <a:lumMod val="65000"/>
                  <a:lumOff val="35000"/>
                </a:prstClr>
              </a:solidFill>
              <a:effectLst/>
              <a:uLnTx/>
              <a:uFillTx/>
              <a:latin typeface="Calibri" panose="020F0502020204030204"/>
              <a:ea typeface="+mn-ea"/>
              <a:cs typeface="+mn-cs"/>
            </a:endParaRPr>
          </a:p>
        </p:txBody>
      </p:sp>
      <p:grpSp>
        <p:nvGrpSpPr>
          <p:cNvPr id="143" name="Group 142">
            <a:extLst>
              <a:ext uri="{FF2B5EF4-FFF2-40B4-BE49-F238E27FC236}">
                <a16:creationId xmlns:a16="http://schemas.microsoft.com/office/drawing/2014/main" id="{6155029D-5657-4128-83F0-C5E432C5F33B}"/>
              </a:ext>
            </a:extLst>
          </p:cNvPr>
          <p:cNvGrpSpPr/>
          <p:nvPr/>
        </p:nvGrpSpPr>
        <p:grpSpPr>
          <a:xfrm>
            <a:off x="4265151" y="3219411"/>
            <a:ext cx="2259720" cy="2123864"/>
            <a:chOff x="2044967" y="2687833"/>
            <a:chExt cx="2259720" cy="2123864"/>
          </a:xfrm>
        </p:grpSpPr>
        <p:grpSp>
          <p:nvGrpSpPr>
            <p:cNvPr id="144" name="Group 143">
              <a:extLst>
                <a:ext uri="{FF2B5EF4-FFF2-40B4-BE49-F238E27FC236}">
                  <a16:creationId xmlns:a16="http://schemas.microsoft.com/office/drawing/2014/main" id="{A60ED1A4-5AD2-4333-A264-E3127E14451E}"/>
                </a:ext>
              </a:extLst>
            </p:cNvPr>
            <p:cNvGrpSpPr/>
            <p:nvPr/>
          </p:nvGrpSpPr>
          <p:grpSpPr>
            <a:xfrm>
              <a:off x="2044967" y="2687833"/>
              <a:ext cx="2259720" cy="2123864"/>
              <a:chOff x="784337" y="2208439"/>
              <a:chExt cx="2259720" cy="2123864"/>
            </a:xfrm>
          </p:grpSpPr>
          <p:sp>
            <p:nvSpPr>
              <p:cNvPr id="148" name="Rectangle: Rounded Corners 147">
                <a:extLst>
                  <a:ext uri="{FF2B5EF4-FFF2-40B4-BE49-F238E27FC236}">
                    <a16:creationId xmlns:a16="http://schemas.microsoft.com/office/drawing/2014/main" id="{7CFB1E0B-96BF-43A6-9CD6-FBA0DA3F5D22}"/>
                  </a:ext>
                </a:extLst>
              </p:cNvPr>
              <p:cNvSpPr/>
              <p:nvPr/>
            </p:nvSpPr>
            <p:spPr>
              <a:xfrm>
                <a:off x="784337" y="2208439"/>
                <a:ext cx="2259720" cy="2123864"/>
              </a:xfrm>
              <a:prstGeom prst="roundRect">
                <a:avLst>
                  <a:gd name="adj" fmla="val 6024"/>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49" name="Group 148">
                <a:extLst>
                  <a:ext uri="{FF2B5EF4-FFF2-40B4-BE49-F238E27FC236}">
                    <a16:creationId xmlns:a16="http://schemas.microsoft.com/office/drawing/2014/main" id="{E72D2AB3-3AC9-4B69-A390-118C8A25E3C2}"/>
                  </a:ext>
                </a:extLst>
              </p:cNvPr>
              <p:cNvGrpSpPr/>
              <p:nvPr/>
            </p:nvGrpSpPr>
            <p:grpSpPr>
              <a:xfrm>
                <a:off x="1204474" y="2411592"/>
                <a:ext cx="1442545" cy="339191"/>
                <a:chOff x="977953" y="2433131"/>
                <a:chExt cx="6182954" cy="1453829"/>
              </a:xfrm>
              <a:solidFill>
                <a:sysClr val="windowText" lastClr="000000"/>
              </a:solidFill>
              <a:effectLst/>
            </p:grpSpPr>
            <p:sp>
              <p:nvSpPr>
                <p:cNvPr id="150" name="Freeform: Shape 149">
                  <a:extLst>
                    <a:ext uri="{FF2B5EF4-FFF2-40B4-BE49-F238E27FC236}">
                      <a16:creationId xmlns:a16="http://schemas.microsoft.com/office/drawing/2014/main" id="{F751F9F7-A66B-442C-9A26-10070A0CEE41}"/>
                    </a:ext>
                  </a:extLst>
                </p:cNvPr>
                <p:cNvSpPr/>
                <p:nvPr/>
              </p:nvSpPr>
              <p:spPr>
                <a:xfrm>
                  <a:off x="2256408" y="2433131"/>
                  <a:ext cx="290494" cy="1452467"/>
                </a:xfrm>
                <a:custGeom>
                  <a:avLst/>
                  <a:gdLst/>
                  <a:ahLst/>
                  <a:cxnLst/>
                  <a:rect l="l" t="t" r="r" b="b"/>
                  <a:pathLst>
                    <a:path w="290494" h="1452467">
                      <a:moveTo>
                        <a:pt x="0" y="0"/>
                      </a:moveTo>
                      <a:lnTo>
                        <a:pt x="290494" y="0"/>
                      </a:lnTo>
                      <a:lnTo>
                        <a:pt x="290494" y="1452467"/>
                      </a:lnTo>
                      <a:lnTo>
                        <a:pt x="0" y="1452467"/>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53A9C143-B67B-48A1-9608-DC13C06B28B8}"/>
                    </a:ext>
                  </a:extLst>
                </p:cNvPr>
                <p:cNvSpPr/>
                <p:nvPr/>
              </p:nvSpPr>
              <p:spPr>
                <a:xfrm>
                  <a:off x="977953" y="2435236"/>
                  <a:ext cx="1159869" cy="1450362"/>
                </a:xfrm>
                <a:custGeom>
                  <a:avLst/>
                  <a:gdLst/>
                  <a:ahLst/>
                  <a:cxnLst/>
                  <a:rect l="l" t="t" r="r" b="b"/>
                  <a:pathLst>
                    <a:path w="1159869" h="1450362">
                      <a:moveTo>
                        <a:pt x="0" y="0"/>
                      </a:moveTo>
                      <a:lnTo>
                        <a:pt x="290493" y="0"/>
                      </a:lnTo>
                      <a:lnTo>
                        <a:pt x="290493" y="366274"/>
                      </a:lnTo>
                      <a:cubicBezTo>
                        <a:pt x="355047" y="329787"/>
                        <a:pt x="421356" y="306281"/>
                        <a:pt x="489418" y="295756"/>
                      </a:cubicBezTo>
                      <a:cubicBezTo>
                        <a:pt x="557481" y="285231"/>
                        <a:pt x="623789" y="286283"/>
                        <a:pt x="688343" y="298914"/>
                      </a:cubicBezTo>
                      <a:cubicBezTo>
                        <a:pt x="752897" y="311544"/>
                        <a:pt x="813592" y="334348"/>
                        <a:pt x="870428" y="367327"/>
                      </a:cubicBezTo>
                      <a:cubicBezTo>
                        <a:pt x="927264" y="400306"/>
                        <a:pt x="977082" y="441704"/>
                        <a:pt x="1019885" y="491523"/>
                      </a:cubicBezTo>
                      <a:cubicBezTo>
                        <a:pt x="1062687" y="541342"/>
                        <a:pt x="1096718" y="598178"/>
                        <a:pt x="1121978" y="662030"/>
                      </a:cubicBezTo>
                      <a:cubicBezTo>
                        <a:pt x="1147239" y="725883"/>
                        <a:pt x="1159869" y="794998"/>
                        <a:pt x="1159869" y="869375"/>
                      </a:cubicBezTo>
                      <a:cubicBezTo>
                        <a:pt x="1159869" y="949366"/>
                        <a:pt x="1144783" y="1024796"/>
                        <a:pt x="1114611" y="1095666"/>
                      </a:cubicBezTo>
                      <a:cubicBezTo>
                        <a:pt x="1084439" y="1166535"/>
                        <a:pt x="1043040" y="1228282"/>
                        <a:pt x="990414" y="1280908"/>
                      </a:cubicBezTo>
                      <a:cubicBezTo>
                        <a:pt x="937789" y="1333533"/>
                        <a:pt x="876392" y="1374932"/>
                        <a:pt x="806225" y="1405104"/>
                      </a:cubicBezTo>
                      <a:cubicBezTo>
                        <a:pt x="736057" y="1435276"/>
                        <a:pt x="660978" y="1450362"/>
                        <a:pt x="580987" y="1450362"/>
                      </a:cubicBezTo>
                      <a:cubicBezTo>
                        <a:pt x="500996" y="1450362"/>
                        <a:pt x="425566" y="1435276"/>
                        <a:pt x="354697" y="1405104"/>
                      </a:cubicBezTo>
                      <a:cubicBezTo>
                        <a:pt x="283827" y="1374932"/>
                        <a:pt x="222080" y="1333533"/>
                        <a:pt x="169454" y="1280908"/>
                      </a:cubicBezTo>
                      <a:cubicBezTo>
                        <a:pt x="116829" y="1228282"/>
                        <a:pt x="75430" y="1166535"/>
                        <a:pt x="45258" y="1095666"/>
                      </a:cubicBezTo>
                      <a:cubicBezTo>
                        <a:pt x="15086" y="1024796"/>
                        <a:pt x="0" y="949366"/>
                        <a:pt x="0" y="869375"/>
                      </a:cubicBezTo>
                      <a:lnTo>
                        <a:pt x="0" y="0"/>
                      </a:lnTo>
                      <a:close/>
                      <a:moveTo>
                        <a:pt x="580987" y="578882"/>
                      </a:moveTo>
                      <a:cubicBezTo>
                        <a:pt x="540290" y="578882"/>
                        <a:pt x="502399" y="586600"/>
                        <a:pt x="467316" y="602037"/>
                      </a:cubicBezTo>
                      <a:cubicBezTo>
                        <a:pt x="432232" y="617474"/>
                        <a:pt x="401709" y="638173"/>
                        <a:pt x="375747" y="664135"/>
                      </a:cubicBezTo>
                      <a:cubicBezTo>
                        <a:pt x="349785" y="690097"/>
                        <a:pt x="329085" y="720971"/>
                        <a:pt x="313649" y="756756"/>
                      </a:cubicBezTo>
                      <a:cubicBezTo>
                        <a:pt x="298212" y="792542"/>
                        <a:pt x="290493" y="830081"/>
                        <a:pt x="290493" y="869375"/>
                      </a:cubicBezTo>
                      <a:cubicBezTo>
                        <a:pt x="290493" y="910073"/>
                        <a:pt x="298212" y="947963"/>
                        <a:pt x="313649" y="983047"/>
                      </a:cubicBezTo>
                      <a:cubicBezTo>
                        <a:pt x="329085" y="1018130"/>
                        <a:pt x="349785" y="1048653"/>
                        <a:pt x="375747" y="1074615"/>
                      </a:cubicBezTo>
                      <a:cubicBezTo>
                        <a:pt x="401709" y="1100577"/>
                        <a:pt x="432232" y="1121277"/>
                        <a:pt x="467316" y="1136713"/>
                      </a:cubicBezTo>
                      <a:cubicBezTo>
                        <a:pt x="502399" y="1152150"/>
                        <a:pt x="540290" y="1159869"/>
                        <a:pt x="580987" y="1159869"/>
                      </a:cubicBezTo>
                      <a:cubicBezTo>
                        <a:pt x="620281" y="1159869"/>
                        <a:pt x="657470" y="1152150"/>
                        <a:pt x="692553" y="1136713"/>
                      </a:cubicBezTo>
                      <a:cubicBezTo>
                        <a:pt x="727637" y="1121277"/>
                        <a:pt x="758511" y="1100577"/>
                        <a:pt x="785174" y="1074615"/>
                      </a:cubicBezTo>
                      <a:cubicBezTo>
                        <a:pt x="811838" y="1048653"/>
                        <a:pt x="832537" y="1018130"/>
                        <a:pt x="847273" y="983047"/>
                      </a:cubicBezTo>
                      <a:cubicBezTo>
                        <a:pt x="862008" y="947963"/>
                        <a:pt x="869375" y="910073"/>
                        <a:pt x="869375" y="869375"/>
                      </a:cubicBezTo>
                      <a:cubicBezTo>
                        <a:pt x="869375" y="830081"/>
                        <a:pt x="862008" y="792542"/>
                        <a:pt x="847273" y="756756"/>
                      </a:cubicBezTo>
                      <a:cubicBezTo>
                        <a:pt x="832537" y="720971"/>
                        <a:pt x="811838" y="690097"/>
                        <a:pt x="785174" y="664135"/>
                      </a:cubicBezTo>
                      <a:cubicBezTo>
                        <a:pt x="758511" y="638173"/>
                        <a:pt x="727637" y="617474"/>
                        <a:pt x="692553" y="602037"/>
                      </a:cubicBezTo>
                      <a:cubicBezTo>
                        <a:pt x="657470" y="586600"/>
                        <a:pt x="620281" y="578882"/>
                        <a:pt x="580987" y="578882"/>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Freeform: Shape 151">
                  <a:extLst>
                    <a:ext uri="{FF2B5EF4-FFF2-40B4-BE49-F238E27FC236}">
                      <a16:creationId xmlns:a16="http://schemas.microsoft.com/office/drawing/2014/main" id="{437C1851-DAC9-4ACF-8F10-211CBA44A81F}"/>
                    </a:ext>
                  </a:extLst>
                </p:cNvPr>
                <p:cNvSpPr/>
                <p:nvPr/>
              </p:nvSpPr>
              <p:spPr>
                <a:xfrm>
                  <a:off x="6419938" y="2746780"/>
                  <a:ext cx="740969" cy="1138818"/>
                </a:xfrm>
                <a:custGeom>
                  <a:avLst/>
                  <a:gdLst>
                    <a:gd name="connsiteX0" fmla="*/ 452311 w 740969"/>
                    <a:gd name="connsiteY0" fmla="*/ 15642 h 1138818"/>
                    <a:gd name="connsiteX1" fmla="*/ 359571 w 740969"/>
                    <a:gd name="connsiteY1" fmla="*/ 44332 h 1138818"/>
                    <a:gd name="connsiteX2" fmla="*/ 426268 w 740969"/>
                    <a:gd name="connsiteY2" fmla="*/ 21049 h 1138818"/>
                    <a:gd name="connsiteX3" fmla="*/ 467481 w 740969"/>
                    <a:gd name="connsiteY3" fmla="*/ 12492 h 1138818"/>
                    <a:gd name="connsiteX4" fmla="*/ 452311 w 740969"/>
                    <a:gd name="connsiteY4" fmla="*/ 15642 h 1138818"/>
                    <a:gd name="connsiteX5" fmla="*/ 460211 w 740969"/>
                    <a:gd name="connsiteY5" fmla="*/ 13198 h 1138818"/>
                    <a:gd name="connsiteX6" fmla="*/ 580987 w 740969"/>
                    <a:gd name="connsiteY6" fmla="*/ 0 h 1138818"/>
                    <a:gd name="connsiteX7" fmla="*/ 740969 w 740969"/>
                    <a:gd name="connsiteY7" fmla="*/ 0 h 1138818"/>
                    <a:gd name="connsiteX8" fmla="*/ 740969 w 740969"/>
                    <a:gd name="connsiteY8" fmla="*/ 28121 h 1138818"/>
                    <a:gd name="connsiteX9" fmla="*/ 740969 w 740969"/>
                    <a:gd name="connsiteY9" fmla="*/ 290493 h 1138818"/>
                    <a:gd name="connsiteX10" fmla="*/ 580987 w 740969"/>
                    <a:gd name="connsiteY10" fmla="*/ 290493 h 1138818"/>
                    <a:gd name="connsiteX11" fmla="*/ 467315 w 740969"/>
                    <a:gd name="connsiteY11" fmla="*/ 313648 h 1138818"/>
                    <a:gd name="connsiteX12" fmla="*/ 464958 w 740969"/>
                    <a:gd name="connsiteY12" fmla="*/ 314947 h 1138818"/>
                    <a:gd name="connsiteX13" fmla="*/ 464954 w 740969"/>
                    <a:gd name="connsiteY13" fmla="*/ 314948 h 1138818"/>
                    <a:gd name="connsiteX14" fmla="*/ 459713 w 740969"/>
                    <a:gd name="connsiteY14" fmla="*/ 317835 h 1138818"/>
                    <a:gd name="connsiteX15" fmla="*/ 382297 w 740969"/>
                    <a:gd name="connsiteY15" fmla="*/ 370335 h 1138818"/>
                    <a:gd name="connsiteX16" fmla="*/ 375747 w 740969"/>
                    <a:gd name="connsiteY16" fmla="*/ 375746 h 1138818"/>
                    <a:gd name="connsiteX17" fmla="*/ 313648 w 740969"/>
                    <a:gd name="connsiteY17" fmla="*/ 468367 h 1138818"/>
                    <a:gd name="connsiteX18" fmla="*/ 290493 w 740969"/>
                    <a:gd name="connsiteY18" fmla="*/ 580986 h 1138818"/>
                    <a:gd name="connsiteX19" fmla="*/ 290493 w 740969"/>
                    <a:gd name="connsiteY19" fmla="*/ 624778 h 1138818"/>
                    <a:gd name="connsiteX20" fmla="*/ 286283 w 740969"/>
                    <a:gd name="connsiteY20" fmla="*/ 582871 h 1138818"/>
                    <a:gd name="connsiteX21" fmla="*/ 286283 w 740969"/>
                    <a:gd name="connsiteY21" fmla="*/ 582872 h 1138818"/>
                    <a:gd name="connsiteX22" fmla="*/ 290493 w 740969"/>
                    <a:gd name="connsiteY22" fmla="*/ 624779 h 1138818"/>
                    <a:gd name="connsiteX23" fmla="*/ 290493 w 740969"/>
                    <a:gd name="connsiteY23" fmla="*/ 1087903 h 1138818"/>
                    <a:gd name="connsiteX24" fmla="*/ 290493 w 740969"/>
                    <a:gd name="connsiteY24" fmla="*/ 1138818 h 1138818"/>
                    <a:gd name="connsiteX25" fmla="*/ 286283 w 740969"/>
                    <a:gd name="connsiteY25" fmla="*/ 1138818 h 1138818"/>
                    <a:gd name="connsiteX26" fmla="*/ 0 w 740969"/>
                    <a:gd name="connsiteY26" fmla="*/ 1138818 h 1138818"/>
                    <a:gd name="connsiteX27" fmla="*/ 0 w 740969"/>
                    <a:gd name="connsiteY27" fmla="*/ 580987 h 1138818"/>
                    <a:gd name="connsiteX28" fmla="*/ 0 w 740969"/>
                    <a:gd name="connsiteY28" fmla="*/ 539501 h 1138818"/>
                    <a:gd name="connsiteX29" fmla="*/ 7105 w 740969"/>
                    <a:gd name="connsiteY29" fmla="*/ 466306 h 1138818"/>
                    <a:gd name="connsiteX30" fmla="*/ 41048 w 740969"/>
                    <a:gd name="connsiteY30" fmla="*/ 356581 h 1138818"/>
                    <a:gd name="connsiteX31" fmla="*/ 165244 w 740969"/>
                    <a:gd name="connsiteY31" fmla="*/ 171339 h 1138818"/>
                    <a:gd name="connsiteX32" fmla="*/ 251024 w 740969"/>
                    <a:gd name="connsiteY32" fmla="*/ 100821 h 1138818"/>
                    <a:gd name="connsiteX33" fmla="*/ 329572 w 740969"/>
                    <a:gd name="connsiteY33" fmla="*/ 58430 h 1138818"/>
                    <a:gd name="connsiteX34" fmla="*/ 350487 w 740969"/>
                    <a:gd name="connsiteY34" fmla="*/ 47143 h 1138818"/>
                    <a:gd name="connsiteX35" fmla="*/ 359571 w 740969"/>
                    <a:gd name="connsiteY35" fmla="*/ 44333 h 1138818"/>
                    <a:gd name="connsiteX36" fmla="*/ 452311 w 740969"/>
                    <a:gd name="connsiteY36" fmla="*/ 15643 h 1138818"/>
                    <a:gd name="connsiteX37" fmla="*/ 467481 w 740969"/>
                    <a:gd name="connsiteY37" fmla="*/ 12493 h 1138818"/>
                    <a:gd name="connsiteX38" fmla="*/ 502311 w 740969"/>
                    <a:gd name="connsiteY38" fmla="*/ 5262 h 1138818"/>
                    <a:gd name="connsiteX39" fmla="*/ 580987 w 740969"/>
                    <a:gd name="connsiteY39" fmla="*/ 0 h 113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740969" h="1138818">
                      <a:moveTo>
                        <a:pt x="452311" y="15642"/>
                      </a:moveTo>
                      <a:lnTo>
                        <a:pt x="359571" y="44332"/>
                      </a:lnTo>
                      <a:lnTo>
                        <a:pt x="426268" y="21049"/>
                      </a:lnTo>
                      <a:close/>
                      <a:moveTo>
                        <a:pt x="467481" y="12492"/>
                      </a:moveTo>
                      <a:lnTo>
                        <a:pt x="452311" y="15642"/>
                      </a:lnTo>
                      <a:lnTo>
                        <a:pt x="460211" y="13198"/>
                      </a:lnTo>
                      <a:close/>
                      <a:moveTo>
                        <a:pt x="580987" y="0"/>
                      </a:moveTo>
                      <a:lnTo>
                        <a:pt x="740969" y="0"/>
                      </a:lnTo>
                      <a:lnTo>
                        <a:pt x="740969" y="28121"/>
                      </a:lnTo>
                      <a:lnTo>
                        <a:pt x="740969" y="290493"/>
                      </a:lnTo>
                      <a:lnTo>
                        <a:pt x="580987" y="290493"/>
                      </a:lnTo>
                      <a:cubicBezTo>
                        <a:pt x="540289" y="290493"/>
                        <a:pt x="502399" y="298212"/>
                        <a:pt x="467315" y="313648"/>
                      </a:cubicBezTo>
                      <a:lnTo>
                        <a:pt x="464958" y="314947"/>
                      </a:lnTo>
                      <a:lnTo>
                        <a:pt x="464954" y="314948"/>
                      </a:lnTo>
                      <a:lnTo>
                        <a:pt x="459713" y="317835"/>
                      </a:lnTo>
                      <a:lnTo>
                        <a:pt x="382297" y="370335"/>
                      </a:lnTo>
                      <a:lnTo>
                        <a:pt x="375747" y="375746"/>
                      </a:lnTo>
                      <a:cubicBezTo>
                        <a:pt x="349784" y="401708"/>
                        <a:pt x="329085" y="432581"/>
                        <a:pt x="313648" y="468367"/>
                      </a:cubicBezTo>
                      <a:cubicBezTo>
                        <a:pt x="298211" y="504152"/>
                        <a:pt x="290493" y="541692"/>
                        <a:pt x="290493" y="580986"/>
                      </a:cubicBezTo>
                      <a:lnTo>
                        <a:pt x="290493" y="624778"/>
                      </a:lnTo>
                      <a:lnTo>
                        <a:pt x="286283" y="582871"/>
                      </a:lnTo>
                      <a:lnTo>
                        <a:pt x="286283" y="582872"/>
                      </a:lnTo>
                      <a:lnTo>
                        <a:pt x="290493" y="624779"/>
                      </a:lnTo>
                      <a:lnTo>
                        <a:pt x="290493" y="1087903"/>
                      </a:lnTo>
                      <a:lnTo>
                        <a:pt x="290493" y="1138818"/>
                      </a:lnTo>
                      <a:lnTo>
                        <a:pt x="286283" y="1138818"/>
                      </a:lnTo>
                      <a:lnTo>
                        <a:pt x="0" y="1138818"/>
                      </a:lnTo>
                      <a:lnTo>
                        <a:pt x="0" y="580987"/>
                      </a:lnTo>
                      <a:lnTo>
                        <a:pt x="0" y="539501"/>
                      </a:lnTo>
                      <a:lnTo>
                        <a:pt x="7105" y="466306"/>
                      </a:lnTo>
                      <a:cubicBezTo>
                        <a:pt x="14648" y="428591"/>
                        <a:pt x="25962" y="392016"/>
                        <a:pt x="41048" y="356581"/>
                      </a:cubicBezTo>
                      <a:cubicBezTo>
                        <a:pt x="71220" y="285712"/>
                        <a:pt x="112619" y="223965"/>
                        <a:pt x="165244" y="171339"/>
                      </a:cubicBezTo>
                      <a:cubicBezTo>
                        <a:pt x="191557" y="145027"/>
                        <a:pt x="220150" y="121521"/>
                        <a:pt x="251024" y="100821"/>
                      </a:cubicBezTo>
                      <a:lnTo>
                        <a:pt x="329572" y="58430"/>
                      </a:lnTo>
                      <a:lnTo>
                        <a:pt x="350487" y="47143"/>
                      </a:lnTo>
                      <a:lnTo>
                        <a:pt x="359571" y="44333"/>
                      </a:lnTo>
                      <a:lnTo>
                        <a:pt x="452311" y="15643"/>
                      </a:lnTo>
                      <a:lnTo>
                        <a:pt x="467481" y="12493"/>
                      </a:lnTo>
                      <a:lnTo>
                        <a:pt x="502311" y="5262"/>
                      </a:lnTo>
                      <a:cubicBezTo>
                        <a:pt x="528098" y="1754"/>
                        <a:pt x="554323" y="0"/>
                        <a:pt x="580987" y="0"/>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Freeform: Shape 152">
                  <a:extLst>
                    <a:ext uri="{FF2B5EF4-FFF2-40B4-BE49-F238E27FC236}">
                      <a16:creationId xmlns:a16="http://schemas.microsoft.com/office/drawing/2014/main" id="{CF5E0669-6F2A-4B31-8752-F7AD7565EC6B}"/>
                    </a:ext>
                  </a:extLst>
                </p:cNvPr>
                <p:cNvSpPr/>
                <p:nvPr/>
              </p:nvSpPr>
              <p:spPr>
                <a:xfrm>
                  <a:off x="3937123" y="2723624"/>
                  <a:ext cx="1138818" cy="1161974"/>
                </a:xfrm>
                <a:custGeom>
                  <a:avLst/>
                  <a:gdLst/>
                  <a:ahLst/>
                  <a:cxnLst/>
                  <a:rect l="l" t="t" r="r" b="b"/>
                  <a:pathLst>
                    <a:path w="1138818" h="1161974">
                      <a:moveTo>
                        <a:pt x="0" y="0"/>
                      </a:moveTo>
                      <a:lnTo>
                        <a:pt x="1138818" y="0"/>
                      </a:lnTo>
                      <a:lnTo>
                        <a:pt x="549411" y="871481"/>
                      </a:lnTo>
                      <a:lnTo>
                        <a:pt x="1138818" y="871481"/>
                      </a:lnTo>
                      <a:lnTo>
                        <a:pt x="1138818" y="1161974"/>
                      </a:lnTo>
                      <a:lnTo>
                        <a:pt x="0" y="1161974"/>
                      </a:lnTo>
                      <a:lnTo>
                        <a:pt x="591512" y="290494"/>
                      </a:lnTo>
                      <a:lnTo>
                        <a:pt x="0" y="290494"/>
                      </a:lnTo>
                      <a:lnTo>
                        <a:pt x="0" y="0"/>
                      </a:ln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Freeform: Shape 153">
                  <a:extLst>
                    <a:ext uri="{FF2B5EF4-FFF2-40B4-BE49-F238E27FC236}">
                      <a16:creationId xmlns:a16="http://schemas.microsoft.com/office/drawing/2014/main" id="{111080DF-3CB2-4B1A-8371-ECF5E38525FF}"/>
                    </a:ext>
                  </a:extLst>
                </p:cNvPr>
                <p:cNvSpPr/>
                <p:nvPr/>
              </p:nvSpPr>
              <p:spPr>
                <a:xfrm>
                  <a:off x="5166953" y="2723624"/>
                  <a:ext cx="1157763" cy="1161974"/>
                </a:xfrm>
                <a:custGeom>
                  <a:avLst/>
                  <a:gdLst/>
                  <a:ahLst/>
                  <a:cxnLst/>
                  <a:rect l="l" t="t" r="r" b="b"/>
                  <a:pathLst>
                    <a:path w="1157763" h="1161974">
                      <a:moveTo>
                        <a:pt x="578881" y="0"/>
                      </a:moveTo>
                      <a:cubicBezTo>
                        <a:pt x="654662" y="0"/>
                        <a:pt x="727286" y="14736"/>
                        <a:pt x="796751" y="44206"/>
                      </a:cubicBezTo>
                      <a:cubicBezTo>
                        <a:pt x="866217" y="73676"/>
                        <a:pt x="927965" y="114023"/>
                        <a:pt x="981993" y="165245"/>
                      </a:cubicBezTo>
                      <a:cubicBezTo>
                        <a:pt x="1036023" y="216467"/>
                        <a:pt x="1078825" y="277513"/>
                        <a:pt x="1110400" y="348382"/>
                      </a:cubicBezTo>
                      <a:cubicBezTo>
                        <a:pt x="1141975" y="419251"/>
                        <a:pt x="1157763" y="496786"/>
                        <a:pt x="1157763" y="580987"/>
                      </a:cubicBezTo>
                      <a:cubicBezTo>
                        <a:pt x="1157763" y="660978"/>
                        <a:pt x="1142677" y="736408"/>
                        <a:pt x="1112505" y="807278"/>
                      </a:cubicBezTo>
                      <a:cubicBezTo>
                        <a:pt x="1082333" y="878147"/>
                        <a:pt x="1040935" y="939894"/>
                        <a:pt x="988309" y="992520"/>
                      </a:cubicBezTo>
                      <a:cubicBezTo>
                        <a:pt x="935683" y="1045145"/>
                        <a:pt x="874287" y="1086544"/>
                        <a:pt x="804119" y="1116716"/>
                      </a:cubicBezTo>
                      <a:cubicBezTo>
                        <a:pt x="733952" y="1146888"/>
                        <a:pt x="658872" y="1161974"/>
                        <a:pt x="578881" y="1161974"/>
                      </a:cubicBezTo>
                      <a:cubicBezTo>
                        <a:pt x="503101" y="1161974"/>
                        <a:pt x="430477" y="1147239"/>
                        <a:pt x="361012" y="1117769"/>
                      </a:cubicBezTo>
                      <a:cubicBezTo>
                        <a:pt x="291546" y="1088298"/>
                        <a:pt x="229799" y="1047952"/>
                        <a:pt x="175769" y="996730"/>
                      </a:cubicBezTo>
                      <a:cubicBezTo>
                        <a:pt x="121740" y="945507"/>
                        <a:pt x="78938" y="884462"/>
                        <a:pt x="47363" y="813593"/>
                      </a:cubicBezTo>
                      <a:cubicBezTo>
                        <a:pt x="15788" y="742723"/>
                        <a:pt x="0" y="665188"/>
                        <a:pt x="0" y="580987"/>
                      </a:cubicBezTo>
                      <a:cubicBezTo>
                        <a:pt x="0" y="500996"/>
                        <a:pt x="15086" y="425917"/>
                        <a:pt x="45258" y="355750"/>
                      </a:cubicBezTo>
                      <a:cubicBezTo>
                        <a:pt x="75430" y="285582"/>
                        <a:pt x="116829" y="224186"/>
                        <a:pt x="169454" y="171560"/>
                      </a:cubicBezTo>
                      <a:cubicBezTo>
                        <a:pt x="222080" y="118934"/>
                        <a:pt x="283477" y="77185"/>
                        <a:pt x="353644" y="46311"/>
                      </a:cubicBezTo>
                      <a:cubicBezTo>
                        <a:pt x="423811" y="15437"/>
                        <a:pt x="498891" y="0"/>
                        <a:pt x="578881" y="0"/>
                      </a:cubicBezTo>
                      <a:close/>
                      <a:moveTo>
                        <a:pt x="578881" y="290494"/>
                      </a:moveTo>
                      <a:cubicBezTo>
                        <a:pt x="538184" y="290494"/>
                        <a:pt x="500294" y="298212"/>
                        <a:pt x="465210" y="313649"/>
                      </a:cubicBezTo>
                      <a:cubicBezTo>
                        <a:pt x="430126" y="329086"/>
                        <a:pt x="399604" y="349785"/>
                        <a:pt x="373642" y="375747"/>
                      </a:cubicBezTo>
                      <a:cubicBezTo>
                        <a:pt x="347680" y="401709"/>
                        <a:pt x="326980" y="432583"/>
                        <a:pt x="311544" y="468368"/>
                      </a:cubicBezTo>
                      <a:cubicBezTo>
                        <a:pt x="296107" y="504154"/>
                        <a:pt x="288388" y="541693"/>
                        <a:pt x="288388" y="580987"/>
                      </a:cubicBezTo>
                      <a:cubicBezTo>
                        <a:pt x="288388" y="621685"/>
                        <a:pt x="296107" y="659575"/>
                        <a:pt x="311544" y="694659"/>
                      </a:cubicBezTo>
                      <a:cubicBezTo>
                        <a:pt x="326980" y="729742"/>
                        <a:pt x="347680" y="760265"/>
                        <a:pt x="373642" y="786227"/>
                      </a:cubicBezTo>
                      <a:cubicBezTo>
                        <a:pt x="399604" y="812189"/>
                        <a:pt x="430126" y="832889"/>
                        <a:pt x="465210" y="848325"/>
                      </a:cubicBezTo>
                      <a:cubicBezTo>
                        <a:pt x="500294" y="863762"/>
                        <a:pt x="538184" y="871481"/>
                        <a:pt x="578881" y="871481"/>
                      </a:cubicBezTo>
                      <a:cubicBezTo>
                        <a:pt x="618175" y="871481"/>
                        <a:pt x="655364" y="863762"/>
                        <a:pt x="690448" y="848325"/>
                      </a:cubicBezTo>
                      <a:cubicBezTo>
                        <a:pt x="725532" y="832889"/>
                        <a:pt x="756405" y="812189"/>
                        <a:pt x="783069" y="786227"/>
                      </a:cubicBezTo>
                      <a:cubicBezTo>
                        <a:pt x="809732" y="760265"/>
                        <a:pt x="830432" y="729742"/>
                        <a:pt x="845167" y="694659"/>
                      </a:cubicBezTo>
                      <a:cubicBezTo>
                        <a:pt x="859902" y="659575"/>
                        <a:pt x="867270" y="621685"/>
                        <a:pt x="867270" y="580987"/>
                      </a:cubicBezTo>
                      <a:cubicBezTo>
                        <a:pt x="867270" y="541693"/>
                        <a:pt x="859902" y="504154"/>
                        <a:pt x="845167" y="468368"/>
                      </a:cubicBezTo>
                      <a:cubicBezTo>
                        <a:pt x="830432" y="432583"/>
                        <a:pt x="809732" y="401709"/>
                        <a:pt x="783069" y="375747"/>
                      </a:cubicBezTo>
                      <a:cubicBezTo>
                        <a:pt x="756405" y="349785"/>
                        <a:pt x="725532" y="329086"/>
                        <a:pt x="690448" y="313649"/>
                      </a:cubicBezTo>
                      <a:cubicBezTo>
                        <a:pt x="655364" y="298212"/>
                        <a:pt x="618175" y="290494"/>
                        <a:pt x="578881" y="290494"/>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Freeform: Shape 154">
                  <a:extLst>
                    <a:ext uri="{FF2B5EF4-FFF2-40B4-BE49-F238E27FC236}">
                      <a16:creationId xmlns:a16="http://schemas.microsoft.com/office/drawing/2014/main" id="{1EB2BE24-21FE-4867-B37F-3C813A89044C}"/>
                    </a:ext>
                  </a:extLst>
                </p:cNvPr>
                <p:cNvSpPr/>
                <p:nvPr/>
              </p:nvSpPr>
              <p:spPr>
                <a:xfrm>
                  <a:off x="2662878" y="2724367"/>
                  <a:ext cx="1159868" cy="1162593"/>
                </a:xfrm>
                <a:custGeom>
                  <a:avLst/>
                  <a:gdLst/>
                  <a:ahLst/>
                  <a:cxnLst/>
                  <a:rect l="l" t="t" r="r" b="b"/>
                  <a:pathLst>
                    <a:path w="1159868" h="1162593">
                      <a:moveTo>
                        <a:pt x="570462" y="310"/>
                      </a:moveTo>
                      <a:cubicBezTo>
                        <a:pt x="672906" y="-3199"/>
                        <a:pt x="772544" y="23114"/>
                        <a:pt x="869375" y="79248"/>
                      </a:cubicBezTo>
                      <a:lnTo>
                        <a:pt x="869375" y="1362"/>
                      </a:lnTo>
                      <a:lnTo>
                        <a:pt x="1159868" y="1362"/>
                      </a:lnTo>
                      <a:lnTo>
                        <a:pt x="1159868" y="1161231"/>
                      </a:lnTo>
                      <a:lnTo>
                        <a:pt x="869375" y="1161231"/>
                      </a:lnTo>
                      <a:lnTo>
                        <a:pt x="869375" y="1083345"/>
                      </a:lnTo>
                      <a:cubicBezTo>
                        <a:pt x="772544" y="1139479"/>
                        <a:pt x="672906" y="1165792"/>
                        <a:pt x="570462" y="1162284"/>
                      </a:cubicBezTo>
                      <a:cubicBezTo>
                        <a:pt x="468017" y="1158775"/>
                        <a:pt x="374343" y="1132813"/>
                        <a:pt x="289441" y="1084398"/>
                      </a:cubicBezTo>
                      <a:cubicBezTo>
                        <a:pt x="204538" y="1035982"/>
                        <a:pt x="135072" y="968271"/>
                        <a:pt x="81043" y="881263"/>
                      </a:cubicBezTo>
                      <a:cubicBezTo>
                        <a:pt x="27014" y="794255"/>
                        <a:pt x="0" y="694617"/>
                        <a:pt x="0" y="582349"/>
                      </a:cubicBezTo>
                      <a:cubicBezTo>
                        <a:pt x="0" y="470081"/>
                        <a:pt x="27014" y="370443"/>
                        <a:pt x="81043" y="283436"/>
                      </a:cubicBezTo>
                      <a:cubicBezTo>
                        <a:pt x="135072" y="196428"/>
                        <a:pt x="204538" y="128366"/>
                        <a:pt x="289441" y="79248"/>
                      </a:cubicBezTo>
                      <a:cubicBezTo>
                        <a:pt x="374343" y="30131"/>
                        <a:pt x="468017" y="3818"/>
                        <a:pt x="570462" y="310"/>
                      </a:cubicBezTo>
                      <a:close/>
                      <a:moveTo>
                        <a:pt x="578882" y="291856"/>
                      </a:moveTo>
                      <a:cubicBezTo>
                        <a:pt x="538185" y="291856"/>
                        <a:pt x="500294" y="299224"/>
                        <a:pt x="465210" y="313959"/>
                      </a:cubicBezTo>
                      <a:cubicBezTo>
                        <a:pt x="430127" y="328694"/>
                        <a:pt x="399604" y="349393"/>
                        <a:pt x="373642" y="376057"/>
                      </a:cubicBezTo>
                      <a:cubicBezTo>
                        <a:pt x="347680" y="402721"/>
                        <a:pt x="326980" y="433594"/>
                        <a:pt x="311544" y="468678"/>
                      </a:cubicBezTo>
                      <a:cubicBezTo>
                        <a:pt x="296107" y="503762"/>
                        <a:pt x="288388" y="541652"/>
                        <a:pt x="288388" y="582349"/>
                      </a:cubicBezTo>
                      <a:cubicBezTo>
                        <a:pt x="288388" y="623046"/>
                        <a:pt x="296107" y="660586"/>
                        <a:pt x="311544" y="694968"/>
                      </a:cubicBezTo>
                      <a:cubicBezTo>
                        <a:pt x="326980" y="729350"/>
                        <a:pt x="347680" y="759873"/>
                        <a:pt x="373642" y="786537"/>
                      </a:cubicBezTo>
                      <a:cubicBezTo>
                        <a:pt x="399604" y="813200"/>
                        <a:pt x="430127" y="833900"/>
                        <a:pt x="465210" y="848635"/>
                      </a:cubicBezTo>
                      <a:cubicBezTo>
                        <a:pt x="500294" y="863370"/>
                        <a:pt x="538185" y="870738"/>
                        <a:pt x="578882" y="870738"/>
                      </a:cubicBezTo>
                      <a:cubicBezTo>
                        <a:pt x="618176" y="870738"/>
                        <a:pt x="655013" y="863721"/>
                        <a:pt x="689395" y="849687"/>
                      </a:cubicBezTo>
                      <a:cubicBezTo>
                        <a:pt x="723778" y="835654"/>
                        <a:pt x="754300" y="816007"/>
                        <a:pt x="780964" y="790747"/>
                      </a:cubicBezTo>
                      <a:cubicBezTo>
                        <a:pt x="807628" y="765486"/>
                        <a:pt x="828678" y="736016"/>
                        <a:pt x="844115" y="702336"/>
                      </a:cubicBezTo>
                      <a:cubicBezTo>
                        <a:pt x="859552" y="668655"/>
                        <a:pt x="867972" y="632168"/>
                        <a:pt x="869375" y="592874"/>
                      </a:cubicBezTo>
                      <a:lnTo>
                        <a:pt x="869375" y="590769"/>
                      </a:lnTo>
                      <a:lnTo>
                        <a:pt x="869375" y="582349"/>
                      </a:lnTo>
                      <a:lnTo>
                        <a:pt x="869375" y="571824"/>
                      </a:lnTo>
                      <a:lnTo>
                        <a:pt x="869375" y="569719"/>
                      </a:lnTo>
                      <a:cubicBezTo>
                        <a:pt x="867972" y="530425"/>
                        <a:pt x="859552" y="493938"/>
                        <a:pt x="844115" y="460258"/>
                      </a:cubicBezTo>
                      <a:cubicBezTo>
                        <a:pt x="828678" y="426578"/>
                        <a:pt x="807628" y="397107"/>
                        <a:pt x="780964" y="371847"/>
                      </a:cubicBezTo>
                      <a:cubicBezTo>
                        <a:pt x="754300" y="346586"/>
                        <a:pt x="723778" y="326940"/>
                        <a:pt x="689395" y="312906"/>
                      </a:cubicBezTo>
                      <a:cubicBezTo>
                        <a:pt x="655013" y="298873"/>
                        <a:pt x="618176" y="291856"/>
                        <a:pt x="578882" y="291856"/>
                      </a:cubicBezTo>
                      <a:close/>
                    </a:path>
                  </a:pathLst>
                </a:custGeom>
                <a:grp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145" name="Rectangle 144">
              <a:extLst>
                <a:ext uri="{FF2B5EF4-FFF2-40B4-BE49-F238E27FC236}">
                  <a16:creationId xmlns:a16="http://schemas.microsoft.com/office/drawing/2014/main" id="{34E1BFBD-7343-4D59-8D5C-0240909EB2F9}"/>
                </a:ext>
              </a:extLst>
            </p:cNvPr>
            <p:cNvSpPr/>
            <p:nvPr/>
          </p:nvSpPr>
          <p:spPr>
            <a:xfrm>
              <a:off x="2150732" y="3363773"/>
              <a:ext cx="2048189" cy="41672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Razor Components</a:t>
              </a:r>
            </a:p>
          </p:txBody>
        </p:sp>
        <p:sp>
          <p:nvSpPr>
            <p:cNvPr id="146" name="Rectangle 145">
              <a:extLst>
                <a:ext uri="{FF2B5EF4-FFF2-40B4-BE49-F238E27FC236}">
                  <a16:creationId xmlns:a16="http://schemas.microsoft.com/office/drawing/2014/main" id="{143A96EB-5C7F-4BB0-B0C7-D14DFB24C150}"/>
                </a:ext>
              </a:extLst>
            </p:cNvPr>
            <p:cNvSpPr/>
            <p:nvPr/>
          </p:nvSpPr>
          <p:spPr>
            <a:xfrm>
              <a:off x="2150732" y="3810237"/>
              <a:ext cx="2048189" cy="290870"/>
            </a:xfrm>
            <a:prstGeom prst="rect">
              <a:avLst/>
            </a:prstGeom>
            <a:solidFill>
              <a:srgbClr val="682A7B"/>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.NET</a:t>
              </a:r>
            </a:p>
          </p:txBody>
        </p:sp>
        <p:sp>
          <p:nvSpPr>
            <p:cNvPr id="147" name="Rectangle 146">
              <a:extLst>
                <a:ext uri="{FF2B5EF4-FFF2-40B4-BE49-F238E27FC236}">
                  <a16:creationId xmlns:a16="http://schemas.microsoft.com/office/drawing/2014/main" id="{75C82FEC-E86F-4056-8080-6650091DED16}"/>
                </a:ext>
              </a:extLst>
            </p:cNvPr>
            <p:cNvSpPr/>
            <p:nvPr/>
          </p:nvSpPr>
          <p:spPr>
            <a:xfrm>
              <a:off x="2150732" y="4135212"/>
              <a:ext cx="2048189" cy="403557"/>
            </a:xfrm>
            <a:prstGeom prst="rect">
              <a:avLst/>
            </a:prstGeom>
            <a:solidFill>
              <a:srgbClr val="654FF0"/>
            </a:solidFill>
            <a:ln w="190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WebAssembly</a:t>
              </a:r>
            </a:p>
          </p:txBody>
        </p:sp>
      </p:grpSp>
      <p:pic>
        <p:nvPicPr>
          <p:cNvPr id="156" name="Graphic 155" descr="Line Arrow: Clockwise curve">
            <a:extLst>
              <a:ext uri="{FF2B5EF4-FFF2-40B4-BE49-F238E27FC236}">
                <a16:creationId xmlns:a16="http://schemas.microsoft.com/office/drawing/2014/main" id="{E9996831-7DE3-4B97-A91C-742F0CC18B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617782" flipH="1" flipV="1">
            <a:off x="6603244" y="3862484"/>
            <a:ext cx="351788" cy="575702"/>
          </a:xfrm>
          <a:prstGeom prst="rect">
            <a:avLst/>
          </a:prstGeom>
        </p:spPr>
      </p:pic>
      <p:pic>
        <p:nvPicPr>
          <p:cNvPr id="157" name="Graphic 156" descr="Line Arrow: Clockwise curve">
            <a:extLst>
              <a:ext uri="{FF2B5EF4-FFF2-40B4-BE49-F238E27FC236}">
                <a16:creationId xmlns:a16="http://schemas.microsoft.com/office/drawing/2014/main" id="{5404D8FB-52D3-416B-A5A5-932D30D0C2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753512" flipH="1" flipV="1">
            <a:off x="6531689" y="4123871"/>
            <a:ext cx="351788" cy="575702"/>
          </a:xfrm>
          <a:prstGeom prst="rect">
            <a:avLst/>
          </a:prstGeom>
        </p:spPr>
      </p:pic>
      <p:sp>
        <p:nvSpPr>
          <p:cNvPr id="158" name="TextBox 157">
            <a:extLst>
              <a:ext uri="{FF2B5EF4-FFF2-40B4-BE49-F238E27FC236}">
                <a16:creationId xmlns:a16="http://schemas.microsoft.com/office/drawing/2014/main" id="{A43B9FAB-7DE7-4D66-A74B-5740627F8AD6}"/>
              </a:ext>
            </a:extLst>
          </p:cNvPr>
          <p:cNvSpPr txBox="1"/>
          <p:nvPr/>
        </p:nvSpPr>
        <p:spPr>
          <a:xfrm>
            <a:off x="4173497" y="1189038"/>
            <a:ext cx="3916585" cy="738664"/>
          </a:xfrm>
          <a:prstGeom prst="rect">
            <a:avLst/>
          </a:prstGeom>
          <a:noFill/>
        </p:spPr>
        <p:txBody>
          <a:bodyPr wrap="non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200" b="0" i="0" u="none" strike="noStrike" kern="1200" cap="none" spc="-100" normalizeH="0" baseline="0" noProof="0" dirty="0">
                <a:ln w="3175">
                  <a:noFill/>
                </a:ln>
                <a:solidFill>
                  <a:srgbClr val="FFFFFF"/>
                </a:solidFill>
                <a:effectLst/>
                <a:uLnTx/>
                <a:uFillTx/>
                <a:latin typeface="Segoe UI"/>
                <a:ea typeface="+mn-ea"/>
                <a:cs typeface="Segoe UI" pitchFamily="34" charset="0"/>
              </a:rPr>
              <a:t>Blazor WebAssembly</a:t>
            </a:r>
          </a:p>
        </p:txBody>
      </p:sp>
      <p:sp>
        <p:nvSpPr>
          <p:cNvPr id="159" name="TextBox 158">
            <a:extLst>
              <a:ext uri="{FF2B5EF4-FFF2-40B4-BE49-F238E27FC236}">
                <a16:creationId xmlns:a16="http://schemas.microsoft.com/office/drawing/2014/main" id="{5AAD335A-9E6E-41B9-9F64-8B1D06BC422F}"/>
              </a:ext>
            </a:extLst>
          </p:cNvPr>
          <p:cNvSpPr txBox="1"/>
          <p:nvPr/>
        </p:nvSpPr>
        <p:spPr>
          <a:xfrm>
            <a:off x="5443394" y="5807619"/>
            <a:ext cx="1205779"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FFFFFF"/>
                </a:solidFill>
                <a:effectLst/>
                <a:uLnTx/>
                <a:uFillTx/>
                <a:latin typeface="Segoe UI"/>
                <a:ea typeface="+mn-ea"/>
                <a:cs typeface="+mn-cs"/>
              </a:rPr>
              <a:t>Preview</a:t>
            </a:r>
          </a:p>
        </p:txBody>
      </p:sp>
    </p:spTree>
    <p:extLst>
      <p:ext uri="{BB962C8B-B14F-4D97-AF65-F5344CB8AC3E}">
        <p14:creationId xmlns:p14="http://schemas.microsoft.com/office/powerpoint/2010/main" val="4025780486"/>
      </p:ext>
    </p:extLst>
  </p:cSld>
  <p:clrMapOvr>
    <a:masterClrMapping/>
  </p:clrMapOvr>
  <p:transition>
    <p:fade/>
  </p:transition>
</p:sld>
</file>

<file path=ppt/theme/theme1.xml><?xml version="1.0" encoding="utf-8"?>
<a:theme xmlns:a="http://schemas.openxmlformats.org/drawingml/2006/main" name="Dotnet_Template">
  <a:themeElements>
    <a:clrScheme name="Dotnet">
      <a:dk1>
        <a:srgbClr val="000000"/>
      </a:dk1>
      <a:lt1>
        <a:srgbClr val="FFFFFF"/>
      </a:lt1>
      <a:dk2>
        <a:srgbClr val="32145A"/>
      </a:dk2>
      <a:lt2>
        <a:srgbClr val="F2F2F2"/>
      </a:lt2>
      <a:accent1>
        <a:srgbClr val="512BD4"/>
      </a:accent1>
      <a:accent2>
        <a:srgbClr val="0078D7"/>
      </a:accent2>
      <a:accent3>
        <a:srgbClr val="008272"/>
      </a:accent3>
      <a:accent4>
        <a:srgbClr val="EE8716"/>
      </a:accent4>
      <a:accent5>
        <a:srgbClr val="737373"/>
      </a:accent5>
      <a:accent6>
        <a:srgbClr val="505050"/>
      </a:accent6>
      <a:hlink>
        <a:srgbClr val="EE8716"/>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1536</Words>
  <Application>Microsoft Office PowerPoint</Application>
  <PresentationFormat>Widescreen</PresentationFormat>
  <Paragraphs>115</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Consolas</vt:lpstr>
      <vt:lpstr>Lato</vt:lpstr>
      <vt:lpstr>Menlo</vt:lpstr>
      <vt:lpstr>Segoe UI</vt:lpstr>
      <vt:lpstr>Segoe UI Light</vt:lpstr>
      <vt:lpstr>Wingdings</vt:lpstr>
      <vt:lpstr>Dotnet_Template</vt:lpstr>
      <vt:lpstr>Blazor - Introduction</vt:lpstr>
      <vt:lpstr>What is Blazor?</vt:lpstr>
      <vt:lpstr>      Blazor</vt:lpstr>
      <vt:lpstr>Blazor – Microsoft Way.</vt:lpstr>
      <vt:lpstr>How Blazor works</vt:lpstr>
      <vt:lpstr>      Blazor Server Hosting Model</vt:lpstr>
      <vt:lpstr>      Blazor Server Benefits</vt:lpstr>
      <vt:lpstr>Server - Disadvantages</vt:lpstr>
      <vt:lpstr>How Blazor works</vt:lpstr>
      <vt:lpstr>What is Web Assembly?</vt:lpstr>
      <vt:lpstr>      Web Assembly</vt:lpstr>
      <vt:lpstr>Road to Web Assembly</vt:lpstr>
      <vt:lpstr>PowerPoint Presentation</vt:lpstr>
      <vt:lpstr>PowerPoint Presentation</vt:lpstr>
      <vt:lpstr>      Blazor Client - Benefits</vt:lpstr>
      <vt:lpstr>      Blazor Client - Downsides</vt:lpstr>
      <vt:lpstr>  Components</vt:lpstr>
      <vt:lpstr>Dependency Injection</vt:lpstr>
      <vt:lpstr>Events Binding</vt:lpstr>
      <vt:lpstr>Binding</vt:lpstr>
      <vt:lpstr>Javascript Interrop</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Blazor - Introduction</dc:title>
  <dc:creator>amadaan</dc:creator>
  <cp:lastModifiedBy>amadaan</cp:lastModifiedBy>
  <cp:revision>9</cp:revision>
  <dcterms:created xsi:type="dcterms:W3CDTF">2020-02-24T10:50:59Z</dcterms:created>
  <dcterms:modified xsi:type="dcterms:W3CDTF">2020-02-24T13:07:37Z</dcterms:modified>
</cp:coreProperties>
</file>