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5" r:id="rId8"/>
    <p:sldId id="264" r:id="rId9"/>
    <p:sldId id="266"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7844F6-729B-4208-8932-E80769C19578}" type="datetimeFigureOut">
              <a:rPr lang="en-IN" smtClean="0"/>
              <a:t>04-10-2017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AE73F9-7EDF-49EC-9342-93B44F83BEE3}" type="slidenum">
              <a:rPr lang="en-IN" smtClean="0"/>
              <a:t>‹#›</a:t>
            </a:fld>
            <a:endParaRPr lang="en-IN"/>
          </a:p>
        </p:txBody>
      </p:sp>
    </p:spTree>
    <p:extLst>
      <p:ext uri="{BB962C8B-B14F-4D97-AF65-F5344CB8AC3E}">
        <p14:creationId xmlns:p14="http://schemas.microsoft.com/office/powerpoint/2010/main" val="3727524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AE73F9-7EDF-49EC-9342-93B44F83BEE3}" type="slidenum">
              <a:rPr lang="en-IN" smtClean="0"/>
              <a:t>1</a:t>
            </a:fld>
            <a:endParaRPr lang="en-IN"/>
          </a:p>
        </p:txBody>
      </p:sp>
    </p:spTree>
    <p:extLst>
      <p:ext uri="{BB962C8B-B14F-4D97-AF65-F5344CB8AC3E}">
        <p14:creationId xmlns:p14="http://schemas.microsoft.com/office/powerpoint/2010/main" val="3864458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3E95A87-8D9B-4310-A686-471C86EF2288}" type="datetime1">
              <a:rPr lang="en-IN" smtClean="0"/>
              <a:t>04-10-2017</a:t>
            </a:fld>
            <a:endParaRPr lang="en-IN"/>
          </a:p>
        </p:txBody>
      </p:sp>
      <p:sp>
        <p:nvSpPr>
          <p:cNvPr id="5" name="Footer Placeholder 4"/>
          <p:cNvSpPr>
            <a:spLocks noGrp="1"/>
          </p:cNvSpPr>
          <p:nvPr>
            <p:ph type="ftr" sz="quarter" idx="11"/>
          </p:nvPr>
        </p:nvSpPr>
        <p:spPr/>
        <p:txBody>
          <a:bodyPr/>
          <a:lstStyle/>
          <a:p>
            <a:r>
              <a:rPr lang="en-IN" smtClean="0"/>
              <a:t>Department of Aerospace Engineering </a:t>
            </a:r>
            <a:endParaRPr lang="en-IN"/>
          </a:p>
        </p:txBody>
      </p:sp>
      <p:sp>
        <p:nvSpPr>
          <p:cNvPr id="6" name="Slide Number Placeholder 5"/>
          <p:cNvSpPr>
            <a:spLocks noGrp="1"/>
          </p:cNvSpPr>
          <p:nvPr>
            <p:ph type="sldNum" sz="quarter" idx="12"/>
          </p:nvPr>
        </p:nvSpPr>
        <p:spPr/>
        <p:txBody>
          <a:bodyPr/>
          <a:lstStyle/>
          <a:p>
            <a:fld id="{5C4E7A13-C3B1-4E5B-8808-50BA92E8174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13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6752DB-910E-4B59-AF45-74AE286499D6}" type="datetime1">
              <a:rPr lang="en-IN" smtClean="0"/>
              <a:t>04-10-2017</a:t>
            </a:fld>
            <a:endParaRPr lang="en-IN"/>
          </a:p>
        </p:txBody>
      </p:sp>
      <p:sp>
        <p:nvSpPr>
          <p:cNvPr id="5" name="Footer Placeholder 4"/>
          <p:cNvSpPr>
            <a:spLocks noGrp="1"/>
          </p:cNvSpPr>
          <p:nvPr>
            <p:ph type="ftr" sz="quarter" idx="11"/>
          </p:nvPr>
        </p:nvSpPr>
        <p:spPr/>
        <p:txBody>
          <a:bodyPr/>
          <a:lstStyle/>
          <a:p>
            <a:r>
              <a:rPr lang="en-IN" smtClean="0"/>
              <a:t>Department of Aerospace Engineering </a:t>
            </a:r>
            <a:endParaRPr lang="en-IN"/>
          </a:p>
        </p:txBody>
      </p:sp>
      <p:sp>
        <p:nvSpPr>
          <p:cNvPr id="6" name="Slide Number Placeholder 5"/>
          <p:cNvSpPr>
            <a:spLocks noGrp="1"/>
          </p:cNvSpPr>
          <p:nvPr>
            <p:ph type="sldNum" sz="quarter" idx="12"/>
          </p:nvPr>
        </p:nvSpPr>
        <p:spPr/>
        <p:txBody>
          <a:bodyPr/>
          <a:lstStyle/>
          <a:p>
            <a:fld id="{5C4E7A13-C3B1-4E5B-8808-50BA92E8174A}" type="slidenum">
              <a:rPr lang="en-IN" smtClean="0"/>
              <a:t>‹#›</a:t>
            </a:fld>
            <a:endParaRPr lang="en-IN"/>
          </a:p>
        </p:txBody>
      </p:sp>
    </p:spTree>
    <p:extLst>
      <p:ext uri="{BB962C8B-B14F-4D97-AF65-F5344CB8AC3E}">
        <p14:creationId xmlns:p14="http://schemas.microsoft.com/office/powerpoint/2010/main" val="647464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025571-7EBB-4954-BFC9-9F821A6F0EA1}" type="datetime1">
              <a:rPr lang="en-IN" smtClean="0"/>
              <a:t>04-10-2017</a:t>
            </a:fld>
            <a:endParaRPr lang="en-IN"/>
          </a:p>
        </p:txBody>
      </p:sp>
      <p:sp>
        <p:nvSpPr>
          <p:cNvPr id="5" name="Footer Placeholder 4"/>
          <p:cNvSpPr>
            <a:spLocks noGrp="1"/>
          </p:cNvSpPr>
          <p:nvPr>
            <p:ph type="ftr" sz="quarter" idx="11"/>
          </p:nvPr>
        </p:nvSpPr>
        <p:spPr/>
        <p:txBody>
          <a:bodyPr/>
          <a:lstStyle/>
          <a:p>
            <a:r>
              <a:rPr lang="en-IN" smtClean="0"/>
              <a:t>Department of Aerospace Engineering </a:t>
            </a:r>
            <a:endParaRPr lang="en-IN"/>
          </a:p>
        </p:txBody>
      </p:sp>
      <p:sp>
        <p:nvSpPr>
          <p:cNvPr id="6" name="Slide Number Placeholder 5"/>
          <p:cNvSpPr>
            <a:spLocks noGrp="1"/>
          </p:cNvSpPr>
          <p:nvPr>
            <p:ph type="sldNum" sz="quarter" idx="12"/>
          </p:nvPr>
        </p:nvSpPr>
        <p:spPr/>
        <p:txBody>
          <a:bodyPr/>
          <a:lstStyle/>
          <a:p>
            <a:fld id="{5C4E7A13-C3B1-4E5B-8808-50BA92E8174A}" type="slidenum">
              <a:rPr lang="en-IN" smtClean="0"/>
              <a:t>‹#›</a:t>
            </a:fld>
            <a:endParaRPr lang="en-IN"/>
          </a:p>
        </p:txBody>
      </p:sp>
    </p:spTree>
    <p:extLst>
      <p:ext uri="{BB962C8B-B14F-4D97-AF65-F5344CB8AC3E}">
        <p14:creationId xmlns:p14="http://schemas.microsoft.com/office/powerpoint/2010/main" val="2967424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C0D62A-D032-4DAA-830C-281393855431}" type="datetime1">
              <a:rPr lang="en-IN" smtClean="0"/>
              <a:t>04-10-2017</a:t>
            </a:fld>
            <a:endParaRPr lang="en-IN"/>
          </a:p>
        </p:txBody>
      </p:sp>
      <p:sp>
        <p:nvSpPr>
          <p:cNvPr id="5" name="Footer Placeholder 4"/>
          <p:cNvSpPr>
            <a:spLocks noGrp="1"/>
          </p:cNvSpPr>
          <p:nvPr>
            <p:ph type="ftr" sz="quarter" idx="11"/>
          </p:nvPr>
        </p:nvSpPr>
        <p:spPr/>
        <p:txBody>
          <a:bodyPr/>
          <a:lstStyle/>
          <a:p>
            <a:r>
              <a:rPr lang="en-IN" smtClean="0"/>
              <a:t>Department of Aerospace Engineering </a:t>
            </a:r>
            <a:endParaRPr lang="en-IN"/>
          </a:p>
        </p:txBody>
      </p:sp>
      <p:sp>
        <p:nvSpPr>
          <p:cNvPr id="6" name="Slide Number Placeholder 5"/>
          <p:cNvSpPr>
            <a:spLocks noGrp="1"/>
          </p:cNvSpPr>
          <p:nvPr>
            <p:ph type="sldNum" sz="quarter" idx="12"/>
          </p:nvPr>
        </p:nvSpPr>
        <p:spPr/>
        <p:txBody>
          <a:bodyPr/>
          <a:lstStyle/>
          <a:p>
            <a:fld id="{5C4E7A13-C3B1-4E5B-8808-50BA92E8174A}" type="slidenum">
              <a:rPr lang="en-IN" smtClean="0"/>
              <a:t>‹#›</a:t>
            </a:fld>
            <a:endParaRPr lang="en-IN"/>
          </a:p>
        </p:txBody>
      </p:sp>
    </p:spTree>
    <p:extLst>
      <p:ext uri="{BB962C8B-B14F-4D97-AF65-F5344CB8AC3E}">
        <p14:creationId xmlns:p14="http://schemas.microsoft.com/office/powerpoint/2010/main" val="3440995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45220B-C632-43F8-9C15-ACB2F23858D8}" type="datetime1">
              <a:rPr lang="en-IN" smtClean="0"/>
              <a:t>04-10-2017</a:t>
            </a:fld>
            <a:endParaRPr lang="en-IN"/>
          </a:p>
        </p:txBody>
      </p:sp>
      <p:sp>
        <p:nvSpPr>
          <p:cNvPr id="5" name="Footer Placeholder 4"/>
          <p:cNvSpPr>
            <a:spLocks noGrp="1"/>
          </p:cNvSpPr>
          <p:nvPr>
            <p:ph type="ftr" sz="quarter" idx="11"/>
          </p:nvPr>
        </p:nvSpPr>
        <p:spPr/>
        <p:txBody>
          <a:bodyPr/>
          <a:lstStyle/>
          <a:p>
            <a:r>
              <a:rPr lang="en-IN" smtClean="0"/>
              <a:t>Department of Aerospace Engineering </a:t>
            </a:r>
            <a:endParaRPr lang="en-IN"/>
          </a:p>
        </p:txBody>
      </p:sp>
      <p:sp>
        <p:nvSpPr>
          <p:cNvPr id="6" name="Slide Number Placeholder 5"/>
          <p:cNvSpPr>
            <a:spLocks noGrp="1"/>
          </p:cNvSpPr>
          <p:nvPr>
            <p:ph type="sldNum" sz="quarter" idx="12"/>
          </p:nvPr>
        </p:nvSpPr>
        <p:spPr/>
        <p:txBody>
          <a:bodyPr/>
          <a:lstStyle/>
          <a:p>
            <a:fld id="{5C4E7A13-C3B1-4E5B-8808-50BA92E8174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6606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2594FB-23B8-49A1-88F0-942315E3EE60}" type="datetime1">
              <a:rPr lang="en-IN" smtClean="0"/>
              <a:t>04-10-2017</a:t>
            </a:fld>
            <a:endParaRPr lang="en-IN"/>
          </a:p>
        </p:txBody>
      </p:sp>
      <p:sp>
        <p:nvSpPr>
          <p:cNvPr id="6" name="Footer Placeholder 5"/>
          <p:cNvSpPr>
            <a:spLocks noGrp="1"/>
          </p:cNvSpPr>
          <p:nvPr>
            <p:ph type="ftr" sz="quarter" idx="11"/>
          </p:nvPr>
        </p:nvSpPr>
        <p:spPr/>
        <p:txBody>
          <a:bodyPr/>
          <a:lstStyle/>
          <a:p>
            <a:r>
              <a:rPr lang="en-IN" smtClean="0"/>
              <a:t>Department of Aerospace Engineering </a:t>
            </a:r>
            <a:endParaRPr lang="en-IN"/>
          </a:p>
        </p:txBody>
      </p:sp>
      <p:sp>
        <p:nvSpPr>
          <p:cNvPr id="7" name="Slide Number Placeholder 6"/>
          <p:cNvSpPr>
            <a:spLocks noGrp="1"/>
          </p:cNvSpPr>
          <p:nvPr>
            <p:ph type="sldNum" sz="quarter" idx="12"/>
          </p:nvPr>
        </p:nvSpPr>
        <p:spPr/>
        <p:txBody>
          <a:bodyPr/>
          <a:lstStyle/>
          <a:p>
            <a:fld id="{5C4E7A13-C3B1-4E5B-8808-50BA92E8174A}" type="slidenum">
              <a:rPr lang="en-IN" smtClean="0"/>
              <a:t>‹#›</a:t>
            </a:fld>
            <a:endParaRPr lang="en-IN"/>
          </a:p>
        </p:txBody>
      </p:sp>
    </p:spTree>
    <p:extLst>
      <p:ext uri="{BB962C8B-B14F-4D97-AF65-F5344CB8AC3E}">
        <p14:creationId xmlns:p14="http://schemas.microsoft.com/office/powerpoint/2010/main" val="3153196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C8343D-892F-45E2-9C53-8B2757A6D584}" type="datetime1">
              <a:rPr lang="en-IN" smtClean="0"/>
              <a:t>04-10-2017</a:t>
            </a:fld>
            <a:endParaRPr lang="en-IN"/>
          </a:p>
        </p:txBody>
      </p:sp>
      <p:sp>
        <p:nvSpPr>
          <p:cNvPr id="8" name="Footer Placeholder 7"/>
          <p:cNvSpPr>
            <a:spLocks noGrp="1"/>
          </p:cNvSpPr>
          <p:nvPr>
            <p:ph type="ftr" sz="quarter" idx="11"/>
          </p:nvPr>
        </p:nvSpPr>
        <p:spPr/>
        <p:txBody>
          <a:bodyPr/>
          <a:lstStyle/>
          <a:p>
            <a:r>
              <a:rPr lang="en-IN" smtClean="0"/>
              <a:t>Department of Aerospace Engineering </a:t>
            </a:r>
            <a:endParaRPr lang="en-IN"/>
          </a:p>
        </p:txBody>
      </p:sp>
      <p:sp>
        <p:nvSpPr>
          <p:cNvPr id="9" name="Slide Number Placeholder 8"/>
          <p:cNvSpPr>
            <a:spLocks noGrp="1"/>
          </p:cNvSpPr>
          <p:nvPr>
            <p:ph type="sldNum" sz="quarter" idx="12"/>
          </p:nvPr>
        </p:nvSpPr>
        <p:spPr/>
        <p:txBody>
          <a:bodyPr/>
          <a:lstStyle/>
          <a:p>
            <a:fld id="{5C4E7A13-C3B1-4E5B-8808-50BA92E8174A}" type="slidenum">
              <a:rPr lang="en-IN" smtClean="0"/>
              <a:t>‹#›</a:t>
            </a:fld>
            <a:endParaRPr lang="en-IN"/>
          </a:p>
        </p:txBody>
      </p:sp>
    </p:spTree>
    <p:extLst>
      <p:ext uri="{BB962C8B-B14F-4D97-AF65-F5344CB8AC3E}">
        <p14:creationId xmlns:p14="http://schemas.microsoft.com/office/powerpoint/2010/main" val="1911993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3F3564-C0A2-4272-BA3F-7009451FA651}" type="datetime1">
              <a:rPr lang="en-IN" smtClean="0"/>
              <a:t>04-10-2017</a:t>
            </a:fld>
            <a:endParaRPr lang="en-IN"/>
          </a:p>
        </p:txBody>
      </p:sp>
      <p:sp>
        <p:nvSpPr>
          <p:cNvPr id="4" name="Footer Placeholder 3"/>
          <p:cNvSpPr>
            <a:spLocks noGrp="1"/>
          </p:cNvSpPr>
          <p:nvPr>
            <p:ph type="ftr" sz="quarter" idx="11"/>
          </p:nvPr>
        </p:nvSpPr>
        <p:spPr/>
        <p:txBody>
          <a:bodyPr/>
          <a:lstStyle/>
          <a:p>
            <a:r>
              <a:rPr lang="en-IN" smtClean="0"/>
              <a:t>Department of Aerospace Engineering </a:t>
            </a:r>
            <a:endParaRPr lang="en-IN"/>
          </a:p>
        </p:txBody>
      </p:sp>
      <p:sp>
        <p:nvSpPr>
          <p:cNvPr id="5" name="Slide Number Placeholder 4"/>
          <p:cNvSpPr>
            <a:spLocks noGrp="1"/>
          </p:cNvSpPr>
          <p:nvPr>
            <p:ph type="sldNum" sz="quarter" idx="12"/>
          </p:nvPr>
        </p:nvSpPr>
        <p:spPr/>
        <p:txBody>
          <a:bodyPr/>
          <a:lstStyle/>
          <a:p>
            <a:fld id="{5C4E7A13-C3B1-4E5B-8808-50BA92E8174A}" type="slidenum">
              <a:rPr lang="en-IN" smtClean="0"/>
              <a:t>‹#›</a:t>
            </a:fld>
            <a:endParaRPr lang="en-IN"/>
          </a:p>
        </p:txBody>
      </p:sp>
    </p:spTree>
    <p:extLst>
      <p:ext uri="{BB962C8B-B14F-4D97-AF65-F5344CB8AC3E}">
        <p14:creationId xmlns:p14="http://schemas.microsoft.com/office/powerpoint/2010/main" val="436469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D039068-81EE-42B9-88FA-9BA7745C9DDD}" type="datetime1">
              <a:rPr lang="en-IN" smtClean="0"/>
              <a:t>04-10-2017</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smtClean="0"/>
              <a:t>Department of Aerospace Engineering </a:t>
            </a:r>
            <a:endParaRPr lang="en-IN"/>
          </a:p>
        </p:txBody>
      </p:sp>
      <p:sp>
        <p:nvSpPr>
          <p:cNvPr id="9" name="Slide Number Placeholder 8"/>
          <p:cNvSpPr>
            <a:spLocks noGrp="1"/>
          </p:cNvSpPr>
          <p:nvPr>
            <p:ph type="sldNum" sz="quarter" idx="12"/>
          </p:nvPr>
        </p:nvSpPr>
        <p:spPr/>
        <p:txBody>
          <a:bodyPr/>
          <a:lstStyle/>
          <a:p>
            <a:fld id="{5C4E7A13-C3B1-4E5B-8808-50BA92E8174A}" type="slidenum">
              <a:rPr lang="en-IN" smtClean="0"/>
              <a:t>‹#›</a:t>
            </a:fld>
            <a:endParaRPr lang="en-IN"/>
          </a:p>
        </p:txBody>
      </p:sp>
    </p:spTree>
    <p:extLst>
      <p:ext uri="{BB962C8B-B14F-4D97-AF65-F5344CB8AC3E}">
        <p14:creationId xmlns:p14="http://schemas.microsoft.com/office/powerpoint/2010/main" val="1178729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8ECF1EC-C699-4EEC-8BCF-3F3F191722B6}" type="datetime1">
              <a:rPr lang="en-IN" smtClean="0"/>
              <a:t>04-10-2017</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smtClean="0"/>
              <a:t>Department of Aerospace Engineering </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4E7A13-C3B1-4E5B-8808-50BA92E8174A}" type="slidenum">
              <a:rPr lang="en-IN" smtClean="0"/>
              <a:t>‹#›</a:t>
            </a:fld>
            <a:endParaRPr lang="en-IN"/>
          </a:p>
        </p:txBody>
      </p:sp>
    </p:spTree>
    <p:extLst>
      <p:ext uri="{BB962C8B-B14F-4D97-AF65-F5344CB8AC3E}">
        <p14:creationId xmlns:p14="http://schemas.microsoft.com/office/powerpoint/2010/main" val="3233137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AE2778-1E62-4FF8-8A4F-EA982ECDE739}" type="datetime1">
              <a:rPr lang="en-IN" smtClean="0"/>
              <a:t>04-10-2017</a:t>
            </a:fld>
            <a:endParaRPr lang="en-IN"/>
          </a:p>
        </p:txBody>
      </p:sp>
      <p:sp>
        <p:nvSpPr>
          <p:cNvPr id="6" name="Footer Placeholder 5"/>
          <p:cNvSpPr>
            <a:spLocks noGrp="1"/>
          </p:cNvSpPr>
          <p:nvPr>
            <p:ph type="ftr" sz="quarter" idx="11"/>
          </p:nvPr>
        </p:nvSpPr>
        <p:spPr/>
        <p:txBody>
          <a:bodyPr/>
          <a:lstStyle/>
          <a:p>
            <a:r>
              <a:rPr lang="en-IN" smtClean="0"/>
              <a:t>Department of Aerospace Engineering </a:t>
            </a:r>
            <a:endParaRPr lang="en-IN"/>
          </a:p>
        </p:txBody>
      </p:sp>
      <p:sp>
        <p:nvSpPr>
          <p:cNvPr id="7" name="Slide Number Placeholder 6"/>
          <p:cNvSpPr>
            <a:spLocks noGrp="1"/>
          </p:cNvSpPr>
          <p:nvPr>
            <p:ph type="sldNum" sz="quarter" idx="12"/>
          </p:nvPr>
        </p:nvSpPr>
        <p:spPr/>
        <p:txBody>
          <a:bodyPr/>
          <a:lstStyle/>
          <a:p>
            <a:fld id="{5C4E7A13-C3B1-4E5B-8808-50BA92E8174A}" type="slidenum">
              <a:rPr lang="en-IN" smtClean="0"/>
              <a:t>‹#›</a:t>
            </a:fld>
            <a:endParaRPr lang="en-IN"/>
          </a:p>
        </p:txBody>
      </p:sp>
    </p:spTree>
    <p:extLst>
      <p:ext uri="{BB962C8B-B14F-4D97-AF65-F5344CB8AC3E}">
        <p14:creationId xmlns:p14="http://schemas.microsoft.com/office/powerpoint/2010/main" val="18435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E99F83-4C35-4E82-8E39-C19590F1432D}" type="datetime1">
              <a:rPr lang="en-IN" smtClean="0"/>
              <a:t>04-10-2017</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smtClean="0"/>
              <a:t>Department of Aerospace Engineering </a:t>
            </a:r>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4E7A13-C3B1-4E5B-8808-50BA92E8174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1016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6.bin"/><Relationship Id="rId4" Type="http://schemas.openxmlformats.org/officeDocument/2006/relationships/image" Target="../media/image8.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9.bin"/><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71116" y="1122363"/>
            <a:ext cx="8887295" cy="2387600"/>
          </a:xfrm>
        </p:spPr>
        <p:txBody>
          <a:bodyPr>
            <a:normAutofit/>
          </a:bodyPr>
          <a:lstStyle/>
          <a:p>
            <a:pPr algn="ctr"/>
            <a:r>
              <a:rPr lang="en-IN" sz="6000" b="1" dirty="0" smtClean="0">
                <a:latin typeface="Times New Roman" panose="02020603050405020304" pitchFamily="18" charset="0"/>
                <a:cs typeface="Times New Roman" panose="02020603050405020304" pitchFamily="18" charset="0"/>
              </a:rPr>
              <a:t>MINOR PRESENTATION  </a:t>
            </a:r>
            <a:endParaRPr lang="en-IN" sz="6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28840" y="4571530"/>
            <a:ext cx="3729525" cy="1143000"/>
          </a:xfrm>
        </p:spPr>
        <p:txBody>
          <a:bodyPr>
            <a:normAutofit/>
          </a:bodyPr>
          <a:lstStyle/>
          <a:p>
            <a:r>
              <a:rPr lang="en-IN" b="1" dirty="0" smtClean="0"/>
              <a:t>MENTOR: DR. VELIDI V S </a:t>
            </a:r>
            <a:r>
              <a:rPr lang="en-IN" b="1" dirty="0" smtClean="0"/>
              <a:t>S</a:t>
            </a:r>
            <a:r>
              <a:rPr lang="en-IN" b="1" dirty="0" smtClean="0"/>
              <a:t> GURUNADH </a:t>
            </a:r>
          </a:p>
        </p:txBody>
      </p:sp>
      <p:sp>
        <p:nvSpPr>
          <p:cNvPr id="4" name="Footer Placeholder 3"/>
          <p:cNvSpPr>
            <a:spLocks noGrp="1"/>
          </p:cNvSpPr>
          <p:nvPr>
            <p:ph type="ftr" sz="quarter" idx="11"/>
          </p:nvPr>
        </p:nvSpPr>
        <p:spPr/>
        <p:txBody>
          <a:bodyPr/>
          <a:lstStyle/>
          <a:p>
            <a:r>
              <a:rPr lang="en-IN" sz="1200" i="1" dirty="0" smtClean="0">
                <a:solidFill>
                  <a:schemeClr val="tx1"/>
                </a:solidFill>
                <a:latin typeface="Times New Roman" panose="02020603050405020304" pitchFamily="18" charset="0"/>
                <a:cs typeface="Times New Roman" panose="02020603050405020304" pitchFamily="18" charset="0"/>
              </a:rPr>
              <a:t>Department of Aerospace Engineering </a:t>
            </a:r>
            <a:endParaRPr lang="en-IN" sz="1200" i="1"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537492" y="354013"/>
            <a:ext cx="2333625" cy="1962150"/>
          </a:xfrm>
          <a:prstGeom prst="rect">
            <a:avLst/>
          </a:prstGeom>
        </p:spPr>
      </p:pic>
      <p:sp>
        <p:nvSpPr>
          <p:cNvPr id="6" name="TextBox 5"/>
          <p:cNvSpPr txBox="1"/>
          <p:nvPr/>
        </p:nvSpPr>
        <p:spPr>
          <a:xfrm>
            <a:off x="6413678" y="4471875"/>
            <a:ext cx="4739425" cy="1200329"/>
          </a:xfrm>
          <a:prstGeom prst="rect">
            <a:avLst/>
          </a:prstGeom>
          <a:noFill/>
        </p:spPr>
        <p:txBody>
          <a:bodyPr wrap="square" rtlCol="0">
            <a:spAutoFit/>
          </a:bodyPr>
          <a:lstStyle/>
          <a:p>
            <a:r>
              <a:rPr lang="en-IN" sz="2400" b="1" dirty="0" smtClean="0">
                <a:latin typeface="+mj-lt"/>
              </a:rPr>
              <a:t>TEAM MEMBERS: ABHISHEK SHARMA, ANKUR, ANIRUDHA JAIN, SOHAIB GHAZALI </a:t>
            </a:r>
            <a:endParaRPr lang="en-IN" sz="2400" b="1" dirty="0">
              <a:latin typeface="+mj-lt"/>
            </a:endParaRPr>
          </a:p>
        </p:txBody>
      </p:sp>
    </p:spTree>
    <p:extLst>
      <p:ext uri="{BB962C8B-B14F-4D97-AF65-F5344CB8AC3E}">
        <p14:creationId xmlns:p14="http://schemas.microsoft.com/office/powerpoint/2010/main" val="928621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METHODOLOGY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800" dirty="0" smtClean="0">
                <a:latin typeface="Times New Roman" panose="02020603050405020304" pitchFamily="18" charset="0"/>
                <a:cs typeface="Times New Roman" panose="02020603050405020304" pitchFamily="18" charset="0"/>
              </a:rPr>
              <a:t>1. Calculation of blade profile dimensions </a:t>
            </a:r>
          </a:p>
          <a:p>
            <a:r>
              <a:rPr lang="en-IN" sz="2800" dirty="0" smtClean="0">
                <a:latin typeface="Times New Roman" panose="02020603050405020304" pitchFamily="18" charset="0"/>
                <a:cs typeface="Times New Roman" panose="02020603050405020304" pitchFamily="18" charset="0"/>
              </a:rPr>
              <a:t>2. Generate 3D computer models using CATIA V5</a:t>
            </a:r>
          </a:p>
          <a:p>
            <a:r>
              <a:rPr lang="en-IN" sz="2800" dirty="0" smtClean="0">
                <a:latin typeface="Times New Roman" panose="02020603050405020304" pitchFamily="18" charset="0"/>
                <a:cs typeface="Times New Roman" panose="02020603050405020304" pitchFamily="18" charset="0"/>
              </a:rPr>
              <a:t>3. 3D flow analysis using CFD</a:t>
            </a:r>
          </a:p>
          <a:p>
            <a:r>
              <a:rPr lang="en-IN" sz="2800" dirty="0" smtClean="0">
                <a:latin typeface="Times New Roman" panose="02020603050405020304" pitchFamily="18" charset="0"/>
                <a:cs typeface="Times New Roman" panose="02020603050405020304" pitchFamily="18" charset="0"/>
              </a:rPr>
              <a:t>4. Fabrication of designed rotor blade</a:t>
            </a:r>
          </a:p>
          <a:p>
            <a:r>
              <a:rPr lang="en-IN" sz="2800" dirty="0" smtClean="0">
                <a:latin typeface="Times New Roman" panose="02020603050405020304" pitchFamily="18" charset="0"/>
                <a:cs typeface="Times New Roman" panose="02020603050405020304" pitchFamily="18" charset="0"/>
              </a:rPr>
              <a:t>5. Cascade Wind tunnel testing </a:t>
            </a:r>
          </a:p>
          <a:p>
            <a:r>
              <a:rPr lang="en-IN" sz="2800" dirty="0" smtClean="0">
                <a:latin typeface="Times New Roman" panose="02020603050405020304" pitchFamily="18" charset="0"/>
                <a:cs typeface="Times New Roman" panose="02020603050405020304" pitchFamily="18" charset="0"/>
              </a:rPr>
              <a:t>6. Conclusion of results </a:t>
            </a:r>
          </a:p>
        </p:txBody>
      </p:sp>
      <p:sp>
        <p:nvSpPr>
          <p:cNvPr id="4" name="Footer Placeholder 3"/>
          <p:cNvSpPr>
            <a:spLocks noGrp="1"/>
          </p:cNvSpPr>
          <p:nvPr>
            <p:ph type="ftr" sz="quarter" idx="11"/>
          </p:nvPr>
        </p:nvSpPr>
        <p:spPr/>
        <p:txBody>
          <a:bodyPr/>
          <a:lstStyle/>
          <a:p>
            <a:r>
              <a:rPr lang="en-IN" smtClean="0"/>
              <a:t>Department of Aerospace Engineering </a:t>
            </a:r>
            <a:endParaRPr lang="en-IN"/>
          </a:p>
        </p:txBody>
      </p:sp>
    </p:spTree>
    <p:extLst>
      <p:ext uri="{BB962C8B-B14F-4D97-AF65-F5344CB8AC3E}">
        <p14:creationId xmlns:p14="http://schemas.microsoft.com/office/powerpoint/2010/main" val="41782565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TIMELINE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IN" dirty="0"/>
          </a:p>
        </p:txBody>
      </p:sp>
      <p:sp>
        <p:nvSpPr>
          <p:cNvPr id="4" name="Footer Placeholder 3"/>
          <p:cNvSpPr>
            <a:spLocks noGrp="1"/>
          </p:cNvSpPr>
          <p:nvPr>
            <p:ph type="ftr" sz="quarter" idx="11"/>
          </p:nvPr>
        </p:nvSpPr>
        <p:spPr/>
        <p:txBody>
          <a:bodyPr/>
          <a:lstStyle/>
          <a:p>
            <a:r>
              <a:rPr lang="en-IN" smtClean="0"/>
              <a:t>Department of Aerospace Engineering </a:t>
            </a:r>
            <a:endParaRPr lang="en-IN"/>
          </a:p>
        </p:txBody>
      </p:sp>
    </p:spTree>
    <p:extLst>
      <p:ext uri="{BB962C8B-B14F-4D97-AF65-F5344CB8AC3E}">
        <p14:creationId xmlns:p14="http://schemas.microsoft.com/office/powerpoint/2010/main" val="3710711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AIM OF PROJECT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3600" i="1" dirty="0" smtClean="0">
                <a:latin typeface="Times New Roman" panose="02020603050405020304" pitchFamily="18" charset="0"/>
                <a:cs typeface="Times New Roman" panose="02020603050405020304" pitchFamily="18" charset="0"/>
              </a:rPr>
              <a:t>The objective of the project is to design, fabricate and testing of axial turbine blades in a cascade wind tunnel and hence compute the blade efficiency. </a:t>
            </a:r>
            <a:endParaRPr lang="en-IN" sz="3600" i="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Department of Aerospace Engineering </a:t>
            </a:r>
            <a:endParaRPr lang="en-IN"/>
          </a:p>
        </p:txBody>
      </p:sp>
    </p:spTree>
    <p:extLst>
      <p:ext uri="{BB962C8B-B14F-4D97-AF65-F5344CB8AC3E}">
        <p14:creationId xmlns:p14="http://schemas.microsoft.com/office/powerpoint/2010/main" val="1350130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sz="2800" dirty="0" smtClean="0"/>
              <a:t> </a:t>
            </a:r>
            <a:r>
              <a:rPr lang="en-IN" sz="2800" dirty="0" smtClean="0">
                <a:latin typeface="Times New Roman" panose="02020603050405020304" pitchFamily="18" charset="0"/>
                <a:cs typeface="Times New Roman" panose="02020603050405020304" pitchFamily="18" charset="0"/>
              </a:rPr>
              <a:t>Axial turbines are commonly used in aircraft industry. In this type of turbines the fluid moves in an axial direction through the rotor and as compared to centrifugal type turbines, they can handle greater mass flow and are highly efficient. </a:t>
            </a:r>
          </a:p>
          <a:p>
            <a:pPr marL="0" indent="0">
              <a:buNone/>
            </a:pPr>
            <a:endParaRPr lang="en-IN"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The main  function of the axial turbine is to convert pressure energy and heat energy into kinetic and mechanical energy. </a:t>
            </a:r>
          </a:p>
          <a:p>
            <a:pPr marL="0" indent="0">
              <a:buNone/>
            </a:pPr>
            <a:endParaRPr lang="en-IN" sz="2800" dirty="0"/>
          </a:p>
        </p:txBody>
      </p:sp>
      <p:sp>
        <p:nvSpPr>
          <p:cNvPr id="4" name="Footer Placeholder 3"/>
          <p:cNvSpPr>
            <a:spLocks noGrp="1"/>
          </p:cNvSpPr>
          <p:nvPr>
            <p:ph type="ftr" sz="quarter" idx="11"/>
          </p:nvPr>
        </p:nvSpPr>
        <p:spPr/>
        <p:txBody>
          <a:bodyPr/>
          <a:lstStyle/>
          <a:p>
            <a:r>
              <a:rPr lang="en-IN" smtClean="0"/>
              <a:t>Department of Aerospace Engineering </a:t>
            </a:r>
            <a:endParaRPr lang="en-IN"/>
          </a:p>
        </p:txBody>
      </p:sp>
    </p:spTree>
    <p:extLst>
      <p:ext uri="{BB962C8B-B14F-4D97-AF65-F5344CB8AC3E}">
        <p14:creationId xmlns:p14="http://schemas.microsoft.com/office/powerpoint/2010/main" val="28859779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INTRODUCTION</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 We have chosen an axial turbine instead of an axial compressor because of the following reasons:</a:t>
            </a:r>
          </a:p>
          <a:p>
            <a:pPr>
              <a:buFont typeface="Wingdings" panose="05000000000000000000" pitchFamily="2" charset="2"/>
              <a:buChar char="ü"/>
            </a:pPr>
            <a:r>
              <a:rPr lang="en-IN" sz="2800" dirty="0" smtClean="0">
                <a:latin typeface="Times New Roman" panose="02020603050405020304" pitchFamily="18" charset="0"/>
                <a:cs typeface="Times New Roman" panose="02020603050405020304" pitchFamily="18" charset="0"/>
              </a:rPr>
              <a:t>The efficiency of an axial turbine is higher than that of an axial compressor because axial turbine blades do not undergo boundary layer separation due to favourable pressure gradient. </a:t>
            </a:r>
          </a:p>
          <a:p>
            <a:pPr>
              <a:buFont typeface="Wingdings" panose="05000000000000000000" pitchFamily="2" charset="2"/>
              <a:buChar char="ü"/>
            </a:pPr>
            <a:r>
              <a:rPr lang="en-IN" sz="2800" dirty="0" smtClean="0">
                <a:latin typeface="Times New Roman" panose="02020603050405020304" pitchFamily="18" charset="0"/>
                <a:cs typeface="Times New Roman" panose="02020603050405020304" pitchFamily="18" charset="0"/>
              </a:rPr>
              <a:t>It is easy to design and manufacture </a:t>
            </a:r>
          </a:p>
          <a:p>
            <a:pPr>
              <a:buFont typeface="Wingdings" panose="05000000000000000000" pitchFamily="2" charset="2"/>
              <a:buChar char="ü"/>
            </a:pPr>
            <a:endParaRPr lang="en-IN" sz="2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Department of Aerospace Engineering </a:t>
            </a:r>
            <a:endParaRPr lang="en-IN"/>
          </a:p>
        </p:txBody>
      </p:sp>
    </p:spTree>
    <p:extLst>
      <p:ext uri="{BB962C8B-B14F-4D97-AF65-F5344CB8AC3E}">
        <p14:creationId xmlns:p14="http://schemas.microsoft.com/office/powerpoint/2010/main" val="5380592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BASIC EQUATIONS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a:t>
            </a:r>
            <a:r>
              <a:rPr lang="en-IN" sz="2800" b="1" dirty="0" smtClean="0">
                <a:latin typeface="Times New Roman" panose="02020603050405020304" pitchFamily="18" charset="0"/>
                <a:cs typeface="Times New Roman" panose="02020603050405020304" pitchFamily="18" charset="0"/>
              </a:rPr>
              <a:t>Euler work equation </a:t>
            </a:r>
          </a:p>
          <a:p>
            <a:pPr marL="0" indent="0">
              <a:buNone/>
            </a:pPr>
            <a:r>
              <a:rPr lang="en-IN" sz="2400" dirty="0" smtClean="0">
                <a:latin typeface="Times New Roman" panose="02020603050405020304" pitchFamily="18" charset="0"/>
                <a:cs typeface="Times New Roman" panose="02020603050405020304" pitchFamily="18" charset="0"/>
              </a:rPr>
              <a:t>Similar to Newton’s 2</a:t>
            </a:r>
            <a:r>
              <a:rPr lang="en-IN" sz="2400" baseline="30000" dirty="0" smtClean="0">
                <a:latin typeface="Times New Roman" panose="02020603050405020304" pitchFamily="18" charset="0"/>
                <a:cs typeface="Times New Roman" panose="02020603050405020304" pitchFamily="18" charset="0"/>
              </a:rPr>
              <a:t>nd</a:t>
            </a:r>
            <a:r>
              <a:rPr lang="en-IN" sz="2400" dirty="0" smtClean="0">
                <a:latin typeface="Times New Roman" panose="02020603050405020304" pitchFamily="18" charset="0"/>
                <a:cs typeface="Times New Roman" panose="02020603050405020304" pitchFamily="18" charset="0"/>
              </a:rPr>
              <a:t> law of motion, which describes how torque and angular momentum are related i.e. the net torque will be equal to time rate of change of angular momentum </a:t>
            </a: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Following the equation a similar expression can be derived for the specific work done by the axial blade: </a:t>
            </a:r>
          </a:p>
          <a:p>
            <a:pPr marL="0" indent="0">
              <a:buNone/>
            </a:pPr>
            <a:endParaRPr lang="en-IN" sz="2800" dirty="0" smtClean="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Department of Aerospace Engineering </a:t>
            </a:r>
            <a:endParaRPr lang="en-IN"/>
          </a:p>
        </p:txBody>
      </p:sp>
      <p:graphicFrame>
        <p:nvGraphicFramePr>
          <p:cNvPr id="5" name="Object 4"/>
          <p:cNvGraphicFramePr>
            <a:graphicFrameLocks noChangeAspect="1"/>
          </p:cNvGraphicFramePr>
          <p:nvPr>
            <p:extLst>
              <p:ext uri="{D42A27DB-BD31-4B8C-83A1-F6EECF244321}">
                <p14:modId xmlns:p14="http://schemas.microsoft.com/office/powerpoint/2010/main" val="2917962681"/>
              </p:ext>
            </p:extLst>
          </p:nvPr>
        </p:nvGraphicFramePr>
        <p:xfrm>
          <a:off x="3426719" y="3539244"/>
          <a:ext cx="3360447" cy="857124"/>
        </p:xfrm>
        <a:graphic>
          <a:graphicData uri="http://schemas.openxmlformats.org/presentationml/2006/ole">
            <mc:AlternateContent xmlns:mc="http://schemas.openxmlformats.org/markup-compatibility/2006">
              <mc:Choice xmlns:v="urn:schemas-microsoft-com:vml" Requires="v">
                <p:oleObj spid="_x0000_s1046" name="Equation" r:id="rId3" imgW="1244520" imgH="317160" progId="Equation.3">
                  <p:embed/>
                </p:oleObj>
              </mc:Choice>
              <mc:Fallback>
                <p:oleObj name="Equation" r:id="rId3" imgW="1244520" imgH="317160" progId="Equation.3">
                  <p:embed/>
                  <p:pic>
                    <p:nvPicPr>
                      <p:cNvPr id="0" name=""/>
                      <p:cNvPicPr/>
                      <p:nvPr/>
                    </p:nvPicPr>
                    <p:blipFill>
                      <a:blip r:embed="rId4"/>
                      <a:stretch>
                        <a:fillRect/>
                      </a:stretch>
                    </p:blipFill>
                    <p:spPr>
                      <a:xfrm>
                        <a:off x="3426719" y="3539244"/>
                        <a:ext cx="3360447" cy="857124"/>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47226563"/>
              </p:ext>
            </p:extLst>
          </p:nvPr>
        </p:nvGraphicFramePr>
        <p:xfrm>
          <a:off x="4077145" y="5157860"/>
          <a:ext cx="3637300" cy="1064576"/>
        </p:xfrm>
        <a:graphic>
          <a:graphicData uri="http://schemas.openxmlformats.org/presentationml/2006/ole">
            <mc:AlternateContent xmlns:mc="http://schemas.openxmlformats.org/markup-compatibility/2006">
              <mc:Choice xmlns:v="urn:schemas-microsoft-com:vml" Requires="v">
                <p:oleObj spid="_x0000_s1047" name="Equation" r:id="rId5" imgW="1562040" imgH="457200" progId="Equation.3">
                  <p:embed/>
                </p:oleObj>
              </mc:Choice>
              <mc:Fallback>
                <p:oleObj name="Equation" r:id="rId5" imgW="1562040" imgH="457200" progId="Equation.3">
                  <p:embed/>
                  <p:pic>
                    <p:nvPicPr>
                      <p:cNvPr id="0" name=""/>
                      <p:cNvPicPr/>
                      <p:nvPr/>
                    </p:nvPicPr>
                    <p:blipFill>
                      <a:blip r:embed="rId6"/>
                      <a:stretch>
                        <a:fillRect/>
                      </a:stretch>
                    </p:blipFill>
                    <p:spPr>
                      <a:xfrm>
                        <a:off x="4077145" y="5157860"/>
                        <a:ext cx="3637300" cy="1064576"/>
                      </a:xfrm>
                      <a:prstGeom prst="rect">
                        <a:avLst/>
                      </a:prstGeom>
                    </p:spPr>
                  </p:pic>
                </p:oleObj>
              </mc:Fallback>
            </mc:AlternateContent>
          </a:graphicData>
        </a:graphic>
      </p:graphicFrame>
    </p:spTree>
    <p:extLst>
      <p:ext uri="{BB962C8B-B14F-4D97-AF65-F5344CB8AC3E}">
        <p14:creationId xmlns:p14="http://schemas.microsoft.com/office/powerpoint/2010/main" val="441880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VELOCITY TRIANGLES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400" dirty="0" smtClean="0">
                <a:latin typeface="Times New Roman" panose="02020603050405020304" pitchFamily="18" charset="0"/>
                <a:cs typeface="Times New Roman" panose="02020603050405020304" pitchFamily="18" charset="0"/>
              </a:rPr>
              <a:t>When studying turbines, velocity triangles are used in order to get an understanding of how the flow interacts with the blades. The fluid enters the stator where it is usually accelerated to some degree in the absolute frame of reference. It then enters the rotor where the flow normally experiences acceleration in the relative frame of reference.  The absolute velocity can be calculated by </a:t>
            </a:r>
            <a:r>
              <a:rPr lang="en-IN" sz="2400" dirty="0" err="1" smtClean="0">
                <a:latin typeface="Times New Roman" panose="02020603050405020304" pitchFamily="18" charset="0"/>
                <a:cs typeface="Times New Roman" panose="02020603050405020304" pitchFamily="18" charset="0"/>
              </a:rPr>
              <a:t>vectorially</a:t>
            </a:r>
            <a:r>
              <a:rPr lang="en-IN" sz="2400" dirty="0" smtClean="0">
                <a:latin typeface="Times New Roman" panose="02020603050405020304" pitchFamily="18" charset="0"/>
                <a:cs typeface="Times New Roman" panose="02020603050405020304" pitchFamily="18" charset="0"/>
              </a:rPr>
              <a:t> adding the relative velocity component and the blade velocity:</a:t>
            </a:r>
          </a:p>
          <a:p>
            <a:endParaRPr lang="en-IN" sz="2400"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Department of Aerospace Engineering </a:t>
            </a:r>
            <a:endParaRPr lang="en-IN"/>
          </a:p>
        </p:txBody>
      </p:sp>
      <p:graphicFrame>
        <p:nvGraphicFramePr>
          <p:cNvPr id="5" name="Object 4"/>
          <p:cNvGraphicFramePr>
            <a:graphicFrameLocks noChangeAspect="1"/>
          </p:cNvGraphicFramePr>
          <p:nvPr>
            <p:extLst>
              <p:ext uri="{D42A27DB-BD31-4B8C-83A1-F6EECF244321}">
                <p14:modId xmlns:p14="http://schemas.microsoft.com/office/powerpoint/2010/main" val="929279905"/>
              </p:ext>
            </p:extLst>
          </p:nvPr>
        </p:nvGraphicFramePr>
        <p:xfrm>
          <a:off x="4201285" y="4516773"/>
          <a:ext cx="1845350" cy="570381"/>
        </p:xfrm>
        <a:graphic>
          <a:graphicData uri="http://schemas.openxmlformats.org/presentationml/2006/ole">
            <mc:AlternateContent xmlns:mc="http://schemas.openxmlformats.org/markup-compatibility/2006">
              <mc:Choice xmlns:v="urn:schemas-microsoft-com:vml" Requires="v">
                <p:oleObj spid="_x0000_s2058" name="Equation" r:id="rId3" imgW="698400" imgH="215640" progId="Equation.3">
                  <p:embed/>
                </p:oleObj>
              </mc:Choice>
              <mc:Fallback>
                <p:oleObj name="Equation" r:id="rId3" imgW="698400" imgH="215640" progId="Equation.3">
                  <p:embed/>
                  <p:pic>
                    <p:nvPicPr>
                      <p:cNvPr id="0" name=""/>
                      <p:cNvPicPr/>
                      <p:nvPr/>
                    </p:nvPicPr>
                    <p:blipFill>
                      <a:blip r:embed="rId4"/>
                      <a:stretch>
                        <a:fillRect/>
                      </a:stretch>
                    </p:blipFill>
                    <p:spPr>
                      <a:xfrm>
                        <a:off x="4201285" y="4516773"/>
                        <a:ext cx="1845350" cy="570381"/>
                      </a:xfrm>
                      <a:prstGeom prst="rect">
                        <a:avLst/>
                      </a:prstGeom>
                    </p:spPr>
                  </p:pic>
                </p:oleObj>
              </mc:Fallback>
            </mc:AlternateContent>
          </a:graphicData>
        </a:graphic>
      </p:graphicFrame>
    </p:spTree>
    <p:extLst>
      <p:ext uri="{BB962C8B-B14F-4D97-AF65-F5344CB8AC3E}">
        <p14:creationId xmlns:p14="http://schemas.microsoft.com/office/powerpoint/2010/main" val="40555111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9424759" cy="1142952"/>
          </a:xfrm>
        </p:spPr>
        <p:txBody>
          <a:bodyPr/>
          <a:lstStyle/>
          <a:p>
            <a:r>
              <a:rPr lang="en-IN" b="1" dirty="0" smtClean="0">
                <a:latin typeface="Times New Roman" panose="02020603050405020304" pitchFamily="18" charset="0"/>
                <a:cs typeface="Times New Roman" panose="02020603050405020304" pitchFamily="18" charset="0"/>
              </a:rPr>
              <a:t>BLADE PARAMETERS</a:t>
            </a:r>
            <a:endParaRPr lang="en-IN"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z="1200" dirty="0" smtClean="0"/>
              <a:t>Department of Aerospace Engineering </a:t>
            </a:r>
            <a:endParaRPr lang="en-IN" sz="1200" dirty="0"/>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415485" y="2001988"/>
            <a:ext cx="7482624" cy="3885364"/>
          </a:xfrm>
          <a:prstGeom prst="rect">
            <a:avLst/>
          </a:prstGeom>
        </p:spPr>
      </p:pic>
      <p:graphicFrame>
        <p:nvGraphicFramePr>
          <p:cNvPr id="10" name="Object 9"/>
          <p:cNvGraphicFramePr>
            <a:graphicFrameLocks noChangeAspect="1"/>
          </p:cNvGraphicFramePr>
          <p:nvPr>
            <p:extLst>
              <p:ext uri="{D42A27DB-BD31-4B8C-83A1-F6EECF244321}">
                <p14:modId xmlns:p14="http://schemas.microsoft.com/office/powerpoint/2010/main" val="324030314"/>
              </p:ext>
            </p:extLst>
          </p:nvPr>
        </p:nvGraphicFramePr>
        <p:xfrm>
          <a:off x="6586330" y="2658920"/>
          <a:ext cx="5214433" cy="857167"/>
        </p:xfrm>
        <a:graphic>
          <a:graphicData uri="http://schemas.openxmlformats.org/presentationml/2006/ole">
            <mc:AlternateContent xmlns:mc="http://schemas.openxmlformats.org/markup-compatibility/2006">
              <mc:Choice xmlns:v="urn:schemas-microsoft-com:vml" Requires="v">
                <p:oleObj spid="_x0000_s4104" name="Equation" r:id="rId4" imgW="2781300" imgH="457200" progId="Equation.3">
                  <p:embed/>
                </p:oleObj>
              </mc:Choice>
              <mc:Fallback>
                <p:oleObj name="Equation" r:id="rId4" imgW="2781300" imgH="4572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6330" y="2658920"/>
                        <a:ext cx="5214433" cy="857167"/>
                      </a:xfrm>
                      <a:prstGeom prst="rect">
                        <a:avLst/>
                      </a:prstGeom>
                      <a:noFill/>
                    </p:spPr>
                  </p:pic>
                </p:oleObj>
              </mc:Fallback>
            </mc:AlternateContent>
          </a:graphicData>
        </a:graphic>
      </p:graphicFrame>
    </p:spTree>
    <p:extLst>
      <p:ext uri="{BB962C8B-B14F-4D97-AF65-F5344CB8AC3E}">
        <p14:creationId xmlns:p14="http://schemas.microsoft.com/office/powerpoint/2010/main" val="15917818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387" y="596197"/>
            <a:ext cx="6594543" cy="863179"/>
          </a:xfrm>
        </p:spPr>
        <p:txBody>
          <a:bodyPr>
            <a:normAutofit/>
          </a:bodyPr>
          <a:lstStyle/>
          <a:p>
            <a:r>
              <a:rPr lang="en-IN" sz="4400" b="1" dirty="0" smtClean="0">
                <a:latin typeface="Times New Roman" panose="02020603050405020304" pitchFamily="18" charset="0"/>
                <a:cs typeface="Times New Roman" panose="02020603050405020304" pitchFamily="18" charset="0"/>
              </a:rPr>
              <a:t>BLADE PARAMETERS </a:t>
            </a:r>
            <a:endParaRPr lang="en-IN"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8387" y="1869443"/>
            <a:ext cx="10058400" cy="4435796"/>
          </a:xfrm>
        </p:spPr>
        <p:txBody>
          <a:bodyPr>
            <a:normAutofit/>
          </a:bodyPr>
          <a:lstStyle/>
          <a:p>
            <a:r>
              <a:rPr lang="en-IN" sz="2200" b="1" dirty="0" smtClean="0">
                <a:latin typeface="Times New Roman" panose="02020603050405020304" pitchFamily="18" charset="0"/>
                <a:cs typeface="Times New Roman" panose="02020603050405020304" pitchFamily="18" charset="0"/>
              </a:rPr>
              <a:t>1. DEGREE OF REACTION</a:t>
            </a:r>
          </a:p>
          <a:p>
            <a:r>
              <a:rPr lang="en-IN" sz="2800" b="1" dirty="0" smtClean="0">
                <a:latin typeface="Times New Roman" panose="02020603050405020304" pitchFamily="18" charset="0"/>
                <a:cs typeface="Times New Roman" panose="02020603050405020304" pitchFamily="18" charset="0"/>
              </a:rPr>
              <a:t> </a:t>
            </a:r>
            <a:r>
              <a:rPr lang="en-IN" sz="2600" dirty="0" smtClean="0">
                <a:latin typeface="Times New Roman" panose="02020603050405020304" pitchFamily="18" charset="0"/>
                <a:cs typeface="Times New Roman" panose="02020603050405020304" pitchFamily="18" charset="0"/>
              </a:rPr>
              <a:t>The degree of reaction is defined as:</a:t>
            </a:r>
          </a:p>
          <a:p>
            <a:endParaRPr lang="en-IN" sz="2800" b="1" dirty="0">
              <a:latin typeface="Times New Roman" panose="02020603050405020304" pitchFamily="18" charset="0"/>
              <a:cs typeface="Times New Roman" panose="02020603050405020304" pitchFamily="18" charset="0"/>
            </a:endParaRPr>
          </a:p>
          <a:p>
            <a:pPr marL="0" indent="0">
              <a:buNone/>
            </a:pPr>
            <a:endParaRPr lang="en-IN" sz="2800" b="1" dirty="0" smtClean="0">
              <a:latin typeface="Times New Roman" panose="02020603050405020304" pitchFamily="18" charset="0"/>
              <a:cs typeface="Times New Roman" panose="02020603050405020304" pitchFamily="18" charset="0"/>
            </a:endParaRPr>
          </a:p>
          <a:p>
            <a:r>
              <a:rPr lang="en-IN" sz="2200" b="1" dirty="0" smtClean="0">
                <a:latin typeface="Times New Roman" panose="02020603050405020304" pitchFamily="18" charset="0"/>
                <a:cs typeface="Times New Roman" panose="02020603050405020304" pitchFamily="18" charset="0"/>
              </a:rPr>
              <a:t>2. BLADE LOADING COEFFICIENT </a:t>
            </a:r>
          </a:p>
          <a:p>
            <a:r>
              <a:rPr lang="en-IN" sz="2200" dirty="0">
                <a:latin typeface="Times New Roman" panose="02020603050405020304" pitchFamily="18" charset="0"/>
                <a:cs typeface="Times New Roman" panose="02020603050405020304" pitchFamily="18" charset="0"/>
              </a:rPr>
              <a:t>The blade-loading coefficient is used to express work capacity of the stage. It is defined as the ratio of the specific work of the stage to the square of the blade velocity—that is, the blade-loading coefficient or temperature-drop coefficient  is given by:</a:t>
            </a:r>
          </a:p>
        </p:txBody>
      </p:sp>
      <p:sp>
        <p:nvSpPr>
          <p:cNvPr id="4" name="Footer Placeholder 3"/>
          <p:cNvSpPr>
            <a:spLocks noGrp="1"/>
          </p:cNvSpPr>
          <p:nvPr>
            <p:ph type="ftr" sz="quarter" idx="11"/>
          </p:nvPr>
        </p:nvSpPr>
        <p:spPr/>
        <p:txBody>
          <a:bodyPr/>
          <a:lstStyle/>
          <a:p>
            <a:r>
              <a:rPr lang="en-IN" smtClean="0"/>
              <a:t>Department of Aerospace Engineering </a:t>
            </a:r>
            <a:endParaRPr lang="en-IN"/>
          </a:p>
        </p:txBody>
      </p:sp>
      <p:graphicFrame>
        <p:nvGraphicFramePr>
          <p:cNvPr id="5" name="Object 4"/>
          <p:cNvGraphicFramePr>
            <a:graphicFrameLocks noChangeAspect="1"/>
          </p:cNvGraphicFramePr>
          <p:nvPr>
            <p:extLst>
              <p:ext uri="{D42A27DB-BD31-4B8C-83A1-F6EECF244321}">
                <p14:modId xmlns:p14="http://schemas.microsoft.com/office/powerpoint/2010/main" val="1092630064"/>
              </p:ext>
            </p:extLst>
          </p:nvPr>
        </p:nvGraphicFramePr>
        <p:xfrm>
          <a:off x="4700508" y="1878237"/>
          <a:ext cx="472867" cy="360279"/>
        </p:xfrm>
        <a:graphic>
          <a:graphicData uri="http://schemas.openxmlformats.org/presentationml/2006/ole">
            <mc:AlternateContent xmlns:mc="http://schemas.openxmlformats.org/markup-compatibility/2006">
              <mc:Choice xmlns:v="urn:schemas-microsoft-com:vml" Requires="v">
                <p:oleObj spid="_x0000_s3094" name="Equation" r:id="rId3" imgW="266400" imgH="203040" progId="Equation.3">
                  <p:embed/>
                </p:oleObj>
              </mc:Choice>
              <mc:Fallback>
                <p:oleObj name="Equation" r:id="rId3" imgW="266400" imgH="203040" progId="Equation.3">
                  <p:embed/>
                  <p:pic>
                    <p:nvPicPr>
                      <p:cNvPr id="0" name=""/>
                      <p:cNvPicPr/>
                      <p:nvPr/>
                    </p:nvPicPr>
                    <p:blipFill>
                      <a:blip r:embed="rId4"/>
                      <a:stretch>
                        <a:fillRect/>
                      </a:stretch>
                    </p:blipFill>
                    <p:spPr>
                      <a:xfrm>
                        <a:off x="4700508" y="1878237"/>
                        <a:ext cx="472867" cy="360279"/>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93920217"/>
              </p:ext>
            </p:extLst>
          </p:nvPr>
        </p:nvGraphicFramePr>
        <p:xfrm>
          <a:off x="6321282" y="2238516"/>
          <a:ext cx="4069723" cy="1553587"/>
        </p:xfrm>
        <a:graphic>
          <a:graphicData uri="http://schemas.openxmlformats.org/presentationml/2006/ole">
            <mc:AlternateContent xmlns:mc="http://schemas.openxmlformats.org/markup-compatibility/2006">
              <mc:Choice xmlns:v="urn:schemas-microsoft-com:vml" Requires="v">
                <p:oleObj spid="_x0000_s3095" name="Equation" r:id="rId5" imgW="2298700" imgH="876300" progId="Equation.3">
                  <p:embed/>
                </p:oleObj>
              </mc:Choice>
              <mc:Fallback>
                <p:oleObj name="Equation" r:id="rId5" imgW="2298700" imgH="8763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1282" y="2238516"/>
                        <a:ext cx="4069723" cy="1553587"/>
                      </a:xfrm>
                      <a:prstGeom prst="rect">
                        <a:avLst/>
                      </a:prstGeom>
                      <a:noFill/>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200933437"/>
              </p:ext>
            </p:extLst>
          </p:nvPr>
        </p:nvGraphicFramePr>
        <p:xfrm>
          <a:off x="9556124" y="5164428"/>
          <a:ext cx="1184856" cy="1047481"/>
        </p:xfrm>
        <a:graphic>
          <a:graphicData uri="http://schemas.openxmlformats.org/presentationml/2006/ole">
            <mc:AlternateContent xmlns:mc="http://schemas.openxmlformats.org/markup-compatibility/2006">
              <mc:Choice xmlns:v="urn:schemas-microsoft-com:vml" Requires="v">
                <p:oleObj spid="_x0000_s3096" name="Equation" r:id="rId7" imgW="660113" imgH="583947" progId="Equation.3">
                  <p:embed/>
                </p:oleObj>
              </mc:Choice>
              <mc:Fallback>
                <p:oleObj name="Equation" r:id="rId7" imgW="660113" imgH="583947"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56124" y="5164428"/>
                        <a:ext cx="1184856" cy="1047481"/>
                      </a:xfrm>
                      <a:prstGeom prst="rect">
                        <a:avLst/>
                      </a:prstGeom>
                      <a:noFill/>
                    </p:spPr>
                  </p:pic>
                </p:oleObj>
              </mc:Fallback>
            </mc:AlternateContent>
          </a:graphicData>
        </a:graphic>
      </p:graphicFrame>
    </p:spTree>
    <p:extLst>
      <p:ext uri="{BB962C8B-B14F-4D97-AF65-F5344CB8AC3E}">
        <p14:creationId xmlns:p14="http://schemas.microsoft.com/office/powerpoint/2010/main" val="37731877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BLADE PARAMETERS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8387" y="1905676"/>
            <a:ext cx="10058400" cy="4108758"/>
          </a:xfrm>
        </p:spPr>
        <p:txBody>
          <a:bodyPr>
            <a:normAutofit/>
          </a:bodyPr>
          <a:lstStyle/>
          <a:p>
            <a:r>
              <a:rPr lang="en-IN" sz="2400" b="1" dirty="0" smtClean="0">
                <a:latin typeface="Times New Roman" panose="02020603050405020304" pitchFamily="18" charset="0"/>
                <a:cs typeface="Times New Roman" panose="02020603050405020304" pitchFamily="18" charset="0"/>
              </a:rPr>
              <a:t>3. FLOW COEFFICIENT </a:t>
            </a:r>
          </a:p>
          <a:p>
            <a:pPr marL="0" indent="0">
              <a:buNone/>
            </a:pPr>
            <a:r>
              <a:rPr lang="en-IN" sz="2800" dirty="0" smtClean="0">
                <a:latin typeface="Times New Roman" panose="02020603050405020304" pitchFamily="18" charset="0"/>
                <a:cs typeface="Times New Roman" panose="02020603050405020304" pitchFamily="18" charset="0"/>
              </a:rPr>
              <a:t>The </a:t>
            </a:r>
            <a:r>
              <a:rPr lang="en-IN" sz="2800" dirty="0">
                <a:latin typeface="Times New Roman" panose="02020603050405020304" pitchFamily="18" charset="0"/>
                <a:cs typeface="Times New Roman" panose="02020603050405020304" pitchFamily="18" charset="0"/>
              </a:rPr>
              <a:t>flow coefficient  is defined as the ratio of the inlet velocity   to the blade velocity U, i.e</a:t>
            </a:r>
            <a:r>
              <a:rPr lang="en-IN" sz="2800" dirty="0" smtClean="0">
                <a:latin typeface="Times New Roman" panose="02020603050405020304" pitchFamily="18" charset="0"/>
                <a:cs typeface="Times New Roman" panose="02020603050405020304" pitchFamily="18" charset="0"/>
              </a:rPr>
              <a:t>.</a:t>
            </a: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smtClean="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r>
              <a:rPr lang="en-IN" sz="2800" b="1" dirty="0" smtClean="0">
                <a:latin typeface="Times New Roman" panose="02020603050405020304" pitchFamily="18" charset="0"/>
                <a:cs typeface="Times New Roman" panose="02020603050405020304" pitchFamily="18" charset="0"/>
              </a:rPr>
              <a:t>4. BLADE EFFICIENCY: </a:t>
            </a:r>
            <a:endParaRPr lang="en-IN" sz="2800"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Department of Aerospace Engineering </a:t>
            </a:r>
            <a:endParaRPr lang="en-IN"/>
          </a:p>
        </p:txBody>
      </p:sp>
      <p:sp>
        <p:nvSpPr>
          <p:cNvPr id="6" name="Rectangle 2"/>
          <p:cNvSpPr>
            <a:spLocks noChangeArrowheads="1"/>
          </p:cNvSpPr>
          <p:nvPr/>
        </p:nvSpPr>
        <p:spPr bwMode="auto">
          <a:xfrm>
            <a:off x="3438535" y="35030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7" name="Object 6"/>
          <p:cNvGraphicFramePr>
            <a:graphicFrameLocks noChangeAspect="1"/>
          </p:cNvGraphicFramePr>
          <p:nvPr>
            <p:extLst>
              <p:ext uri="{D42A27DB-BD31-4B8C-83A1-F6EECF244321}">
                <p14:modId xmlns:p14="http://schemas.microsoft.com/office/powerpoint/2010/main" val="3405204910"/>
              </p:ext>
            </p:extLst>
          </p:nvPr>
        </p:nvGraphicFramePr>
        <p:xfrm>
          <a:off x="4671042" y="3260084"/>
          <a:ext cx="1455438" cy="1147557"/>
        </p:xfrm>
        <a:graphic>
          <a:graphicData uri="http://schemas.openxmlformats.org/presentationml/2006/ole">
            <mc:AlternateContent xmlns:mc="http://schemas.openxmlformats.org/markup-compatibility/2006">
              <mc:Choice xmlns:v="urn:schemas-microsoft-com:vml" Requires="v">
                <p:oleObj spid="_x0000_s5130" name="Equation" r:id="rId3" imgW="495085" imgH="393529" progId="Equation.3">
                  <p:embed/>
                </p:oleObj>
              </mc:Choice>
              <mc:Fallback>
                <p:oleObj name="Equation" r:id="rId3" imgW="495085" imgH="393529"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1042" y="3260084"/>
                        <a:ext cx="1455438" cy="1147557"/>
                      </a:xfrm>
                      <a:prstGeom prst="rect">
                        <a:avLst/>
                      </a:prstGeom>
                      <a:no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504635694"/>
              </p:ext>
            </p:extLst>
          </p:nvPr>
        </p:nvGraphicFramePr>
        <p:xfrm>
          <a:off x="5398761" y="4810193"/>
          <a:ext cx="4725350" cy="951856"/>
        </p:xfrm>
        <a:graphic>
          <a:graphicData uri="http://schemas.openxmlformats.org/presentationml/2006/ole">
            <mc:AlternateContent xmlns:mc="http://schemas.openxmlformats.org/markup-compatibility/2006">
              <mc:Choice xmlns:v="urn:schemas-microsoft-com:vml" Requires="v">
                <p:oleObj spid="_x0000_s5131" name="Equation" r:id="rId5" imgW="2082600" imgH="419040" progId="Equation.3">
                  <p:embed/>
                </p:oleObj>
              </mc:Choice>
              <mc:Fallback>
                <p:oleObj name="Equation" r:id="rId5" imgW="2082600" imgH="419040" progId="Equation.3">
                  <p:embed/>
                  <p:pic>
                    <p:nvPicPr>
                      <p:cNvPr id="0" name=""/>
                      <p:cNvPicPr/>
                      <p:nvPr/>
                    </p:nvPicPr>
                    <p:blipFill>
                      <a:blip r:embed="rId6"/>
                      <a:stretch>
                        <a:fillRect/>
                      </a:stretch>
                    </p:blipFill>
                    <p:spPr>
                      <a:xfrm>
                        <a:off x="5398761" y="4810193"/>
                        <a:ext cx="4725350" cy="951856"/>
                      </a:xfrm>
                      <a:prstGeom prst="rect">
                        <a:avLst/>
                      </a:prstGeom>
                    </p:spPr>
                  </p:pic>
                </p:oleObj>
              </mc:Fallback>
            </mc:AlternateContent>
          </a:graphicData>
        </a:graphic>
      </p:graphicFrame>
    </p:spTree>
    <p:extLst>
      <p:ext uri="{BB962C8B-B14F-4D97-AF65-F5344CB8AC3E}">
        <p14:creationId xmlns:p14="http://schemas.microsoft.com/office/powerpoint/2010/main" val="401929342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148</TotalTime>
  <Words>503</Words>
  <Application>Microsoft Office PowerPoint</Application>
  <PresentationFormat>Widescreen</PresentationFormat>
  <Paragraphs>56</Paragraphs>
  <Slides>11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8" baseType="lpstr">
      <vt:lpstr>Arial</vt:lpstr>
      <vt:lpstr>Calibri</vt:lpstr>
      <vt:lpstr>Calibri Light</vt:lpstr>
      <vt:lpstr>Times New Roman</vt:lpstr>
      <vt:lpstr>Wingdings</vt:lpstr>
      <vt:lpstr>Retrospect</vt:lpstr>
      <vt:lpstr>Microsoft Equation 3.0</vt:lpstr>
      <vt:lpstr>MINOR PRESENTATION  </vt:lpstr>
      <vt:lpstr>AIM OF PROJECT</vt:lpstr>
      <vt:lpstr>INTRODUCTION</vt:lpstr>
      <vt:lpstr>INTRODUCTION</vt:lpstr>
      <vt:lpstr>BASIC EQUATIONS </vt:lpstr>
      <vt:lpstr>VELOCITY TRIANGLES </vt:lpstr>
      <vt:lpstr>BLADE PARAMETERS</vt:lpstr>
      <vt:lpstr>BLADE PARAMETERS </vt:lpstr>
      <vt:lpstr>BLADE PARAMETERS </vt:lpstr>
      <vt:lpstr>METHODOLOGY </vt:lpstr>
      <vt:lpstr>TIMELINE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PRESENTATION</dc:title>
  <dc:creator>Abhishek Sharma</dc:creator>
  <cp:lastModifiedBy>Abhishek Sharma</cp:lastModifiedBy>
  <cp:revision>14</cp:revision>
  <dcterms:created xsi:type="dcterms:W3CDTF">2017-10-04T09:09:36Z</dcterms:created>
  <dcterms:modified xsi:type="dcterms:W3CDTF">2017-10-04T11:37:49Z</dcterms:modified>
</cp:coreProperties>
</file>