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60" r:id="rId5"/>
    <p:sldId id="261" r:id="rId6"/>
    <p:sldId id="263" r:id="rId7"/>
    <p:sldId id="265" r:id="rId8"/>
    <p:sldId id="266" r:id="rId9"/>
    <p:sldId id="268" r:id="rId10"/>
    <p:sldId id="267" r:id="rId11"/>
    <p:sldId id="270" r:id="rId12"/>
    <p:sldId id="269" r:id="rId13"/>
    <p:sldId id="271" r:id="rId14"/>
    <p:sldId id="272" r:id="rId15"/>
    <p:sldId id="274" r:id="rId16"/>
    <p:sldId id="275"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0"/>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7F81E-AECE-4B05-93E2-CD4D0665F8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5BFDFD-0BF4-4B6F-8355-5449ECE235AF}">
      <dgm:prSet/>
      <dgm:spPr/>
      <dgm:t>
        <a:bodyPr/>
        <a:lstStyle/>
        <a:p>
          <a:r>
            <a:rPr lang="en-IN"/>
            <a:t>It is important to use drop_first=True because it helps in reducing the extra column created during dummy variable creation. </a:t>
          </a:r>
          <a:endParaRPr lang="en-US"/>
        </a:p>
      </dgm:t>
    </dgm:pt>
    <dgm:pt modelId="{BBD6A133-898D-40F1-9DE0-80D71AABD275}" type="parTrans" cxnId="{91256AFD-3174-4023-BAB6-70CC145AAFD6}">
      <dgm:prSet/>
      <dgm:spPr/>
      <dgm:t>
        <a:bodyPr/>
        <a:lstStyle/>
        <a:p>
          <a:endParaRPr lang="en-US"/>
        </a:p>
      </dgm:t>
    </dgm:pt>
    <dgm:pt modelId="{1226104D-303D-4162-BD5C-D496010EDB3F}" type="sibTrans" cxnId="{91256AFD-3174-4023-BAB6-70CC145AAFD6}">
      <dgm:prSet/>
      <dgm:spPr/>
      <dgm:t>
        <a:bodyPr/>
        <a:lstStyle/>
        <a:p>
          <a:endParaRPr lang="en-US"/>
        </a:p>
      </dgm:t>
    </dgm:pt>
    <dgm:pt modelId="{8FA3605F-4066-4815-9602-BB33F87EBE65}">
      <dgm:prSet/>
      <dgm:spPr/>
      <dgm:t>
        <a:bodyPr/>
        <a:lstStyle/>
        <a:p>
          <a:r>
            <a:rPr lang="en-IN"/>
            <a:t>Hence it reduces the correlations created among dummy variables. </a:t>
          </a:r>
          <a:endParaRPr lang="en-US"/>
        </a:p>
      </dgm:t>
    </dgm:pt>
    <dgm:pt modelId="{81F060EC-382E-4023-9895-25DB4361DB4F}" type="parTrans" cxnId="{58B555E5-0200-4EEA-AFDE-30050CCED34D}">
      <dgm:prSet/>
      <dgm:spPr/>
      <dgm:t>
        <a:bodyPr/>
        <a:lstStyle/>
        <a:p>
          <a:endParaRPr lang="en-US"/>
        </a:p>
      </dgm:t>
    </dgm:pt>
    <dgm:pt modelId="{25F27F2F-C929-4D5F-8562-65DECCAEE317}" type="sibTrans" cxnId="{58B555E5-0200-4EEA-AFDE-30050CCED34D}">
      <dgm:prSet/>
      <dgm:spPr/>
      <dgm:t>
        <a:bodyPr/>
        <a:lstStyle/>
        <a:p>
          <a:endParaRPr lang="en-US"/>
        </a:p>
      </dgm:t>
    </dgm:pt>
    <dgm:pt modelId="{9E56A7F5-7AD3-4537-B813-A5EE8FDFA741}">
      <dgm:prSet/>
      <dgm:spPr/>
      <dgm:t>
        <a:bodyPr/>
        <a:lstStyle/>
        <a:p>
          <a:r>
            <a:rPr lang="en-IN"/>
            <a:t>For example, we have 4 types of values in the Categorical column (season), and we want to create a dummy variable for that column. If one variable is not summer, winter and spring, then it is obviously Fall. So, we do not need 4th variable to identify the fall column. </a:t>
          </a:r>
          <a:endParaRPr lang="en-US"/>
        </a:p>
      </dgm:t>
    </dgm:pt>
    <dgm:pt modelId="{1FB80D04-590D-4780-87D6-32BD7A5E0259}" type="parTrans" cxnId="{94AD1939-D0CC-429C-9B90-A72C2BFA77A9}">
      <dgm:prSet/>
      <dgm:spPr/>
      <dgm:t>
        <a:bodyPr/>
        <a:lstStyle/>
        <a:p>
          <a:endParaRPr lang="en-US"/>
        </a:p>
      </dgm:t>
    </dgm:pt>
    <dgm:pt modelId="{58570A0F-7A71-471E-BD48-1A9C93017522}" type="sibTrans" cxnId="{94AD1939-D0CC-429C-9B90-A72C2BFA77A9}">
      <dgm:prSet/>
      <dgm:spPr/>
      <dgm:t>
        <a:bodyPr/>
        <a:lstStyle/>
        <a:p>
          <a:endParaRPr lang="en-US"/>
        </a:p>
      </dgm:t>
    </dgm:pt>
    <dgm:pt modelId="{0784308D-AED9-4C17-99C2-49DDBFF546E4}" type="pres">
      <dgm:prSet presAssocID="{38D7F81E-AECE-4B05-93E2-CD4D0665F89E}" presName="root" presStyleCnt="0">
        <dgm:presLayoutVars>
          <dgm:dir/>
          <dgm:resizeHandles val="exact"/>
        </dgm:presLayoutVars>
      </dgm:prSet>
      <dgm:spPr/>
    </dgm:pt>
    <dgm:pt modelId="{8DA91364-6FFB-4F10-891E-E1240FEDE574}" type="pres">
      <dgm:prSet presAssocID="{CF5BFDFD-0BF4-4B6F-8355-5449ECE235AF}" presName="compNode" presStyleCnt="0"/>
      <dgm:spPr/>
    </dgm:pt>
    <dgm:pt modelId="{734D8CF7-8AD3-4172-9366-096C51FE3DDB}" type="pres">
      <dgm:prSet presAssocID="{CF5BFDFD-0BF4-4B6F-8355-5449ECE235AF}" presName="bgRect" presStyleLbl="bgShp" presStyleIdx="0" presStyleCnt="3"/>
      <dgm:spPr/>
    </dgm:pt>
    <dgm:pt modelId="{BEB3713C-2283-439F-98DF-EE62869D63B5}" type="pres">
      <dgm:prSet presAssocID="{CF5BFDFD-0BF4-4B6F-8355-5449ECE235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DC0A855E-054F-4E8D-B70B-1540F1D2CCEA}" type="pres">
      <dgm:prSet presAssocID="{CF5BFDFD-0BF4-4B6F-8355-5449ECE235AF}" presName="spaceRect" presStyleCnt="0"/>
      <dgm:spPr/>
    </dgm:pt>
    <dgm:pt modelId="{19B35834-6857-4D79-8DCE-6B45E469FDE0}" type="pres">
      <dgm:prSet presAssocID="{CF5BFDFD-0BF4-4B6F-8355-5449ECE235AF}" presName="parTx" presStyleLbl="revTx" presStyleIdx="0" presStyleCnt="3">
        <dgm:presLayoutVars>
          <dgm:chMax val="0"/>
          <dgm:chPref val="0"/>
        </dgm:presLayoutVars>
      </dgm:prSet>
      <dgm:spPr/>
    </dgm:pt>
    <dgm:pt modelId="{8AA786CB-632D-43D8-B343-DAF0E80F846D}" type="pres">
      <dgm:prSet presAssocID="{1226104D-303D-4162-BD5C-D496010EDB3F}" presName="sibTrans" presStyleCnt="0"/>
      <dgm:spPr/>
    </dgm:pt>
    <dgm:pt modelId="{A4BA21E6-D02B-417C-90B2-3D0C5A2DD4FD}" type="pres">
      <dgm:prSet presAssocID="{8FA3605F-4066-4815-9602-BB33F87EBE65}" presName="compNode" presStyleCnt="0"/>
      <dgm:spPr/>
    </dgm:pt>
    <dgm:pt modelId="{D90E9EE9-A0DA-440B-900C-485A361CEBB8}" type="pres">
      <dgm:prSet presAssocID="{8FA3605F-4066-4815-9602-BB33F87EBE65}" presName="bgRect" presStyleLbl="bgShp" presStyleIdx="1" presStyleCnt="3"/>
      <dgm:spPr/>
    </dgm:pt>
    <dgm:pt modelId="{43A7A836-BEBC-4D71-9920-637E6492781C}" type="pres">
      <dgm:prSet presAssocID="{8FA3605F-4066-4815-9602-BB33F87EBE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7B8B699-8CC8-44CC-8B70-17CADC49551C}" type="pres">
      <dgm:prSet presAssocID="{8FA3605F-4066-4815-9602-BB33F87EBE65}" presName="spaceRect" presStyleCnt="0"/>
      <dgm:spPr/>
    </dgm:pt>
    <dgm:pt modelId="{72B30915-8097-4C6A-B563-D6227244D767}" type="pres">
      <dgm:prSet presAssocID="{8FA3605F-4066-4815-9602-BB33F87EBE65}" presName="parTx" presStyleLbl="revTx" presStyleIdx="1" presStyleCnt="3">
        <dgm:presLayoutVars>
          <dgm:chMax val="0"/>
          <dgm:chPref val="0"/>
        </dgm:presLayoutVars>
      </dgm:prSet>
      <dgm:spPr/>
    </dgm:pt>
    <dgm:pt modelId="{65D4300A-1120-4CB4-AA3F-942151C01D39}" type="pres">
      <dgm:prSet presAssocID="{25F27F2F-C929-4D5F-8562-65DECCAEE317}" presName="sibTrans" presStyleCnt="0"/>
      <dgm:spPr/>
    </dgm:pt>
    <dgm:pt modelId="{0F807B0E-1FEE-4CB0-9C87-FA54FC56C2B1}" type="pres">
      <dgm:prSet presAssocID="{9E56A7F5-7AD3-4537-B813-A5EE8FDFA741}" presName="compNode" presStyleCnt="0"/>
      <dgm:spPr/>
    </dgm:pt>
    <dgm:pt modelId="{B6A678EE-6503-4A18-8CD2-B62EB755A526}" type="pres">
      <dgm:prSet presAssocID="{9E56A7F5-7AD3-4537-B813-A5EE8FDFA741}" presName="bgRect" presStyleLbl="bgShp" presStyleIdx="2" presStyleCnt="3"/>
      <dgm:spPr/>
    </dgm:pt>
    <dgm:pt modelId="{EFDC82E5-73A9-499B-97AD-1C8E4AABAD2B}" type="pres">
      <dgm:prSet presAssocID="{9E56A7F5-7AD3-4537-B813-A5EE8FDFA7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4798B98D-B5EE-4588-B85C-BCF528C90FC1}" type="pres">
      <dgm:prSet presAssocID="{9E56A7F5-7AD3-4537-B813-A5EE8FDFA741}" presName="spaceRect" presStyleCnt="0"/>
      <dgm:spPr/>
    </dgm:pt>
    <dgm:pt modelId="{503CB2AE-4ED0-45F7-99B5-0DF7472987AF}" type="pres">
      <dgm:prSet presAssocID="{9E56A7F5-7AD3-4537-B813-A5EE8FDFA741}" presName="parTx" presStyleLbl="revTx" presStyleIdx="2" presStyleCnt="3">
        <dgm:presLayoutVars>
          <dgm:chMax val="0"/>
          <dgm:chPref val="0"/>
        </dgm:presLayoutVars>
      </dgm:prSet>
      <dgm:spPr/>
    </dgm:pt>
  </dgm:ptLst>
  <dgm:cxnLst>
    <dgm:cxn modelId="{0DF1B22D-424E-4751-BC94-E59B350996D5}" type="presOf" srcId="{38D7F81E-AECE-4B05-93E2-CD4D0665F89E}" destId="{0784308D-AED9-4C17-99C2-49DDBFF546E4}" srcOrd="0" destOrd="0" presId="urn:microsoft.com/office/officeart/2018/2/layout/IconVerticalSolidList"/>
    <dgm:cxn modelId="{94AD1939-D0CC-429C-9B90-A72C2BFA77A9}" srcId="{38D7F81E-AECE-4B05-93E2-CD4D0665F89E}" destId="{9E56A7F5-7AD3-4537-B813-A5EE8FDFA741}" srcOrd="2" destOrd="0" parTransId="{1FB80D04-590D-4780-87D6-32BD7A5E0259}" sibTransId="{58570A0F-7A71-471E-BD48-1A9C93017522}"/>
    <dgm:cxn modelId="{17298A59-25E9-498B-B24E-CD21A7D6A51A}" type="presOf" srcId="{8FA3605F-4066-4815-9602-BB33F87EBE65}" destId="{72B30915-8097-4C6A-B563-D6227244D767}" srcOrd="0" destOrd="0" presId="urn:microsoft.com/office/officeart/2018/2/layout/IconVerticalSolidList"/>
    <dgm:cxn modelId="{C1049075-E3E7-41E1-8732-737E8E7EC57D}" type="presOf" srcId="{9E56A7F5-7AD3-4537-B813-A5EE8FDFA741}" destId="{503CB2AE-4ED0-45F7-99B5-0DF7472987AF}" srcOrd="0" destOrd="0" presId="urn:microsoft.com/office/officeart/2018/2/layout/IconVerticalSolidList"/>
    <dgm:cxn modelId="{C420DE8C-CA7C-4848-B299-F55A9290BBA5}" type="presOf" srcId="{CF5BFDFD-0BF4-4B6F-8355-5449ECE235AF}" destId="{19B35834-6857-4D79-8DCE-6B45E469FDE0}" srcOrd="0" destOrd="0" presId="urn:microsoft.com/office/officeart/2018/2/layout/IconVerticalSolidList"/>
    <dgm:cxn modelId="{58B555E5-0200-4EEA-AFDE-30050CCED34D}" srcId="{38D7F81E-AECE-4B05-93E2-CD4D0665F89E}" destId="{8FA3605F-4066-4815-9602-BB33F87EBE65}" srcOrd="1" destOrd="0" parTransId="{81F060EC-382E-4023-9895-25DB4361DB4F}" sibTransId="{25F27F2F-C929-4D5F-8562-65DECCAEE317}"/>
    <dgm:cxn modelId="{91256AFD-3174-4023-BAB6-70CC145AAFD6}" srcId="{38D7F81E-AECE-4B05-93E2-CD4D0665F89E}" destId="{CF5BFDFD-0BF4-4B6F-8355-5449ECE235AF}" srcOrd="0" destOrd="0" parTransId="{BBD6A133-898D-40F1-9DE0-80D71AABD275}" sibTransId="{1226104D-303D-4162-BD5C-D496010EDB3F}"/>
    <dgm:cxn modelId="{7DD3D9D8-E7C0-4D89-9FE2-D8E796F1596B}" type="presParOf" srcId="{0784308D-AED9-4C17-99C2-49DDBFF546E4}" destId="{8DA91364-6FFB-4F10-891E-E1240FEDE574}" srcOrd="0" destOrd="0" presId="urn:microsoft.com/office/officeart/2018/2/layout/IconVerticalSolidList"/>
    <dgm:cxn modelId="{6FF7056E-DD97-4CBB-BB07-1F2882B92BF6}" type="presParOf" srcId="{8DA91364-6FFB-4F10-891E-E1240FEDE574}" destId="{734D8CF7-8AD3-4172-9366-096C51FE3DDB}" srcOrd="0" destOrd="0" presId="urn:microsoft.com/office/officeart/2018/2/layout/IconVerticalSolidList"/>
    <dgm:cxn modelId="{DBF8F179-41E4-4E76-811A-1119B688082A}" type="presParOf" srcId="{8DA91364-6FFB-4F10-891E-E1240FEDE574}" destId="{BEB3713C-2283-439F-98DF-EE62869D63B5}" srcOrd="1" destOrd="0" presId="urn:microsoft.com/office/officeart/2018/2/layout/IconVerticalSolidList"/>
    <dgm:cxn modelId="{F640A4CB-BFBF-40AB-86A1-C8646379A24D}" type="presParOf" srcId="{8DA91364-6FFB-4F10-891E-E1240FEDE574}" destId="{DC0A855E-054F-4E8D-B70B-1540F1D2CCEA}" srcOrd="2" destOrd="0" presId="urn:microsoft.com/office/officeart/2018/2/layout/IconVerticalSolidList"/>
    <dgm:cxn modelId="{C08DD018-D50F-46CF-B8FF-8FE14A05F42E}" type="presParOf" srcId="{8DA91364-6FFB-4F10-891E-E1240FEDE574}" destId="{19B35834-6857-4D79-8DCE-6B45E469FDE0}" srcOrd="3" destOrd="0" presId="urn:microsoft.com/office/officeart/2018/2/layout/IconVerticalSolidList"/>
    <dgm:cxn modelId="{5D7450F0-FF66-4578-A8F8-DADFA88ED39B}" type="presParOf" srcId="{0784308D-AED9-4C17-99C2-49DDBFF546E4}" destId="{8AA786CB-632D-43D8-B343-DAF0E80F846D}" srcOrd="1" destOrd="0" presId="urn:microsoft.com/office/officeart/2018/2/layout/IconVerticalSolidList"/>
    <dgm:cxn modelId="{89DEA219-6F0F-4009-AC2B-18325233BB6A}" type="presParOf" srcId="{0784308D-AED9-4C17-99C2-49DDBFF546E4}" destId="{A4BA21E6-D02B-417C-90B2-3D0C5A2DD4FD}" srcOrd="2" destOrd="0" presId="urn:microsoft.com/office/officeart/2018/2/layout/IconVerticalSolidList"/>
    <dgm:cxn modelId="{DA6A9FDA-401B-442B-9B46-E1DD2FA52FD6}" type="presParOf" srcId="{A4BA21E6-D02B-417C-90B2-3D0C5A2DD4FD}" destId="{D90E9EE9-A0DA-440B-900C-485A361CEBB8}" srcOrd="0" destOrd="0" presId="urn:microsoft.com/office/officeart/2018/2/layout/IconVerticalSolidList"/>
    <dgm:cxn modelId="{50FD5A6B-2F5A-4E86-81B3-23AA3B31F6E7}" type="presParOf" srcId="{A4BA21E6-D02B-417C-90B2-3D0C5A2DD4FD}" destId="{43A7A836-BEBC-4D71-9920-637E6492781C}" srcOrd="1" destOrd="0" presId="urn:microsoft.com/office/officeart/2018/2/layout/IconVerticalSolidList"/>
    <dgm:cxn modelId="{770BFE67-9B73-430C-A5E5-4BB2A1936DE6}" type="presParOf" srcId="{A4BA21E6-D02B-417C-90B2-3D0C5A2DD4FD}" destId="{E7B8B699-8CC8-44CC-8B70-17CADC49551C}" srcOrd="2" destOrd="0" presId="urn:microsoft.com/office/officeart/2018/2/layout/IconVerticalSolidList"/>
    <dgm:cxn modelId="{7EBB7316-DF07-45AF-9153-A0EC8BF2EEF5}" type="presParOf" srcId="{A4BA21E6-D02B-417C-90B2-3D0C5A2DD4FD}" destId="{72B30915-8097-4C6A-B563-D6227244D767}" srcOrd="3" destOrd="0" presId="urn:microsoft.com/office/officeart/2018/2/layout/IconVerticalSolidList"/>
    <dgm:cxn modelId="{0EF1B83F-E5E8-432D-9EAF-2BCC0A225308}" type="presParOf" srcId="{0784308D-AED9-4C17-99C2-49DDBFF546E4}" destId="{65D4300A-1120-4CB4-AA3F-942151C01D39}" srcOrd="3" destOrd="0" presId="urn:microsoft.com/office/officeart/2018/2/layout/IconVerticalSolidList"/>
    <dgm:cxn modelId="{236986D2-94CA-488D-A280-47F3A269219A}" type="presParOf" srcId="{0784308D-AED9-4C17-99C2-49DDBFF546E4}" destId="{0F807B0E-1FEE-4CB0-9C87-FA54FC56C2B1}" srcOrd="4" destOrd="0" presId="urn:microsoft.com/office/officeart/2018/2/layout/IconVerticalSolidList"/>
    <dgm:cxn modelId="{F9885B00-16F0-460C-898F-12954FD03A2C}" type="presParOf" srcId="{0F807B0E-1FEE-4CB0-9C87-FA54FC56C2B1}" destId="{B6A678EE-6503-4A18-8CD2-B62EB755A526}" srcOrd="0" destOrd="0" presId="urn:microsoft.com/office/officeart/2018/2/layout/IconVerticalSolidList"/>
    <dgm:cxn modelId="{444D8815-7956-42B0-AFB6-CF4DEE971098}" type="presParOf" srcId="{0F807B0E-1FEE-4CB0-9C87-FA54FC56C2B1}" destId="{EFDC82E5-73A9-499B-97AD-1C8E4AABAD2B}" srcOrd="1" destOrd="0" presId="urn:microsoft.com/office/officeart/2018/2/layout/IconVerticalSolidList"/>
    <dgm:cxn modelId="{39F743EE-5D68-4D40-84AB-386CC0DFAC66}" type="presParOf" srcId="{0F807B0E-1FEE-4CB0-9C87-FA54FC56C2B1}" destId="{4798B98D-B5EE-4588-B85C-BCF528C90FC1}" srcOrd="2" destOrd="0" presId="urn:microsoft.com/office/officeart/2018/2/layout/IconVerticalSolidList"/>
    <dgm:cxn modelId="{55F5108E-D0D9-4811-AAB2-22FA5DE1AC8D}" type="presParOf" srcId="{0F807B0E-1FEE-4CB0-9C87-FA54FC56C2B1}" destId="{503CB2AE-4ED0-45F7-99B5-0DF7472987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D8CF7-8AD3-4172-9366-096C51FE3DDB}">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3713C-2283-439F-98DF-EE62869D63B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B35834-6857-4D79-8DCE-6B45E469FDE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IN" sz="1800" kern="1200"/>
            <a:t>It is important to use drop_first=True because it helps in reducing the extra column created during dummy variable creation. </a:t>
          </a:r>
          <a:endParaRPr lang="en-US" sz="1800" kern="1200"/>
        </a:p>
      </dsp:txBody>
      <dsp:txXfrm>
        <a:off x="1435590" y="531"/>
        <a:ext cx="9080009" cy="1242935"/>
      </dsp:txXfrm>
    </dsp:sp>
    <dsp:sp modelId="{D90E9EE9-A0DA-440B-900C-485A361CEBB8}">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7A836-BEBC-4D71-9920-637E6492781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B30915-8097-4C6A-B563-D6227244D76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IN" sz="1800" kern="1200"/>
            <a:t>Hence it reduces the correlations created among dummy variables. </a:t>
          </a:r>
          <a:endParaRPr lang="en-US" sz="1800" kern="1200"/>
        </a:p>
      </dsp:txBody>
      <dsp:txXfrm>
        <a:off x="1435590" y="1554201"/>
        <a:ext cx="9080009" cy="1242935"/>
      </dsp:txXfrm>
    </dsp:sp>
    <dsp:sp modelId="{B6A678EE-6503-4A18-8CD2-B62EB755A526}">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C82E5-73A9-499B-97AD-1C8E4AABAD2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3CB2AE-4ED0-45F7-99B5-0DF7472987A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IN" sz="1800" kern="1200"/>
            <a:t>For example, we have 4 types of values in the Categorical column (season), and we want to create a dummy variable for that column. If one variable is not summer, winter and spring, then it is obviously Fall. So, we do not need 4th variable to identify the fall column. </a:t>
          </a:r>
          <a:endParaRPr lang="en-US" sz="18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0A6F7-63A3-8841-9BEB-300BC6BF6080}" type="datetimeFigureOut">
              <a:rPr lang="en-US" smtClean="0"/>
              <a:t>6/9/21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9D4A7-2619-3A48-AB90-9C78023FAE06}" type="slidenum">
              <a:rPr lang="en-US" smtClean="0"/>
              <a:t>‹#›</a:t>
            </a:fld>
            <a:endParaRPr lang="en-US"/>
          </a:p>
        </p:txBody>
      </p:sp>
    </p:spTree>
    <p:extLst>
      <p:ext uri="{BB962C8B-B14F-4D97-AF65-F5344CB8AC3E}">
        <p14:creationId xmlns:p14="http://schemas.microsoft.com/office/powerpoint/2010/main" val="3020872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89D4A7-2619-3A48-AB90-9C78023FAE06}" type="slidenum">
              <a:rPr lang="en-US" smtClean="0"/>
              <a:t>12</a:t>
            </a:fld>
            <a:endParaRPr lang="en-US"/>
          </a:p>
        </p:txBody>
      </p:sp>
    </p:spTree>
    <p:extLst>
      <p:ext uri="{BB962C8B-B14F-4D97-AF65-F5344CB8AC3E}">
        <p14:creationId xmlns:p14="http://schemas.microsoft.com/office/powerpoint/2010/main" val="307739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F005-4F69-304D-AE6D-8DEEBEC86C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9BABDC-098D-7244-82AA-BEE4E6B4A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D52ED0E-DCDE-2A4C-A13C-2337775F04EE}"/>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5" name="Footer Placeholder 4">
            <a:extLst>
              <a:ext uri="{FF2B5EF4-FFF2-40B4-BE49-F238E27FC236}">
                <a16:creationId xmlns:a16="http://schemas.microsoft.com/office/drawing/2014/main" id="{554ABFE4-B128-1F4E-B6EE-C3520A439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C50A7-E647-9140-B1C3-85D8587F97E3}"/>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55912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E1DF-C56B-D849-9822-8E2C27084B2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A31488-68B2-FF41-9796-1043A7A2C1B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253A2F-4881-EA4A-B438-8BAE0CBCC33C}"/>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5" name="Footer Placeholder 4">
            <a:extLst>
              <a:ext uri="{FF2B5EF4-FFF2-40B4-BE49-F238E27FC236}">
                <a16:creationId xmlns:a16="http://schemas.microsoft.com/office/drawing/2014/main" id="{7EA2FC8D-188A-8841-9C74-32F817552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83769-2C94-FC47-9024-4164CECAE076}"/>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68991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CECEFF-CC7E-F34A-85D6-B81A32F6C54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49507E-1CA7-8E41-B8F9-EFA9CA8E86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4A18F6-DF32-E845-AF43-A7B2F9954DFD}"/>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5" name="Footer Placeholder 4">
            <a:extLst>
              <a:ext uri="{FF2B5EF4-FFF2-40B4-BE49-F238E27FC236}">
                <a16:creationId xmlns:a16="http://schemas.microsoft.com/office/drawing/2014/main" id="{B11E3E2D-7C51-064D-A70F-E661C32DE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F2189-CE6F-864B-8DA9-90FBF41BE0A0}"/>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422913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76D1-1420-184B-997F-6F4A8719D6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E0D876-5257-A844-86F0-D657A48237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BD7272-E578-9F49-9A9A-16872F0BE050}"/>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5" name="Footer Placeholder 4">
            <a:extLst>
              <a:ext uri="{FF2B5EF4-FFF2-40B4-BE49-F238E27FC236}">
                <a16:creationId xmlns:a16="http://schemas.microsoft.com/office/drawing/2014/main" id="{149C4997-730A-0646-AA39-F6A3E1371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7BB05-7930-4946-B8DD-4382CD5C7A45}"/>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179531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47C3-7D3A-3F4C-8328-0B0498C6A2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D8A3799-7292-AB47-9BCE-3891EF79C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E65B0A-089E-8E4E-8244-407448BCC591}"/>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5" name="Footer Placeholder 4">
            <a:extLst>
              <a:ext uri="{FF2B5EF4-FFF2-40B4-BE49-F238E27FC236}">
                <a16:creationId xmlns:a16="http://schemas.microsoft.com/office/drawing/2014/main" id="{EE73775D-2EF3-F34E-BB07-1509175FC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FF632-1396-EE4A-8F59-07A17811A79A}"/>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304198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79CF-B118-C743-AEC6-BAE6C3732D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ED3A01-B126-5345-8766-28F32B4F1A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219483-1FE0-3244-AEFB-88B3E99FF5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DD53504-7061-9C49-A82D-EDE416820567}"/>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6" name="Footer Placeholder 5">
            <a:extLst>
              <a:ext uri="{FF2B5EF4-FFF2-40B4-BE49-F238E27FC236}">
                <a16:creationId xmlns:a16="http://schemas.microsoft.com/office/drawing/2014/main" id="{1AD26586-2C97-EA4B-B22C-9B1CD2144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6690F-0D40-E54F-AFB2-58A9DB1ED84B}"/>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285360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A869-3926-6142-9BA4-C3B511D428C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E5B0B7-2E48-1A49-A5F6-9FC1F2AB5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BEB64D4-AD2D-394C-8C55-24104072C87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A8E4FB-2481-3A47-8113-615AAFBA2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20625D3-75D8-3A4B-A0AC-F296DCF9FE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0922CE-EEEE-1245-8885-F69DED6E3604}"/>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8" name="Footer Placeholder 7">
            <a:extLst>
              <a:ext uri="{FF2B5EF4-FFF2-40B4-BE49-F238E27FC236}">
                <a16:creationId xmlns:a16="http://schemas.microsoft.com/office/drawing/2014/main" id="{06DB1FA3-1E5E-504A-BB0F-CE380334E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45D0AB-2ECE-7645-A5FF-7017B1BE7154}"/>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340100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1A1D-DDFD-D14A-954E-2E2BA747CB2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8F169B5-1AC8-ED49-A188-005AFE7B9375}"/>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4" name="Footer Placeholder 3">
            <a:extLst>
              <a:ext uri="{FF2B5EF4-FFF2-40B4-BE49-F238E27FC236}">
                <a16:creationId xmlns:a16="http://schemas.microsoft.com/office/drawing/2014/main" id="{76C4A2E3-E7F6-A24D-AD0A-B02CA8CFD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AF6F03-FB4C-7248-82DA-11939E552E7A}"/>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79446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F4925-1A2C-BA45-BB47-80EE5A6EA100}"/>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3" name="Footer Placeholder 2">
            <a:extLst>
              <a:ext uri="{FF2B5EF4-FFF2-40B4-BE49-F238E27FC236}">
                <a16:creationId xmlns:a16="http://schemas.microsoft.com/office/drawing/2014/main" id="{89527DF6-5BB1-B146-ADE7-A20967F00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0E538-F656-6242-A3A7-6D3AC1D11CBA}"/>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200922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9FC7-3579-5949-A554-67DF5F0A74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818CE3A-7B9C-6E4F-9234-94536FC63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0D818B6-3235-AD4E-8CCB-C4F3F5404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CD18E1-58A8-0E45-A11D-6A50E28F8025}"/>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6" name="Footer Placeholder 5">
            <a:extLst>
              <a:ext uri="{FF2B5EF4-FFF2-40B4-BE49-F238E27FC236}">
                <a16:creationId xmlns:a16="http://schemas.microsoft.com/office/drawing/2014/main" id="{353CD81C-66C9-F745-96A2-0714177E3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75573-79DD-FC43-A713-FDDBA136860A}"/>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299075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12DF-7113-5547-9344-4921827F3B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756E3D3-B51B-7B4C-96E4-79D2A1106C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FF7C4-D86A-844E-A474-CF513CF39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16BE43-2DC5-9F43-81D6-74F0A0560F96}"/>
              </a:ext>
            </a:extLst>
          </p:cNvPr>
          <p:cNvSpPr>
            <a:spLocks noGrp="1"/>
          </p:cNvSpPr>
          <p:nvPr>
            <p:ph type="dt" sz="half" idx="10"/>
          </p:nvPr>
        </p:nvSpPr>
        <p:spPr/>
        <p:txBody>
          <a:bodyPr/>
          <a:lstStyle/>
          <a:p>
            <a:fld id="{8E3B5329-3DA5-354B-AB43-B275735E24B4}" type="datetimeFigureOut">
              <a:rPr lang="en-US" smtClean="0"/>
              <a:t>6/9/21</a:t>
            </a:fld>
            <a:endParaRPr lang="en-US"/>
          </a:p>
        </p:txBody>
      </p:sp>
      <p:sp>
        <p:nvSpPr>
          <p:cNvPr id="6" name="Footer Placeholder 5">
            <a:extLst>
              <a:ext uri="{FF2B5EF4-FFF2-40B4-BE49-F238E27FC236}">
                <a16:creationId xmlns:a16="http://schemas.microsoft.com/office/drawing/2014/main" id="{8228DD0F-BA75-464B-AC70-32FF6DBD8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7BFE7-7F2A-FD47-ACD2-9CB48C3300E0}"/>
              </a:ext>
            </a:extLst>
          </p:cNvPr>
          <p:cNvSpPr>
            <a:spLocks noGrp="1"/>
          </p:cNvSpPr>
          <p:nvPr>
            <p:ph type="sldNum" sz="quarter" idx="12"/>
          </p:nvPr>
        </p:nvSpPr>
        <p:spPr/>
        <p:txBody>
          <a:bodyPr/>
          <a:lstStyle/>
          <a:p>
            <a:fld id="{BD1BBD1C-CAF2-DB43-A5F2-C7779B41E4D6}" type="slidenum">
              <a:rPr lang="en-US" smtClean="0"/>
              <a:t>‹#›</a:t>
            </a:fld>
            <a:endParaRPr lang="en-US"/>
          </a:p>
        </p:txBody>
      </p:sp>
    </p:spTree>
    <p:extLst>
      <p:ext uri="{BB962C8B-B14F-4D97-AF65-F5344CB8AC3E}">
        <p14:creationId xmlns:p14="http://schemas.microsoft.com/office/powerpoint/2010/main" val="189442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B10E8-5398-C348-9D47-EC5A92D65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4EF7E0-C84E-8046-9311-D3A20C28F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A16334-21E9-DE41-8A56-949E764C7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B5329-3DA5-354B-AB43-B275735E24B4}" type="datetimeFigureOut">
              <a:rPr lang="en-US" smtClean="0"/>
              <a:t>6/9/21</a:t>
            </a:fld>
            <a:endParaRPr lang="en-US"/>
          </a:p>
        </p:txBody>
      </p:sp>
      <p:sp>
        <p:nvSpPr>
          <p:cNvPr id="5" name="Footer Placeholder 4">
            <a:extLst>
              <a:ext uri="{FF2B5EF4-FFF2-40B4-BE49-F238E27FC236}">
                <a16:creationId xmlns:a16="http://schemas.microsoft.com/office/drawing/2014/main" id="{29FB9424-B62C-5642-8E70-AFA65F1A4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6A841-2C76-E341-BCA4-845BE0458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BBD1C-CAF2-DB43-A5F2-C7779B41E4D6}" type="slidenum">
              <a:rPr lang="en-US" smtClean="0"/>
              <a:t>‹#›</a:t>
            </a:fld>
            <a:endParaRPr lang="en-US"/>
          </a:p>
        </p:txBody>
      </p:sp>
    </p:spTree>
    <p:extLst>
      <p:ext uri="{BB962C8B-B14F-4D97-AF65-F5344CB8AC3E}">
        <p14:creationId xmlns:p14="http://schemas.microsoft.com/office/powerpoint/2010/main" val="121130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2C54B-94BB-AA49-BC35-A93FAB83AB22}"/>
              </a:ext>
            </a:extLst>
          </p:cNvPr>
          <p:cNvSpPr>
            <a:spLocks noGrp="1"/>
          </p:cNvSpPr>
          <p:nvPr>
            <p:ph type="ctrTitle"/>
          </p:nvPr>
        </p:nvSpPr>
        <p:spPr>
          <a:xfrm>
            <a:off x="1285241" y="1008993"/>
            <a:ext cx="9231410" cy="3542045"/>
          </a:xfrm>
        </p:spPr>
        <p:txBody>
          <a:bodyPr anchor="b">
            <a:normAutofit/>
          </a:bodyPr>
          <a:lstStyle/>
          <a:p>
            <a:pPr marL="6350" indent="-6350" algn="l">
              <a:spcAft>
                <a:spcPts val="780"/>
              </a:spcAft>
            </a:pPr>
            <a:r>
              <a:rPr lang="en-IN" sz="8100" kern="0">
                <a:uFill>
                  <a:solidFill>
                    <a:srgbClr val="000000"/>
                  </a:solidFill>
                </a:uFill>
                <a:latin typeface="Calibri" panose="020F0502020204030204" pitchFamily="34" charset="0"/>
                <a:ea typeface="Calibri" panose="020F0502020204030204" pitchFamily="34" charset="0"/>
              </a:rPr>
              <a:t>Assignment-based Subjective Questions </a:t>
            </a:r>
            <a:endParaRPr lang="en-US" sz="8100"/>
          </a:p>
        </p:txBody>
      </p:sp>
      <p:sp>
        <p:nvSpPr>
          <p:cNvPr id="3" name="Subtitle 2">
            <a:extLst>
              <a:ext uri="{FF2B5EF4-FFF2-40B4-BE49-F238E27FC236}">
                <a16:creationId xmlns:a16="http://schemas.microsoft.com/office/drawing/2014/main" id="{3203EF6D-E870-B943-AF88-BFCB653279EB}"/>
              </a:ext>
            </a:extLst>
          </p:cNvPr>
          <p:cNvSpPr>
            <a:spLocks noGrp="1"/>
          </p:cNvSpPr>
          <p:nvPr>
            <p:ph type="subTitle" idx="1"/>
          </p:nvPr>
        </p:nvSpPr>
        <p:spPr>
          <a:xfrm>
            <a:off x="1285241" y="4582814"/>
            <a:ext cx="7132335" cy="1312657"/>
          </a:xfrm>
        </p:spPr>
        <p:txBody>
          <a:bodyPr anchor="t">
            <a:normAutofit/>
          </a:bodyPr>
          <a:lstStyle/>
          <a:p>
            <a:pPr algn="l"/>
            <a:r>
              <a:rPr lang="en-US" dirty="0"/>
              <a:t>Ankur Napa</a:t>
            </a:r>
            <a:endParaRPr lang="en-US"/>
          </a:p>
        </p:txBody>
      </p:sp>
    </p:spTree>
    <p:extLst>
      <p:ext uri="{BB962C8B-B14F-4D97-AF65-F5344CB8AC3E}">
        <p14:creationId xmlns:p14="http://schemas.microsoft.com/office/powerpoint/2010/main" val="173314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2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6334F-41BB-CC48-A082-C8D516EFE8E5}"/>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Types of Linear Regression</a:t>
            </a:r>
          </a:p>
        </p:txBody>
      </p:sp>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73C4714-D0E7-744A-BDD7-4D0D34029764}"/>
              </a:ext>
            </a:extLst>
          </p:cNvPr>
          <p:cNvSpPr>
            <a:spLocks noGrp="1"/>
          </p:cNvSpPr>
          <p:nvPr>
            <p:ph idx="1"/>
          </p:nvPr>
        </p:nvSpPr>
        <p:spPr>
          <a:xfrm>
            <a:off x="6297233" y="518400"/>
            <a:ext cx="4771607" cy="5837949"/>
          </a:xfrm>
        </p:spPr>
        <p:txBody>
          <a:bodyPr anchor="ctr">
            <a:normAutofit/>
          </a:bodyPr>
          <a:lstStyle/>
          <a:p>
            <a:pPr marL="457200" lvl="1" indent="0" fontAlgn="base">
              <a:buNone/>
            </a:pPr>
            <a:r>
              <a:rPr lang="en-IN" sz="2000" b="1" dirty="0">
                <a:solidFill>
                  <a:schemeClr val="tx1">
                    <a:alpha val="80000"/>
                  </a:schemeClr>
                </a:solidFill>
              </a:rPr>
              <a:t>Multiple Linear Regression: </a:t>
            </a:r>
            <a:endParaRPr lang="en-IN" sz="2000" dirty="0">
              <a:solidFill>
                <a:schemeClr val="tx1">
                  <a:alpha val="80000"/>
                </a:schemeClr>
              </a:solidFill>
            </a:endParaRPr>
          </a:p>
          <a:p>
            <a:pPr lvl="2" fontAlgn="base"/>
            <a:r>
              <a:rPr lang="en-IN" dirty="0">
                <a:solidFill>
                  <a:schemeClr val="tx1">
                    <a:alpha val="80000"/>
                  </a:schemeClr>
                </a:solidFill>
              </a:rPr>
              <a:t>Linear Regression algorithm with more than one independent variable. </a:t>
            </a:r>
          </a:p>
          <a:p>
            <a:pPr lvl="2" fontAlgn="base"/>
            <a:r>
              <a:rPr lang="en-IN" dirty="0">
                <a:solidFill>
                  <a:schemeClr val="tx1">
                    <a:alpha val="80000"/>
                  </a:schemeClr>
                </a:solidFill>
              </a:rPr>
              <a:t>Best fit line represented by the equation - y= m1x1+m2x2+m3x3..mnxn, where x1, x2, </a:t>
            </a:r>
            <a:r>
              <a:rPr lang="en-IN">
                <a:solidFill>
                  <a:schemeClr val="tx1">
                    <a:alpha val="80000"/>
                  </a:schemeClr>
                </a:solidFill>
              </a:rPr>
              <a:t>x3,…,xn </a:t>
            </a:r>
            <a:r>
              <a:rPr lang="en-IN" dirty="0">
                <a:solidFill>
                  <a:schemeClr val="tx1">
                    <a:alpha val="80000"/>
                  </a:schemeClr>
                </a:solidFill>
              </a:rPr>
              <a:t>are the independent variables, y is the target variable, m1, m2, m3,..,mn are the coefficients for the variables x1, x2, x3 respectively and c is the intercept. </a:t>
            </a:r>
          </a:p>
          <a:p>
            <a:pPr lvl="0" fontAlgn="base"/>
            <a:r>
              <a:rPr lang="en-IN" sz="2000" dirty="0">
                <a:solidFill>
                  <a:schemeClr val="tx1">
                    <a:alpha val="80000"/>
                  </a:schemeClr>
                </a:solidFill>
              </a:rPr>
              <a:t>The performance of the regression model built using these algorithms can be evaluated by using various metrics like MAE, MAPE, RMSE, R-squared etc. </a:t>
            </a:r>
          </a:p>
          <a:p>
            <a:endParaRPr lang="en-US" sz="2000" dirty="0">
              <a:solidFill>
                <a:schemeClr val="tx1">
                  <a:alpha val="80000"/>
                </a:schemeClr>
              </a:solidFill>
            </a:endParaRP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04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80C2AA-4D69-AF43-A766-0CBD9614F25E}"/>
              </a:ext>
            </a:extLst>
          </p:cNvPr>
          <p:cNvSpPr>
            <a:spLocks noGrp="1"/>
          </p:cNvSpPr>
          <p:nvPr>
            <p:ph type="title"/>
          </p:nvPr>
        </p:nvSpPr>
        <p:spPr>
          <a:xfrm>
            <a:off x="1188069" y="381935"/>
            <a:ext cx="4008583" cy="5974414"/>
          </a:xfrm>
        </p:spPr>
        <p:txBody>
          <a:bodyPr anchor="ctr">
            <a:normAutofit fontScale="90000"/>
          </a:bodyPr>
          <a:lstStyle/>
          <a:p>
            <a:r>
              <a:rPr lang="en-US" sz="7200" dirty="0">
                <a:solidFill>
                  <a:schemeClr val="bg1"/>
                </a:solidFill>
              </a:rPr>
              <a:t>Q</a:t>
            </a:r>
            <a:r>
              <a:rPr lang="en-IN" sz="7200" b="1" dirty="0">
                <a:solidFill>
                  <a:schemeClr val="bg1"/>
                </a:solidFill>
              </a:rPr>
              <a:t> 2. Explain the Anscombe’s quartet in detail.</a:t>
            </a:r>
            <a:endParaRPr lang="en-US" sz="6800" dirty="0">
              <a:solidFill>
                <a:schemeClr val="bg1"/>
              </a:solidFill>
            </a:endParaRP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8C57538-A099-A84B-9272-00BF19E27534}"/>
              </a:ext>
            </a:extLst>
          </p:cNvPr>
          <p:cNvSpPr>
            <a:spLocks noGrp="1"/>
          </p:cNvSpPr>
          <p:nvPr>
            <p:ph idx="1"/>
          </p:nvPr>
        </p:nvSpPr>
        <p:spPr>
          <a:xfrm>
            <a:off x="6297233" y="518400"/>
            <a:ext cx="4771607" cy="5837949"/>
          </a:xfrm>
        </p:spPr>
        <p:txBody>
          <a:bodyPr anchor="ctr">
            <a:normAutofit fontScale="92500" lnSpcReduction="20000"/>
          </a:bodyPr>
          <a:lstStyle/>
          <a:p>
            <a:r>
              <a:rPr lang="en-IN" dirty="0"/>
              <a:t>Anscombe's quartet comprises four data sets that have nearly identical simple descriptive statistics yet have very different distributions and appear very different when graphed. </a:t>
            </a:r>
          </a:p>
          <a:p>
            <a:r>
              <a:rPr lang="en-IN" dirty="0"/>
              <a:t>For example, </a:t>
            </a:r>
          </a:p>
          <a:p>
            <a:pPr lvl="1"/>
            <a:r>
              <a:rPr lang="en-IN" dirty="0"/>
              <a:t>Below are (x, y) pairs of 4 datasets whose summary statistics is given as: </a:t>
            </a:r>
          </a:p>
          <a:p>
            <a:pPr lvl="1" fontAlgn="base"/>
            <a:r>
              <a:rPr lang="en-IN" dirty="0"/>
              <a:t>The average </a:t>
            </a:r>
            <a:r>
              <a:rPr lang="en-IN" i="1" dirty="0"/>
              <a:t>x</a:t>
            </a:r>
            <a:r>
              <a:rPr lang="en-IN" dirty="0"/>
              <a:t> value is 9 for each dataset </a:t>
            </a:r>
          </a:p>
          <a:p>
            <a:pPr lvl="1" fontAlgn="base"/>
            <a:r>
              <a:rPr lang="en-IN" dirty="0"/>
              <a:t>The average </a:t>
            </a:r>
            <a:r>
              <a:rPr lang="en-IN" i="1" dirty="0"/>
              <a:t>y</a:t>
            </a:r>
            <a:r>
              <a:rPr lang="en-IN" dirty="0"/>
              <a:t> value is 7.50 for each dataset </a:t>
            </a:r>
          </a:p>
          <a:p>
            <a:pPr lvl="1" fontAlgn="base"/>
            <a:r>
              <a:rPr lang="en-IN" dirty="0"/>
              <a:t>The variance for </a:t>
            </a:r>
            <a:r>
              <a:rPr lang="en-IN" i="1" dirty="0"/>
              <a:t>x</a:t>
            </a:r>
            <a:r>
              <a:rPr lang="en-IN" dirty="0"/>
              <a:t> is 11 and the variance for </a:t>
            </a:r>
            <a:r>
              <a:rPr lang="en-IN" i="1" dirty="0"/>
              <a:t>y</a:t>
            </a:r>
            <a:r>
              <a:rPr lang="en-IN" dirty="0"/>
              <a:t> is 4.12 </a:t>
            </a:r>
          </a:p>
          <a:p>
            <a:pPr lvl="1" fontAlgn="base"/>
            <a:r>
              <a:rPr lang="en-IN" dirty="0"/>
              <a:t>The correlation between </a:t>
            </a:r>
            <a:r>
              <a:rPr lang="en-IN" i="1" dirty="0"/>
              <a:t>x</a:t>
            </a:r>
            <a:r>
              <a:rPr lang="en-IN" dirty="0"/>
              <a:t> and </a:t>
            </a:r>
            <a:r>
              <a:rPr lang="en-IN" i="1" dirty="0"/>
              <a:t>y</a:t>
            </a:r>
            <a:r>
              <a:rPr lang="en-IN" dirty="0"/>
              <a:t> is 0.816 for each dataset </a:t>
            </a:r>
          </a:p>
          <a:p>
            <a:pPr lvl="1" fontAlgn="base"/>
            <a:r>
              <a:rPr lang="en-IN" dirty="0"/>
              <a:t>A linear regression (line of best fit) for each dataset follows the equation </a:t>
            </a:r>
            <a:r>
              <a:rPr lang="en-IN" i="1" dirty="0"/>
              <a:t>y = 0.5x + 3</a:t>
            </a:r>
            <a:r>
              <a:rPr lang="en-IN" dirty="0"/>
              <a:t> </a:t>
            </a:r>
          </a:p>
          <a:p>
            <a:pPr marL="0" indent="0">
              <a:buNone/>
            </a:pPr>
            <a:endParaRPr lang="en-US" sz="2000" dirty="0">
              <a:solidFill>
                <a:schemeClr val="tx1">
                  <a:alpha val="80000"/>
                </a:schemeClr>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9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8C77444-3FE1-A845-9C4F-5B7B998DB04C}"/>
              </a:ext>
            </a:extLst>
          </p:cNvPr>
          <p:cNvPicPr>
            <a:picLocks noGrp="1"/>
          </p:cNvPicPr>
          <p:nvPr>
            <p:ph idx="1"/>
          </p:nvPr>
        </p:nvPicPr>
        <p:blipFill>
          <a:blip r:embed="rId3"/>
          <a:stretch>
            <a:fillRect/>
          </a:stretch>
        </p:blipFill>
        <p:spPr>
          <a:xfrm>
            <a:off x="643467" y="694289"/>
            <a:ext cx="5291666" cy="5469422"/>
          </a:xfrm>
          <a:prstGeom prst="rect">
            <a:avLst/>
          </a:prstGeom>
        </p:spPr>
      </p:pic>
      <p:pic>
        <p:nvPicPr>
          <p:cNvPr id="13" name="Picture 12">
            <a:extLst>
              <a:ext uri="{FF2B5EF4-FFF2-40B4-BE49-F238E27FC236}">
                <a16:creationId xmlns:a16="http://schemas.microsoft.com/office/drawing/2014/main" id="{1B19238C-DBEF-1B45-AACD-98E5C624BD41}"/>
              </a:ext>
            </a:extLst>
          </p:cNvPr>
          <p:cNvPicPr/>
          <p:nvPr/>
        </p:nvPicPr>
        <p:blipFill>
          <a:blip r:embed="rId4"/>
          <a:stretch>
            <a:fillRect/>
          </a:stretch>
        </p:blipFill>
        <p:spPr>
          <a:xfrm>
            <a:off x="6385452" y="1233752"/>
            <a:ext cx="5291667" cy="3876146"/>
          </a:xfrm>
          <a:prstGeom prst="rect">
            <a:avLst/>
          </a:prstGeom>
        </p:spPr>
      </p:pic>
      <p:sp>
        <p:nvSpPr>
          <p:cNvPr id="6" name="TextBox 5">
            <a:extLst>
              <a:ext uri="{FF2B5EF4-FFF2-40B4-BE49-F238E27FC236}">
                <a16:creationId xmlns:a16="http://schemas.microsoft.com/office/drawing/2014/main" id="{5275A43D-A5F5-4346-BB65-1308C04B6526}"/>
              </a:ext>
            </a:extLst>
          </p:cNvPr>
          <p:cNvSpPr txBox="1"/>
          <p:nvPr/>
        </p:nvSpPr>
        <p:spPr>
          <a:xfrm>
            <a:off x="6385453" y="5109898"/>
            <a:ext cx="5291666" cy="1200329"/>
          </a:xfrm>
          <a:prstGeom prst="rect">
            <a:avLst/>
          </a:prstGeom>
          <a:noFill/>
        </p:spPr>
        <p:txBody>
          <a:bodyPr wrap="square" rtlCol="0">
            <a:spAutoFit/>
          </a:bodyPr>
          <a:lstStyle/>
          <a:p>
            <a:r>
              <a:rPr lang="en-IN" dirty="0"/>
              <a:t>These four datasets appear to be almost similar. But when we plot these four datasets on an x/y coordinate plane, we get the following results: </a:t>
            </a:r>
          </a:p>
          <a:p>
            <a:endParaRPr lang="en-US" dirty="0"/>
          </a:p>
        </p:txBody>
      </p:sp>
    </p:spTree>
    <p:extLst>
      <p:ext uri="{BB962C8B-B14F-4D97-AF65-F5344CB8AC3E}">
        <p14:creationId xmlns:p14="http://schemas.microsoft.com/office/powerpoint/2010/main" val="134157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80C2AA-4D69-AF43-A766-0CBD9614F25E}"/>
              </a:ext>
            </a:extLst>
          </p:cNvPr>
          <p:cNvSpPr>
            <a:spLocks noGrp="1"/>
          </p:cNvSpPr>
          <p:nvPr>
            <p:ph type="title"/>
          </p:nvPr>
        </p:nvSpPr>
        <p:spPr>
          <a:xfrm>
            <a:off x="1188069" y="381935"/>
            <a:ext cx="4008583" cy="5974414"/>
          </a:xfrm>
        </p:spPr>
        <p:txBody>
          <a:bodyPr anchor="ctr">
            <a:normAutofit/>
          </a:bodyPr>
          <a:lstStyle/>
          <a:p>
            <a:pPr lvl="0" fontAlgn="base"/>
            <a:r>
              <a:rPr lang="en-IN" sz="6500" b="1">
                <a:solidFill>
                  <a:schemeClr val="bg1"/>
                </a:solidFill>
              </a:rPr>
              <a:t>Q3 What is Pearson’s R? </a:t>
            </a:r>
            <a:endParaRPr lang="en-IN" sz="6500" dirty="0">
              <a:solidFill>
                <a:schemeClr val="bg1"/>
              </a:solidFill>
            </a:endParaRP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8C57538-A099-A84B-9272-00BF19E27534}"/>
              </a:ext>
            </a:extLst>
          </p:cNvPr>
          <p:cNvSpPr>
            <a:spLocks noGrp="1"/>
          </p:cNvSpPr>
          <p:nvPr>
            <p:ph idx="1"/>
          </p:nvPr>
        </p:nvSpPr>
        <p:spPr>
          <a:xfrm>
            <a:off x="6297233" y="518400"/>
            <a:ext cx="4771607" cy="5837949"/>
          </a:xfrm>
        </p:spPr>
        <p:txBody>
          <a:bodyPr anchor="ctr">
            <a:normAutofit fontScale="85000" lnSpcReduction="10000"/>
          </a:bodyPr>
          <a:lstStyle/>
          <a:p>
            <a:pPr marL="0" indent="0">
              <a:buNone/>
            </a:pPr>
            <a:r>
              <a:rPr lang="en-IN" b="1" dirty="0"/>
              <a:t>Pearson’s correlation</a:t>
            </a:r>
            <a:r>
              <a:rPr lang="en-IN" dirty="0"/>
              <a:t> (also called Pearson’s </a:t>
            </a:r>
            <a:r>
              <a:rPr lang="en-IN" i="1" dirty="0"/>
              <a:t>R</a:t>
            </a:r>
            <a:r>
              <a:rPr lang="en-IN" dirty="0"/>
              <a:t>) is a correlation coefficient commonly used in linear regression. </a:t>
            </a:r>
          </a:p>
          <a:p>
            <a:pPr lvl="2" fontAlgn="base"/>
            <a:r>
              <a:rPr lang="en-IN" dirty="0"/>
              <a:t>Its full name is the </a:t>
            </a:r>
            <a:r>
              <a:rPr lang="en-IN" b="1" dirty="0"/>
              <a:t>Pearson Product Moment Correlation (PPMC).</a:t>
            </a:r>
            <a:r>
              <a:rPr lang="en-IN" dirty="0"/>
              <a:t> </a:t>
            </a:r>
          </a:p>
          <a:p>
            <a:pPr lvl="2" fontAlgn="base"/>
            <a:r>
              <a:rPr lang="en-IN" dirty="0"/>
              <a:t>It shows the linear relationship between two sets of data. </a:t>
            </a:r>
          </a:p>
          <a:p>
            <a:pPr lvl="2" fontAlgn="base"/>
            <a:r>
              <a:rPr lang="en-IN" dirty="0"/>
              <a:t>Two letters are used to represent the Pearson correlation: Greek letter rho </a:t>
            </a:r>
            <a:r>
              <a:rPr lang="en-IN" b="1" dirty="0"/>
              <a:t>(</a:t>
            </a:r>
            <a:r>
              <a:rPr lang="en-IN" b="1" dirty="0" err="1"/>
              <a:t>ρ</a:t>
            </a:r>
            <a:r>
              <a:rPr lang="en-IN" b="1" dirty="0"/>
              <a:t>)</a:t>
            </a:r>
            <a:r>
              <a:rPr lang="en-IN" dirty="0"/>
              <a:t> for a population and the letter </a:t>
            </a:r>
            <a:r>
              <a:rPr lang="en-IN" b="1" dirty="0"/>
              <a:t>“r”</a:t>
            </a:r>
            <a:r>
              <a:rPr lang="en-IN" dirty="0"/>
              <a:t> for a sample. </a:t>
            </a:r>
          </a:p>
          <a:p>
            <a:pPr lvl="2" fontAlgn="base"/>
            <a:r>
              <a:rPr lang="en-IN" dirty="0"/>
              <a:t>For example, scientists in China wanted to know if there was a relationship between how weedy rice populations are different genetically. The goal was to find out the evolutionary potential of the rice. Pearson’s correlation between the two groups was analysed. It showed a positive Pearson Product Moment correlation of between 0.783 and 0.895 for weedy rice populations. This figure is quite high, which suggested a fairly strong relationship. </a:t>
            </a:r>
          </a:p>
          <a:p>
            <a:pPr marL="0" indent="0">
              <a:buNone/>
            </a:pPr>
            <a:endParaRPr lang="en-US" sz="2000" dirty="0">
              <a:solidFill>
                <a:schemeClr val="tx1">
                  <a:alpha val="80000"/>
                </a:schemeClr>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12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80C2AA-4D69-AF43-A766-0CBD9614F25E}"/>
              </a:ext>
            </a:extLst>
          </p:cNvPr>
          <p:cNvSpPr>
            <a:spLocks noGrp="1"/>
          </p:cNvSpPr>
          <p:nvPr>
            <p:ph type="title"/>
          </p:nvPr>
        </p:nvSpPr>
        <p:spPr>
          <a:xfrm>
            <a:off x="1188069" y="381935"/>
            <a:ext cx="4008583" cy="5974414"/>
          </a:xfrm>
        </p:spPr>
        <p:txBody>
          <a:bodyPr anchor="ctr">
            <a:noAutofit/>
          </a:bodyPr>
          <a:lstStyle/>
          <a:p>
            <a:pPr lvl="0" fontAlgn="base"/>
            <a:r>
              <a:rPr lang="en-IN" sz="4000" b="1" dirty="0">
                <a:solidFill>
                  <a:schemeClr val="bg1"/>
                </a:solidFill>
              </a:rPr>
              <a:t>Q4What is scaling? Why is scaling performed? What is the difference between normalized scaling and standardized scaling? </a:t>
            </a:r>
            <a:endParaRPr lang="en-IN" sz="4000" dirty="0">
              <a:solidFill>
                <a:schemeClr val="bg1"/>
              </a:solidFill>
            </a:endParaRP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8C57538-A099-A84B-9272-00BF19E27534}"/>
              </a:ext>
            </a:extLst>
          </p:cNvPr>
          <p:cNvSpPr>
            <a:spLocks noGrp="1"/>
          </p:cNvSpPr>
          <p:nvPr>
            <p:ph idx="1"/>
          </p:nvPr>
        </p:nvSpPr>
        <p:spPr>
          <a:xfrm>
            <a:off x="6297233" y="518400"/>
            <a:ext cx="4771607" cy="5837949"/>
          </a:xfrm>
        </p:spPr>
        <p:txBody>
          <a:bodyPr anchor="ctr">
            <a:normAutofit lnSpcReduction="10000"/>
          </a:bodyPr>
          <a:lstStyle/>
          <a:p>
            <a:r>
              <a:rPr lang="en-IN" dirty="0"/>
              <a:t>Scaling a step of data Pre-Processing which is applied to numeric variables to normalize the data within a particular range.  </a:t>
            </a:r>
          </a:p>
          <a:p>
            <a:r>
              <a:rPr lang="en-IN" dirty="0"/>
              <a:t>Below are the reasons why it’s been performed: </a:t>
            </a:r>
          </a:p>
          <a:p>
            <a:pPr lvl="3" fontAlgn="base"/>
            <a:r>
              <a:rPr lang="en-IN" dirty="0"/>
              <a:t>Helps in speeding up the calculations in an algorithm. </a:t>
            </a:r>
          </a:p>
          <a:p>
            <a:pPr lvl="3" fontAlgn="base"/>
            <a:r>
              <a:rPr lang="en-IN" dirty="0"/>
              <a:t>Useful in interpretation of values as unscaled values are difficult to interpret. </a:t>
            </a:r>
          </a:p>
          <a:p>
            <a:pPr lvl="3" fontAlgn="base"/>
            <a:r>
              <a:rPr lang="en-IN" dirty="0"/>
              <a:t>Most of the times, collected data set contains features highly varying in magnitudes, units and range. If scaling is not done, then algorithm only takes magnitude in account and not units hence incorrect modelling </a:t>
            </a:r>
          </a:p>
          <a:p>
            <a:pPr marL="0" indent="0">
              <a:buNone/>
            </a:pPr>
            <a:endParaRPr lang="en-US" sz="2000" dirty="0">
              <a:solidFill>
                <a:schemeClr val="tx1">
                  <a:alpha val="80000"/>
                </a:schemeClr>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96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80C2AA-4D69-AF43-A766-0CBD9614F25E}"/>
              </a:ext>
            </a:extLst>
          </p:cNvPr>
          <p:cNvSpPr>
            <a:spLocks noGrp="1"/>
          </p:cNvSpPr>
          <p:nvPr>
            <p:ph type="title"/>
          </p:nvPr>
        </p:nvSpPr>
        <p:spPr>
          <a:xfrm>
            <a:off x="1188069" y="381935"/>
            <a:ext cx="4008583" cy="5974414"/>
          </a:xfrm>
        </p:spPr>
        <p:txBody>
          <a:bodyPr anchor="ctr">
            <a:noAutofit/>
          </a:bodyPr>
          <a:lstStyle/>
          <a:p>
            <a:pPr lvl="0" fontAlgn="base"/>
            <a:r>
              <a:rPr lang="en-IN" b="1" dirty="0">
                <a:solidFill>
                  <a:schemeClr val="bg1"/>
                </a:solidFill>
              </a:rPr>
              <a:t>Q5You might have observed that sometimes the value of VIF is infinite. Why does this happen? </a:t>
            </a:r>
            <a:endParaRPr lang="en-IN" dirty="0">
              <a:solidFill>
                <a:schemeClr val="bg1"/>
              </a:solidFill>
            </a:endParaRP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8C57538-A099-A84B-9272-00BF19E27534}"/>
              </a:ext>
            </a:extLst>
          </p:cNvPr>
          <p:cNvSpPr>
            <a:spLocks noGrp="1"/>
          </p:cNvSpPr>
          <p:nvPr>
            <p:ph idx="1"/>
          </p:nvPr>
        </p:nvSpPr>
        <p:spPr>
          <a:xfrm>
            <a:off x="6412091" y="360650"/>
            <a:ext cx="4771607" cy="3249744"/>
          </a:xfrm>
        </p:spPr>
        <p:txBody>
          <a:bodyPr anchor="ctr">
            <a:normAutofit/>
          </a:bodyPr>
          <a:lstStyle/>
          <a:p>
            <a:pPr marL="0" indent="0">
              <a:buNone/>
            </a:pPr>
            <a:r>
              <a:rPr lang="en-IN" sz="2400" dirty="0"/>
              <a:t>VIF = infinity shows a perfect correlation between two independent variables. </a:t>
            </a:r>
          </a:p>
          <a:p>
            <a:pPr marL="0" indent="0">
              <a:buNone/>
            </a:pPr>
            <a:r>
              <a:rPr lang="en-IN" sz="2400" dirty="0"/>
              <a:t>In the case of perfect correlation, we get </a:t>
            </a:r>
            <a:r>
              <a:rPr lang="en-IN" sz="2400" b="1" dirty="0"/>
              <a:t>R2 =1</a:t>
            </a:r>
            <a:r>
              <a:rPr lang="en-IN" sz="2400" dirty="0"/>
              <a:t>, which lead to 1/(1-R2) to equal to infinity. </a:t>
            </a:r>
          </a:p>
          <a:p>
            <a:pPr marL="0" indent="0">
              <a:buNone/>
            </a:pPr>
            <a:endParaRPr lang="en-US" sz="2000" dirty="0">
              <a:solidFill>
                <a:schemeClr val="tx1">
                  <a:alpha val="80000"/>
                </a:schemeClr>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9BEC5F-DC66-7B41-BBCB-3F71A10FA5D5}"/>
              </a:ext>
            </a:extLst>
          </p:cNvPr>
          <p:cNvPicPr/>
          <p:nvPr/>
        </p:nvPicPr>
        <p:blipFill>
          <a:blip r:embed="rId2"/>
          <a:stretch>
            <a:fillRect/>
          </a:stretch>
        </p:blipFill>
        <p:spPr>
          <a:xfrm>
            <a:off x="6891306" y="2987496"/>
            <a:ext cx="3813175" cy="2670175"/>
          </a:xfrm>
          <a:prstGeom prst="rect">
            <a:avLst/>
          </a:prstGeom>
        </p:spPr>
      </p:pic>
      <p:sp>
        <p:nvSpPr>
          <p:cNvPr id="4" name="TextBox 3">
            <a:extLst>
              <a:ext uri="{FF2B5EF4-FFF2-40B4-BE49-F238E27FC236}">
                <a16:creationId xmlns:a16="http://schemas.microsoft.com/office/drawing/2014/main" id="{DB1102A4-61C5-3641-9857-6535B15D758C}"/>
              </a:ext>
            </a:extLst>
          </p:cNvPr>
          <p:cNvSpPr txBox="1"/>
          <p:nvPr/>
        </p:nvSpPr>
        <p:spPr>
          <a:xfrm>
            <a:off x="6412091" y="5756184"/>
            <a:ext cx="5127547" cy="1200329"/>
          </a:xfrm>
          <a:prstGeom prst="rect">
            <a:avLst/>
          </a:prstGeom>
          <a:noFill/>
        </p:spPr>
        <p:txBody>
          <a:bodyPr wrap="square" rtlCol="0">
            <a:spAutoFit/>
          </a:bodyPr>
          <a:lstStyle/>
          <a:p>
            <a:r>
              <a:rPr lang="en-IN" dirty="0"/>
              <a:t>To solve this problem, we need to drop one of the variables from the dataset which is causing this perfect multicollinearity. </a:t>
            </a:r>
          </a:p>
          <a:p>
            <a:endParaRPr lang="en-US" dirty="0"/>
          </a:p>
        </p:txBody>
      </p:sp>
    </p:spTree>
    <p:extLst>
      <p:ext uri="{BB962C8B-B14F-4D97-AF65-F5344CB8AC3E}">
        <p14:creationId xmlns:p14="http://schemas.microsoft.com/office/powerpoint/2010/main" val="275261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80C2AA-4D69-AF43-A766-0CBD9614F25E}"/>
              </a:ext>
            </a:extLst>
          </p:cNvPr>
          <p:cNvSpPr>
            <a:spLocks noGrp="1"/>
          </p:cNvSpPr>
          <p:nvPr>
            <p:ph type="title"/>
          </p:nvPr>
        </p:nvSpPr>
        <p:spPr>
          <a:xfrm>
            <a:off x="1188069" y="381935"/>
            <a:ext cx="4008583" cy="5974414"/>
          </a:xfrm>
        </p:spPr>
        <p:txBody>
          <a:bodyPr anchor="ctr">
            <a:noAutofit/>
          </a:bodyPr>
          <a:lstStyle/>
          <a:p>
            <a:pPr fontAlgn="base"/>
            <a:r>
              <a:rPr lang="en-IN" b="1" dirty="0">
                <a:solidFill>
                  <a:schemeClr val="bg1"/>
                </a:solidFill>
              </a:rPr>
              <a:t>Q6What is a Q-Q plot? Explain the use and importance of a Q-Q plot in linear regression. </a:t>
            </a:r>
            <a:br>
              <a:rPr lang="en-IN" dirty="0">
                <a:solidFill>
                  <a:schemeClr val="bg1"/>
                </a:solidFill>
              </a:rPr>
            </a:br>
            <a:endParaRPr lang="en-IN" sz="4000" dirty="0">
              <a:solidFill>
                <a:schemeClr val="bg1"/>
              </a:solidFill>
            </a:endParaRP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8C57538-A099-A84B-9272-00BF19E27534}"/>
              </a:ext>
            </a:extLst>
          </p:cNvPr>
          <p:cNvSpPr>
            <a:spLocks noGrp="1"/>
          </p:cNvSpPr>
          <p:nvPr>
            <p:ph idx="1"/>
          </p:nvPr>
        </p:nvSpPr>
        <p:spPr>
          <a:xfrm>
            <a:off x="6297233" y="518400"/>
            <a:ext cx="4771607" cy="5837949"/>
          </a:xfrm>
        </p:spPr>
        <p:txBody>
          <a:bodyPr anchor="ctr">
            <a:normAutofit fontScale="47500" lnSpcReduction="20000"/>
          </a:bodyPr>
          <a:lstStyle/>
          <a:p>
            <a:pPr marL="0" indent="0">
              <a:lnSpc>
                <a:spcPct val="170000"/>
              </a:lnSpc>
              <a:buNone/>
            </a:pPr>
            <a:r>
              <a:rPr lang="en-IN" dirty="0"/>
              <a:t>Quantile-Quantile (Q-Q) plot, is a graphical technique to help assess if a set of data came from some theoretical distribution such as Normal, exponential or Uniform distribution.  Also, it helps to determine if two data sets come from populations with a common distribution. </a:t>
            </a:r>
          </a:p>
          <a:p>
            <a:pPr marL="0" indent="0">
              <a:buNone/>
            </a:pPr>
            <a:r>
              <a:rPr lang="en-IN" dirty="0"/>
              <a:t>Interpretation of Q-Q plot: </a:t>
            </a:r>
          </a:p>
          <a:p>
            <a:pPr marL="0" indent="0">
              <a:lnSpc>
                <a:spcPct val="170000"/>
              </a:lnSpc>
              <a:buNone/>
            </a:pPr>
            <a:r>
              <a:rPr lang="en-IN" dirty="0"/>
              <a:t>A q-q plot is a plot of the quantiles of the first data set against the quantiles of the second data set. </a:t>
            </a:r>
          </a:p>
          <a:p>
            <a:pPr lvl="1"/>
            <a:r>
              <a:rPr lang="en-IN" b="1" dirty="0"/>
              <a:t>Similar distribution</a:t>
            </a:r>
            <a:r>
              <a:rPr lang="en-IN" dirty="0"/>
              <a:t>: If all point of quantiles lies on or close to straight line at an angle of 45 degree from x -axis. </a:t>
            </a:r>
          </a:p>
          <a:p>
            <a:pPr lvl="1"/>
            <a:r>
              <a:rPr lang="en-IN" b="1" dirty="0"/>
              <a:t>Y-values &lt; X-values:</a:t>
            </a:r>
            <a:r>
              <a:rPr lang="en-IN" dirty="0"/>
              <a:t> If y-quantiles are lower than the x-quantiles.</a:t>
            </a:r>
            <a:r>
              <a:rPr lang="en-IN" i="1" dirty="0"/>
              <a:t> </a:t>
            </a:r>
          </a:p>
          <a:p>
            <a:pPr lvl="1"/>
            <a:r>
              <a:rPr lang="en-IN" b="1" dirty="0"/>
              <a:t>X-values &lt; Y-values: </a:t>
            </a:r>
            <a:r>
              <a:rPr lang="en-IN" dirty="0"/>
              <a:t>If x-quantiles are lower than the y-quantiles. </a:t>
            </a:r>
          </a:p>
          <a:p>
            <a:pPr lvl="1"/>
            <a:r>
              <a:rPr lang="en-IN" b="1" dirty="0"/>
              <a:t>Different distribution: </a:t>
            </a:r>
            <a:r>
              <a:rPr lang="en-IN" dirty="0"/>
              <a:t>If all point of quantiles lies away from the straight line at an angle of 45 degree from x -axis. </a:t>
            </a:r>
          </a:p>
          <a:p>
            <a:pPr marL="0" indent="0">
              <a:buNone/>
            </a:pPr>
            <a:r>
              <a:rPr lang="en-IN" dirty="0"/>
              <a:t>Uses of Q-Q plot: </a:t>
            </a:r>
          </a:p>
          <a:p>
            <a:pPr lvl="1"/>
            <a:r>
              <a:rPr lang="en-IN" dirty="0"/>
              <a:t>can be used with sample sizes also. </a:t>
            </a:r>
          </a:p>
          <a:p>
            <a:pPr lvl="1"/>
            <a:r>
              <a:rPr lang="en-IN" dirty="0"/>
              <a:t>Many distributional aspects like shifts in location, shifts in scale, changes in symmetry, and the presence of outliers can all be detected from this plot. </a:t>
            </a:r>
          </a:p>
          <a:p>
            <a:pPr marL="0" indent="0">
              <a:buNone/>
            </a:pPr>
            <a:r>
              <a:rPr lang="en-IN" dirty="0"/>
              <a:t>Q-Q plot in linear regression is important because: </a:t>
            </a:r>
          </a:p>
          <a:p>
            <a:pPr marL="457200" lvl="1" indent="0">
              <a:buNone/>
            </a:pPr>
            <a:r>
              <a:rPr lang="en-IN" dirty="0"/>
              <a:t>when training and test data sets are received separately and then we can confirm using Q-Q plot that both the data sets are from populations with same distributions. </a:t>
            </a:r>
          </a:p>
          <a:p>
            <a:pPr marL="0" indent="0">
              <a:buNone/>
            </a:pPr>
            <a:endParaRPr lang="en-US" sz="2000" dirty="0">
              <a:solidFill>
                <a:schemeClr val="tx1">
                  <a:alpha val="80000"/>
                </a:schemeClr>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61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6334F-41BB-CC48-A082-C8D516EFE8E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600" kern="1200">
                <a:solidFill>
                  <a:schemeClr val="tx1"/>
                </a:solidFill>
                <a:latin typeface="+mj-lt"/>
                <a:ea typeface="+mj-ea"/>
                <a:cs typeface="+mj-cs"/>
              </a:rPr>
              <a:t>Difference between Normalized and Standardized scaling: </a:t>
            </a:r>
            <a:br>
              <a:rPr lang="en-US" sz="2600"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43" name="Rectangle 4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C9068B4-4B1A-3149-844B-93DC9F27CC51}"/>
              </a:ext>
            </a:extLst>
          </p:cNvPr>
          <p:cNvPicPr>
            <a:picLocks noChangeAspect="1"/>
          </p:cNvPicPr>
          <p:nvPr/>
        </p:nvPicPr>
        <p:blipFill>
          <a:blip r:embed="rId3"/>
          <a:stretch>
            <a:fillRect/>
          </a:stretch>
        </p:blipFill>
        <p:spPr>
          <a:xfrm>
            <a:off x="545238" y="1533871"/>
            <a:ext cx="7608304" cy="3861214"/>
          </a:xfrm>
          <a:prstGeom prst="rect">
            <a:avLst/>
          </a:prstGeom>
        </p:spPr>
      </p:pic>
      <p:sp>
        <p:nvSpPr>
          <p:cNvPr id="47" name="Rectangle 4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59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1EEA1-7F12-F04B-A624-E93B2AAADB1B}"/>
              </a:ext>
            </a:extLst>
          </p:cNvPr>
          <p:cNvSpPr>
            <a:spLocks noGrp="1"/>
          </p:cNvSpPr>
          <p:nvPr>
            <p:ph type="title"/>
          </p:nvPr>
        </p:nvSpPr>
        <p:spPr>
          <a:xfrm>
            <a:off x="1188069" y="381935"/>
            <a:ext cx="9356106" cy="1200329"/>
          </a:xfrm>
        </p:spPr>
        <p:txBody>
          <a:bodyPr anchor="t">
            <a:normAutofit/>
          </a:bodyPr>
          <a:lstStyle/>
          <a:p>
            <a:pPr marL="342900" marR="13970" lvl="0" indent="-342900" fontAlgn="base">
              <a:spcAft>
                <a:spcPts val="800"/>
              </a:spcAft>
            </a:pPr>
            <a:r>
              <a:rPr lang="en-IN" sz="20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Q1. From your analysis of the categorical variables from the dataset, what could you infer about their effect on the dependent  variable? </a:t>
            </a:r>
            <a:br>
              <a:rPr lang="en-IN" sz="20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sz="2000" dirty="0"/>
          </a:p>
        </p:txBody>
      </p:sp>
      <p:grpSp>
        <p:nvGrpSpPr>
          <p:cNvPr id="86" name="Group 85">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8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8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8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91" name="Straight Connector 9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EDA9A470-EF9D-4F44-83B1-48FD132E2793}"/>
              </a:ext>
            </a:extLst>
          </p:cNvPr>
          <p:cNvGraphicFramePr>
            <a:graphicFrameLocks noGrp="1"/>
          </p:cNvGraphicFramePr>
          <p:nvPr>
            <p:ph idx="1"/>
            <p:extLst>
              <p:ext uri="{D42A27DB-BD31-4B8C-83A1-F6EECF244321}">
                <p14:modId xmlns:p14="http://schemas.microsoft.com/office/powerpoint/2010/main" val="1071152595"/>
              </p:ext>
            </p:extLst>
          </p:nvPr>
        </p:nvGraphicFramePr>
        <p:xfrm>
          <a:off x="1188062" y="1965323"/>
          <a:ext cx="9356108" cy="4114804"/>
        </p:xfrm>
        <a:graphic>
          <a:graphicData uri="http://schemas.openxmlformats.org/drawingml/2006/table">
            <a:tbl>
              <a:tblPr firstRow="1" bandRow="1">
                <a:noFill/>
                <a:tableStyleId>{5940675A-B579-460E-94D1-54222C63F5DA}</a:tableStyleId>
              </a:tblPr>
              <a:tblGrid>
                <a:gridCol w="2318518">
                  <a:extLst>
                    <a:ext uri="{9D8B030D-6E8A-4147-A177-3AD203B41FA5}">
                      <a16:colId xmlns:a16="http://schemas.microsoft.com/office/drawing/2014/main" val="450724705"/>
                    </a:ext>
                  </a:extLst>
                </a:gridCol>
                <a:gridCol w="7037590">
                  <a:extLst>
                    <a:ext uri="{9D8B030D-6E8A-4147-A177-3AD203B41FA5}">
                      <a16:colId xmlns:a16="http://schemas.microsoft.com/office/drawing/2014/main" val="566121196"/>
                    </a:ext>
                  </a:extLst>
                </a:gridCol>
              </a:tblGrid>
              <a:tr h="453200">
                <a:tc>
                  <a:txBody>
                    <a:bodyPr/>
                    <a:lstStyle/>
                    <a:p>
                      <a:r>
                        <a:rPr lang="en-US" sz="1500" b="1" cap="none" spc="0">
                          <a:solidFill>
                            <a:schemeClr val="tx1">
                              <a:lumMod val="75000"/>
                              <a:lumOff val="25000"/>
                            </a:schemeClr>
                          </a:solidFill>
                        </a:rPr>
                        <a:t>Variable Name </a:t>
                      </a:r>
                    </a:p>
                  </a:txBody>
                  <a:tcPr marL="182880" marR="174545" marT="91440" marB="9144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1270">
                        <a:lnSpc>
                          <a:spcPct val="107000"/>
                        </a:lnSpc>
                        <a:spcAft>
                          <a:spcPts val="800"/>
                        </a:spcAft>
                      </a:pPr>
                      <a:r>
                        <a:rPr lang="en-IN" sz="1500" b="1"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Inferences </a:t>
                      </a:r>
                    </a:p>
                  </a:txBody>
                  <a:tcPr marL="182880" marR="139395" marT="91440" marB="9144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025439173"/>
                  </a:ext>
                </a:extLst>
              </a:tr>
              <a:tr h="453200">
                <a:tc>
                  <a:txBody>
                    <a:bodyPr/>
                    <a:lstStyle/>
                    <a:p>
                      <a:pPr>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yr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270">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The count increased significantly in 2019 compared to 2018.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446807148"/>
                  </a:ext>
                </a:extLst>
              </a:tr>
              <a:tr h="453200">
                <a:tc>
                  <a:txBody>
                    <a:bodyPr/>
                    <a:lstStyle/>
                    <a:p>
                      <a:pPr>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month </a:t>
                      </a:r>
                    </a:p>
                  </a:txBody>
                  <a:tcPr marL="182880" marR="139395"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1270">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The count is higher during May to October months. </a:t>
                      </a:r>
                    </a:p>
                  </a:txBody>
                  <a:tcPr marL="182880" marR="139395"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827427656"/>
                  </a:ext>
                </a:extLst>
              </a:tr>
              <a:tr h="453200">
                <a:tc>
                  <a:txBody>
                    <a:bodyPr/>
                    <a:lstStyle/>
                    <a:p>
                      <a:pPr>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season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270">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The count is higher for Fall (Autumn) and then followed by Summer.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192175586"/>
                  </a:ext>
                </a:extLst>
              </a:tr>
              <a:tr h="453200">
                <a:tc>
                  <a:txBody>
                    <a:bodyPr/>
                    <a:lstStyle/>
                    <a:p>
                      <a:pPr>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holiday </a:t>
                      </a:r>
                    </a:p>
                  </a:txBody>
                  <a:tcPr marL="182880" marR="139395"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1270">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The count is lower during holidays. </a:t>
                      </a:r>
                    </a:p>
                  </a:txBody>
                  <a:tcPr marL="182880" marR="139395"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154467577"/>
                  </a:ext>
                </a:extLst>
              </a:tr>
              <a:tr h="453200">
                <a:tc>
                  <a:txBody>
                    <a:bodyPr/>
                    <a:lstStyle/>
                    <a:p>
                      <a:pPr>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working day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270">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Working Day / Non-Working Day shows almost similar behaviour.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055639497"/>
                  </a:ext>
                </a:extLst>
              </a:tr>
              <a:tr h="942404">
                <a:tc>
                  <a:txBody>
                    <a:bodyPr/>
                    <a:lstStyle/>
                    <a:p>
                      <a:pPr>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weathersit </a:t>
                      </a:r>
                    </a:p>
                  </a:txBody>
                  <a:tcPr marL="182880" marR="139395"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1270">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The count is higher on Clear, Few clouds, Partly cloudy, Partly cloudy days followed by Mist + Cloudy, Mist + Broken clouds, Mist + Few clouds, Mist days. No records found for Heavy Rain + Ice Pallets + Thunderstorm + Mist, Snow + Fog weather. </a:t>
                      </a:r>
                    </a:p>
                  </a:txBody>
                  <a:tcPr marL="182880" marR="139395" marT="91440" marB="914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114606596"/>
                  </a:ext>
                </a:extLst>
              </a:tr>
              <a:tr h="453200">
                <a:tc>
                  <a:txBody>
                    <a:bodyPr/>
                    <a:lstStyle/>
                    <a:p>
                      <a:pPr>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weekday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1270">
                        <a:lnSpc>
                          <a:spcPct val="107000"/>
                        </a:lnSpc>
                        <a:spcAft>
                          <a:spcPts val="800"/>
                        </a:spcAft>
                      </a:pPr>
                      <a:r>
                        <a:rPr lang="en-IN" sz="1500" cap="none" spc="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For weekdays, the median is almost similar for all days. </a:t>
                      </a:r>
                    </a:p>
                  </a:txBody>
                  <a:tcPr marL="182880" marR="139395" marT="91440" marB="914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56757631"/>
                  </a:ext>
                </a:extLst>
              </a:tr>
            </a:tbl>
          </a:graphicData>
        </a:graphic>
      </p:graphicFrame>
    </p:spTree>
    <p:extLst>
      <p:ext uri="{BB962C8B-B14F-4D97-AF65-F5344CB8AC3E}">
        <p14:creationId xmlns:p14="http://schemas.microsoft.com/office/powerpoint/2010/main" val="190567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C91EEA1-7F12-F04B-A624-E93B2AAADB1B}"/>
              </a:ext>
            </a:extLst>
          </p:cNvPr>
          <p:cNvSpPr>
            <a:spLocks noGrp="1"/>
          </p:cNvSpPr>
          <p:nvPr>
            <p:ph type="title"/>
          </p:nvPr>
        </p:nvSpPr>
        <p:spPr>
          <a:xfrm>
            <a:off x="838200" y="365125"/>
            <a:ext cx="9842237" cy="1325563"/>
          </a:xfrm>
        </p:spPr>
        <p:txBody>
          <a:bodyPr>
            <a:normAutofit/>
          </a:bodyPr>
          <a:lstStyle/>
          <a:p>
            <a:pPr marL="342900" marR="13970" lvl="0" indent="-342900" fontAlgn="base">
              <a:spcAft>
                <a:spcPts val="800"/>
              </a:spcAft>
            </a:pPr>
            <a:r>
              <a:rPr lang="en-IN" sz="2200" dirty="0">
                <a:latin typeface="+mn-lt"/>
              </a:rPr>
              <a:t>Q2.Why is it important to use drop_first=True during dummy variable creation? </a:t>
            </a:r>
            <a:br>
              <a:rPr lang="en-IN" sz="2200" b="1" dirty="0">
                <a:latin typeface="+mn-lt"/>
              </a:rPr>
            </a:br>
            <a:br>
              <a:rPr lang="en-IN" sz="22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sz="2200" dirty="0"/>
          </a:p>
        </p:txBody>
      </p:sp>
      <p:cxnSp>
        <p:nvCxnSpPr>
          <p:cNvPr id="56" name="Straight Connector 5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62"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2" name="Content Placeholder 4">
            <a:extLst>
              <a:ext uri="{FF2B5EF4-FFF2-40B4-BE49-F238E27FC236}">
                <a16:creationId xmlns:a16="http://schemas.microsoft.com/office/drawing/2014/main" id="{13061C06-D83F-4F7D-9CC2-42B7EDFEA98F}"/>
              </a:ext>
            </a:extLst>
          </p:cNvPr>
          <p:cNvGraphicFramePr>
            <a:graphicFrameLocks noGrp="1"/>
          </p:cNvGraphicFramePr>
          <p:nvPr>
            <p:ph idx="1"/>
            <p:extLst>
              <p:ext uri="{D42A27DB-BD31-4B8C-83A1-F6EECF244321}">
                <p14:modId xmlns:p14="http://schemas.microsoft.com/office/powerpoint/2010/main" val="4309355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01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A7DC2-74B1-3E4E-9AE9-EB9C5FA6BC7F}"/>
              </a:ext>
            </a:extLst>
          </p:cNvPr>
          <p:cNvSpPr>
            <a:spLocks noGrp="1"/>
          </p:cNvSpPr>
          <p:nvPr>
            <p:ph type="title"/>
          </p:nvPr>
        </p:nvSpPr>
        <p:spPr>
          <a:xfrm>
            <a:off x="803775" y="1106007"/>
            <a:ext cx="10550025" cy="1182927"/>
          </a:xfrm>
        </p:spPr>
        <p:txBody>
          <a:bodyPr anchor="b">
            <a:normAutofit/>
          </a:bodyPr>
          <a:lstStyle/>
          <a:p>
            <a:r>
              <a:rPr lang="en-IN" sz="2200" dirty="0"/>
              <a:t>Q3.Looking at the pair-plot among the numerical variables, which one has the highest correlation with the target variable? </a:t>
            </a:r>
            <a:br>
              <a:rPr lang="en-IN" sz="2200" dirty="0"/>
            </a:br>
            <a:endParaRPr lang="en-US" sz="2200" dirty="0"/>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13C681-95A4-D343-A470-F10B284FD6D3}"/>
              </a:ext>
            </a:extLst>
          </p:cNvPr>
          <p:cNvSpPr>
            <a:spLocks noGrp="1"/>
          </p:cNvSpPr>
          <p:nvPr>
            <p:ph idx="1"/>
          </p:nvPr>
        </p:nvSpPr>
        <p:spPr>
          <a:xfrm>
            <a:off x="803775" y="2598947"/>
            <a:ext cx="10550025" cy="3677348"/>
          </a:xfrm>
        </p:spPr>
        <p:txBody>
          <a:bodyPr anchor="t">
            <a:normAutofit/>
          </a:bodyPr>
          <a:lstStyle/>
          <a:p>
            <a:pPr marL="0" indent="0">
              <a:buNone/>
            </a:pPr>
            <a:r>
              <a:rPr lang="en-IN" sz="2000" dirty="0">
                <a:solidFill>
                  <a:schemeClr val="tx1">
                    <a:alpha val="80000"/>
                  </a:schemeClr>
                </a:solidFill>
              </a:rPr>
              <a:t>Temperature(temp) and Feeling Temperature(atemp) </a:t>
            </a:r>
          </a:p>
          <a:p>
            <a:pPr marL="0" indent="0">
              <a:buNone/>
            </a:pPr>
            <a:endParaRPr lang="en-US" sz="2000" dirty="0">
              <a:solidFill>
                <a:schemeClr val="tx1">
                  <a:alpha val="80000"/>
                </a:schemeClr>
              </a:solidFill>
            </a:endParaRP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41288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2AC9C-38FF-EF4C-9A50-B4704CD75276}"/>
              </a:ext>
            </a:extLst>
          </p:cNvPr>
          <p:cNvSpPr>
            <a:spLocks noGrp="1"/>
          </p:cNvSpPr>
          <p:nvPr>
            <p:ph type="title"/>
          </p:nvPr>
        </p:nvSpPr>
        <p:spPr>
          <a:xfrm>
            <a:off x="803775" y="1106007"/>
            <a:ext cx="10550025" cy="1182927"/>
          </a:xfrm>
        </p:spPr>
        <p:txBody>
          <a:bodyPr anchor="b">
            <a:normAutofit/>
          </a:bodyPr>
          <a:lstStyle/>
          <a:p>
            <a:r>
              <a:rPr lang="en-IN" sz="2200" dirty="0"/>
              <a:t>Q4.How did you validate the assumptions of Linear Regression after building the model on the training set? </a:t>
            </a:r>
            <a:br>
              <a:rPr lang="en-IN" sz="2200" dirty="0"/>
            </a:br>
            <a:endParaRPr lang="en-US" sz="2200" dirty="0"/>
          </a:p>
        </p:txBody>
      </p:sp>
      <p:cxnSp>
        <p:nvCxnSpPr>
          <p:cNvPr id="22" name="Straight Connector 2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31BEDF-B2E8-804B-96BE-FA9DFE107702}"/>
              </a:ext>
            </a:extLst>
          </p:cNvPr>
          <p:cNvSpPr>
            <a:spLocks noGrp="1"/>
          </p:cNvSpPr>
          <p:nvPr>
            <p:ph idx="1"/>
          </p:nvPr>
        </p:nvSpPr>
        <p:spPr>
          <a:xfrm>
            <a:off x="803775" y="2598947"/>
            <a:ext cx="5657403" cy="3677348"/>
          </a:xfrm>
        </p:spPr>
        <p:txBody>
          <a:bodyPr anchor="t">
            <a:normAutofit/>
          </a:bodyPr>
          <a:lstStyle/>
          <a:p>
            <a:r>
              <a:rPr lang="en-IN" sz="2000" dirty="0">
                <a:solidFill>
                  <a:schemeClr val="tx1">
                    <a:alpha val="80000"/>
                  </a:schemeClr>
                </a:solidFill>
              </a:rPr>
              <a:t>Steps followed to validate the assumptions after building the model on the training set. </a:t>
            </a:r>
          </a:p>
          <a:p>
            <a:pPr marL="971550" lvl="1" indent="-514350">
              <a:buFont typeface="+mj-lt"/>
              <a:buAutoNum type="arabicPeriod"/>
            </a:pPr>
            <a:r>
              <a:rPr lang="en-IN" sz="2000" dirty="0">
                <a:solidFill>
                  <a:schemeClr val="tx1">
                    <a:alpha val="80000"/>
                  </a:schemeClr>
                </a:solidFill>
              </a:rPr>
              <a:t>Calculate the residual and see its distribution by plotting a distplot of residuals. It should give a normal distribution and should be centred around 0. </a:t>
            </a:r>
          </a:p>
          <a:p>
            <a:pPr marL="971550" lvl="1" indent="-514350">
              <a:buFont typeface="+mj-lt"/>
              <a:buAutoNum type="arabicPeriod"/>
            </a:pPr>
            <a:r>
              <a:rPr lang="en-IN" sz="2000" dirty="0">
                <a:solidFill>
                  <a:schemeClr val="tx1">
                    <a:alpha val="80000"/>
                  </a:schemeClr>
                </a:solidFill>
              </a:rPr>
              <a:t>Validation: Above shown image depicts a normal distribution and the residuals are distributed about mean zero.  </a:t>
            </a:r>
          </a:p>
          <a:p>
            <a:endParaRPr lang="en-US" sz="2000" dirty="0">
              <a:solidFill>
                <a:schemeClr val="tx1">
                  <a:alpha val="80000"/>
                </a:schemeClr>
              </a:solidFill>
            </a:endParaRPr>
          </a:p>
        </p:txBody>
      </p:sp>
      <p:grpSp>
        <p:nvGrpSpPr>
          <p:cNvPr id="24" name="Group 23">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6" name="Picture 15">
            <a:extLst>
              <a:ext uri="{FF2B5EF4-FFF2-40B4-BE49-F238E27FC236}">
                <a16:creationId xmlns:a16="http://schemas.microsoft.com/office/drawing/2014/main" id="{1FCB4CCC-348F-EC49-8D33-FBED8B033F69}"/>
              </a:ext>
            </a:extLst>
          </p:cNvPr>
          <p:cNvPicPr/>
          <p:nvPr/>
        </p:nvPicPr>
        <p:blipFill>
          <a:blip r:embed="rId2"/>
          <a:stretch>
            <a:fillRect/>
          </a:stretch>
        </p:blipFill>
        <p:spPr>
          <a:xfrm>
            <a:off x="6783061" y="2690085"/>
            <a:ext cx="4283279" cy="3586210"/>
          </a:xfrm>
          <a:prstGeom prst="rect">
            <a:avLst/>
          </a:prstGeom>
        </p:spPr>
      </p:pic>
    </p:spTree>
    <p:extLst>
      <p:ext uri="{BB962C8B-B14F-4D97-AF65-F5344CB8AC3E}">
        <p14:creationId xmlns:p14="http://schemas.microsoft.com/office/powerpoint/2010/main" val="413611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2AC9C-38FF-EF4C-9A50-B4704CD75276}"/>
              </a:ext>
            </a:extLst>
          </p:cNvPr>
          <p:cNvSpPr>
            <a:spLocks noGrp="1"/>
          </p:cNvSpPr>
          <p:nvPr>
            <p:ph type="title"/>
          </p:nvPr>
        </p:nvSpPr>
        <p:spPr>
          <a:xfrm>
            <a:off x="1188069" y="381935"/>
            <a:ext cx="9356106" cy="1200329"/>
          </a:xfrm>
        </p:spPr>
        <p:txBody>
          <a:bodyPr anchor="t">
            <a:normAutofit/>
          </a:bodyPr>
          <a:lstStyle/>
          <a:p>
            <a:pPr marR="13970" lvl="0" fontAlgn="base">
              <a:spcAft>
                <a:spcPts val="800"/>
              </a:spcAft>
              <a:buClr>
                <a:srgbClr val="000000"/>
              </a:buClr>
              <a:buSzPts val="1200"/>
            </a:pPr>
            <a:r>
              <a:rPr lang="en-IN" sz="2000">
                <a:uFill>
                  <a:solidFill>
                    <a:srgbClr val="000000"/>
                  </a:solidFill>
                </a:uFill>
                <a:latin typeface="Calibri" panose="020F0502020204030204" pitchFamily="34" charset="0"/>
                <a:ea typeface="Calibri" panose="020F0502020204030204" pitchFamily="34" charset="0"/>
                <a:cs typeface="Calibri" panose="020F0502020204030204" pitchFamily="34" charset="0"/>
              </a:rPr>
              <a:t>Q5Based on the final model, which are the top 3 features contributing significantly towards explaining the demand of the shared bikes? </a:t>
            </a:r>
            <a:br>
              <a:rPr lang="en-IN" sz="2000">
                <a:uFill>
                  <a:solidFill>
                    <a:srgbClr val="000000"/>
                  </a:solidFill>
                </a:uFill>
                <a:latin typeface="Calibri" panose="020F0502020204030204" pitchFamily="34" charset="0"/>
                <a:ea typeface="Calibri" panose="020F0502020204030204" pitchFamily="34" charset="0"/>
                <a:cs typeface="Calibri" panose="020F0502020204030204" pitchFamily="34" charset="0"/>
              </a:rPr>
            </a:br>
            <a:br>
              <a:rPr lang="en-IN" sz="2000"/>
            </a:br>
            <a:endParaRPr lang="en-US" sz="2000"/>
          </a:p>
        </p:txBody>
      </p:sp>
      <p:grpSp>
        <p:nvGrpSpPr>
          <p:cNvPr id="34" name="Group 33">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5365452D-D4B0-7A4F-B451-4BC51E7B6DC0}"/>
              </a:ext>
            </a:extLst>
          </p:cNvPr>
          <p:cNvGraphicFramePr>
            <a:graphicFrameLocks noGrp="1"/>
          </p:cNvGraphicFramePr>
          <p:nvPr>
            <p:ph idx="1"/>
            <p:extLst>
              <p:ext uri="{D42A27DB-BD31-4B8C-83A1-F6EECF244321}">
                <p14:modId xmlns:p14="http://schemas.microsoft.com/office/powerpoint/2010/main" val="2386314373"/>
              </p:ext>
            </p:extLst>
          </p:nvPr>
        </p:nvGraphicFramePr>
        <p:xfrm>
          <a:off x="1188069" y="1964199"/>
          <a:ext cx="9356109" cy="4383513"/>
        </p:xfrm>
        <a:graphic>
          <a:graphicData uri="http://schemas.openxmlformats.org/drawingml/2006/table">
            <a:tbl>
              <a:tblPr firstRow="1" bandRow="1">
                <a:solidFill>
                  <a:schemeClr val="bg1">
                    <a:lumMod val="95000"/>
                  </a:schemeClr>
                </a:solidFill>
                <a:tableStyleId>{5C22544A-7EE6-4342-B048-85BDC9FD1C3A}</a:tableStyleId>
              </a:tblPr>
              <a:tblGrid>
                <a:gridCol w="1932179">
                  <a:extLst>
                    <a:ext uri="{9D8B030D-6E8A-4147-A177-3AD203B41FA5}">
                      <a16:colId xmlns:a16="http://schemas.microsoft.com/office/drawing/2014/main" val="1774683782"/>
                    </a:ext>
                  </a:extLst>
                </a:gridCol>
                <a:gridCol w="2400997">
                  <a:extLst>
                    <a:ext uri="{9D8B030D-6E8A-4147-A177-3AD203B41FA5}">
                      <a16:colId xmlns:a16="http://schemas.microsoft.com/office/drawing/2014/main" val="368265199"/>
                    </a:ext>
                  </a:extLst>
                </a:gridCol>
                <a:gridCol w="2608463">
                  <a:extLst>
                    <a:ext uri="{9D8B030D-6E8A-4147-A177-3AD203B41FA5}">
                      <a16:colId xmlns:a16="http://schemas.microsoft.com/office/drawing/2014/main" val="756416173"/>
                    </a:ext>
                  </a:extLst>
                </a:gridCol>
                <a:gridCol w="2414470">
                  <a:extLst>
                    <a:ext uri="{9D8B030D-6E8A-4147-A177-3AD203B41FA5}">
                      <a16:colId xmlns:a16="http://schemas.microsoft.com/office/drawing/2014/main" val="2895616723"/>
                    </a:ext>
                  </a:extLst>
                </a:gridCol>
              </a:tblGrid>
              <a:tr h="1153617">
                <a:tc>
                  <a:txBody>
                    <a:bodyPr/>
                    <a:lstStyle/>
                    <a:p>
                      <a:r>
                        <a:rPr lang="en-US" sz="2700" b="1" cap="none" spc="0">
                          <a:solidFill>
                            <a:schemeClr val="tx1"/>
                          </a:solidFill>
                        </a:rPr>
                        <a:t>Ranking </a:t>
                      </a:r>
                    </a:p>
                  </a:txBody>
                  <a:tcPr marL="108637" marR="155195" marT="31039" marB="23279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2700" b="1" cap="none" spc="0" dirty="0">
                          <a:solidFill>
                            <a:schemeClr val="tx1"/>
                          </a:solidFill>
                        </a:rPr>
                        <a:t>Feature </a:t>
                      </a:r>
                    </a:p>
                  </a:txBody>
                  <a:tcPr marL="108637" marR="155195" marT="31039" marB="23279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2700" b="1" cap="none" spc="0">
                          <a:solidFill>
                            <a:schemeClr val="tx1"/>
                          </a:solidFill>
                        </a:rPr>
                        <a:t>Correlation  . Coefficient</a:t>
                      </a:r>
                    </a:p>
                  </a:txBody>
                  <a:tcPr marL="108637" marR="155195" marT="31039" marB="23279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2700" b="1" cap="none" spc="0">
                          <a:solidFill>
                            <a:schemeClr val="tx1"/>
                          </a:solidFill>
                        </a:rPr>
                        <a:t>Type of Correlation </a:t>
                      </a:r>
                    </a:p>
                  </a:txBody>
                  <a:tcPr marL="108637" marR="155195" marT="31039" marB="232793"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194090313"/>
                  </a:ext>
                </a:extLst>
              </a:tr>
              <a:tr h="636300">
                <a:tc>
                  <a:txBody>
                    <a:bodyPr/>
                    <a:lstStyle/>
                    <a:p>
                      <a:r>
                        <a:rPr lang="en-US" sz="2000" cap="none" spc="0">
                          <a:solidFill>
                            <a:schemeClr val="tx1"/>
                          </a:solidFill>
                        </a:rPr>
                        <a:t>1</a:t>
                      </a:r>
                    </a:p>
                  </a:txBody>
                  <a:tcPr marL="108637" marR="155195" marT="31039" marB="232793">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2000" cap="none" spc="0" dirty="0">
                          <a:solidFill>
                            <a:schemeClr val="tx1"/>
                          </a:solidFill>
                        </a:rPr>
                        <a:t>Season_fall</a:t>
                      </a:r>
                    </a:p>
                  </a:txBody>
                  <a:tcPr marL="108637" marR="155195" marT="31039" marB="232793">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2000" cap="none" spc="0">
                          <a:solidFill>
                            <a:schemeClr val="tx1"/>
                          </a:solidFill>
                        </a:rPr>
                        <a:t>0.312</a:t>
                      </a:r>
                    </a:p>
                  </a:txBody>
                  <a:tcPr marL="108637" marR="155195" marT="31039" marB="232793">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2000" cap="none" spc="0" dirty="0">
                          <a:solidFill>
                            <a:schemeClr val="tx1"/>
                          </a:solidFill>
                        </a:rPr>
                        <a:t>In fall season there will be more bike hiring</a:t>
                      </a:r>
                    </a:p>
                  </a:txBody>
                  <a:tcPr marL="108637" marR="155195" marT="31039" marB="232793">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70234452"/>
                  </a:ext>
                </a:extLst>
              </a:tr>
              <a:tr h="636300">
                <a:tc>
                  <a:txBody>
                    <a:bodyPr/>
                    <a:lstStyle/>
                    <a:p>
                      <a:r>
                        <a:rPr lang="en-US" sz="2000" cap="none" spc="0">
                          <a:solidFill>
                            <a:schemeClr val="tx1"/>
                          </a:solidFill>
                        </a:rPr>
                        <a:t>2</a:t>
                      </a:r>
                    </a:p>
                  </a:txBody>
                  <a:tcPr marL="108637" marR="155195" marT="31039" marB="23279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000" cap="none" spc="0" dirty="0">
                          <a:solidFill>
                            <a:schemeClr val="tx1"/>
                          </a:solidFill>
                        </a:rPr>
                        <a:t>Season_summer</a:t>
                      </a:r>
                    </a:p>
                  </a:txBody>
                  <a:tcPr marL="108637" marR="155195" marT="31039" marB="23279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2000" cap="none" spc="0">
                          <a:solidFill>
                            <a:schemeClr val="tx1"/>
                          </a:solidFill>
                        </a:rPr>
                        <a:t>0.27</a:t>
                      </a:r>
                    </a:p>
                  </a:txBody>
                  <a:tcPr marL="108637" marR="155195" marT="31039" marB="23279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In  summer season there will be more bike hiring</a:t>
                      </a:r>
                    </a:p>
                  </a:txBody>
                  <a:tcPr marL="108637" marR="155195" marT="31039" marB="23279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47966913"/>
                  </a:ext>
                </a:extLst>
              </a:tr>
              <a:tr h="636300">
                <a:tc>
                  <a:txBody>
                    <a:bodyPr/>
                    <a:lstStyle/>
                    <a:p>
                      <a:r>
                        <a:rPr lang="en-US" sz="2000" cap="none" spc="0">
                          <a:solidFill>
                            <a:schemeClr val="tx1"/>
                          </a:solidFill>
                        </a:rPr>
                        <a:t>3</a:t>
                      </a:r>
                    </a:p>
                  </a:txBody>
                  <a:tcPr marL="108637" marR="155195" marT="31039" marB="232793">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rPr>
                        <a:t>Weatherit_3</a:t>
                      </a:r>
                    </a:p>
                  </a:txBody>
                  <a:tcPr marL="108637" marR="155195" marT="31039" marB="23279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000" cap="none" spc="0">
                          <a:solidFill>
                            <a:schemeClr val="tx1"/>
                          </a:solidFill>
                        </a:rPr>
                        <a:t>0.244</a:t>
                      </a:r>
                    </a:p>
                  </a:txBody>
                  <a:tcPr marL="108637" marR="155195" marT="31039" marB="23279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rPr>
                        <a:t>It will affect the bike hire count inversely </a:t>
                      </a:r>
                    </a:p>
                  </a:txBody>
                  <a:tcPr marL="108637" marR="155195" marT="31039" marB="23279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190800250"/>
                  </a:ext>
                </a:extLst>
              </a:tr>
            </a:tbl>
          </a:graphicData>
        </a:graphic>
      </p:graphicFrame>
    </p:spTree>
    <p:extLst>
      <p:ext uri="{BB962C8B-B14F-4D97-AF65-F5344CB8AC3E}">
        <p14:creationId xmlns:p14="http://schemas.microsoft.com/office/powerpoint/2010/main" val="141004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2C54B-94BB-AA49-BC35-A93FAB83AB22}"/>
              </a:ext>
            </a:extLst>
          </p:cNvPr>
          <p:cNvSpPr>
            <a:spLocks noGrp="1"/>
          </p:cNvSpPr>
          <p:nvPr>
            <p:ph type="ctrTitle"/>
          </p:nvPr>
        </p:nvSpPr>
        <p:spPr>
          <a:xfrm>
            <a:off x="1285241" y="1008993"/>
            <a:ext cx="9231410" cy="3542045"/>
          </a:xfrm>
        </p:spPr>
        <p:txBody>
          <a:bodyPr anchor="b">
            <a:normAutofit/>
          </a:bodyPr>
          <a:lstStyle/>
          <a:p>
            <a:pPr marL="6350" indent="-6350" algn="l">
              <a:spcAft>
                <a:spcPts val="780"/>
              </a:spcAft>
            </a:pPr>
            <a:r>
              <a:rPr lang="en-IN" sz="8100" kern="0" dirty="0">
                <a:uFill>
                  <a:solidFill>
                    <a:srgbClr val="000000"/>
                  </a:solidFill>
                </a:uFill>
                <a:latin typeface="Calibri" panose="020F0502020204030204" pitchFamily="34" charset="0"/>
                <a:ea typeface="Calibri" panose="020F0502020204030204" pitchFamily="34" charset="0"/>
              </a:rPr>
              <a:t>General Subjective Questions </a:t>
            </a:r>
            <a:endParaRPr lang="en-US" sz="8100" dirty="0"/>
          </a:p>
        </p:txBody>
      </p:sp>
      <p:sp>
        <p:nvSpPr>
          <p:cNvPr id="3" name="Subtitle 2">
            <a:extLst>
              <a:ext uri="{FF2B5EF4-FFF2-40B4-BE49-F238E27FC236}">
                <a16:creationId xmlns:a16="http://schemas.microsoft.com/office/drawing/2014/main" id="{3203EF6D-E870-B943-AF88-BFCB653279EB}"/>
              </a:ext>
            </a:extLst>
          </p:cNvPr>
          <p:cNvSpPr>
            <a:spLocks noGrp="1"/>
          </p:cNvSpPr>
          <p:nvPr>
            <p:ph type="subTitle" idx="1"/>
          </p:nvPr>
        </p:nvSpPr>
        <p:spPr>
          <a:xfrm>
            <a:off x="1285241" y="4582814"/>
            <a:ext cx="7132335" cy="1312657"/>
          </a:xfrm>
        </p:spPr>
        <p:txBody>
          <a:bodyPr anchor="t">
            <a:normAutofit/>
          </a:bodyPr>
          <a:lstStyle/>
          <a:p>
            <a:pPr algn="l"/>
            <a:r>
              <a:rPr lang="en-US" dirty="0"/>
              <a:t>Ankur Napa</a:t>
            </a:r>
          </a:p>
        </p:txBody>
      </p:sp>
    </p:spTree>
    <p:extLst>
      <p:ext uri="{BB962C8B-B14F-4D97-AF65-F5344CB8AC3E}">
        <p14:creationId xmlns:p14="http://schemas.microsoft.com/office/powerpoint/2010/main" val="15593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80C2AA-4D69-AF43-A766-0CBD9614F25E}"/>
              </a:ext>
            </a:extLst>
          </p:cNvPr>
          <p:cNvSpPr>
            <a:spLocks noGrp="1"/>
          </p:cNvSpPr>
          <p:nvPr>
            <p:ph type="title"/>
          </p:nvPr>
        </p:nvSpPr>
        <p:spPr>
          <a:xfrm>
            <a:off x="1188069" y="381935"/>
            <a:ext cx="4008583" cy="5974414"/>
          </a:xfrm>
        </p:spPr>
        <p:txBody>
          <a:bodyPr anchor="ctr">
            <a:normAutofit/>
          </a:bodyPr>
          <a:lstStyle/>
          <a:p>
            <a:r>
              <a:rPr lang="en-IN" sz="6800" b="1">
                <a:solidFill>
                  <a:srgbClr val="FFFFFF"/>
                </a:solidFill>
              </a:rPr>
              <a:t>Q1Explain the linear regression algorithm in detail.</a:t>
            </a:r>
            <a:endParaRPr lang="en-US" sz="6800">
              <a:solidFill>
                <a:srgbClr val="FFFFFF"/>
              </a:solidFill>
            </a:endParaRP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8C57538-A099-A84B-9272-00BF19E27534}"/>
              </a:ext>
            </a:extLst>
          </p:cNvPr>
          <p:cNvSpPr>
            <a:spLocks noGrp="1"/>
          </p:cNvSpPr>
          <p:nvPr>
            <p:ph idx="1"/>
          </p:nvPr>
        </p:nvSpPr>
        <p:spPr>
          <a:xfrm>
            <a:off x="6297233" y="518400"/>
            <a:ext cx="4771607" cy="5837949"/>
          </a:xfrm>
        </p:spPr>
        <p:txBody>
          <a:bodyPr anchor="ctr">
            <a:normAutofit/>
          </a:bodyPr>
          <a:lstStyle/>
          <a:p>
            <a:pPr marL="0" indent="0">
              <a:buNone/>
            </a:pPr>
            <a:r>
              <a:rPr lang="en-IN" sz="2000" dirty="0">
                <a:solidFill>
                  <a:schemeClr val="tx1">
                    <a:alpha val="80000"/>
                  </a:schemeClr>
                </a:solidFill>
              </a:rPr>
              <a:t>Linear Regression Algorithm can be explained by the below points: </a:t>
            </a:r>
          </a:p>
          <a:p>
            <a:pPr lvl="1" fontAlgn="base"/>
            <a:r>
              <a:rPr lang="en-IN" sz="2000" dirty="0">
                <a:solidFill>
                  <a:schemeClr val="tx1">
                    <a:alpha val="80000"/>
                  </a:schemeClr>
                </a:solidFill>
              </a:rPr>
              <a:t>Linear Regression is a supervised (with labels) machine learning algorithm. </a:t>
            </a:r>
          </a:p>
          <a:p>
            <a:pPr lvl="1" fontAlgn="base"/>
            <a:r>
              <a:rPr lang="en-IN" sz="2000" dirty="0">
                <a:solidFill>
                  <a:schemeClr val="tx1">
                    <a:alpha val="80000"/>
                  </a:schemeClr>
                </a:solidFill>
              </a:rPr>
              <a:t>In Linear Regression, the dependent variable or the target variable is continuous in nature and hence used to predict values with a continuous range e.g., Sales, weight. </a:t>
            </a:r>
          </a:p>
          <a:p>
            <a:pPr lvl="1" fontAlgn="base"/>
            <a:r>
              <a:rPr lang="en-IN" sz="2000" dirty="0">
                <a:solidFill>
                  <a:schemeClr val="tx1">
                    <a:alpha val="80000"/>
                  </a:schemeClr>
                </a:solidFill>
              </a:rPr>
              <a:t>The equation for the best-fit line: </a:t>
            </a:r>
          </a:p>
          <a:p>
            <a:pPr marL="0" indent="0" algn="ctr">
              <a:buNone/>
            </a:pPr>
            <a:r>
              <a:rPr lang="en-IN" dirty="0"/>
              <a:t>Y = a + bX</a:t>
            </a:r>
            <a:endParaRPr lang="en-US" sz="2000" dirty="0">
              <a:solidFill>
                <a:schemeClr val="tx1">
                  <a:alpha val="80000"/>
                </a:schemeClr>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8FA24A-8674-2143-8E3E-E850E2EF524F}"/>
              </a:ext>
            </a:extLst>
          </p:cNvPr>
          <p:cNvSpPr txBox="1"/>
          <p:nvPr/>
        </p:nvSpPr>
        <p:spPr>
          <a:xfrm>
            <a:off x="6702039" y="5417649"/>
            <a:ext cx="4567832" cy="646331"/>
          </a:xfrm>
          <a:prstGeom prst="rect">
            <a:avLst/>
          </a:prstGeom>
          <a:noFill/>
        </p:spPr>
        <p:txBody>
          <a:bodyPr wrap="square" rtlCol="0">
            <a:spAutoFit/>
          </a:bodyPr>
          <a:lstStyle/>
          <a:p>
            <a:r>
              <a:rPr lang="en-IN" sz="1200" dirty="0"/>
              <a:t>where </a:t>
            </a:r>
            <a:r>
              <a:rPr lang="en-IN" sz="1200" b="1" i="1" dirty="0"/>
              <a:t>X</a:t>
            </a:r>
            <a:r>
              <a:rPr lang="en-IN" sz="1200" dirty="0"/>
              <a:t> is the explanatory variable and </a:t>
            </a:r>
            <a:r>
              <a:rPr lang="en-IN" sz="1200" b="1" i="1" dirty="0"/>
              <a:t>Y</a:t>
            </a:r>
            <a:r>
              <a:rPr lang="en-IN" sz="1200" dirty="0"/>
              <a:t> is the dependent variable. The slope of the line is </a:t>
            </a:r>
            <a:r>
              <a:rPr lang="en-IN" sz="1200" b="1" i="1" dirty="0"/>
              <a:t>b</a:t>
            </a:r>
            <a:r>
              <a:rPr lang="en-IN" sz="1200" dirty="0"/>
              <a:t>, and </a:t>
            </a:r>
            <a:r>
              <a:rPr lang="en-IN" sz="1200" b="1" i="1" dirty="0"/>
              <a:t>a</a:t>
            </a:r>
            <a:r>
              <a:rPr lang="en-IN" sz="1200" dirty="0"/>
              <a:t> is the intercept (the value of </a:t>
            </a:r>
            <a:r>
              <a:rPr lang="en-IN" sz="1200" b="1" i="1" dirty="0"/>
              <a:t>y</a:t>
            </a:r>
            <a:r>
              <a:rPr lang="en-IN" sz="1200" dirty="0"/>
              <a:t> when </a:t>
            </a:r>
            <a:r>
              <a:rPr lang="en-IN" sz="1200" b="1" i="1" dirty="0"/>
              <a:t>x</a:t>
            </a:r>
            <a:r>
              <a:rPr lang="en-IN" sz="1200" dirty="0"/>
              <a:t> = 0).</a:t>
            </a:r>
            <a:endParaRPr lang="en-US" sz="1200" dirty="0"/>
          </a:p>
        </p:txBody>
      </p:sp>
    </p:spTree>
    <p:extLst>
      <p:ext uri="{BB962C8B-B14F-4D97-AF65-F5344CB8AC3E}">
        <p14:creationId xmlns:p14="http://schemas.microsoft.com/office/powerpoint/2010/main" val="13742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DD440-2F4D-914A-BA37-43F82E628B64}"/>
              </a:ext>
            </a:extLst>
          </p:cNvPr>
          <p:cNvSpPr>
            <a:spLocks noGrp="1"/>
          </p:cNvSpPr>
          <p:nvPr>
            <p:ph type="title"/>
          </p:nvPr>
        </p:nvSpPr>
        <p:spPr>
          <a:xfrm>
            <a:off x="1245072" y="1289765"/>
            <a:ext cx="3651101" cy="4270963"/>
          </a:xfrm>
        </p:spPr>
        <p:txBody>
          <a:bodyPr anchor="ctr">
            <a:normAutofit/>
          </a:bodyPr>
          <a:lstStyle/>
          <a:p>
            <a:pPr algn="ctr"/>
            <a:r>
              <a:rPr lang="en-US" sz="5600" dirty="0">
                <a:solidFill>
                  <a:srgbClr val="FFFFFF"/>
                </a:solidFill>
              </a:rPr>
              <a:t>Types of linear regression</a:t>
            </a: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A5D8FCE-7ADD-4540-85EA-973E745DC6BD}"/>
              </a:ext>
            </a:extLst>
          </p:cNvPr>
          <p:cNvSpPr>
            <a:spLocks noGrp="1"/>
          </p:cNvSpPr>
          <p:nvPr>
            <p:ph idx="1"/>
          </p:nvPr>
        </p:nvSpPr>
        <p:spPr>
          <a:xfrm>
            <a:off x="6297233" y="518400"/>
            <a:ext cx="4771607" cy="5837949"/>
          </a:xfrm>
        </p:spPr>
        <p:txBody>
          <a:bodyPr anchor="ctr">
            <a:normAutofit/>
          </a:bodyPr>
          <a:lstStyle/>
          <a:p>
            <a:pPr marL="457200" lvl="1" indent="0" fontAlgn="base">
              <a:buNone/>
            </a:pPr>
            <a:r>
              <a:rPr lang="en-IN" sz="2000" b="1" dirty="0">
                <a:solidFill>
                  <a:schemeClr val="tx1">
                    <a:alpha val="80000"/>
                  </a:schemeClr>
                </a:solidFill>
              </a:rPr>
              <a:t>Simple Linear Regression: </a:t>
            </a:r>
            <a:endParaRPr lang="en-IN" sz="2000" dirty="0">
              <a:solidFill>
                <a:schemeClr val="tx1">
                  <a:alpha val="80000"/>
                </a:schemeClr>
              </a:solidFill>
            </a:endParaRPr>
          </a:p>
          <a:p>
            <a:pPr lvl="2" fontAlgn="base"/>
            <a:r>
              <a:rPr lang="en-IN" dirty="0">
                <a:solidFill>
                  <a:schemeClr val="tx1">
                    <a:alpha val="80000"/>
                  </a:schemeClr>
                </a:solidFill>
              </a:rPr>
              <a:t>Linear Regression algorithm with only one independent variable. </a:t>
            </a:r>
          </a:p>
          <a:p>
            <a:pPr lvl="2" fontAlgn="base"/>
            <a:r>
              <a:rPr lang="en-IN" dirty="0">
                <a:solidFill>
                  <a:schemeClr val="tx1">
                    <a:alpha val="80000"/>
                  </a:schemeClr>
                </a:solidFill>
              </a:rPr>
              <a:t>Best fit line represented by the equation - y=mx+c, where x is the independent variable, y is the target variable, m is the coefficient for the variable x and c is the intercept. </a:t>
            </a:r>
          </a:p>
          <a:p>
            <a:endParaRPr lang="en-US" sz="2000" dirty="0">
              <a:solidFill>
                <a:schemeClr val="tx1">
                  <a:alpha val="80000"/>
                </a:schemeClr>
              </a:solidFill>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59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1495</Words>
  <Application>Microsoft Macintosh PowerPoint</Application>
  <PresentationFormat>Widescreen</PresentationFormat>
  <Paragraphs>105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Assignment-based Subjective Questions </vt:lpstr>
      <vt:lpstr>Q1. From your analysis of the categorical variables from the dataset, what could you infer about their effect on the dependent  variable?  </vt:lpstr>
      <vt:lpstr>Q2.Why is it important to use drop_first=True during dummy variable creation?   </vt:lpstr>
      <vt:lpstr>Q3.Looking at the pair-plot among the numerical variables, which one has the highest correlation with the target variable?  </vt:lpstr>
      <vt:lpstr>Q4.How did you validate the assumptions of Linear Regression after building the model on the training set?  </vt:lpstr>
      <vt:lpstr>Q5Based on the final model, which are the top 3 features contributing significantly towards explaining the demand of the shared bikes?   </vt:lpstr>
      <vt:lpstr>General Subjective Questions </vt:lpstr>
      <vt:lpstr>Q1Explain the linear regression algorithm in detail.</vt:lpstr>
      <vt:lpstr>Types of linear regression</vt:lpstr>
      <vt:lpstr>Types of Linear Regression</vt:lpstr>
      <vt:lpstr>Q 2. Explain the Anscombe’s quartet in detail.</vt:lpstr>
      <vt:lpstr>PowerPoint Presentation</vt:lpstr>
      <vt:lpstr>Q3 What is Pearson’s R? </vt:lpstr>
      <vt:lpstr>Q4What is scaling? Why is scaling performed? What is the difference between normalized scaling and standardized scaling? </vt:lpstr>
      <vt:lpstr>Q5You might have observed that sometimes the value of VIF is infinite. Why does this happen? </vt:lpstr>
      <vt:lpstr>Q6What is a Q-Q plot? Explain the use and importance of a Q-Q plot in linear regression.  </vt:lpstr>
      <vt:lpstr>Difference between Normalized and Standardized scaling: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Assignment-based Subjective Questions </dc:title>
  <dc:creator>Ankur Napa</dc:creator>
  <cp:lastModifiedBy>Ankur Napa</cp:lastModifiedBy>
  <cp:revision>8</cp:revision>
  <dcterms:created xsi:type="dcterms:W3CDTF">2021-06-09T11:56:55Z</dcterms:created>
  <dcterms:modified xsi:type="dcterms:W3CDTF">2021-06-09T17:56:24Z</dcterms:modified>
</cp:coreProperties>
</file>