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drawings/drawing1.xml" ContentType="application/vnd.openxmlformats-officedocument.drawingml.chartshapes+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327" r:id="rId2"/>
    <p:sldId id="256" r:id="rId3"/>
    <p:sldId id="261" r:id="rId4"/>
    <p:sldId id="257" r:id="rId5"/>
    <p:sldId id="258" r:id="rId6"/>
    <p:sldId id="259" r:id="rId7"/>
    <p:sldId id="286" r:id="rId8"/>
    <p:sldId id="280" r:id="rId9"/>
    <p:sldId id="281" r:id="rId10"/>
    <p:sldId id="287" r:id="rId11"/>
    <p:sldId id="282" r:id="rId12"/>
    <p:sldId id="283" r:id="rId13"/>
    <p:sldId id="267" r:id="rId14"/>
    <p:sldId id="268" r:id="rId15"/>
    <p:sldId id="269" r:id="rId16"/>
    <p:sldId id="326" r:id="rId17"/>
    <p:sldId id="278" r:id="rId18"/>
    <p:sldId id="288" r:id="rId19"/>
  </p:sldIdLst>
  <p:sldSz cx="12192000" cy="6858000"/>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isha@asercentre.org" initials="d" lastIdx="1" clrIdx="0">
    <p:extLst>
      <p:ext uri="{19B8F6BF-5375-455C-9EA6-DF929625EA0E}">
        <p15:presenceInfo xmlns:p15="http://schemas.microsoft.com/office/powerpoint/2012/main" userId="0b40562accbdb009" providerId="Windows Live"/>
      </p:ext>
    </p:extLst>
  </p:cmAuthor>
  <p:cmAuthor id="2" name="shweta bhutada" initials="sb" lastIdx="49" clrIdx="1">
    <p:extLst>
      <p:ext uri="{19B8F6BF-5375-455C-9EA6-DF929625EA0E}">
        <p15:presenceInfo xmlns:p15="http://schemas.microsoft.com/office/powerpoint/2012/main" userId="3cf4dcca1fb6e039" providerId="Windows Live"/>
      </p:ext>
    </p:extLst>
  </p:cmAuthor>
  <p:cmAuthor id="3" name="SURAJ kumar" initials="Sk" lastIdx="1" clrIdx="2">
    <p:extLst>
      <p:ext uri="{19B8F6BF-5375-455C-9EA6-DF929625EA0E}">
        <p15:presenceInfo xmlns:p15="http://schemas.microsoft.com/office/powerpoint/2012/main" userId="184c21f8540ed0d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0000"/>
    <a:srgbClr val="4472C4"/>
    <a:srgbClr val="006CB2"/>
    <a:srgbClr val="2A929E"/>
    <a:srgbClr val="CFD5EA"/>
    <a:srgbClr val="DEEBF7"/>
    <a:srgbClr val="B4C7E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3AB957A-18BD-4D43-82CC-CD20D08746FC}" v="2" dt="2023-01-17T11:35:20.79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83" autoAdjust="0"/>
    <p:restoredTop sz="95878"/>
  </p:normalViewPr>
  <p:slideViewPr>
    <p:cSldViewPr snapToGrid="0">
      <p:cViewPr varScale="1">
        <p:scale>
          <a:sx n="78" d="100"/>
          <a:sy n="78" d="100"/>
        </p:scale>
        <p:origin x="87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rbeswar Das" userId="6731cbf38748c90e" providerId="LiveId" clId="{13AB957A-18BD-4D43-82CC-CD20D08746FC}"/>
    <pc:docChg chg="custSel modSld">
      <pc:chgData name="Sarbeswar Das" userId="6731cbf38748c90e" providerId="LiveId" clId="{13AB957A-18BD-4D43-82CC-CD20D08746FC}" dt="2023-01-19T07:48:30.767" v="0" actId="478"/>
      <pc:docMkLst>
        <pc:docMk/>
      </pc:docMkLst>
      <pc:sldChg chg="delSp mod">
        <pc:chgData name="Sarbeswar Das" userId="6731cbf38748c90e" providerId="LiveId" clId="{13AB957A-18BD-4D43-82CC-CD20D08746FC}" dt="2023-01-19T07:48:30.767" v="0" actId="478"/>
        <pc:sldMkLst>
          <pc:docMk/>
          <pc:sldMk cId="719632534" sldId="256"/>
        </pc:sldMkLst>
        <pc:graphicFrameChg chg="del">
          <ac:chgData name="Sarbeswar Das" userId="6731cbf38748c90e" providerId="LiveId" clId="{13AB957A-18BD-4D43-82CC-CD20D08746FC}" dt="2023-01-19T07:48:30.767" v="0" actId="478"/>
          <ac:graphicFrameMkLst>
            <pc:docMk/>
            <pc:sldMk cId="719632534" sldId="256"/>
            <ac:graphicFrameMk id="2" creationId="{D81662B2-7895-41F2-776E-05020ED87F5E}"/>
          </ac:graphicFrameMkLst>
        </pc:graphicFrame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C:\Users\Suraj\Documents\PPT%20Data.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file:///C:\Users\Suraj\Documents\PPT%20Data.xlsx" TargetMode="External"/><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oleObject" Target="file:///C:\Users\Suraj\Downloads\Chart%205.xlsx" TargetMode="External"/><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2.xml"/><Relationship Id="rId1" Type="http://schemas.microsoft.com/office/2011/relationships/chartStyle" Target="style12.xml"/><Relationship Id="rId4" Type="http://schemas.openxmlformats.org/officeDocument/2006/relationships/chartUserShapes" Target="../drawings/drawing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Suraj\Documents\PPT%20Data.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Suraj\Downloads\Page%202%20Chart%203(2).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Suraj\Documents\PPT%20Data.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Suraj\Documents\PPT%20Data.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Suraj\Documents\PPT%20Data.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Suraj\Downloads\Chart%204.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C:\Users\Suraj\Documents\PPT%20Data.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C:\Users\Suraj\Documents\PPT%20Data.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8885167197711897"/>
          <c:y val="5.9932001078959921E-2"/>
          <c:w val="0.73791976463071196"/>
          <c:h val="0.80282257470839058"/>
        </c:manualLayout>
      </c:layout>
      <c:barChart>
        <c:barDir val="col"/>
        <c:grouping val="clustered"/>
        <c:varyColors val="0"/>
        <c:ser>
          <c:idx val="0"/>
          <c:order val="0"/>
          <c:tx>
            <c:strRef>
              <c:f>'Slide 4'!$K$9</c:f>
              <c:strCache>
                <c:ptCount val="1"/>
                <c:pt idx="0">
                  <c:v>Govt</c:v>
                </c:pt>
              </c:strCache>
            </c:strRef>
          </c:tx>
          <c:spPr>
            <a:solidFill>
              <a:schemeClr val="accent1"/>
            </a:solidFill>
            <a:ln>
              <a:noFill/>
            </a:ln>
            <a:effectLst/>
          </c:spPr>
          <c:invertIfNegative val="0"/>
          <c:dLbls>
            <c:spPr>
              <a:noFill/>
              <a:ln>
                <a:noFill/>
              </a:ln>
              <a:effectLst/>
            </c:spPr>
            <c:txPr>
              <a:bodyPr rot="0" spcFirstLastPara="1" vertOverflow="ellipsis" vert="horz" wrap="square" anchor="ctr" anchorCtr="1"/>
              <a:lstStyle/>
              <a:p>
                <a:pPr>
                  <a:defRPr sz="1800" b="0" i="0" u="none" strike="noStrike" kern="1200" baseline="0">
                    <a:solidFill>
                      <a:schemeClr val="tx1">
                        <a:lumMod val="75000"/>
                        <a:lumOff val="25000"/>
                      </a:schemeClr>
                    </a:solidFill>
                    <a:latin typeface="Times New Roman" panose="02020603050405020304" pitchFamily="18" charset="0"/>
                    <a:ea typeface="+mn-ea"/>
                    <a:cs typeface="Times New Roman" panose="02020603050405020304" pitchFamily="18"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'Slide 4'!$L$8:$O$8</c:f>
              <c:numCache>
                <c:formatCode>General</c:formatCode>
                <c:ptCount val="4"/>
                <c:pt idx="0">
                  <c:v>2010</c:v>
                </c:pt>
                <c:pt idx="1">
                  <c:v>2014</c:v>
                </c:pt>
                <c:pt idx="2">
                  <c:v>2018</c:v>
                </c:pt>
                <c:pt idx="3">
                  <c:v>2022</c:v>
                </c:pt>
              </c:numCache>
            </c:numRef>
          </c:cat>
          <c:val>
            <c:numRef>
              <c:f>'Slide 4'!$L$9:$O$9</c:f>
              <c:numCache>
                <c:formatCode>General</c:formatCode>
                <c:ptCount val="4"/>
                <c:pt idx="0">
                  <c:v>80.599999999999994</c:v>
                </c:pt>
                <c:pt idx="1">
                  <c:v>73.400000000000006</c:v>
                </c:pt>
                <c:pt idx="2" formatCode="0.0">
                  <c:v>60.1</c:v>
                </c:pt>
                <c:pt idx="3" formatCode="0.0">
                  <c:v>62.2</c:v>
                </c:pt>
              </c:numCache>
            </c:numRef>
          </c:val>
          <c:extLst>
            <c:ext xmlns:c16="http://schemas.microsoft.com/office/drawing/2014/chart" uri="{C3380CC4-5D6E-409C-BE32-E72D297353CC}">
              <c16:uniqueId val="{00000000-760E-4453-86C1-6860E142D8D7}"/>
            </c:ext>
          </c:extLst>
        </c:ser>
        <c:dLbls>
          <c:dLblPos val="outEnd"/>
          <c:showLegendKey val="0"/>
          <c:showVal val="1"/>
          <c:showCatName val="0"/>
          <c:showSerName val="0"/>
          <c:showPercent val="0"/>
          <c:showBubbleSize val="0"/>
        </c:dLbls>
        <c:gapWidth val="219"/>
        <c:overlap val="-27"/>
        <c:axId val="1100410303"/>
        <c:axId val="1100411551"/>
      </c:barChart>
      <c:catAx>
        <c:axId val="1100410303"/>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1100411551"/>
        <c:crosses val="autoZero"/>
        <c:auto val="1"/>
        <c:lblAlgn val="ctr"/>
        <c:lblOffset val="100"/>
        <c:noMultiLvlLbl val="0"/>
      </c:catAx>
      <c:valAx>
        <c:axId val="1100411551"/>
        <c:scaling>
          <c:orientation val="minMax"/>
          <c:max val="100"/>
          <c:min val="5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lgn="ctr" rtl="0">
                  <a:defRPr sz="18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IN"/>
                  <a:t>% Children</a:t>
                </a:r>
              </a:p>
              <a:p>
                <a:pPr algn="ctr" rtl="0">
                  <a:defRPr/>
                </a:pPr>
                <a:endParaRPr lang="en-IN"/>
              </a:p>
            </c:rich>
          </c:tx>
          <c:overlay val="0"/>
          <c:spPr>
            <a:noFill/>
            <a:ln>
              <a:noFill/>
            </a:ln>
            <a:effectLst/>
          </c:spPr>
          <c:txPr>
            <a:bodyPr rot="-5400000" spcFirstLastPara="1" vertOverflow="ellipsis" vert="horz" wrap="square" anchor="ctr" anchorCtr="1"/>
            <a:lstStyle/>
            <a:p>
              <a:pPr algn="ctr" rtl="0">
                <a:defRPr sz="18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1100410303"/>
        <c:crosses val="autoZero"/>
        <c:crossBetween val="between"/>
        <c:majorUnit val="10"/>
        <c:minorUnit val="2"/>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chemeClr val="tx1"/>
      </a:solidFill>
    </a:ln>
    <a:effectLst/>
  </c:spPr>
  <c:txPr>
    <a:bodyPr/>
    <a:lstStyle/>
    <a:p>
      <a:pPr>
        <a:defRPr sz="1800">
          <a:latin typeface="Times New Roman" panose="02020603050405020304" pitchFamily="18" charset="0"/>
          <a:cs typeface="Times New Roman" panose="02020603050405020304" pitchFamily="18" charset="0"/>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6052977176930533"/>
          <c:y val="4.1176660265631146E-2"/>
          <c:w val="0.81555545896192638"/>
          <c:h val="0.55927217609992996"/>
        </c:manualLayout>
      </c:layout>
      <c:barChart>
        <c:barDir val="col"/>
        <c:grouping val="clustered"/>
        <c:varyColors val="0"/>
        <c:ser>
          <c:idx val="0"/>
          <c:order val="0"/>
          <c:spPr>
            <a:solidFill>
              <a:schemeClr val="accent1"/>
            </a:solidFill>
            <a:ln>
              <a:noFill/>
            </a:ln>
            <a:effectLst/>
          </c:spPr>
          <c:invertIfNegative val="0"/>
          <c:dPt>
            <c:idx val="3"/>
            <c:invertIfNegative val="0"/>
            <c:bubble3D val="0"/>
            <c:spPr>
              <a:solidFill>
                <a:srgbClr val="C00000"/>
              </a:solidFill>
              <a:ln>
                <a:noFill/>
              </a:ln>
              <a:effectLst/>
            </c:spPr>
            <c:extLst>
              <c:ext xmlns:c16="http://schemas.microsoft.com/office/drawing/2014/chart" uri="{C3380CC4-5D6E-409C-BE32-E72D297353CC}">
                <c16:uniqueId val="{00000003-4A91-4D10-9C86-1D862D86E038}"/>
              </c:ext>
            </c:extLst>
          </c:dPt>
          <c:dPt>
            <c:idx val="5"/>
            <c:invertIfNegative val="0"/>
            <c:bubble3D val="0"/>
            <c:spPr>
              <a:solidFill>
                <a:srgbClr val="C00000"/>
              </a:solidFill>
              <a:ln>
                <a:noFill/>
              </a:ln>
              <a:effectLst/>
            </c:spPr>
            <c:extLst>
              <c:ext xmlns:c16="http://schemas.microsoft.com/office/drawing/2014/chart" uri="{C3380CC4-5D6E-409C-BE32-E72D297353CC}">
                <c16:uniqueId val="{00000001-4A91-4D10-9C86-1D862D86E038}"/>
              </c:ext>
            </c:extLst>
          </c:dPt>
          <c:dLbls>
            <c:spPr>
              <a:noFill/>
              <a:ln>
                <a:noFill/>
              </a:ln>
              <a:effectLst/>
            </c:spPr>
            <c:txPr>
              <a:bodyPr rot="0" spcFirstLastPara="1" vertOverflow="ellipsis" vert="horz" wrap="square" anchor="ctr" anchorCtr="1"/>
              <a:lstStyle/>
              <a:p>
                <a:pPr>
                  <a:defRPr sz="1800" b="0" i="0" u="none" strike="noStrike" kern="1200" baseline="0">
                    <a:solidFill>
                      <a:schemeClr val="tx1">
                        <a:lumMod val="75000"/>
                        <a:lumOff val="25000"/>
                      </a:schemeClr>
                    </a:solidFill>
                    <a:latin typeface="Times New Roman" panose="02020603050405020304" pitchFamily="18" charset="0"/>
                    <a:ea typeface="+mn-ea"/>
                    <a:cs typeface="Times New Roman" panose="02020603050405020304" pitchFamily="18"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('Slide 13'!$B$7,'Slide 13'!$B$11,'Slide 13'!$B$13:$B$16,'Slide 13'!$B$18,'Slide 13'!$B$20,'Slide 13'!$B$22,'Slide 13'!$B$24)</c:f>
              <c:strCache>
                <c:ptCount val="10"/>
                <c:pt idx="0">
                  <c:v>Mizoram</c:v>
                </c:pt>
                <c:pt idx="1">
                  <c:v>Meghalaya</c:v>
                </c:pt>
                <c:pt idx="2">
                  <c:v>Assam</c:v>
                </c:pt>
                <c:pt idx="3">
                  <c:v>Arunachal Pardesh</c:v>
                </c:pt>
                <c:pt idx="4">
                  <c:v>Sikkim</c:v>
                </c:pt>
                <c:pt idx="5">
                  <c:v>All India</c:v>
                </c:pt>
                <c:pt idx="6">
                  <c:v>Nagaland</c:v>
                </c:pt>
                <c:pt idx="7">
                  <c:v>Manipur</c:v>
                </c:pt>
                <c:pt idx="8">
                  <c:v>Tripura</c:v>
                </c:pt>
                <c:pt idx="9">
                  <c:v>West Bengal</c:v>
                </c:pt>
              </c:strCache>
              <c:extLst/>
            </c:strRef>
          </c:cat>
          <c:val>
            <c:numRef>
              <c:f>('Slide 13'!$C$7,'Slide 13'!$C$11,'Slide 13'!$C$13:$C$16,'Slide 13'!$C$18,'Slide 13'!$C$20,'Slide 13'!$C$22,'Slide 13'!$C$24)</c:f>
              <c:numCache>
                <c:formatCode>0.0</c:formatCode>
                <c:ptCount val="10"/>
                <c:pt idx="0">
                  <c:v>9.15</c:v>
                </c:pt>
                <c:pt idx="1">
                  <c:v>20.02</c:v>
                </c:pt>
                <c:pt idx="2">
                  <c:v>25.34</c:v>
                </c:pt>
                <c:pt idx="3">
                  <c:v>26.56</c:v>
                </c:pt>
                <c:pt idx="4">
                  <c:v>27.43</c:v>
                </c:pt>
                <c:pt idx="5">
                  <c:v>30.54</c:v>
                </c:pt>
                <c:pt idx="6">
                  <c:v>34.85</c:v>
                </c:pt>
                <c:pt idx="7">
                  <c:v>53.44</c:v>
                </c:pt>
                <c:pt idx="8">
                  <c:v>68.900000000000006</c:v>
                </c:pt>
                <c:pt idx="9">
                  <c:v>74.2</c:v>
                </c:pt>
              </c:numCache>
              <c:extLst/>
            </c:numRef>
          </c:val>
          <c:extLst>
            <c:ext xmlns:c16="http://schemas.microsoft.com/office/drawing/2014/chart" uri="{C3380CC4-5D6E-409C-BE32-E72D297353CC}">
              <c16:uniqueId val="{00000002-4A91-4D10-9C86-1D862D86E038}"/>
            </c:ext>
          </c:extLst>
        </c:ser>
        <c:dLbls>
          <c:dLblPos val="outEnd"/>
          <c:showLegendKey val="0"/>
          <c:showVal val="1"/>
          <c:showCatName val="0"/>
          <c:showSerName val="0"/>
          <c:showPercent val="0"/>
          <c:showBubbleSize val="0"/>
        </c:dLbls>
        <c:gapWidth val="219"/>
        <c:overlap val="-27"/>
        <c:axId val="1864758303"/>
        <c:axId val="1864752063"/>
      </c:barChart>
      <c:catAx>
        <c:axId val="1864758303"/>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5400000" spcFirstLastPara="1" vertOverflow="ellipsis" wrap="square" anchor="ctr" anchorCtr="1"/>
          <a:lstStyle/>
          <a:p>
            <a:pPr>
              <a:defRPr sz="18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1864752063"/>
        <c:crosses val="autoZero"/>
        <c:auto val="1"/>
        <c:lblAlgn val="ctr"/>
        <c:lblOffset val="100"/>
        <c:noMultiLvlLbl val="0"/>
      </c:catAx>
      <c:valAx>
        <c:axId val="1864752063"/>
        <c:scaling>
          <c:orientation val="minMax"/>
          <c:max val="10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8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IN"/>
                  <a:t>% Children </a:t>
                </a:r>
              </a:p>
            </c:rich>
          </c:tx>
          <c:overlay val="0"/>
          <c:spPr>
            <a:noFill/>
            <a:ln>
              <a:noFill/>
            </a:ln>
            <a:effectLst/>
          </c:spPr>
          <c:txPr>
            <a:bodyPr rot="-5400000" spcFirstLastPara="1" vertOverflow="ellipsis" vert="horz" wrap="square" anchor="ctr" anchorCtr="1"/>
            <a:lstStyle/>
            <a:p>
              <a:pPr>
                <a:defRPr sz="18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1864758303"/>
        <c:crosses val="autoZero"/>
        <c:crossBetween val="between"/>
        <c:majorUnit val="20"/>
      </c:valAx>
      <c:spPr>
        <a:noFill/>
        <a:ln>
          <a:noFill/>
        </a:ln>
        <a:effectLst/>
      </c:spPr>
    </c:plotArea>
    <c:plotVisOnly val="1"/>
    <c:dispBlanksAs val="gap"/>
    <c:showDLblsOverMax val="0"/>
  </c:chart>
  <c:spPr>
    <a:noFill/>
    <a:ln w="9525" cap="flat" cmpd="sng" algn="ctr">
      <a:solidFill>
        <a:schemeClr val="tx1"/>
      </a:solidFill>
      <a:round/>
    </a:ln>
    <a:effectLst/>
  </c:spPr>
  <c:txPr>
    <a:bodyPr/>
    <a:lstStyle/>
    <a:p>
      <a:pPr>
        <a:defRPr sz="1800">
          <a:latin typeface="Times New Roman" panose="02020603050405020304" pitchFamily="18" charset="0"/>
          <a:cs typeface="Times New Roman" panose="02020603050405020304" pitchFamily="18" charset="0"/>
        </a:defRPr>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Arunachal!$B$7</c:f>
              <c:strCache>
                <c:ptCount val="1"/>
                <c:pt idx="0">
                  <c:v>2018</c:v>
                </c:pt>
              </c:strCache>
            </c:strRef>
          </c:tx>
          <c:spPr>
            <a:solidFill>
              <a:schemeClr val="accent1"/>
            </a:solidFill>
            <a:ln>
              <a:noFill/>
            </a:ln>
            <a:effectLst/>
          </c:spPr>
          <c:invertIfNegative val="0"/>
          <c:dLbls>
            <c:spPr>
              <a:noFill/>
              <a:ln>
                <a:noFill/>
              </a:ln>
              <a:effectLst/>
            </c:spPr>
            <c:txPr>
              <a:bodyPr rot="0" spcFirstLastPara="1" vertOverflow="ellipsis" vert="horz" wrap="square" anchor="ctr" anchorCtr="1"/>
              <a:lstStyle/>
              <a:p>
                <a:pPr>
                  <a:defRPr sz="1800" b="0" i="0" u="none" strike="noStrike" kern="1200" baseline="0">
                    <a:solidFill>
                      <a:schemeClr val="tx1">
                        <a:lumMod val="75000"/>
                        <a:lumOff val="25000"/>
                      </a:schemeClr>
                    </a:solidFill>
                    <a:latin typeface="Times New Roman" panose="02020603050405020304" pitchFamily="18" charset="0"/>
                    <a:ea typeface="+mn-ea"/>
                    <a:cs typeface="Times New Roman" panose="02020603050405020304" pitchFamily="18"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Arunachal!$C$4:$E$4</c:f>
              <c:strCache>
                <c:ptCount val="3"/>
                <c:pt idx="0">
                  <c:v>Govt</c:v>
                </c:pt>
                <c:pt idx="1">
                  <c:v>Pvt</c:v>
                </c:pt>
                <c:pt idx="2">
                  <c:v>Govt &amp; Pvt</c:v>
                </c:pt>
              </c:strCache>
            </c:strRef>
          </c:cat>
          <c:val>
            <c:numRef>
              <c:f>Arunachal!$C$7:$E$7</c:f>
              <c:numCache>
                <c:formatCode>0.0</c:formatCode>
                <c:ptCount val="3"/>
                <c:pt idx="0">
                  <c:v>14.13</c:v>
                </c:pt>
                <c:pt idx="1">
                  <c:v>39.450000000000003</c:v>
                </c:pt>
                <c:pt idx="2">
                  <c:v>23.11</c:v>
                </c:pt>
              </c:numCache>
            </c:numRef>
          </c:val>
          <c:extLst>
            <c:ext xmlns:c16="http://schemas.microsoft.com/office/drawing/2014/chart" uri="{C3380CC4-5D6E-409C-BE32-E72D297353CC}">
              <c16:uniqueId val="{00000000-CBE5-4629-A1B4-18A51F7D1584}"/>
            </c:ext>
          </c:extLst>
        </c:ser>
        <c:ser>
          <c:idx val="1"/>
          <c:order val="1"/>
          <c:tx>
            <c:strRef>
              <c:f>Arunachal!$B$8</c:f>
              <c:strCache>
                <c:ptCount val="1"/>
                <c:pt idx="0">
                  <c:v>2022</c:v>
                </c:pt>
              </c:strCache>
            </c:strRef>
          </c:tx>
          <c:spPr>
            <a:solidFill>
              <a:schemeClr val="accent2"/>
            </a:solidFill>
            <a:ln>
              <a:noFill/>
            </a:ln>
            <a:effectLst/>
          </c:spPr>
          <c:invertIfNegative val="0"/>
          <c:dLbls>
            <c:spPr>
              <a:noFill/>
              <a:ln>
                <a:noFill/>
              </a:ln>
              <a:effectLst/>
            </c:spPr>
            <c:txPr>
              <a:bodyPr rot="0" spcFirstLastPara="1" vertOverflow="ellipsis" vert="horz" wrap="square" anchor="ctr" anchorCtr="1"/>
              <a:lstStyle/>
              <a:p>
                <a:pPr>
                  <a:defRPr sz="1800" b="0" i="0" u="none" strike="noStrike" kern="1200" baseline="0">
                    <a:solidFill>
                      <a:schemeClr val="tx1">
                        <a:lumMod val="75000"/>
                        <a:lumOff val="25000"/>
                      </a:schemeClr>
                    </a:solidFill>
                    <a:latin typeface="Times New Roman" panose="02020603050405020304" pitchFamily="18" charset="0"/>
                    <a:ea typeface="+mn-ea"/>
                    <a:cs typeface="Times New Roman" panose="02020603050405020304" pitchFamily="18"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Arunachal!$C$4:$E$4</c:f>
              <c:strCache>
                <c:ptCount val="3"/>
                <c:pt idx="0">
                  <c:v>Govt</c:v>
                </c:pt>
                <c:pt idx="1">
                  <c:v>Pvt</c:v>
                </c:pt>
                <c:pt idx="2">
                  <c:v>Govt &amp; Pvt</c:v>
                </c:pt>
              </c:strCache>
            </c:strRef>
          </c:cat>
          <c:val>
            <c:numRef>
              <c:f>Arunachal!$C$8:$E$8</c:f>
              <c:numCache>
                <c:formatCode>0.0</c:formatCode>
                <c:ptCount val="3"/>
                <c:pt idx="0">
                  <c:v>18.46</c:v>
                </c:pt>
                <c:pt idx="1">
                  <c:v>42.74</c:v>
                </c:pt>
                <c:pt idx="2">
                  <c:v>26.56</c:v>
                </c:pt>
              </c:numCache>
            </c:numRef>
          </c:val>
          <c:extLst>
            <c:ext xmlns:c16="http://schemas.microsoft.com/office/drawing/2014/chart" uri="{C3380CC4-5D6E-409C-BE32-E72D297353CC}">
              <c16:uniqueId val="{00000001-CBE5-4629-A1B4-18A51F7D1584}"/>
            </c:ext>
          </c:extLst>
        </c:ser>
        <c:dLbls>
          <c:dLblPos val="outEnd"/>
          <c:showLegendKey val="0"/>
          <c:showVal val="1"/>
          <c:showCatName val="0"/>
          <c:showSerName val="0"/>
          <c:showPercent val="0"/>
          <c:showBubbleSize val="0"/>
        </c:dLbls>
        <c:gapWidth val="219"/>
        <c:overlap val="-27"/>
        <c:axId val="1200663312"/>
        <c:axId val="1200659984"/>
      </c:barChart>
      <c:catAx>
        <c:axId val="1200663312"/>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1200659984"/>
        <c:crosses val="autoZero"/>
        <c:auto val="1"/>
        <c:lblAlgn val="ctr"/>
        <c:lblOffset val="100"/>
        <c:noMultiLvlLbl val="0"/>
      </c:catAx>
      <c:valAx>
        <c:axId val="1200659984"/>
        <c:scaling>
          <c:orientation val="minMax"/>
          <c:max val="10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8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a:t>% Children</a:t>
                </a:r>
              </a:p>
            </c:rich>
          </c:tx>
          <c:overlay val="0"/>
          <c:spPr>
            <a:noFill/>
            <a:ln>
              <a:noFill/>
            </a:ln>
            <a:effectLst/>
          </c:spPr>
          <c:txPr>
            <a:bodyPr rot="-5400000" spcFirstLastPara="1" vertOverflow="ellipsis" vert="horz" wrap="square" anchor="ctr" anchorCtr="1"/>
            <a:lstStyle/>
            <a:p>
              <a:pPr>
                <a:defRPr sz="18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1200663312"/>
        <c:crosses val="autoZero"/>
        <c:crossBetween val="between"/>
        <c:majorUnit val="20"/>
      </c:valAx>
      <c:spPr>
        <a:noFill/>
        <a:ln>
          <a:noFill/>
        </a:ln>
        <a:effectLst/>
      </c:spPr>
    </c:plotArea>
    <c:legend>
      <c:legendPos val="b"/>
      <c:overlay val="0"/>
      <c:spPr>
        <a:noFill/>
        <a:ln>
          <a:noFill/>
        </a:ln>
        <a:effectLst/>
      </c:spPr>
      <c:txPr>
        <a:bodyPr rot="0" spcFirstLastPara="1" vertOverflow="ellipsis" vert="horz" wrap="square" anchor="ctr" anchorCtr="1"/>
        <a:lstStyle/>
        <a:p>
          <a:pPr>
            <a:defRPr sz="18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chemeClr val="tx1"/>
      </a:solidFill>
    </a:ln>
    <a:effectLst/>
  </c:spPr>
  <c:txPr>
    <a:bodyPr/>
    <a:lstStyle/>
    <a:p>
      <a:pPr>
        <a:defRPr sz="1800">
          <a:latin typeface="Times New Roman" panose="02020603050405020304" pitchFamily="18" charset="0"/>
          <a:cs typeface="Times New Roman" panose="02020603050405020304" pitchFamily="18" charset="0"/>
        </a:defRPr>
      </a:pPr>
      <a:endParaRPr lang="en-US"/>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60" b="0" i="0" u="none" strike="noStrike" kern="1200" spc="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IN"/>
              <a:t>% Children at Grade III who are at "grade" level : </a:t>
            </a:r>
          </a:p>
          <a:p>
            <a:pPr>
              <a:defRPr/>
            </a:pPr>
            <a:r>
              <a:rPr lang="en-IN"/>
              <a:t>All India (rural) 2012-2022</a:t>
            </a:r>
          </a:p>
        </c:rich>
      </c:tx>
      <c:layout>
        <c:manualLayout>
          <c:xMode val="edge"/>
          <c:yMode val="edge"/>
          <c:x val="0.11271641286804539"/>
          <c:y val="1.5008677260849432E-2"/>
        </c:manualLayout>
      </c:layout>
      <c:overlay val="0"/>
      <c:spPr>
        <a:noFill/>
        <a:ln>
          <a:noFill/>
        </a:ln>
        <a:effectLst/>
      </c:spPr>
      <c:txPr>
        <a:bodyPr rot="0" spcFirstLastPara="1" vertOverflow="ellipsis" vert="horz" wrap="square" anchor="ctr" anchorCtr="1"/>
        <a:lstStyle/>
        <a:p>
          <a:pPr>
            <a:defRPr sz="2160" b="0" i="0" u="none" strike="noStrike" kern="1200" spc="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autoTitleDeleted val="0"/>
    <c:plotArea>
      <c:layout>
        <c:manualLayout>
          <c:layoutTarget val="inner"/>
          <c:xMode val="edge"/>
          <c:yMode val="edge"/>
          <c:x val="8.4765616236425326E-2"/>
          <c:y val="0.15493327539957649"/>
          <c:w val="0.89679829707041736"/>
          <c:h val="0.60443468989847071"/>
        </c:manualLayout>
      </c:layout>
      <c:barChart>
        <c:barDir val="col"/>
        <c:grouping val="clustered"/>
        <c:varyColors val="0"/>
        <c:ser>
          <c:idx val="0"/>
          <c:order val="0"/>
          <c:tx>
            <c:strRef>
              <c:f>Sheet1!$B$6</c:f>
              <c:strCache>
                <c:ptCount val="1"/>
                <c:pt idx="0">
                  <c:v>Able to at least read at Grade II level</c:v>
                </c:pt>
              </c:strCache>
            </c:strRef>
          </c:tx>
          <c:spPr>
            <a:solidFill>
              <a:schemeClr val="accent1"/>
            </a:solidFill>
            <a:ln>
              <a:noFill/>
            </a:ln>
            <a:effectLst/>
          </c:spPr>
          <c:invertIfNegative val="0"/>
          <c:dLbls>
            <c:spPr>
              <a:noFill/>
              <a:ln>
                <a:noFill/>
              </a:ln>
              <a:effectLst/>
            </c:spPr>
            <c:txPr>
              <a:bodyPr rot="0" spcFirstLastPara="1" vertOverflow="ellipsis" vert="horz" wrap="square" anchor="ctr" anchorCtr="1"/>
              <a:lstStyle/>
              <a:p>
                <a:pPr>
                  <a:defRPr sz="1800" b="0" i="0" u="none" strike="noStrike" kern="1200" baseline="0">
                    <a:solidFill>
                      <a:schemeClr val="tx1">
                        <a:lumMod val="75000"/>
                        <a:lumOff val="25000"/>
                      </a:schemeClr>
                    </a:solidFill>
                    <a:latin typeface="Times New Roman" panose="02020603050405020304" pitchFamily="18" charset="0"/>
                    <a:ea typeface="+mn-ea"/>
                    <a:cs typeface="Times New Roman" panose="02020603050405020304" pitchFamily="18"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Sheet1!$C$5:$H$5</c:f>
              <c:numCache>
                <c:formatCode>General</c:formatCode>
                <c:ptCount val="6"/>
                <c:pt idx="0">
                  <c:v>2012</c:v>
                </c:pt>
                <c:pt idx="1">
                  <c:v>2014</c:v>
                </c:pt>
                <c:pt idx="2">
                  <c:v>2016</c:v>
                </c:pt>
                <c:pt idx="3">
                  <c:v>2018</c:v>
                </c:pt>
                <c:pt idx="4">
                  <c:v>2020</c:v>
                </c:pt>
                <c:pt idx="5">
                  <c:v>2022</c:v>
                </c:pt>
              </c:numCache>
            </c:numRef>
          </c:cat>
          <c:val>
            <c:numRef>
              <c:f>Sheet1!$C$6:$H$6</c:f>
              <c:numCache>
                <c:formatCode>0.0</c:formatCode>
                <c:ptCount val="6"/>
                <c:pt idx="0">
                  <c:v>21.18</c:v>
                </c:pt>
                <c:pt idx="1">
                  <c:v>10.25</c:v>
                </c:pt>
                <c:pt idx="2">
                  <c:v>11.8</c:v>
                </c:pt>
                <c:pt idx="3">
                  <c:v>18.68</c:v>
                </c:pt>
                <c:pt idx="5">
                  <c:v>10.82</c:v>
                </c:pt>
              </c:numCache>
            </c:numRef>
          </c:val>
          <c:extLst>
            <c:ext xmlns:c16="http://schemas.microsoft.com/office/drawing/2014/chart" uri="{C3380CC4-5D6E-409C-BE32-E72D297353CC}">
              <c16:uniqueId val="{00000000-C619-48A6-AF4B-4D9F681BADE8}"/>
            </c:ext>
          </c:extLst>
        </c:ser>
        <c:ser>
          <c:idx val="1"/>
          <c:order val="1"/>
          <c:tx>
            <c:strRef>
              <c:f>Sheet1!$B$7</c:f>
              <c:strCache>
                <c:ptCount val="1"/>
                <c:pt idx="0">
                  <c:v>Able to at least do subtraction (2 digit with borrowing)</c:v>
                </c:pt>
              </c:strCache>
            </c:strRef>
          </c:tx>
          <c:spPr>
            <a:solidFill>
              <a:schemeClr val="accent2"/>
            </a:solidFill>
            <a:ln>
              <a:noFill/>
            </a:ln>
            <a:effectLst/>
          </c:spPr>
          <c:invertIfNegative val="0"/>
          <c:dLbls>
            <c:spPr>
              <a:noFill/>
              <a:ln>
                <a:noFill/>
              </a:ln>
              <a:effectLst/>
            </c:spPr>
            <c:txPr>
              <a:bodyPr rot="0" spcFirstLastPara="1" vertOverflow="ellipsis" vert="horz" wrap="square" anchor="ctr" anchorCtr="1"/>
              <a:lstStyle/>
              <a:p>
                <a:pPr>
                  <a:defRPr sz="1800" b="0" i="0" u="none" strike="noStrike" kern="1200" baseline="0">
                    <a:solidFill>
                      <a:schemeClr val="tx1">
                        <a:lumMod val="75000"/>
                        <a:lumOff val="25000"/>
                      </a:schemeClr>
                    </a:solidFill>
                    <a:latin typeface="Times New Roman" panose="02020603050405020304" pitchFamily="18" charset="0"/>
                    <a:ea typeface="+mn-ea"/>
                    <a:cs typeface="Times New Roman" panose="02020603050405020304" pitchFamily="18"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Sheet1!$C$5:$H$5</c:f>
              <c:numCache>
                <c:formatCode>General</c:formatCode>
                <c:ptCount val="6"/>
                <c:pt idx="0">
                  <c:v>2012</c:v>
                </c:pt>
                <c:pt idx="1">
                  <c:v>2014</c:v>
                </c:pt>
                <c:pt idx="2">
                  <c:v>2016</c:v>
                </c:pt>
                <c:pt idx="3">
                  <c:v>2018</c:v>
                </c:pt>
                <c:pt idx="4">
                  <c:v>2020</c:v>
                </c:pt>
                <c:pt idx="5">
                  <c:v>2022</c:v>
                </c:pt>
              </c:numCache>
            </c:numRef>
          </c:cat>
          <c:val>
            <c:numRef>
              <c:f>Sheet1!$C$7:$H$7</c:f>
              <c:numCache>
                <c:formatCode>0.0</c:formatCode>
                <c:ptCount val="6"/>
                <c:pt idx="0">
                  <c:v>52.61</c:v>
                </c:pt>
                <c:pt idx="1">
                  <c:v>37.14</c:v>
                </c:pt>
                <c:pt idx="2">
                  <c:v>31.64</c:v>
                </c:pt>
                <c:pt idx="3">
                  <c:v>33.520000000000003</c:v>
                </c:pt>
                <c:pt idx="5">
                  <c:v>35.770000000000003</c:v>
                </c:pt>
              </c:numCache>
            </c:numRef>
          </c:val>
          <c:extLst>
            <c:ext xmlns:c16="http://schemas.microsoft.com/office/drawing/2014/chart" uri="{C3380CC4-5D6E-409C-BE32-E72D297353CC}">
              <c16:uniqueId val="{00000001-C619-48A6-AF4B-4D9F681BADE8}"/>
            </c:ext>
          </c:extLst>
        </c:ser>
        <c:dLbls>
          <c:dLblPos val="outEnd"/>
          <c:showLegendKey val="0"/>
          <c:showVal val="1"/>
          <c:showCatName val="0"/>
          <c:showSerName val="0"/>
          <c:showPercent val="0"/>
          <c:showBubbleSize val="0"/>
        </c:dLbls>
        <c:gapWidth val="219"/>
        <c:overlap val="-27"/>
        <c:axId val="651825104"/>
        <c:axId val="33884944"/>
      </c:barChart>
      <c:catAx>
        <c:axId val="651825104"/>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33884944"/>
        <c:crosses val="autoZero"/>
        <c:auto val="1"/>
        <c:lblAlgn val="ctr"/>
        <c:lblOffset val="100"/>
        <c:noMultiLvlLbl val="0"/>
      </c:catAx>
      <c:valAx>
        <c:axId val="33884944"/>
        <c:scaling>
          <c:orientation val="minMax"/>
          <c:max val="100"/>
        </c:scaling>
        <c:delete val="0"/>
        <c:axPos val="l"/>
        <c:majorGridlines>
          <c:spPr>
            <a:ln w="9525" cap="flat" cmpd="sng" algn="ctr">
              <a:solidFill>
                <a:schemeClr val="tx1">
                  <a:lumMod val="15000"/>
                  <a:lumOff val="85000"/>
                </a:schemeClr>
              </a:solidFill>
              <a:round/>
            </a:ln>
            <a:effectLst/>
          </c:spPr>
        </c:majorGridlines>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65182510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8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solidFill>
        <a:schemeClr val="accent1">
          <a:lumMod val="75000"/>
        </a:schemeClr>
      </a:solidFill>
      <a:round/>
    </a:ln>
    <a:effectLst/>
  </c:spPr>
  <c:txPr>
    <a:bodyPr/>
    <a:lstStyle/>
    <a:p>
      <a:pPr>
        <a:defRPr sz="1800">
          <a:latin typeface="Times New Roman" panose="02020603050405020304" pitchFamily="18" charset="0"/>
          <a:cs typeface="Times New Roman" panose="02020603050405020304" pitchFamily="18" charset="0"/>
        </a:defRPr>
      </a:pPr>
      <a:endParaRPr lang="en-US"/>
    </a:p>
  </c:txPr>
  <c:externalData r:id="rId3">
    <c:autoUpdate val="0"/>
  </c:externalData>
  <c:userShapes r:id="rId4"/>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'Slide 4'!$H$131</c:f>
              <c:strCache>
                <c:ptCount val="1"/>
                <c:pt idx="0">
                  <c:v>11-14 Boys</c:v>
                </c:pt>
              </c:strCache>
            </c:strRef>
          </c:tx>
          <c:spPr>
            <a:ln w="28575" cap="rnd">
              <a:solidFill>
                <a:schemeClr val="accent1"/>
              </a:solidFill>
              <a:round/>
            </a:ln>
            <a:effectLst/>
          </c:spPr>
          <c:marker>
            <c:symbol val="none"/>
          </c:marker>
          <c:dLbls>
            <c:dLbl>
              <c:idx val="1"/>
              <c:delete val="1"/>
              <c:extLst>
                <c:ext xmlns:c15="http://schemas.microsoft.com/office/drawing/2012/chart" uri="{CE6537A1-D6FC-4f65-9D91-7224C49458BB}"/>
                <c:ext xmlns:c16="http://schemas.microsoft.com/office/drawing/2014/chart" uri="{C3380CC4-5D6E-409C-BE32-E72D297353CC}">
                  <c16:uniqueId val="{00000007-FEA9-4065-8238-555586A781F9}"/>
                </c:ext>
              </c:extLst>
            </c:dLbl>
            <c:dLbl>
              <c:idx val="2"/>
              <c:delete val="1"/>
              <c:extLst>
                <c:ext xmlns:c15="http://schemas.microsoft.com/office/drawing/2012/chart" uri="{CE6537A1-D6FC-4f65-9D91-7224C49458BB}"/>
                <c:ext xmlns:c16="http://schemas.microsoft.com/office/drawing/2014/chart" uri="{C3380CC4-5D6E-409C-BE32-E72D297353CC}">
                  <c16:uniqueId val="{0000000B-FEA9-4065-8238-555586A781F9}"/>
                </c:ext>
              </c:extLst>
            </c:dLbl>
            <c:dLbl>
              <c:idx val="3"/>
              <c:delete val="1"/>
              <c:extLst>
                <c:ext xmlns:c15="http://schemas.microsoft.com/office/drawing/2012/chart" uri="{CE6537A1-D6FC-4f65-9D91-7224C49458BB}"/>
                <c:ext xmlns:c16="http://schemas.microsoft.com/office/drawing/2014/chart" uri="{C3380CC4-5D6E-409C-BE32-E72D297353CC}">
                  <c16:uniqueId val="{0000000F-FEA9-4065-8238-555586A781F9}"/>
                </c:ext>
              </c:extLst>
            </c:dLbl>
            <c:spPr>
              <a:noFill/>
              <a:ln>
                <a:noFill/>
              </a:ln>
              <a:effectLst/>
            </c:spPr>
            <c:txPr>
              <a:bodyPr rot="0" spcFirstLastPara="1" vertOverflow="ellipsis" vert="horz" wrap="square" anchor="ctr" anchorCtr="1"/>
              <a:lstStyle/>
              <a:p>
                <a:pPr>
                  <a:defRPr lang="en-US" sz="18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'Slide 4'!$I$79:$M$79</c:f>
              <c:numCache>
                <c:formatCode>General</c:formatCode>
                <c:ptCount val="5"/>
                <c:pt idx="0">
                  <c:v>2006</c:v>
                </c:pt>
                <c:pt idx="1">
                  <c:v>2010</c:v>
                </c:pt>
                <c:pt idx="2">
                  <c:v>2014</c:v>
                </c:pt>
                <c:pt idx="3">
                  <c:v>2018</c:v>
                </c:pt>
                <c:pt idx="4">
                  <c:v>2022</c:v>
                </c:pt>
              </c:numCache>
            </c:numRef>
          </c:cat>
          <c:val>
            <c:numRef>
              <c:f>'Slide 4'!$I$131:$M$131</c:f>
              <c:numCache>
                <c:formatCode>0.0</c:formatCode>
                <c:ptCount val="5"/>
                <c:pt idx="0">
                  <c:v>7.64</c:v>
                </c:pt>
                <c:pt idx="1">
                  <c:v>3.06</c:v>
                </c:pt>
                <c:pt idx="2">
                  <c:v>3.18</c:v>
                </c:pt>
                <c:pt idx="3">
                  <c:v>4.29</c:v>
                </c:pt>
                <c:pt idx="4">
                  <c:v>3.12</c:v>
                </c:pt>
              </c:numCache>
            </c:numRef>
          </c:val>
          <c:smooth val="0"/>
          <c:extLst>
            <c:ext xmlns:c16="http://schemas.microsoft.com/office/drawing/2014/chart" uri="{C3380CC4-5D6E-409C-BE32-E72D297353CC}">
              <c16:uniqueId val="{00000000-FEA9-4065-8238-555586A781F9}"/>
            </c:ext>
          </c:extLst>
        </c:ser>
        <c:ser>
          <c:idx val="1"/>
          <c:order val="1"/>
          <c:tx>
            <c:strRef>
              <c:f>'Slide 4'!$H$132</c:f>
              <c:strCache>
                <c:ptCount val="1"/>
                <c:pt idx="0">
                  <c:v>11-14 Girls</c:v>
                </c:pt>
              </c:strCache>
            </c:strRef>
          </c:tx>
          <c:spPr>
            <a:ln w="28575" cap="rnd">
              <a:solidFill>
                <a:schemeClr val="accent2"/>
              </a:solidFill>
              <a:round/>
            </a:ln>
            <a:effectLst/>
          </c:spPr>
          <c:marker>
            <c:symbol val="none"/>
          </c:marker>
          <c:dLbls>
            <c:dLbl>
              <c:idx val="0"/>
              <c:layout>
                <c:manualLayout>
                  <c:x val="-3.6842492560784652E-2"/>
                  <c:y val="-3.4694798087202626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2-FEA9-4065-8238-555586A781F9}"/>
                </c:ext>
              </c:extLst>
            </c:dLbl>
            <c:dLbl>
              <c:idx val="1"/>
              <c:delete val="1"/>
              <c:extLst>
                <c:ext xmlns:c15="http://schemas.microsoft.com/office/drawing/2012/chart" uri="{CE6537A1-D6FC-4f65-9D91-7224C49458BB}"/>
                <c:ext xmlns:c16="http://schemas.microsoft.com/office/drawing/2014/chart" uri="{C3380CC4-5D6E-409C-BE32-E72D297353CC}">
                  <c16:uniqueId val="{00000006-FEA9-4065-8238-555586A781F9}"/>
                </c:ext>
              </c:extLst>
            </c:dLbl>
            <c:dLbl>
              <c:idx val="2"/>
              <c:delete val="1"/>
              <c:extLst>
                <c:ext xmlns:c15="http://schemas.microsoft.com/office/drawing/2012/chart" uri="{CE6537A1-D6FC-4f65-9D91-7224C49458BB}"/>
                <c:ext xmlns:c16="http://schemas.microsoft.com/office/drawing/2014/chart" uri="{C3380CC4-5D6E-409C-BE32-E72D297353CC}">
                  <c16:uniqueId val="{0000000A-FEA9-4065-8238-555586A781F9}"/>
                </c:ext>
              </c:extLst>
            </c:dLbl>
            <c:dLbl>
              <c:idx val="3"/>
              <c:delete val="1"/>
              <c:extLst>
                <c:ext xmlns:c15="http://schemas.microsoft.com/office/drawing/2012/chart" uri="{CE6537A1-D6FC-4f65-9D91-7224C49458BB}"/>
                <c:ext xmlns:c16="http://schemas.microsoft.com/office/drawing/2014/chart" uri="{C3380CC4-5D6E-409C-BE32-E72D297353CC}">
                  <c16:uniqueId val="{0000000E-FEA9-4065-8238-555586A781F9}"/>
                </c:ext>
              </c:extLst>
            </c:dLbl>
            <c:dLbl>
              <c:idx val="4"/>
              <c:layout>
                <c:manualLayout>
                  <c:x val="-2.0554053809242183E-2"/>
                  <c:y val="5.7824663478670907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0-FEA9-4065-8238-555586A781F9}"/>
                </c:ext>
              </c:extLst>
            </c:dLbl>
            <c:spPr>
              <a:noFill/>
              <a:ln>
                <a:noFill/>
              </a:ln>
              <a:effectLst/>
            </c:spPr>
            <c:txPr>
              <a:bodyPr rot="0" spcFirstLastPara="1" vertOverflow="ellipsis" vert="horz" wrap="square" anchor="ctr" anchorCtr="1"/>
              <a:lstStyle/>
              <a:p>
                <a:pPr>
                  <a:defRPr lang="en-US" sz="18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'Slide 4'!$I$79:$M$79</c:f>
              <c:numCache>
                <c:formatCode>General</c:formatCode>
                <c:ptCount val="5"/>
                <c:pt idx="0">
                  <c:v>2006</c:v>
                </c:pt>
                <c:pt idx="1">
                  <c:v>2010</c:v>
                </c:pt>
                <c:pt idx="2">
                  <c:v>2014</c:v>
                </c:pt>
                <c:pt idx="3">
                  <c:v>2018</c:v>
                </c:pt>
                <c:pt idx="4">
                  <c:v>2022</c:v>
                </c:pt>
              </c:numCache>
            </c:numRef>
          </c:cat>
          <c:val>
            <c:numRef>
              <c:f>'Slide 4'!$I$132:$M$132</c:f>
              <c:numCache>
                <c:formatCode>0.0</c:formatCode>
                <c:ptCount val="5"/>
                <c:pt idx="0">
                  <c:v>8.74</c:v>
                </c:pt>
                <c:pt idx="1">
                  <c:v>3.96</c:v>
                </c:pt>
                <c:pt idx="2">
                  <c:v>1.7</c:v>
                </c:pt>
                <c:pt idx="3">
                  <c:v>2.88</c:v>
                </c:pt>
                <c:pt idx="4">
                  <c:v>2.99</c:v>
                </c:pt>
              </c:numCache>
            </c:numRef>
          </c:val>
          <c:smooth val="0"/>
          <c:extLst>
            <c:ext xmlns:c16="http://schemas.microsoft.com/office/drawing/2014/chart" uri="{C3380CC4-5D6E-409C-BE32-E72D297353CC}">
              <c16:uniqueId val="{00000001-FEA9-4065-8238-555586A781F9}"/>
            </c:ext>
          </c:extLst>
        </c:ser>
        <c:ser>
          <c:idx val="2"/>
          <c:order val="2"/>
          <c:tx>
            <c:strRef>
              <c:f>'Slide 4'!$H$133</c:f>
              <c:strCache>
                <c:ptCount val="1"/>
                <c:pt idx="0">
                  <c:v>15-16 Boys</c:v>
                </c:pt>
              </c:strCache>
            </c:strRef>
          </c:tx>
          <c:spPr>
            <a:ln w="28575" cap="rnd">
              <a:solidFill>
                <a:srgbClr val="FF0000"/>
              </a:solidFill>
              <a:round/>
            </a:ln>
            <a:effectLst/>
          </c:spPr>
          <c:marker>
            <c:symbol val="none"/>
          </c:marker>
          <c:dLbls>
            <c:dLbl>
              <c:idx val="1"/>
              <c:delete val="1"/>
              <c:extLst>
                <c:ext xmlns:c15="http://schemas.microsoft.com/office/drawing/2012/chart" uri="{CE6537A1-D6FC-4f65-9D91-7224C49458BB}"/>
                <c:ext xmlns:c16="http://schemas.microsoft.com/office/drawing/2014/chart" uri="{C3380CC4-5D6E-409C-BE32-E72D297353CC}">
                  <c16:uniqueId val="{00000005-FEA9-4065-8238-555586A781F9}"/>
                </c:ext>
              </c:extLst>
            </c:dLbl>
            <c:dLbl>
              <c:idx val="2"/>
              <c:delete val="1"/>
              <c:extLst>
                <c:ext xmlns:c15="http://schemas.microsoft.com/office/drawing/2012/chart" uri="{CE6537A1-D6FC-4f65-9D91-7224C49458BB}"/>
                <c:ext xmlns:c16="http://schemas.microsoft.com/office/drawing/2014/chart" uri="{C3380CC4-5D6E-409C-BE32-E72D297353CC}">
                  <c16:uniqueId val="{00000009-FEA9-4065-8238-555586A781F9}"/>
                </c:ext>
              </c:extLst>
            </c:dLbl>
            <c:dLbl>
              <c:idx val="3"/>
              <c:delete val="1"/>
              <c:extLst>
                <c:ext xmlns:c15="http://schemas.microsoft.com/office/drawing/2012/chart" uri="{CE6537A1-D6FC-4f65-9D91-7224C49458BB}"/>
                <c:ext xmlns:c16="http://schemas.microsoft.com/office/drawing/2014/chart" uri="{C3380CC4-5D6E-409C-BE32-E72D297353CC}">
                  <c16:uniqueId val="{0000000C-FEA9-4065-8238-555586A781F9}"/>
                </c:ext>
              </c:extLst>
            </c:dLbl>
            <c:spPr>
              <a:noFill/>
              <a:ln>
                <a:noFill/>
              </a:ln>
              <a:effectLst/>
            </c:spPr>
            <c:txPr>
              <a:bodyPr rot="0" spcFirstLastPara="1" vertOverflow="ellipsis" vert="horz" wrap="square" anchor="ctr" anchorCtr="1"/>
              <a:lstStyle/>
              <a:p>
                <a:pPr>
                  <a:defRPr lang="en-US" sz="18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'Slide 4'!$I$79:$M$79</c:f>
              <c:numCache>
                <c:formatCode>General</c:formatCode>
                <c:ptCount val="5"/>
                <c:pt idx="0">
                  <c:v>2006</c:v>
                </c:pt>
                <c:pt idx="1">
                  <c:v>2010</c:v>
                </c:pt>
                <c:pt idx="2">
                  <c:v>2014</c:v>
                </c:pt>
                <c:pt idx="3">
                  <c:v>2018</c:v>
                </c:pt>
                <c:pt idx="4">
                  <c:v>2022</c:v>
                </c:pt>
              </c:numCache>
            </c:numRef>
          </c:cat>
          <c:val>
            <c:numRef>
              <c:f>'Slide 4'!$I$133:$M$133</c:f>
              <c:numCache>
                <c:formatCode>0.0</c:formatCode>
                <c:ptCount val="5"/>
                <c:pt idx="0">
                  <c:v>18.18</c:v>
                </c:pt>
                <c:pt idx="1">
                  <c:v>13.57</c:v>
                </c:pt>
                <c:pt idx="2">
                  <c:v>7.96</c:v>
                </c:pt>
                <c:pt idx="3">
                  <c:v>11.47</c:v>
                </c:pt>
                <c:pt idx="4">
                  <c:v>7.82</c:v>
                </c:pt>
              </c:numCache>
            </c:numRef>
          </c:val>
          <c:smooth val="0"/>
          <c:extLst>
            <c:ext xmlns:c16="http://schemas.microsoft.com/office/drawing/2014/chart" uri="{C3380CC4-5D6E-409C-BE32-E72D297353CC}">
              <c16:uniqueId val="{00000002-FEA9-4065-8238-555586A781F9}"/>
            </c:ext>
          </c:extLst>
        </c:ser>
        <c:ser>
          <c:idx val="3"/>
          <c:order val="3"/>
          <c:tx>
            <c:strRef>
              <c:f>'Slide 4'!$H$134</c:f>
              <c:strCache>
                <c:ptCount val="1"/>
                <c:pt idx="0">
                  <c:v>15-16 Girls</c:v>
                </c:pt>
              </c:strCache>
            </c:strRef>
          </c:tx>
          <c:spPr>
            <a:ln w="28575" cap="rnd">
              <a:solidFill>
                <a:schemeClr val="accent4"/>
              </a:solidFill>
              <a:round/>
            </a:ln>
            <a:effectLst/>
          </c:spPr>
          <c:marker>
            <c:symbol val="none"/>
          </c:marker>
          <c:dLbls>
            <c:dLbl>
              <c:idx val="1"/>
              <c:delete val="1"/>
              <c:extLst>
                <c:ext xmlns:c15="http://schemas.microsoft.com/office/drawing/2012/chart" uri="{CE6537A1-D6FC-4f65-9D91-7224C49458BB}"/>
                <c:ext xmlns:c16="http://schemas.microsoft.com/office/drawing/2014/chart" uri="{C3380CC4-5D6E-409C-BE32-E72D297353CC}">
                  <c16:uniqueId val="{00000004-FEA9-4065-8238-555586A781F9}"/>
                </c:ext>
              </c:extLst>
            </c:dLbl>
            <c:dLbl>
              <c:idx val="2"/>
              <c:delete val="1"/>
              <c:extLst>
                <c:ext xmlns:c15="http://schemas.microsoft.com/office/drawing/2012/chart" uri="{CE6537A1-D6FC-4f65-9D91-7224C49458BB}"/>
                <c:ext xmlns:c16="http://schemas.microsoft.com/office/drawing/2014/chart" uri="{C3380CC4-5D6E-409C-BE32-E72D297353CC}">
                  <c16:uniqueId val="{00000008-FEA9-4065-8238-555586A781F9}"/>
                </c:ext>
              </c:extLst>
            </c:dLbl>
            <c:dLbl>
              <c:idx val="3"/>
              <c:delete val="1"/>
              <c:extLst>
                <c:ext xmlns:c15="http://schemas.microsoft.com/office/drawing/2012/chart" uri="{CE6537A1-D6FC-4f65-9D91-7224C49458BB}"/>
                <c:ext xmlns:c16="http://schemas.microsoft.com/office/drawing/2014/chart" uri="{C3380CC4-5D6E-409C-BE32-E72D297353CC}">
                  <c16:uniqueId val="{0000000D-FEA9-4065-8238-555586A781F9}"/>
                </c:ext>
              </c:extLst>
            </c:dLbl>
            <c:dLbl>
              <c:idx val="4"/>
              <c:layout>
                <c:manualLayout>
                  <c:x val="1.8425494741287167E-3"/>
                  <c:y val="3.8549775652447363E-3"/>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1-FEA9-4065-8238-555586A781F9}"/>
                </c:ext>
              </c:extLst>
            </c:dLbl>
            <c:spPr>
              <a:noFill/>
              <a:ln>
                <a:noFill/>
              </a:ln>
              <a:effectLst/>
            </c:spPr>
            <c:txPr>
              <a:bodyPr rot="0" spcFirstLastPara="1" vertOverflow="ellipsis" vert="horz" wrap="square" anchor="ctr" anchorCtr="1"/>
              <a:lstStyle/>
              <a:p>
                <a:pPr>
                  <a:defRPr lang="en-US" sz="18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'Slide 4'!$I$79:$M$79</c:f>
              <c:numCache>
                <c:formatCode>General</c:formatCode>
                <c:ptCount val="5"/>
                <c:pt idx="0">
                  <c:v>2006</c:v>
                </c:pt>
                <c:pt idx="1">
                  <c:v>2010</c:v>
                </c:pt>
                <c:pt idx="2">
                  <c:v>2014</c:v>
                </c:pt>
                <c:pt idx="3">
                  <c:v>2018</c:v>
                </c:pt>
                <c:pt idx="4">
                  <c:v>2022</c:v>
                </c:pt>
              </c:numCache>
            </c:numRef>
          </c:cat>
          <c:val>
            <c:numRef>
              <c:f>'Slide 4'!$I$134:$M$134</c:f>
              <c:numCache>
                <c:formatCode>0.0</c:formatCode>
                <c:ptCount val="5"/>
                <c:pt idx="0">
                  <c:v>20.22</c:v>
                </c:pt>
                <c:pt idx="1">
                  <c:v>12.71</c:v>
                </c:pt>
                <c:pt idx="2">
                  <c:v>7.42</c:v>
                </c:pt>
                <c:pt idx="3">
                  <c:v>8.6199999999999992</c:v>
                </c:pt>
                <c:pt idx="4">
                  <c:v>6.41</c:v>
                </c:pt>
              </c:numCache>
            </c:numRef>
          </c:val>
          <c:smooth val="0"/>
          <c:extLst>
            <c:ext xmlns:c16="http://schemas.microsoft.com/office/drawing/2014/chart" uri="{C3380CC4-5D6E-409C-BE32-E72D297353CC}">
              <c16:uniqueId val="{00000003-FEA9-4065-8238-555586A781F9}"/>
            </c:ext>
          </c:extLst>
        </c:ser>
        <c:dLbls>
          <c:dLblPos val="ctr"/>
          <c:showLegendKey val="0"/>
          <c:showVal val="1"/>
          <c:showCatName val="0"/>
          <c:showSerName val="0"/>
          <c:showPercent val="0"/>
          <c:showBubbleSize val="0"/>
        </c:dLbls>
        <c:smooth val="0"/>
        <c:axId val="967332047"/>
        <c:axId val="967354095"/>
      </c:lineChart>
      <c:catAx>
        <c:axId val="967332047"/>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sz="18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crossAx val="967354095"/>
        <c:crosses val="autoZero"/>
        <c:auto val="1"/>
        <c:lblAlgn val="ctr"/>
        <c:lblOffset val="100"/>
        <c:noMultiLvlLbl val="0"/>
      </c:catAx>
      <c:valAx>
        <c:axId val="967354095"/>
        <c:scaling>
          <c:orientation val="minMax"/>
          <c:max val="4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lang="en-US" sz="1800" b="0" i="0" u="none" strike="noStrike" kern="1200" baseline="0">
                    <a:solidFill>
                      <a:schemeClr val="tx1"/>
                    </a:solidFill>
                    <a:latin typeface="Times New Roman" panose="02020603050405020304" pitchFamily="18" charset="0"/>
                    <a:ea typeface="+mn-ea"/>
                    <a:cs typeface="Times New Roman" panose="02020603050405020304" pitchFamily="18" charset="0"/>
                  </a:defRPr>
                </a:pPr>
                <a:r>
                  <a:rPr lang="en-US"/>
                  <a:t>% Children</a:t>
                </a:r>
              </a:p>
            </c:rich>
          </c:tx>
          <c:overlay val="0"/>
          <c:spPr>
            <a:noFill/>
            <a:ln>
              <a:noFill/>
            </a:ln>
            <a:effectLst/>
          </c:spPr>
          <c:txPr>
            <a:bodyPr rot="-5400000" spcFirstLastPara="1" vertOverflow="ellipsis" vert="horz" wrap="square" anchor="ctr" anchorCtr="1"/>
            <a:lstStyle/>
            <a:p>
              <a:pPr>
                <a:defRPr lang="en-US" sz="18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title>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lang="en-US" sz="18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crossAx val="967332047"/>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en-US" sz="18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chemeClr val="tx1"/>
      </a:solidFill>
    </a:ln>
    <a:effectLst/>
  </c:spPr>
  <c:txPr>
    <a:bodyPr/>
    <a:lstStyle/>
    <a:p>
      <a:pPr>
        <a:defRPr lang="en-US" sz="18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Sheet1!$C$40</c:f>
              <c:strCache>
                <c:ptCount val="1"/>
                <c:pt idx="0">
                  <c:v>2018</c:v>
                </c:pt>
              </c:strCache>
            </c:strRef>
          </c:tx>
          <c:spPr>
            <a:solidFill>
              <a:schemeClr val="accent1"/>
            </a:solidFill>
            <a:ln>
              <a:noFill/>
            </a:ln>
            <a:effectLst/>
          </c:spPr>
          <c:invertIfNegative val="0"/>
          <c:dLbls>
            <c:spPr>
              <a:noFill/>
              <a:ln>
                <a:noFill/>
              </a:ln>
              <a:effectLst/>
            </c:spPr>
            <c:txPr>
              <a:bodyPr rot="0" spcFirstLastPara="1" vertOverflow="ellipsis" vert="horz" wrap="square" anchor="ctr" anchorCtr="1"/>
              <a:lstStyle/>
              <a:p>
                <a:pPr>
                  <a:defRPr sz="1800" b="0" i="0" u="none" strike="noStrike" kern="1200" baseline="0">
                    <a:solidFill>
                      <a:schemeClr val="tx1">
                        <a:lumMod val="75000"/>
                        <a:lumOff val="25000"/>
                      </a:schemeClr>
                    </a:solidFill>
                    <a:latin typeface="Times New Roman" panose="02020603050405020304" pitchFamily="18" charset="0"/>
                    <a:ea typeface="+mn-ea"/>
                    <a:cs typeface="Times New Roman" panose="02020603050405020304" pitchFamily="18"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Sheet1!$D$38:$I$39</c:f>
              <c:multiLvlStrCache>
                <c:ptCount val="6"/>
                <c:lvl>
                  <c:pt idx="0">
                    <c:v>Boys</c:v>
                  </c:pt>
                  <c:pt idx="1">
                    <c:v>Girls</c:v>
                  </c:pt>
                  <c:pt idx="2">
                    <c:v>Boys</c:v>
                  </c:pt>
                  <c:pt idx="3">
                    <c:v>Girls</c:v>
                  </c:pt>
                  <c:pt idx="4">
                    <c:v>Boys</c:v>
                  </c:pt>
                  <c:pt idx="5">
                    <c:v>Girls</c:v>
                  </c:pt>
                </c:lvl>
                <c:lvl>
                  <c:pt idx="0">
                    <c:v>Std III</c:v>
                  </c:pt>
                  <c:pt idx="2">
                    <c:v>Std V</c:v>
                  </c:pt>
                  <c:pt idx="4">
                    <c:v>Std VIII</c:v>
                  </c:pt>
                </c:lvl>
              </c:multiLvlStrCache>
            </c:multiLvlStrRef>
          </c:cat>
          <c:val>
            <c:numRef>
              <c:f>Sheet1!$D$40:$I$40</c:f>
              <c:numCache>
                <c:formatCode>0.0</c:formatCode>
                <c:ptCount val="6"/>
                <c:pt idx="0">
                  <c:v>15.83</c:v>
                </c:pt>
                <c:pt idx="1">
                  <c:v>21.42</c:v>
                </c:pt>
                <c:pt idx="2">
                  <c:v>36.380000000000003</c:v>
                </c:pt>
                <c:pt idx="3">
                  <c:v>37.549999999999997</c:v>
                </c:pt>
                <c:pt idx="4">
                  <c:v>66.540000000000006</c:v>
                </c:pt>
                <c:pt idx="5">
                  <c:v>74.319999999999993</c:v>
                </c:pt>
              </c:numCache>
            </c:numRef>
          </c:val>
          <c:extLst>
            <c:ext xmlns:c16="http://schemas.microsoft.com/office/drawing/2014/chart" uri="{C3380CC4-5D6E-409C-BE32-E72D297353CC}">
              <c16:uniqueId val="{00000000-AAF5-43AB-A706-C1AD1AB51333}"/>
            </c:ext>
          </c:extLst>
        </c:ser>
        <c:ser>
          <c:idx val="1"/>
          <c:order val="1"/>
          <c:tx>
            <c:strRef>
              <c:f>Sheet1!$C$41</c:f>
              <c:strCache>
                <c:ptCount val="1"/>
                <c:pt idx="0">
                  <c:v>2022</c:v>
                </c:pt>
              </c:strCache>
            </c:strRef>
          </c:tx>
          <c:spPr>
            <a:solidFill>
              <a:schemeClr val="accent2"/>
            </a:solidFill>
            <a:ln>
              <a:noFill/>
            </a:ln>
            <a:effectLst/>
          </c:spPr>
          <c:invertIfNegative val="0"/>
          <c:dLbls>
            <c:dLbl>
              <c:idx val="0"/>
              <c:layout>
                <c:manualLayout>
                  <c:x val="-4.8410109098089172E-3"/>
                  <c:y val="-0.10014161759464565"/>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C52F-4293-B4E7-804D7C3D03FA}"/>
                </c:ext>
              </c:extLst>
            </c:dLbl>
            <c:dLbl>
              <c:idx val="2"/>
              <c:layout>
                <c:manualLayout>
                  <c:x val="0"/>
                  <c:y val="-7.2101964668144905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C52F-4293-B4E7-804D7C3D03FA}"/>
                </c:ext>
              </c:extLst>
            </c:dLbl>
            <c:dLbl>
              <c:idx val="3"/>
              <c:layout>
                <c:manualLayout>
                  <c:x val="4.8410109098088253E-3"/>
                  <c:y val="-8.0113294075716532E-2"/>
                </c:manualLayout>
              </c:layout>
              <c:dLblPos val="outEnd"/>
              <c:showLegendKey val="0"/>
              <c:showVal val="1"/>
              <c:showCatName val="0"/>
              <c:showSerName val="0"/>
              <c:showPercent val="0"/>
              <c:showBubbleSize val="0"/>
              <c:extLst>
                <c:ext xmlns:c15="http://schemas.microsoft.com/office/drawing/2012/chart" uri="{CE6537A1-D6FC-4f65-9D91-7224C49458BB}">
                  <c15:layout>
                    <c:manualLayout>
                      <c:w val="0.10848705448881783"/>
                      <c:h val="8.0473803899057256E-2"/>
                    </c:manualLayout>
                  </c15:layout>
                </c:ext>
                <c:ext xmlns:c16="http://schemas.microsoft.com/office/drawing/2014/chart" uri="{C3380CC4-5D6E-409C-BE32-E72D297353CC}">
                  <c16:uniqueId val="{00000002-C52F-4293-B4E7-804D7C3D03FA}"/>
                </c:ext>
              </c:extLst>
            </c:dLbl>
            <c:dLbl>
              <c:idx val="5"/>
              <c:layout>
                <c:manualLayout>
                  <c:x val="7.2615163647131989E-3"/>
                  <c:y val="-8.4118958779502345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C52F-4293-B4E7-804D7C3D03FA}"/>
                </c:ext>
              </c:extLst>
            </c:dLbl>
            <c:spPr>
              <a:noFill/>
              <a:ln>
                <a:noFill/>
              </a:ln>
              <a:effectLst/>
            </c:spPr>
            <c:txPr>
              <a:bodyPr rot="0" spcFirstLastPara="1" vertOverflow="ellipsis" vert="horz" wrap="square" anchor="ctr" anchorCtr="1"/>
              <a:lstStyle/>
              <a:p>
                <a:pPr>
                  <a:defRPr sz="1800" b="0" i="0" u="none" strike="noStrike" kern="1200" baseline="0">
                    <a:solidFill>
                      <a:schemeClr val="tx1">
                        <a:lumMod val="75000"/>
                        <a:lumOff val="25000"/>
                      </a:schemeClr>
                    </a:solidFill>
                    <a:latin typeface="Times New Roman" panose="02020603050405020304" pitchFamily="18" charset="0"/>
                    <a:ea typeface="+mn-ea"/>
                    <a:cs typeface="Times New Roman" panose="02020603050405020304" pitchFamily="18"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Sheet1!$D$38:$I$39</c:f>
              <c:multiLvlStrCache>
                <c:ptCount val="6"/>
                <c:lvl>
                  <c:pt idx="0">
                    <c:v>Boys</c:v>
                  </c:pt>
                  <c:pt idx="1">
                    <c:v>Girls</c:v>
                  </c:pt>
                  <c:pt idx="2">
                    <c:v>Boys</c:v>
                  </c:pt>
                  <c:pt idx="3">
                    <c:v>Girls</c:v>
                  </c:pt>
                  <c:pt idx="4">
                    <c:v>Boys</c:v>
                  </c:pt>
                  <c:pt idx="5">
                    <c:v>Girls</c:v>
                  </c:pt>
                </c:lvl>
                <c:lvl>
                  <c:pt idx="0">
                    <c:v>Std III</c:v>
                  </c:pt>
                  <c:pt idx="2">
                    <c:v>Std V</c:v>
                  </c:pt>
                  <c:pt idx="4">
                    <c:v>Std VIII</c:v>
                  </c:pt>
                </c:lvl>
              </c:multiLvlStrCache>
            </c:multiLvlStrRef>
          </c:cat>
          <c:val>
            <c:numRef>
              <c:f>Sheet1!$D$41:$I$41</c:f>
              <c:numCache>
                <c:formatCode>0.0</c:formatCode>
                <c:ptCount val="6"/>
                <c:pt idx="0">
                  <c:v>9.98</c:v>
                </c:pt>
                <c:pt idx="1">
                  <c:v>11.58</c:v>
                </c:pt>
                <c:pt idx="2">
                  <c:v>37.39</c:v>
                </c:pt>
                <c:pt idx="3">
                  <c:v>38.119999999999997</c:v>
                </c:pt>
                <c:pt idx="4">
                  <c:v>76.95</c:v>
                </c:pt>
                <c:pt idx="5">
                  <c:v>70.44</c:v>
                </c:pt>
              </c:numCache>
            </c:numRef>
          </c:val>
          <c:extLst>
            <c:ext xmlns:c16="http://schemas.microsoft.com/office/drawing/2014/chart" uri="{C3380CC4-5D6E-409C-BE32-E72D297353CC}">
              <c16:uniqueId val="{00000001-AAF5-43AB-A706-C1AD1AB51333}"/>
            </c:ext>
          </c:extLst>
        </c:ser>
        <c:dLbls>
          <c:dLblPos val="outEnd"/>
          <c:showLegendKey val="0"/>
          <c:showVal val="1"/>
          <c:showCatName val="0"/>
          <c:showSerName val="0"/>
          <c:showPercent val="0"/>
          <c:showBubbleSize val="0"/>
        </c:dLbls>
        <c:gapWidth val="219"/>
        <c:overlap val="-27"/>
        <c:axId val="1799455360"/>
        <c:axId val="1799454112"/>
      </c:barChart>
      <c:catAx>
        <c:axId val="1799455360"/>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1799454112"/>
        <c:crosses val="autoZero"/>
        <c:auto val="1"/>
        <c:lblAlgn val="ctr"/>
        <c:lblOffset val="100"/>
        <c:noMultiLvlLbl val="0"/>
      </c:catAx>
      <c:valAx>
        <c:axId val="1799454112"/>
        <c:scaling>
          <c:orientation val="minMax"/>
          <c:max val="10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8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IN"/>
                  <a:t>% Children</a:t>
                </a:r>
              </a:p>
            </c:rich>
          </c:tx>
          <c:overlay val="0"/>
          <c:spPr>
            <a:noFill/>
            <a:ln>
              <a:noFill/>
            </a:ln>
            <a:effectLst/>
          </c:spPr>
          <c:txPr>
            <a:bodyPr rot="-5400000" spcFirstLastPara="1" vertOverflow="ellipsis" vert="horz" wrap="square" anchor="ctr" anchorCtr="1"/>
            <a:lstStyle/>
            <a:p>
              <a:pPr>
                <a:defRPr sz="18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179945536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8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chemeClr val="tx1"/>
      </a:solidFill>
    </a:ln>
    <a:effectLst/>
  </c:spPr>
  <c:txPr>
    <a:bodyPr/>
    <a:lstStyle/>
    <a:p>
      <a:pPr>
        <a:defRPr sz="1800">
          <a:latin typeface="Times New Roman" panose="02020603050405020304" pitchFamily="18" charset="0"/>
          <a:cs typeface="Times New Roman" panose="02020603050405020304" pitchFamily="18" charset="0"/>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'Slide 8'!$AL$22</c:f>
              <c:strCache>
                <c:ptCount val="1"/>
                <c:pt idx="0">
                  <c:v>2018</c:v>
                </c:pt>
              </c:strCache>
            </c:strRef>
          </c:tx>
          <c:spPr>
            <a:solidFill>
              <a:schemeClr val="accent1"/>
            </a:solidFill>
            <a:ln>
              <a:noFill/>
            </a:ln>
            <a:effectLst/>
          </c:spPr>
          <c:invertIfNegative val="0"/>
          <c:dLbls>
            <c:spPr>
              <a:noFill/>
              <a:ln>
                <a:noFill/>
              </a:ln>
              <a:effectLst/>
            </c:spPr>
            <c:txPr>
              <a:bodyPr rot="0" spcFirstLastPara="1" vertOverflow="ellipsis" vert="horz" wrap="square" anchor="ctr" anchorCtr="1"/>
              <a:lstStyle/>
              <a:p>
                <a:pPr>
                  <a:defRPr sz="1800" b="0" i="0" u="none" strike="noStrike" kern="1200" baseline="0">
                    <a:solidFill>
                      <a:schemeClr val="tx1">
                        <a:lumMod val="75000"/>
                        <a:lumOff val="25000"/>
                      </a:schemeClr>
                    </a:solidFill>
                    <a:latin typeface="Times New Roman" panose="02020603050405020304" pitchFamily="18" charset="0"/>
                    <a:ea typeface="+mn-ea"/>
                    <a:cs typeface="Times New Roman" panose="02020603050405020304" pitchFamily="18"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'Slide 8'!$AM$21:$AO$21</c:f>
              <c:strCache>
                <c:ptCount val="3"/>
                <c:pt idx="0">
                  <c:v>Std III</c:v>
                </c:pt>
                <c:pt idx="1">
                  <c:v>Std V</c:v>
                </c:pt>
                <c:pt idx="2">
                  <c:v>Std VIII</c:v>
                </c:pt>
              </c:strCache>
            </c:strRef>
          </c:cat>
          <c:val>
            <c:numRef>
              <c:f>'Slide 8'!$AM$22:$AO$22</c:f>
              <c:numCache>
                <c:formatCode>0.0</c:formatCode>
                <c:ptCount val="3"/>
                <c:pt idx="0">
                  <c:v>4.8</c:v>
                </c:pt>
                <c:pt idx="1">
                  <c:v>22.1</c:v>
                </c:pt>
                <c:pt idx="2">
                  <c:v>64.099999999999994</c:v>
                </c:pt>
              </c:numCache>
            </c:numRef>
          </c:val>
          <c:extLst>
            <c:ext xmlns:c16="http://schemas.microsoft.com/office/drawing/2014/chart" uri="{C3380CC4-5D6E-409C-BE32-E72D297353CC}">
              <c16:uniqueId val="{00000000-5CE6-453E-B978-D1E686035493}"/>
            </c:ext>
          </c:extLst>
        </c:ser>
        <c:ser>
          <c:idx val="1"/>
          <c:order val="1"/>
          <c:tx>
            <c:strRef>
              <c:f>'Slide 8'!$AL$23</c:f>
              <c:strCache>
                <c:ptCount val="1"/>
                <c:pt idx="0">
                  <c:v>2022</c:v>
                </c:pt>
              </c:strCache>
            </c:strRef>
          </c:tx>
          <c:spPr>
            <a:solidFill>
              <a:schemeClr val="accent2"/>
            </a:solidFill>
            <a:ln>
              <a:noFill/>
            </a:ln>
            <a:effectLst/>
          </c:spPr>
          <c:invertIfNegative val="0"/>
          <c:dLbls>
            <c:spPr>
              <a:noFill/>
              <a:ln>
                <a:noFill/>
              </a:ln>
              <a:effectLst/>
            </c:spPr>
            <c:txPr>
              <a:bodyPr rot="0" spcFirstLastPara="1" vertOverflow="ellipsis" vert="horz" wrap="square" anchor="ctr" anchorCtr="1"/>
              <a:lstStyle/>
              <a:p>
                <a:pPr>
                  <a:defRPr sz="1800" b="0" i="0" u="none" strike="noStrike" kern="1200" baseline="0">
                    <a:solidFill>
                      <a:schemeClr val="tx1">
                        <a:lumMod val="75000"/>
                        <a:lumOff val="25000"/>
                      </a:schemeClr>
                    </a:solidFill>
                    <a:latin typeface="Times New Roman" panose="02020603050405020304" pitchFamily="18" charset="0"/>
                    <a:ea typeface="+mn-ea"/>
                    <a:cs typeface="Times New Roman" panose="02020603050405020304" pitchFamily="18"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'Slide 8'!$AM$21:$AO$21</c:f>
              <c:strCache>
                <c:ptCount val="3"/>
                <c:pt idx="0">
                  <c:v>Std III</c:v>
                </c:pt>
                <c:pt idx="1">
                  <c:v>Std V</c:v>
                </c:pt>
                <c:pt idx="2">
                  <c:v>Std VIII</c:v>
                </c:pt>
              </c:strCache>
            </c:strRef>
          </c:cat>
          <c:val>
            <c:numRef>
              <c:f>'Slide 8'!$AM$23:$AO$23</c:f>
              <c:numCache>
                <c:formatCode>0.0</c:formatCode>
                <c:ptCount val="3"/>
                <c:pt idx="0">
                  <c:v>3.5</c:v>
                </c:pt>
                <c:pt idx="1">
                  <c:v>30.5</c:v>
                </c:pt>
                <c:pt idx="2">
                  <c:v>69.599999999999994</c:v>
                </c:pt>
              </c:numCache>
            </c:numRef>
          </c:val>
          <c:extLst>
            <c:ext xmlns:c16="http://schemas.microsoft.com/office/drawing/2014/chart" uri="{C3380CC4-5D6E-409C-BE32-E72D297353CC}">
              <c16:uniqueId val="{00000001-5CE6-453E-B978-D1E686035493}"/>
            </c:ext>
          </c:extLst>
        </c:ser>
        <c:dLbls>
          <c:dLblPos val="outEnd"/>
          <c:showLegendKey val="0"/>
          <c:showVal val="1"/>
          <c:showCatName val="0"/>
          <c:showSerName val="0"/>
          <c:showPercent val="0"/>
          <c:showBubbleSize val="0"/>
        </c:dLbls>
        <c:gapWidth val="219"/>
        <c:overlap val="-27"/>
        <c:axId val="1096725535"/>
        <c:axId val="1096725951"/>
      </c:barChart>
      <c:catAx>
        <c:axId val="109672553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1096725951"/>
        <c:crosses val="autoZero"/>
        <c:auto val="1"/>
        <c:lblAlgn val="ctr"/>
        <c:lblOffset val="100"/>
        <c:noMultiLvlLbl val="0"/>
      </c:catAx>
      <c:valAx>
        <c:axId val="1096725951"/>
        <c:scaling>
          <c:orientation val="minMax"/>
          <c:max val="10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8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IN"/>
                  <a:t>% Children</a:t>
                </a:r>
              </a:p>
            </c:rich>
          </c:tx>
          <c:overlay val="0"/>
          <c:spPr>
            <a:noFill/>
            <a:ln>
              <a:noFill/>
            </a:ln>
            <a:effectLst/>
          </c:spPr>
          <c:txPr>
            <a:bodyPr rot="-5400000" spcFirstLastPara="1" vertOverflow="ellipsis" vert="horz" wrap="square" anchor="ctr" anchorCtr="1"/>
            <a:lstStyle/>
            <a:p>
              <a:pPr>
                <a:defRPr sz="18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numFmt formatCode="0" sourceLinked="0"/>
        <c:majorTickMark val="out"/>
        <c:minorTickMark val="none"/>
        <c:tickLblPos val="nextTo"/>
        <c:spPr>
          <a:noFill/>
          <a:ln>
            <a:noFill/>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109672553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8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chemeClr val="tx1"/>
      </a:solidFill>
    </a:ln>
    <a:effectLst/>
  </c:spPr>
  <c:txPr>
    <a:bodyPr/>
    <a:lstStyle/>
    <a:p>
      <a:pPr>
        <a:defRPr sz="1800">
          <a:latin typeface="Times New Roman" panose="02020603050405020304" pitchFamily="18" charset="0"/>
          <a:cs typeface="Times New Roman" panose="02020603050405020304" pitchFamily="18" charset="0"/>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'Slide 8'!$B$49</c:f>
              <c:strCache>
                <c:ptCount val="1"/>
                <c:pt idx="0">
                  <c:v>2014</c:v>
                </c:pt>
              </c:strCache>
            </c:strRef>
          </c:tx>
          <c:spPr>
            <a:solidFill>
              <a:schemeClr val="accent1"/>
            </a:solidFill>
            <a:ln>
              <a:noFill/>
            </a:ln>
            <a:effectLst/>
          </c:spPr>
          <c:invertIfNegative val="0"/>
          <c:dLbls>
            <c:spPr>
              <a:noFill/>
              <a:ln>
                <a:noFill/>
              </a:ln>
              <a:effectLst/>
            </c:spPr>
            <c:txPr>
              <a:bodyPr rot="0" spcFirstLastPara="1" vertOverflow="ellipsis" vert="horz" wrap="square" anchor="ctr" anchorCtr="1"/>
              <a:lstStyle/>
              <a:p>
                <a:pPr>
                  <a:defRPr sz="1800" b="0" i="0" u="none" strike="noStrike" kern="1200" baseline="0">
                    <a:solidFill>
                      <a:schemeClr val="tx1">
                        <a:lumMod val="75000"/>
                        <a:lumOff val="25000"/>
                      </a:schemeClr>
                    </a:solidFill>
                    <a:latin typeface="Times New Roman" panose="02020603050405020304" pitchFamily="18" charset="0"/>
                    <a:ea typeface="+mn-ea"/>
                    <a:cs typeface="Times New Roman" panose="02020603050405020304" pitchFamily="18"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'Slide 8'!$C$19:$E$20</c:f>
              <c:strCache>
                <c:ptCount val="3"/>
                <c:pt idx="0">
                  <c:v>Govt</c:v>
                </c:pt>
                <c:pt idx="1">
                  <c:v>Pvt</c:v>
                </c:pt>
                <c:pt idx="2">
                  <c:v>Govt &amp; Pvt</c:v>
                </c:pt>
              </c:strCache>
            </c:strRef>
          </c:cat>
          <c:val>
            <c:numRef>
              <c:f>'Slide 8'!$C$49:$E$49</c:f>
              <c:numCache>
                <c:formatCode>0.0</c:formatCode>
                <c:ptCount val="3"/>
                <c:pt idx="0">
                  <c:v>5.76</c:v>
                </c:pt>
                <c:pt idx="1">
                  <c:v>24.91</c:v>
                </c:pt>
                <c:pt idx="2">
                  <c:v>10.25</c:v>
                </c:pt>
              </c:numCache>
            </c:numRef>
          </c:val>
          <c:extLst>
            <c:ext xmlns:c16="http://schemas.microsoft.com/office/drawing/2014/chart" uri="{C3380CC4-5D6E-409C-BE32-E72D297353CC}">
              <c16:uniqueId val="{00000000-4C96-4877-AD06-BAFEF35F5893}"/>
            </c:ext>
          </c:extLst>
        </c:ser>
        <c:ser>
          <c:idx val="1"/>
          <c:order val="1"/>
          <c:tx>
            <c:strRef>
              <c:f>'Slide 8'!$B$50</c:f>
              <c:strCache>
                <c:ptCount val="1"/>
                <c:pt idx="0">
                  <c:v>2018</c:v>
                </c:pt>
              </c:strCache>
            </c:strRef>
          </c:tx>
          <c:spPr>
            <a:solidFill>
              <a:schemeClr val="accent2"/>
            </a:solidFill>
            <a:ln>
              <a:noFill/>
            </a:ln>
            <a:effectLst/>
          </c:spPr>
          <c:invertIfNegative val="0"/>
          <c:dLbls>
            <c:spPr>
              <a:noFill/>
              <a:ln>
                <a:noFill/>
              </a:ln>
              <a:effectLst/>
            </c:spPr>
            <c:txPr>
              <a:bodyPr rot="0" spcFirstLastPara="1" vertOverflow="ellipsis" vert="horz" wrap="square" anchor="ctr" anchorCtr="1"/>
              <a:lstStyle/>
              <a:p>
                <a:pPr>
                  <a:defRPr sz="1800" b="0" i="0" u="none" strike="noStrike" kern="1200" baseline="0">
                    <a:solidFill>
                      <a:schemeClr val="tx1">
                        <a:lumMod val="75000"/>
                        <a:lumOff val="25000"/>
                      </a:schemeClr>
                    </a:solidFill>
                    <a:latin typeface="Times New Roman" panose="02020603050405020304" pitchFamily="18" charset="0"/>
                    <a:ea typeface="+mn-ea"/>
                    <a:cs typeface="Times New Roman" panose="02020603050405020304" pitchFamily="18"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'Slide 8'!$C$19:$E$20</c:f>
              <c:strCache>
                <c:ptCount val="3"/>
                <c:pt idx="0">
                  <c:v>Govt</c:v>
                </c:pt>
                <c:pt idx="1">
                  <c:v>Pvt</c:v>
                </c:pt>
                <c:pt idx="2">
                  <c:v>Govt &amp; Pvt</c:v>
                </c:pt>
              </c:strCache>
            </c:strRef>
          </c:cat>
          <c:val>
            <c:numRef>
              <c:f>'Slide 8'!$C$50:$E$50</c:f>
              <c:numCache>
                <c:formatCode>0.0</c:formatCode>
                <c:ptCount val="3"/>
                <c:pt idx="0">
                  <c:v>4.83</c:v>
                </c:pt>
                <c:pt idx="1">
                  <c:v>43.97</c:v>
                </c:pt>
                <c:pt idx="2">
                  <c:v>18.68</c:v>
                </c:pt>
              </c:numCache>
            </c:numRef>
          </c:val>
          <c:extLst>
            <c:ext xmlns:c16="http://schemas.microsoft.com/office/drawing/2014/chart" uri="{C3380CC4-5D6E-409C-BE32-E72D297353CC}">
              <c16:uniqueId val="{00000001-4C96-4877-AD06-BAFEF35F5893}"/>
            </c:ext>
          </c:extLst>
        </c:ser>
        <c:ser>
          <c:idx val="2"/>
          <c:order val="2"/>
          <c:tx>
            <c:strRef>
              <c:f>'Slide 8'!$B$51</c:f>
              <c:strCache>
                <c:ptCount val="1"/>
                <c:pt idx="0">
                  <c:v>2022</c:v>
                </c:pt>
              </c:strCache>
            </c:strRef>
          </c:tx>
          <c:spPr>
            <a:solidFill>
              <a:schemeClr val="accent3"/>
            </a:solidFill>
            <a:ln>
              <a:noFill/>
            </a:ln>
            <a:effectLst/>
          </c:spPr>
          <c:invertIfNegative val="0"/>
          <c:dLbls>
            <c:spPr>
              <a:noFill/>
              <a:ln>
                <a:noFill/>
              </a:ln>
              <a:effectLst/>
            </c:spPr>
            <c:txPr>
              <a:bodyPr rot="0" spcFirstLastPara="1" vertOverflow="ellipsis" vert="horz" wrap="square" anchor="ctr" anchorCtr="1"/>
              <a:lstStyle/>
              <a:p>
                <a:pPr>
                  <a:defRPr sz="1800" b="0" i="0" u="none" strike="noStrike" kern="1200" baseline="0">
                    <a:solidFill>
                      <a:schemeClr val="tx1">
                        <a:lumMod val="75000"/>
                        <a:lumOff val="25000"/>
                      </a:schemeClr>
                    </a:solidFill>
                    <a:latin typeface="Times New Roman" panose="02020603050405020304" pitchFamily="18" charset="0"/>
                    <a:ea typeface="+mn-ea"/>
                    <a:cs typeface="Times New Roman" panose="02020603050405020304" pitchFamily="18"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'Slide 8'!$C$19:$E$20</c:f>
              <c:strCache>
                <c:ptCount val="3"/>
                <c:pt idx="0">
                  <c:v>Govt</c:v>
                </c:pt>
                <c:pt idx="1">
                  <c:v>Pvt</c:v>
                </c:pt>
                <c:pt idx="2">
                  <c:v>Govt &amp; Pvt</c:v>
                </c:pt>
              </c:strCache>
            </c:strRef>
          </c:cat>
          <c:val>
            <c:numRef>
              <c:f>'Slide 8'!$C$51:$E$51</c:f>
              <c:numCache>
                <c:formatCode>0.0</c:formatCode>
                <c:ptCount val="3"/>
                <c:pt idx="0">
                  <c:v>3.47</c:v>
                </c:pt>
                <c:pt idx="1">
                  <c:v>25.05</c:v>
                </c:pt>
                <c:pt idx="2">
                  <c:v>10.82</c:v>
                </c:pt>
              </c:numCache>
            </c:numRef>
          </c:val>
          <c:extLst>
            <c:ext xmlns:c16="http://schemas.microsoft.com/office/drawing/2014/chart" uri="{C3380CC4-5D6E-409C-BE32-E72D297353CC}">
              <c16:uniqueId val="{00000002-4C96-4877-AD06-BAFEF35F5893}"/>
            </c:ext>
          </c:extLst>
        </c:ser>
        <c:dLbls>
          <c:dLblPos val="outEnd"/>
          <c:showLegendKey val="0"/>
          <c:showVal val="1"/>
          <c:showCatName val="0"/>
          <c:showSerName val="0"/>
          <c:showPercent val="0"/>
          <c:showBubbleSize val="0"/>
        </c:dLbls>
        <c:gapWidth val="219"/>
        <c:overlap val="-27"/>
        <c:axId val="16642768"/>
        <c:axId val="700525200"/>
      </c:barChart>
      <c:catAx>
        <c:axId val="16642768"/>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700525200"/>
        <c:crosses val="autoZero"/>
        <c:auto val="1"/>
        <c:lblAlgn val="ctr"/>
        <c:lblOffset val="100"/>
        <c:noMultiLvlLbl val="0"/>
      </c:catAx>
      <c:valAx>
        <c:axId val="700525200"/>
        <c:scaling>
          <c:orientation val="minMax"/>
          <c:max val="10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8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IN"/>
                  <a:t>% Children</a:t>
                </a:r>
              </a:p>
            </c:rich>
          </c:tx>
          <c:layout>
            <c:manualLayout>
              <c:xMode val="edge"/>
              <c:yMode val="edge"/>
              <c:x val="1.9564009124530619E-2"/>
              <c:y val="0.25417414349117151"/>
            </c:manualLayout>
          </c:layout>
          <c:overlay val="0"/>
          <c:spPr>
            <a:noFill/>
            <a:ln>
              <a:noFill/>
            </a:ln>
            <a:effectLst/>
          </c:spPr>
          <c:txPr>
            <a:bodyPr rot="-5400000" spcFirstLastPara="1" vertOverflow="ellipsis" vert="horz" wrap="square" anchor="ctr" anchorCtr="1"/>
            <a:lstStyle/>
            <a:p>
              <a:pPr>
                <a:defRPr sz="18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16642768"/>
        <c:crosses val="autoZero"/>
        <c:crossBetween val="between"/>
        <c:majorUnit val="20"/>
      </c:valAx>
      <c:spPr>
        <a:noFill/>
        <a:ln>
          <a:noFill/>
        </a:ln>
        <a:effectLst/>
      </c:spPr>
    </c:plotArea>
    <c:legend>
      <c:legendPos val="b"/>
      <c:overlay val="0"/>
      <c:spPr>
        <a:noFill/>
        <a:ln>
          <a:noFill/>
        </a:ln>
        <a:effectLst/>
      </c:spPr>
      <c:txPr>
        <a:bodyPr rot="0" spcFirstLastPara="1" vertOverflow="ellipsis" vert="horz" wrap="square" anchor="ctr" anchorCtr="1"/>
        <a:lstStyle/>
        <a:p>
          <a:pPr>
            <a:defRPr sz="18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legend>
    <c:plotVisOnly val="1"/>
    <c:dispBlanksAs val="gap"/>
    <c:showDLblsOverMax val="0"/>
  </c:chart>
  <c:spPr>
    <a:noFill/>
    <a:ln w="9525" cap="flat" cmpd="sng" algn="ctr">
      <a:solidFill>
        <a:schemeClr val="tx1"/>
      </a:solidFill>
      <a:round/>
    </a:ln>
    <a:effectLst/>
  </c:spPr>
  <c:txPr>
    <a:bodyPr/>
    <a:lstStyle/>
    <a:p>
      <a:pPr>
        <a:defRPr sz="1800">
          <a:latin typeface="Times New Roman" panose="02020603050405020304" pitchFamily="18" charset="0"/>
          <a:cs typeface="Times New Roman" panose="02020603050405020304" pitchFamily="18" charset="0"/>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'Slide 8'!$P$5</c:f>
              <c:strCache>
                <c:ptCount val="1"/>
                <c:pt idx="0">
                  <c:v>2014</c:v>
                </c:pt>
              </c:strCache>
            </c:strRef>
          </c:tx>
          <c:spPr>
            <a:solidFill>
              <a:schemeClr val="accent1"/>
            </a:solidFill>
            <a:ln>
              <a:noFill/>
            </a:ln>
            <a:effectLst/>
          </c:spPr>
          <c:invertIfNegative val="0"/>
          <c:dLbls>
            <c:spPr>
              <a:noFill/>
              <a:ln>
                <a:noFill/>
              </a:ln>
              <a:effectLst/>
            </c:spPr>
            <c:txPr>
              <a:bodyPr rot="0" spcFirstLastPara="1" vertOverflow="ellipsis" vert="horz" wrap="square" anchor="ctr" anchorCtr="1"/>
              <a:lstStyle/>
              <a:p>
                <a:pPr>
                  <a:defRPr sz="1800" b="0" i="0" u="none" strike="noStrike" kern="1200" baseline="0">
                    <a:solidFill>
                      <a:schemeClr val="tx1">
                        <a:lumMod val="75000"/>
                        <a:lumOff val="25000"/>
                      </a:schemeClr>
                    </a:solidFill>
                    <a:latin typeface="Times New Roman" panose="02020603050405020304" pitchFamily="18" charset="0"/>
                    <a:ea typeface="+mn-ea"/>
                    <a:cs typeface="Times New Roman" panose="02020603050405020304" pitchFamily="18"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'Slide 8'!$Q$3:$S$4</c:f>
              <c:strCache>
                <c:ptCount val="3"/>
                <c:pt idx="0">
                  <c:v>Govt</c:v>
                </c:pt>
                <c:pt idx="1">
                  <c:v>Pvt</c:v>
                </c:pt>
                <c:pt idx="2">
                  <c:v>Govt &amp; Pvt</c:v>
                </c:pt>
              </c:strCache>
            </c:strRef>
          </c:cat>
          <c:val>
            <c:numRef>
              <c:f>'Slide 8'!$Q$5:$S$5</c:f>
              <c:numCache>
                <c:formatCode>0.0</c:formatCode>
                <c:ptCount val="3"/>
                <c:pt idx="0">
                  <c:v>43.39</c:v>
                </c:pt>
                <c:pt idx="1">
                  <c:v>51.23</c:v>
                </c:pt>
                <c:pt idx="2">
                  <c:v>44.51</c:v>
                </c:pt>
              </c:numCache>
            </c:numRef>
          </c:val>
          <c:extLst>
            <c:ext xmlns:c16="http://schemas.microsoft.com/office/drawing/2014/chart" uri="{C3380CC4-5D6E-409C-BE32-E72D297353CC}">
              <c16:uniqueId val="{00000000-608B-4417-BEFF-C2579E58B0BC}"/>
            </c:ext>
          </c:extLst>
        </c:ser>
        <c:ser>
          <c:idx val="1"/>
          <c:order val="1"/>
          <c:tx>
            <c:strRef>
              <c:f>'Slide 8'!$P$6</c:f>
              <c:strCache>
                <c:ptCount val="1"/>
                <c:pt idx="0">
                  <c:v>2018</c:v>
                </c:pt>
              </c:strCache>
            </c:strRef>
          </c:tx>
          <c:spPr>
            <a:solidFill>
              <a:schemeClr val="accent2"/>
            </a:solidFill>
            <a:ln>
              <a:noFill/>
            </a:ln>
            <a:effectLst/>
          </c:spPr>
          <c:invertIfNegative val="0"/>
          <c:dLbls>
            <c:spPr>
              <a:noFill/>
              <a:ln>
                <a:noFill/>
              </a:ln>
              <a:effectLst/>
            </c:spPr>
            <c:txPr>
              <a:bodyPr rot="0" spcFirstLastPara="1" vertOverflow="ellipsis" vert="horz" wrap="square" anchor="ctr" anchorCtr="1"/>
              <a:lstStyle/>
              <a:p>
                <a:pPr>
                  <a:defRPr sz="1800" b="0" i="0" u="none" strike="noStrike" kern="1200" baseline="0">
                    <a:solidFill>
                      <a:schemeClr val="tx1">
                        <a:lumMod val="75000"/>
                        <a:lumOff val="25000"/>
                      </a:schemeClr>
                    </a:solidFill>
                    <a:latin typeface="Times New Roman" panose="02020603050405020304" pitchFamily="18" charset="0"/>
                    <a:ea typeface="+mn-ea"/>
                    <a:cs typeface="Times New Roman" panose="02020603050405020304" pitchFamily="18"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'Slide 8'!$Q$3:$S$4</c:f>
              <c:strCache>
                <c:ptCount val="3"/>
                <c:pt idx="0">
                  <c:v>Govt</c:v>
                </c:pt>
                <c:pt idx="1">
                  <c:v>Pvt</c:v>
                </c:pt>
                <c:pt idx="2">
                  <c:v>Govt &amp; Pvt</c:v>
                </c:pt>
              </c:strCache>
            </c:strRef>
          </c:cat>
          <c:val>
            <c:numRef>
              <c:f>'Slide 8'!$Q$6:$S$6</c:f>
              <c:numCache>
                <c:formatCode>0.0</c:formatCode>
                <c:ptCount val="3"/>
                <c:pt idx="0">
                  <c:v>22.14</c:v>
                </c:pt>
                <c:pt idx="1">
                  <c:v>64.709999999999994</c:v>
                </c:pt>
                <c:pt idx="2">
                  <c:v>36.97</c:v>
                </c:pt>
              </c:numCache>
            </c:numRef>
          </c:val>
          <c:extLst>
            <c:ext xmlns:c16="http://schemas.microsoft.com/office/drawing/2014/chart" uri="{C3380CC4-5D6E-409C-BE32-E72D297353CC}">
              <c16:uniqueId val="{00000001-608B-4417-BEFF-C2579E58B0BC}"/>
            </c:ext>
          </c:extLst>
        </c:ser>
        <c:ser>
          <c:idx val="2"/>
          <c:order val="2"/>
          <c:tx>
            <c:strRef>
              <c:f>'Slide 8'!$P$7</c:f>
              <c:strCache>
                <c:ptCount val="1"/>
                <c:pt idx="0">
                  <c:v>2022</c:v>
                </c:pt>
              </c:strCache>
            </c:strRef>
          </c:tx>
          <c:spPr>
            <a:solidFill>
              <a:schemeClr val="accent3"/>
            </a:solidFill>
            <a:ln>
              <a:noFill/>
            </a:ln>
            <a:effectLst/>
          </c:spPr>
          <c:invertIfNegative val="0"/>
          <c:dLbls>
            <c:dLbl>
              <c:idx val="2"/>
              <c:layout>
                <c:manualLayout>
                  <c:x val="3.0872450591924543E-2"/>
                  <c:y val="-3.2338872909644115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51AD-40A6-BA13-E0581A2E10DD}"/>
                </c:ext>
              </c:extLst>
            </c:dLbl>
            <c:spPr>
              <a:noFill/>
              <a:ln>
                <a:noFill/>
              </a:ln>
              <a:effectLst/>
            </c:spPr>
            <c:txPr>
              <a:bodyPr rot="0" spcFirstLastPara="1" vertOverflow="ellipsis" vert="horz" wrap="square" anchor="ctr" anchorCtr="1"/>
              <a:lstStyle/>
              <a:p>
                <a:pPr>
                  <a:defRPr sz="1800" b="0" i="0" u="none" strike="noStrike" kern="1200" baseline="0">
                    <a:solidFill>
                      <a:schemeClr val="tx1">
                        <a:lumMod val="75000"/>
                        <a:lumOff val="25000"/>
                      </a:schemeClr>
                    </a:solidFill>
                    <a:latin typeface="Times New Roman" panose="02020603050405020304" pitchFamily="18" charset="0"/>
                    <a:ea typeface="+mn-ea"/>
                    <a:cs typeface="Times New Roman" panose="02020603050405020304" pitchFamily="18"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'Slide 8'!$Q$3:$S$4</c:f>
              <c:strCache>
                <c:ptCount val="3"/>
                <c:pt idx="0">
                  <c:v>Govt</c:v>
                </c:pt>
                <c:pt idx="1">
                  <c:v>Pvt</c:v>
                </c:pt>
                <c:pt idx="2">
                  <c:v>Govt &amp; Pvt</c:v>
                </c:pt>
              </c:strCache>
            </c:strRef>
          </c:cat>
          <c:val>
            <c:numRef>
              <c:f>'Slide 8'!$Q$7:$S$7</c:f>
              <c:numCache>
                <c:formatCode>0.0</c:formatCode>
                <c:ptCount val="3"/>
                <c:pt idx="0">
                  <c:v>30.49</c:v>
                </c:pt>
                <c:pt idx="1">
                  <c:v>55.58</c:v>
                </c:pt>
                <c:pt idx="2">
                  <c:v>37.83</c:v>
                </c:pt>
              </c:numCache>
            </c:numRef>
          </c:val>
          <c:extLst>
            <c:ext xmlns:c16="http://schemas.microsoft.com/office/drawing/2014/chart" uri="{C3380CC4-5D6E-409C-BE32-E72D297353CC}">
              <c16:uniqueId val="{00000002-608B-4417-BEFF-C2579E58B0BC}"/>
            </c:ext>
          </c:extLst>
        </c:ser>
        <c:dLbls>
          <c:dLblPos val="outEnd"/>
          <c:showLegendKey val="0"/>
          <c:showVal val="1"/>
          <c:showCatName val="0"/>
          <c:showSerName val="0"/>
          <c:showPercent val="0"/>
          <c:showBubbleSize val="0"/>
        </c:dLbls>
        <c:gapWidth val="219"/>
        <c:overlap val="-27"/>
        <c:axId val="1221807151"/>
        <c:axId val="1221797167"/>
      </c:barChart>
      <c:catAx>
        <c:axId val="1221807151"/>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1221797167"/>
        <c:crosses val="autoZero"/>
        <c:auto val="1"/>
        <c:lblAlgn val="ctr"/>
        <c:lblOffset val="100"/>
        <c:noMultiLvlLbl val="0"/>
      </c:catAx>
      <c:valAx>
        <c:axId val="1221797167"/>
        <c:scaling>
          <c:orientation val="minMax"/>
          <c:max val="10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8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IN"/>
                  <a:t>% Children</a:t>
                </a:r>
              </a:p>
            </c:rich>
          </c:tx>
          <c:overlay val="0"/>
          <c:spPr>
            <a:noFill/>
            <a:ln>
              <a:noFill/>
            </a:ln>
            <a:effectLst/>
          </c:spPr>
          <c:txPr>
            <a:bodyPr rot="-5400000" spcFirstLastPara="1" vertOverflow="ellipsis" vert="horz" wrap="square" anchor="ctr" anchorCtr="1"/>
            <a:lstStyle/>
            <a:p>
              <a:pPr>
                <a:defRPr sz="18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1221807151"/>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8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chemeClr val="tx1"/>
      </a:solidFill>
    </a:ln>
    <a:effectLst/>
  </c:spPr>
  <c:txPr>
    <a:bodyPr/>
    <a:lstStyle/>
    <a:p>
      <a:pPr>
        <a:defRPr sz="1800">
          <a:latin typeface="Times New Roman" panose="02020603050405020304" pitchFamily="18" charset="0"/>
          <a:cs typeface="Times New Roman" panose="02020603050405020304" pitchFamily="18" charset="0"/>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Arunachal!$B$5</c:f>
              <c:strCache>
                <c:ptCount val="1"/>
                <c:pt idx="0">
                  <c:v>2018</c:v>
                </c:pt>
              </c:strCache>
            </c:strRef>
          </c:tx>
          <c:spPr>
            <a:solidFill>
              <a:schemeClr val="accent1"/>
            </a:solidFill>
            <a:ln>
              <a:noFill/>
            </a:ln>
            <a:effectLst/>
          </c:spPr>
          <c:invertIfNegative val="0"/>
          <c:dLbls>
            <c:spPr>
              <a:noFill/>
              <a:ln>
                <a:noFill/>
              </a:ln>
              <a:effectLst/>
            </c:spPr>
            <c:txPr>
              <a:bodyPr rot="0" spcFirstLastPara="1" vertOverflow="ellipsis" vert="horz" wrap="square" anchor="ctr" anchorCtr="1"/>
              <a:lstStyle/>
              <a:p>
                <a:pPr>
                  <a:defRPr sz="1800" b="0" i="0" u="none" strike="noStrike" kern="1200" baseline="0">
                    <a:solidFill>
                      <a:schemeClr val="tx1">
                        <a:lumMod val="75000"/>
                        <a:lumOff val="25000"/>
                      </a:schemeClr>
                    </a:solidFill>
                    <a:latin typeface="Times New Roman" panose="02020603050405020304" pitchFamily="18" charset="0"/>
                    <a:ea typeface="+mn-ea"/>
                    <a:cs typeface="Times New Roman" panose="02020603050405020304" pitchFamily="18"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Arunachal!$C$3:$F$4</c:f>
              <c:multiLvlStrCache>
                <c:ptCount val="4"/>
                <c:lvl>
                  <c:pt idx="0">
                    <c:v>Boys</c:v>
                  </c:pt>
                  <c:pt idx="1">
                    <c:v>Girls</c:v>
                  </c:pt>
                  <c:pt idx="2">
                    <c:v>Boys</c:v>
                  </c:pt>
                  <c:pt idx="3">
                    <c:v>Girls</c:v>
                  </c:pt>
                </c:lvl>
                <c:lvl>
                  <c:pt idx="0">
                    <c:v>Std V</c:v>
                  </c:pt>
                  <c:pt idx="2">
                    <c:v>Std VIII</c:v>
                  </c:pt>
                </c:lvl>
              </c:multiLvlStrCache>
            </c:multiLvlStrRef>
          </c:cat>
          <c:val>
            <c:numRef>
              <c:f>Arunachal!$C$5:$F$5</c:f>
              <c:numCache>
                <c:formatCode>0.0</c:formatCode>
                <c:ptCount val="4"/>
                <c:pt idx="0">
                  <c:v>29.25</c:v>
                </c:pt>
                <c:pt idx="1">
                  <c:v>24.91</c:v>
                </c:pt>
                <c:pt idx="2">
                  <c:v>48.78</c:v>
                </c:pt>
                <c:pt idx="3">
                  <c:v>51.72</c:v>
                </c:pt>
              </c:numCache>
            </c:numRef>
          </c:val>
          <c:extLst>
            <c:ext xmlns:c16="http://schemas.microsoft.com/office/drawing/2014/chart" uri="{C3380CC4-5D6E-409C-BE32-E72D297353CC}">
              <c16:uniqueId val="{00000000-E423-49B7-A25F-42EADED73C1B}"/>
            </c:ext>
          </c:extLst>
        </c:ser>
        <c:ser>
          <c:idx val="1"/>
          <c:order val="1"/>
          <c:tx>
            <c:strRef>
              <c:f>Arunachal!$B$6</c:f>
              <c:strCache>
                <c:ptCount val="1"/>
                <c:pt idx="0">
                  <c:v>2022</c:v>
                </c:pt>
              </c:strCache>
            </c:strRef>
          </c:tx>
          <c:spPr>
            <a:solidFill>
              <a:schemeClr val="accent2"/>
            </a:solidFill>
            <a:ln>
              <a:noFill/>
            </a:ln>
            <a:effectLst/>
          </c:spPr>
          <c:invertIfNegative val="0"/>
          <c:dLbls>
            <c:dLbl>
              <c:idx val="1"/>
              <c:layout>
                <c:manualLayout>
                  <c:x val="0"/>
                  <c:y val="-9.3366664697135643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80EE-4340-ACCA-C244A318E3E5}"/>
                </c:ext>
              </c:extLst>
            </c:dLbl>
            <c:spPr>
              <a:noFill/>
              <a:ln>
                <a:noFill/>
              </a:ln>
              <a:effectLst/>
            </c:spPr>
            <c:txPr>
              <a:bodyPr rot="0" spcFirstLastPara="1" vertOverflow="ellipsis" vert="horz" wrap="square" anchor="ctr" anchorCtr="1"/>
              <a:lstStyle/>
              <a:p>
                <a:pPr>
                  <a:defRPr sz="1800" b="0" i="0" u="none" strike="noStrike" kern="1200" baseline="0">
                    <a:solidFill>
                      <a:schemeClr val="tx1">
                        <a:lumMod val="75000"/>
                        <a:lumOff val="25000"/>
                      </a:schemeClr>
                    </a:solidFill>
                    <a:latin typeface="Times New Roman" panose="02020603050405020304" pitchFamily="18" charset="0"/>
                    <a:ea typeface="+mn-ea"/>
                    <a:cs typeface="Times New Roman" panose="02020603050405020304" pitchFamily="18"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Arunachal!$C$3:$F$4</c:f>
              <c:multiLvlStrCache>
                <c:ptCount val="4"/>
                <c:lvl>
                  <c:pt idx="0">
                    <c:v>Boys</c:v>
                  </c:pt>
                  <c:pt idx="1">
                    <c:v>Girls</c:v>
                  </c:pt>
                  <c:pt idx="2">
                    <c:v>Boys</c:v>
                  </c:pt>
                  <c:pt idx="3">
                    <c:v>Girls</c:v>
                  </c:pt>
                </c:lvl>
                <c:lvl>
                  <c:pt idx="0">
                    <c:v>Std V</c:v>
                  </c:pt>
                  <c:pt idx="2">
                    <c:v>Std VIII</c:v>
                  </c:pt>
                </c:lvl>
              </c:multiLvlStrCache>
            </c:multiLvlStrRef>
          </c:cat>
          <c:val>
            <c:numRef>
              <c:f>Arunachal!$C$6:$F$6</c:f>
              <c:numCache>
                <c:formatCode>0.0</c:formatCode>
                <c:ptCount val="4"/>
                <c:pt idx="0">
                  <c:v>22.42</c:v>
                </c:pt>
                <c:pt idx="1">
                  <c:v>23.38</c:v>
                </c:pt>
                <c:pt idx="2">
                  <c:v>54.28</c:v>
                </c:pt>
                <c:pt idx="3">
                  <c:v>40.61</c:v>
                </c:pt>
              </c:numCache>
            </c:numRef>
          </c:val>
          <c:extLst>
            <c:ext xmlns:c16="http://schemas.microsoft.com/office/drawing/2014/chart" uri="{C3380CC4-5D6E-409C-BE32-E72D297353CC}">
              <c16:uniqueId val="{00000001-E423-49B7-A25F-42EADED73C1B}"/>
            </c:ext>
          </c:extLst>
        </c:ser>
        <c:dLbls>
          <c:dLblPos val="outEnd"/>
          <c:showLegendKey val="0"/>
          <c:showVal val="1"/>
          <c:showCatName val="0"/>
          <c:showSerName val="0"/>
          <c:showPercent val="0"/>
          <c:showBubbleSize val="0"/>
        </c:dLbls>
        <c:gapWidth val="219"/>
        <c:overlap val="-27"/>
        <c:axId val="1949504687"/>
        <c:axId val="1949507599"/>
      </c:barChart>
      <c:catAx>
        <c:axId val="1949504687"/>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1949507599"/>
        <c:crosses val="autoZero"/>
        <c:auto val="1"/>
        <c:lblAlgn val="ctr"/>
        <c:lblOffset val="100"/>
        <c:noMultiLvlLbl val="0"/>
      </c:catAx>
      <c:valAx>
        <c:axId val="1949507599"/>
        <c:scaling>
          <c:orientation val="minMax"/>
          <c:max val="10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8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IN"/>
                  <a:t>% Children</a:t>
                </a:r>
              </a:p>
            </c:rich>
          </c:tx>
          <c:overlay val="0"/>
          <c:spPr>
            <a:noFill/>
            <a:ln>
              <a:noFill/>
            </a:ln>
            <a:effectLst/>
          </c:spPr>
          <c:txPr>
            <a:bodyPr rot="-5400000" spcFirstLastPara="1" vertOverflow="ellipsis" vert="horz" wrap="square" anchor="ctr" anchorCtr="1"/>
            <a:lstStyle/>
            <a:p>
              <a:pPr>
                <a:defRPr sz="18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1949504687"/>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8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chemeClr val="tx1"/>
      </a:solidFill>
    </a:ln>
    <a:effectLst/>
  </c:spPr>
  <c:txPr>
    <a:bodyPr/>
    <a:lstStyle/>
    <a:p>
      <a:pPr>
        <a:defRPr sz="1800">
          <a:latin typeface="Times New Roman" panose="02020603050405020304" pitchFamily="18" charset="0"/>
          <a:cs typeface="Times New Roman" panose="02020603050405020304" pitchFamily="18" charset="0"/>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'Slide 11'!$R$21</c:f>
              <c:strCache>
                <c:ptCount val="1"/>
                <c:pt idx="0">
                  <c:v>2014</c:v>
                </c:pt>
              </c:strCache>
            </c:strRef>
          </c:tx>
          <c:spPr>
            <a:solidFill>
              <a:schemeClr val="accent1"/>
            </a:solidFill>
            <a:ln>
              <a:noFill/>
            </a:ln>
            <a:effectLst/>
          </c:spPr>
          <c:invertIfNegative val="0"/>
          <c:dLbls>
            <c:spPr>
              <a:noFill/>
              <a:ln>
                <a:noFill/>
              </a:ln>
              <a:effectLst/>
            </c:spPr>
            <c:txPr>
              <a:bodyPr rot="0" spcFirstLastPara="1" vertOverflow="ellipsis" vert="horz" wrap="square" anchor="ctr" anchorCtr="1"/>
              <a:lstStyle/>
              <a:p>
                <a:pPr>
                  <a:defRPr sz="1800" b="0" i="0" u="none" strike="noStrike" kern="1200" baseline="0">
                    <a:solidFill>
                      <a:schemeClr val="tx1">
                        <a:lumMod val="75000"/>
                        <a:lumOff val="25000"/>
                      </a:schemeClr>
                    </a:solidFill>
                    <a:latin typeface="Times New Roman" panose="02020603050405020304" pitchFamily="18" charset="0"/>
                    <a:ea typeface="+mn-ea"/>
                    <a:cs typeface="Times New Roman" panose="02020603050405020304" pitchFamily="18"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'Slide 11'!$S$20:$T$20</c:f>
              <c:strCache>
                <c:ptCount val="2"/>
                <c:pt idx="0">
                  <c:v>Std V</c:v>
                </c:pt>
                <c:pt idx="1">
                  <c:v>Std VIII</c:v>
                </c:pt>
              </c:strCache>
            </c:strRef>
          </c:cat>
          <c:val>
            <c:numRef>
              <c:f>'Slide 11'!$S$21:$T$21</c:f>
              <c:numCache>
                <c:formatCode>General</c:formatCode>
                <c:ptCount val="2"/>
                <c:pt idx="0">
                  <c:v>35.6</c:v>
                </c:pt>
                <c:pt idx="1">
                  <c:v>59.7</c:v>
                </c:pt>
              </c:numCache>
            </c:numRef>
          </c:val>
          <c:extLst>
            <c:ext xmlns:c16="http://schemas.microsoft.com/office/drawing/2014/chart" uri="{C3380CC4-5D6E-409C-BE32-E72D297353CC}">
              <c16:uniqueId val="{00000000-F589-4588-A5BC-D07FDC537673}"/>
            </c:ext>
          </c:extLst>
        </c:ser>
        <c:ser>
          <c:idx val="1"/>
          <c:order val="1"/>
          <c:tx>
            <c:strRef>
              <c:f>'Slide 11'!$R$22</c:f>
              <c:strCache>
                <c:ptCount val="1"/>
                <c:pt idx="0">
                  <c:v>2018</c:v>
                </c:pt>
              </c:strCache>
            </c:strRef>
          </c:tx>
          <c:spPr>
            <a:solidFill>
              <a:schemeClr val="accent2"/>
            </a:solidFill>
            <a:ln>
              <a:noFill/>
            </a:ln>
            <a:effectLst/>
          </c:spPr>
          <c:invertIfNegative val="0"/>
          <c:dLbls>
            <c:spPr>
              <a:noFill/>
              <a:ln>
                <a:noFill/>
              </a:ln>
              <a:effectLst/>
            </c:spPr>
            <c:txPr>
              <a:bodyPr rot="0" spcFirstLastPara="1" vertOverflow="ellipsis" vert="horz" wrap="square" anchor="ctr" anchorCtr="1"/>
              <a:lstStyle/>
              <a:p>
                <a:pPr>
                  <a:defRPr sz="1800" b="0" i="0" u="none" strike="noStrike" kern="1200" baseline="0">
                    <a:solidFill>
                      <a:schemeClr val="tx1">
                        <a:lumMod val="75000"/>
                        <a:lumOff val="25000"/>
                      </a:schemeClr>
                    </a:solidFill>
                    <a:latin typeface="Times New Roman" panose="02020603050405020304" pitchFamily="18" charset="0"/>
                    <a:ea typeface="+mn-ea"/>
                    <a:cs typeface="Times New Roman" panose="02020603050405020304" pitchFamily="18"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'Slide 11'!$S$20:$T$20</c:f>
              <c:strCache>
                <c:ptCount val="2"/>
                <c:pt idx="0">
                  <c:v>Std V</c:v>
                </c:pt>
                <c:pt idx="1">
                  <c:v>Std VIII</c:v>
                </c:pt>
              </c:strCache>
            </c:strRef>
          </c:cat>
          <c:val>
            <c:numRef>
              <c:f>'Slide 11'!$S$22:$T$22</c:f>
              <c:numCache>
                <c:formatCode>0.0</c:formatCode>
                <c:ptCount val="2"/>
                <c:pt idx="0">
                  <c:v>22.1</c:v>
                </c:pt>
                <c:pt idx="1">
                  <c:v>42.6</c:v>
                </c:pt>
              </c:numCache>
            </c:numRef>
          </c:val>
          <c:extLst>
            <c:ext xmlns:c16="http://schemas.microsoft.com/office/drawing/2014/chart" uri="{C3380CC4-5D6E-409C-BE32-E72D297353CC}">
              <c16:uniqueId val="{00000001-F589-4588-A5BC-D07FDC537673}"/>
            </c:ext>
          </c:extLst>
        </c:ser>
        <c:ser>
          <c:idx val="2"/>
          <c:order val="2"/>
          <c:tx>
            <c:strRef>
              <c:f>'Slide 11'!$R$23</c:f>
              <c:strCache>
                <c:ptCount val="1"/>
                <c:pt idx="0">
                  <c:v>2022</c:v>
                </c:pt>
              </c:strCache>
            </c:strRef>
          </c:tx>
          <c:spPr>
            <a:solidFill>
              <a:schemeClr val="accent3"/>
            </a:solidFill>
            <a:ln>
              <a:noFill/>
            </a:ln>
            <a:effectLst/>
          </c:spPr>
          <c:invertIfNegative val="0"/>
          <c:dLbls>
            <c:spPr>
              <a:noFill/>
              <a:ln>
                <a:noFill/>
              </a:ln>
              <a:effectLst/>
            </c:spPr>
            <c:txPr>
              <a:bodyPr rot="0" spcFirstLastPara="1" vertOverflow="ellipsis" vert="horz" wrap="square" anchor="ctr" anchorCtr="1"/>
              <a:lstStyle/>
              <a:p>
                <a:pPr>
                  <a:defRPr sz="1800" b="0" i="0" u="none" strike="noStrike" kern="1200" baseline="0">
                    <a:solidFill>
                      <a:schemeClr val="tx1">
                        <a:lumMod val="75000"/>
                        <a:lumOff val="25000"/>
                      </a:schemeClr>
                    </a:solidFill>
                    <a:latin typeface="Times New Roman" panose="02020603050405020304" pitchFamily="18" charset="0"/>
                    <a:ea typeface="+mn-ea"/>
                    <a:cs typeface="Times New Roman" panose="02020603050405020304" pitchFamily="18"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'Slide 11'!$S$20:$T$20</c:f>
              <c:strCache>
                <c:ptCount val="2"/>
                <c:pt idx="0">
                  <c:v>Std V</c:v>
                </c:pt>
                <c:pt idx="1">
                  <c:v>Std VIII</c:v>
                </c:pt>
              </c:strCache>
            </c:strRef>
          </c:cat>
          <c:val>
            <c:numRef>
              <c:f>'Slide 11'!$S$23:$T$23</c:f>
              <c:numCache>
                <c:formatCode>0.0</c:formatCode>
                <c:ptCount val="2"/>
                <c:pt idx="0">
                  <c:v>19.5</c:v>
                </c:pt>
                <c:pt idx="1">
                  <c:v>40.200000000000003</c:v>
                </c:pt>
              </c:numCache>
            </c:numRef>
          </c:val>
          <c:extLst>
            <c:ext xmlns:c16="http://schemas.microsoft.com/office/drawing/2014/chart" uri="{C3380CC4-5D6E-409C-BE32-E72D297353CC}">
              <c16:uniqueId val="{00000002-F589-4588-A5BC-D07FDC537673}"/>
            </c:ext>
          </c:extLst>
        </c:ser>
        <c:dLbls>
          <c:dLblPos val="outEnd"/>
          <c:showLegendKey val="0"/>
          <c:showVal val="1"/>
          <c:showCatName val="0"/>
          <c:showSerName val="0"/>
          <c:showPercent val="0"/>
          <c:showBubbleSize val="0"/>
        </c:dLbls>
        <c:gapWidth val="219"/>
        <c:overlap val="-27"/>
        <c:axId val="502701935"/>
        <c:axId val="502700687"/>
      </c:barChart>
      <c:catAx>
        <c:axId val="50270193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502700687"/>
        <c:crosses val="autoZero"/>
        <c:auto val="1"/>
        <c:lblAlgn val="ctr"/>
        <c:lblOffset val="100"/>
        <c:noMultiLvlLbl val="0"/>
      </c:catAx>
      <c:valAx>
        <c:axId val="502700687"/>
        <c:scaling>
          <c:orientation val="minMax"/>
          <c:max val="10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8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IN"/>
                  <a:t>% Children</a:t>
                </a:r>
              </a:p>
            </c:rich>
          </c:tx>
          <c:overlay val="0"/>
          <c:spPr>
            <a:noFill/>
            <a:ln>
              <a:noFill/>
            </a:ln>
            <a:effectLst/>
          </c:spPr>
          <c:txPr>
            <a:bodyPr rot="-5400000" spcFirstLastPara="1" vertOverflow="ellipsis" vert="horz" wrap="square" anchor="ctr" anchorCtr="1"/>
            <a:lstStyle/>
            <a:p>
              <a:pPr>
                <a:defRPr sz="18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502701935"/>
        <c:crosses val="autoZero"/>
        <c:crossBetween val="between"/>
        <c:majorUnit val="20"/>
      </c:valAx>
      <c:spPr>
        <a:noFill/>
        <a:ln>
          <a:noFill/>
        </a:ln>
        <a:effectLst/>
      </c:spPr>
    </c:plotArea>
    <c:legend>
      <c:legendPos val="b"/>
      <c:overlay val="0"/>
      <c:spPr>
        <a:noFill/>
        <a:ln>
          <a:noFill/>
        </a:ln>
        <a:effectLst/>
      </c:spPr>
      <c:txPr>
        <a:bodyPr rot="0" spcFirstLastPara="1" vertOverflow="ellipsis" vert="horz" wrap="square" anchor="ctr" anchorCtr="1"/>
        <a:lstStyle/>
        <a:p>
          <a:pPr>
            <a:defRPr sz="18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chemeClr val="tx1"/>
      </a:solidFill>
    </a:ln>
    <a:effectLst/>
  </c:spPr>
  <c:txPr>
    <a:bodyPr/>
    <a:lstStyle/>
    <a:p>
      <a:pPr>
        <a:defRPr sz="1800">
          <a:latin typeface="Times New Roman" panose="02020603050405020304" pitchFamily="18" charset="0"/>
          <a:cs typeface="Times New Roman" panose="02020603050405020304" pitchFamily="18" charset="0"/>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'Slide 11'!$N$30</c:f>
              <c:strCache>
                <c:ptCount val="1"/>
                <c:pt idx="0">
                  <c:v>Govt</c:v>
                </c:pt>
              </c:strCache>
            </c:strRef>
          </c:tx>
          <c:spPr>
            <a:solidFill>
              <a:schemeClr val="accent1"/>
            </a:solidFill>
            <a:ln>
              <a:noFill/>
            </a:ln>
            <a:effectLst/>
          </c:spPr>
          <c:invertIfNegative val="0"/>
          <c:dLbls>
            <c:spPr>
              <a:noFill/>
              <a:ln>
                <a:noFill/>
              </a:ln>
              <a:effectLst/>
            </c:spPr>
            <c:txPr>
              <a:bodyPr rot="0" spcFirstLastPara="1" vertOverflow="ellipsis" vert="horz" wrap="square" anchor="ctr" anchorCtr="1"/>
              <a:lstStyle/>
              <a:p>
                <a:pPr>
                  <a:defRPr sz="1800" b="0" i="0" u="none" strike="noStrike" kern="1200" baseline="0">
                    <a:solidFill>
                      <a:schemeClr val="tx1">
                        <a:lumMod val="75000"/>
                        <a:lumOff val="25000"/>
                      </a:schemeClr>
                    </a:solidFill>
                    <a:latin typeface="Times New Roman" panose="02020603050405020304" pitchFamily="18" charset="0"/>
                    <a:ea typeface="+mn-ea"/>
                    <a:cs typeface="Times New Roman" panose="02020603050405020304" pitchFamily="18"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'Slide 11'!$M$31:$M$33</c:f>
              <c:numCache>
                <c:formatCode>General</c:formatCode>
                <c:ptCount val="3"/>
                <c:pt idx="0">
                  <c:v>2014</c:v>
                </c:pt>
                <c:pt idx="1">
                  <c:v>2018</c:v>
                </c:pt>
                <c:pt idx="2">
                  <c:v>2022</c:v>
                </c:pt>
              </c:numCache>
            </c:numRef>
          </c:cat>
          <c:val>
            <c:numRef>
              <c:f>'Slide 11'!$N$31:$N$33</c:f>
              <c:numCache>
                <c:formatCode>0.0</c:formatCode>
                <c:ptCount val="3"/>
                <c:pt idx="0">
                  <c:v>34</c:v>
                </c:pt>
                <c:pt idx="1">
                  <c:v>23.5</c:v>
                </c:pt>
                <c:pt idx="2">
                  <c:v>29.4</c:v>
                </c:pt>
              </c:numCache>
            </c:numRef>
          </c:val>
          <c:extLst>
            <c:ext xmlns:c16="http://schemas.microsoft.com/office/drawing/2014/chart" uri="{C3380CC4-5D6E-409C-BE32-E72D297353CC}">
              <c16:uniqueId val="{00000000-1216-4A70-86AC-2AA4FFD97275}"/>
            </c:ext>
          </c:extLst>
        </c:ser>
        <c:ser>
          <c:idx val="1"/>
          <c:order val="1"/>
          <c:tx>
            <c:strRef>
              <c:f>'Slide 11'!$O$30</c:f>
              <c:strCache>
                <c:ptCount val="1"/>
                <c:pt idx="0">
                  <c:v>Pvt</c:v>
                </c:pt>
              </c:strCache>
            </c:strRef>
          </c:tx>
          <c:spPr>
            <a:solidFill>
              <a:schemeClr val="accent2"/>
            </a:solidFill>
            <a:ln>
              <a:noFill/>
            </a:ln>
            <a:effectLst/>
          </c:spPr>
          <c:invertIfNegative val="0"/>
          <c:dLbls>
            <c:spPr>
              <a:noFill/>
              <a:ln>
                <a:noFill/>
              </a:ln>
              <a:effectLst/>
            </c:spPr>
            <c:txPr>
              <a:bodyPr rot="0" spcFirstLastPara="1" vertOverflow="ellipsis" vert="horz" wrap="square" anchor="ctr" anchorCtr="1"/>
              <a:lstStyle/>
              <a:p>
                <a:pPr>
                  <a:defRPr sz="1800" b="0" i="0" u="none" strike="noStrike" kern="1200" baseline="0">
                    <a:solidFill>
                      <a:schemeClr val="tx1">
                        <a:lumMod val="75000"/>
                        <a:lumOff val="25000"/>
                      </a:schemeClr>
                    </a:solidFill>
                    <a:latin typeface="Times New Roman" panose="02020603050405020304" pitchFamily="18" charset="0"/>
                    <a:ea typeface="+mn-ea"/>
                    <a:cs typeface="Times New Roman" panose="02020603050405020304" pitchFamily="18"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'Slide 11'!$M$31:$M$33</c:f>
              <c:numCache>
                <c:formatCode>General</c:formatCode>
                <c:ptCount val="3"/>
                <c:pt idx="0">
                  <c:v>2014</c:v>
                </c:pt>
                <c:pt idx="1">
                  <c:v>2018</c:v>
                </c:pt>
                <c:pt idx="2">
                  <c:v>2022</c:v>
                </c:pt>
              </c:numCache>
            </c:numRef>
          </c:cat>
          <c:val>
            <c:numRef>
              <c:f>'Slide 11'!$O$31:$O$33</c:f>
              <c:numCache>
                <c:formatCode>0.0</c:formatCode>
                <c:ptCount val="3"/>
                <c:pt idx="0">
                  <c:v>47.3</c:v>
                </c:pt>
                <c:pt idx="1">
                  <c:v>51.7</c:v>
                </c:pt>
                <c:pt idx="2">
                  <c:v>48.1</c:v>
                </c:pt>
              </c:numCache>
            </c:numRef>
          </c:val>
          <c:extLst>
            <c:ext xmlns:c16="http://schemas.microsoft.com/office/drawing/2014/chart" uri="{C3380CC4-5D6E-409C-BE32-E72D297353CC}">
              <c16:uniqueId val="{00000001-1216-4A70-86AC-2AA4FFD97275}"/>
            </c:ext>
          </c:extLst>
        </c:ser>
        <c:dLbls>
          <c:showLegendKey val="0"/>
          <c:showVal val="1"/>
          <c:showCatName val="0"/>
          <c:showSerName val="0"/>
          <c:showPercent val="0"/>
          <c:showBubbleSize val="0"/>
        </c:dLbls>
        <c:gapWidth val="219"/>
        <c:overlap val="-27"/>
        <c:axId val="789113647"/>
        <c:axId val="789108655"/>
      </c:barChart>
      <c:lineChart>
        <c:grouping val="standard"/>
        <c:varyColors val="0"/>
        <c:ser>
          <c:idx val="2"/>
          <c:order val="2"/>
          <c:tx>
            <c:strRef>
              <c:f>'Slide 11'!$P$30</c:f>
              <c:strCache>
                <c:ptCount val="1"/>
                <c:pt idx="0">
                  <c:v>Govt &amp; Pvt</c:v>
                </c:pt>
              </c:strCache>
            </c:strRef>
          </c:tx>
          <c:spPr>
            <a:ln w="28575" cap="rnd">
              <a:solidFill>
                <a:srgbClr val="FF0000"/>
              </a:solidFill>
              <a:round/>
            </a:ln>
            <a:effectLst/>
          </c:spPr>
          <c:marker>
            <c:symbol val="none"/>
          </c:marker>
          <c:dLbls>
            <c:delete val="1"/>
          </c:dLbls>
          <c:cat>
            <c:numRef>
              <c:f>'Slide 11'!$M$31:$M$33</c:f>
              <c:numCache>
                <c:formatCode>General</c:formatCode>
                <c:ptCount val="3"/>
                <c:pt idx="0">
                  <c:v>2014</c:v>
                </c:pt>
                <c:pt idx="1">
                  <c:v>2018</c:v>
                </c:pt>
                <c:pt idx="2">
                  <c:v>2022</c:v>
                </c:pt>
              </c:numCache>
            </c:numRef>
          </c:cat>
          <c:val>
            <c:numRef>
              <c:f>'Slide 11'!$P$31:$P$33</c:f>
              <c:numCache>
                <c:formatCode>0.0</c:formatCode>
                <c:ptCount val="3"/>
                <c:pt idx="0">
                  <c:v>37.1</c:v>
                </c:pt>
                <c:pt idx="1">
                  <c:v>33.5</c:v>
                </c:pt>
                <c:pt idx="2">
                  <c:v>35.799999999999997</c:v>
                </c:pt>
              </c:numCache>
            </c:numRef>
          </c:val>
          <c:smooth val="0"/>
          <c:extLst>
            <c:ext xmlns:c16="http://schemas.microsoft.com/office/drawing/2014/chart" uri="{C3380CC4-5D6E-409C-BE32-E72D297353CC}">
              <c16:uniqueId val="{00000002-1216-4A70-86AC-2AA4FFD97275}"/>
            </c:ext>
          </c:extLst>
        </c:ser>
        <c:dLbls>
          <c:showLegendKey val="0"/>
          <c:showVal val="1"/>
          <c:showCatName val="0"/>
          <c:showSerName val="0"/>
          <c:showPercent val="0"/>
          <c:showBubbleSize val="0"/>
        </c:dLbls>
        <c:marker val="1"/>
        <c:smooth val="0"/>
        <c:axId val="789113647"/>
        <c:axId val="789108655"/>
      </c:lineChart>
      <c:catAx>
        <c:axId val="789113647"/>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789108655"/>
        <c:crosses val="autoZero"/>
        <c:auto val="1"/>
        <c:lblAlgn val="ctr"/>
        <c:lblOffset val="100"/>
        <c:noMultiLvlLbl val="0"/>
      </c:catAx>
      <c:valAx>
        <c:axId val="789108655"/>
        <c:scaling>
          <c:orientation val="minMax"/>
          <c:max val="10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8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IN"/>
                  <a:t>% Children</a:t>
                </a:r>
              </a:p>
            </c:rich>
          </c:tx>
          <c:overlay val="0"/>
          <c:spPr>
            <a:noFill/>
            <a:ln>
              <a:noFill/>
            </a:ln>
            <a:effectLst/>
          </c:spPr>
          <c:txPr>
            <a:bodyPr rot="-5400000" spcFirstLastPara="1" vertOverflow="ellipsis" vert="horz" wrap="square" anchor="ctr" anchorCtr="1"/>
            <a:lstStyle/>
            <a:p>
              <a:pPr>
                <a:defRPr sz="18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789113647"/>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8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chemeClr val="tx1"/>
      </a:solidFill>
    </a:ln>
    <a:effectLst/>
  </c:spPr>
  <c:txPr>
    <a:bodyPr/>
    <a:lstStyle/>
    <a:p>
      <a:pPr>
        <a:defRPr sz="1800">
          <a:latin typeface="Times New Roman" panose="02020603050405020304" pitchFamily="18" charset="0"/>
          <a:cs typeface="Times New Roman" panose="02020603050405020304" pitchFamily="18" charset="0"/>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0.69285</cdr:x>
      <cdr:y>0.17278</cdr:y>
    </cdr:from>
    <cdr:to>
      <cdr:x>0.9807</cdr:x>
      <cdr:y>0.40314</cdr:y>
    </cdr:to>
    <cdr:sp macro="" textlink="">
      <cdr:nvSpPr>
        <cdr:cNvPr id="2" name="TextBox 2">
          <a:extLst xmlns:a="http://schemas.openxmlformats.org/drawingml/2006/main">
            <a:ext uri="{FF2B5EF4-FFF2-40B4-BE49-F238E27FC236}">
              <a16:creationId xmlns:a16="http://schemas.microsoft.com/office/drawing/2014/main" id="{462BE0B0-A53D-4114-8034-128AACFB37EE}"/>
            </a:ext>
          </a:extLst>
        </cdr:cNvPr>
        <cdr:cNvSpPr txBox="1"/>
      </cdr:nvSpPr>
      <cdr:spPr>
        <a:xfrm xmlns:a="http://schemas.openxmlformats.org/drawingml/2006/main">
          <a:off x="5250092" y="877215"/>
          <a:ext cx="2181192" cy="1169551"/>
        </a:xfrm>
        <a:prstGeom xmlns:a="http://schemas.openxmlformats.org/drawingml/2006/main" prst="rect">
          <a:avLst/>
        </a:prstGeom>
        <a:solidFill xmlns:a="http://schemas.openxmlformats.org/drawingml/2006/main">
          <a:schemeClr val="accent1">
            <a:lumMod val="20000"/>
            <a:lumOff val="80000"/>
          </a:schemeClr>
        </a:solidFill>
        <a:ln xmlns:a="http://schemas.openxmlformats.org/drawingml/2006/main">
          <a:solidFill>
            <a:schemeClr val="accent1"/>
          </a:solidFill>
        </a:ln>
      </cdr:spPr>
      <cdr:txBody>
        <a:bodyPr xmlns:a="http://schemas.openxmlformats.org/drawingml/2006/main" wrap="square" rtlCol="0">
          <a:spAutoFit/>
        </a:bodyPr>
        <a:lstStyle xmlns:a="http://schemas.openxmlformats.org/drawingml/2006/main">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xmlns:a="http://schemas.openxmlformats.org/drawingml/2006/main">
          <a:r>
            <a:rPr lang="en-IN" sz="1400" b="1" dirty="0">
              <a:solidFill>
                <a:schemeClr val="accent1">
                  <a:lumMod val="50000"/>
                </a:schemeClr>
              </a:solidFill>
              <a:latin typeface="Times New Roman" panose="02020603050405020304" pitchFamily="18" charset="0"/>
              <a:cs typeface="Times New Roman" panose="02020603050405020304" pitchFamily="18" charset="0"/>
            </a:rPr>
            <a:t>NIPUN Bharat goal is to have 100% children by Grade III with foundational literacy &amp; numeracy. </a:t>
          </a:r>
        </a:p>
      </cdr:txBody>
    </cdr:sp>
  </cdr:relSizeAnchor>
</c:userShap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67BECF-2ECB-9FE2-AB39-FD149005EEC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1875239-A8C2-0042-7DA5-4B7807F6DF0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F78F170-5A22-2E9A-866B-97751B7F7D65}"/>
              </a:ext>
            </a:extLst>
          </p:cNvPr>
          <p:cNvSpPr>
            <a:spLocks noGrp="1"/>
          </p:cNvSpPr>
          <p:nvPr>
            <p:ph type="dt" sz="half" idx="10"/>
          </p:nvPr>
        </p:nvSpPr>
        <p:spPr/>
        <p:txBody>
          <a:bodyPr/>
          <a:lstStyle/>
          <a:p>
            <a:fld id="{D57EB5EA-C8FF-4865-9BF4-5074C6AF85A9}" type="datetimeFigureOut">
              <a:rPr lang="en-IN" smtClean="0"/>
              <a:t>17-03-2023</a:t>
            </a:fld>
            <a:endParaRPr lang="en-IN"/>
          </a:p>
        </p:txBody>
      </p:sp>
      <p:sp>
        <p:nvSpPr>
          <p:cNvPr id="5" name="Footer Placeholder 4">
            <a:extLst>
              <a:ext uri="{FF2B5EF4-FFF2-40B4-BE49-F238E27FC236}">
                <a16:creationId xmlns:a16="http://schemas.microsoft.com/office/drawing/2014/main" id="{3D85367A-D7F7-7ADF-1D2A-8DF1143B0CE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6520082-6F8B-21DD-1F77-F2ECA3BD53AA}"/>
              </a:ext>
            </a:extLst>
          </p:cNvPr>
          <p:cNvSpPr>
            <a:spLocks noGrp="1"/>
          </p:cNvSpPr>
          <p:nvPr>
            <p:ph type="sldNum" sz="quarter" idx="12"/>
          </p:nvPr>
        </p:nvSpPr>
        <p:spPr/>
        <p:txBody>
          <a:bodyPr/>
          <a:lstStyle/>
          <a:p>
            <a:fld id="{31F25F0C-106C-4541-9043-78A6FA3BE20B}" type="slidenum">
              <a:rPr lang="en-IN" smtClean="0"/>
              <a:t>‹#›</a:t>
            </a:fld>
            <a:endParaRPr lang="en-IN"/>
          </a:p>
        </p:txBody>
      </p:sp>
    </p:spTree>
    <p:extLst>
      <p:ext uri="{BB962C8B-B14F-4D97-AF65-F5344CB8AC3E}">
        <p14:creationId xmlns:p14="http://schemas.microsoft.com/office/powerpoint/2010/main" val="26202261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B8210-ADB4-FC70-239E-6BA27E0BA47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B9010F7-36CE-3534-119A-B5AA452152B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099BABB-D6E8-A136-A680-B20E9437A1A0}"/>
              </a:ext>
            </a:extLst>
          </p:cNvPr>
          <p:cNvSpPr>
            <a:spLocks noGrp="1"/>
          </p:cNvSpPr>
          <p:nvPr>
            <p:ph type="dt" sz="half" idx="10"/>
          </p:nvPr>
        </p:nvSpPr>
        <p:spPr/>
        <p:txBody>
          <a:bodyPr/>
          <a:lstStyle/>
          <a:p>
            <a:fld id="{D57EB5EA-C8FF-4865-9BF4-5074C6AF85A9}" type="datetimeFigureOut">
              <a:rPr lang="en-IN" smtClean="0"/>
              <a:t>17-03-2023</a:t>
            </a:fld>
            <a:endParaRPr lang="en-IN"/>
          </a:p>
        </p:txBody>
      </p:sp>
      <p:sp>
        <p:nvSpPr>
          <p:cNvPr id="5" name="Footer Placeholder 4">
            <a:extLst>
              <a:ext uri="{FF2B5EF4-FFF2-40B4-BE49-F238E27FC236}">
                <a16:creationId xmlns:a16="http://schemas.microsoft.com/office/drawing/2014/main" id="{84C3C986-92FE-1C2F-2B83-78DCB2FBB6A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C62A654-0538-17B1-E1E2-211A709A0143}"/>
              </a:ext>
            </a:extLst>
          </p:cNvPr>
          <p:cNvSpPr>
            <a:spLocks noGrp="1"/>
          </p:cNvSpPr>
          <p:nvPr>
            <p:ph type="sldNum" sz="quarter" idx="12"/>
          </p:nvPr>
        </p:nvSpPr>
        <p:spPr/>
        <p:txBody>
          <a:bodyPr/>
          <a:lstStyle/>
          <a:p>
            <a:fld id="{31F25F0C-106C-4541-9043-78A6FA3BE20B}" type="slidenum">
              <a:rPr lang="en-IN" smtClean="0"/>
              <a:t>‹#›</a:t>
            </a:fld>
            <a:endParaRPr lang="en-IN"/>
          </a:p>
        </p:txBody>
      </p:sp>
    </p:spTree>
    <p:extLst>
      <p:ext uri="{BB962C8B-B14F-4D97-AF65-F5344CB8AC3E}">
        <p14:creationId xmlns:p14="http://schemas.microsoft.com/office/powerpoint/2010/main" val="6677019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EBE3CB3-775D-468A-86BB-9118AADE078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D4B5FBF-5C5A-2020-A246-66A8E10B468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05F4B68-B7A0-30B3-4D4E-86895A1EFAB5}"/>
              </a:ext>
            </a:extLst>
          </p:cNvPr>
          <p:cNvSpPr>
            <a:spLocks noGrp="1"/>
          </p:cNvSpPr>
          <p:nvPr>
            <p:ph type="dt" sz="half" idx="10"/>
          </p:nvPr>
        </p:nvSpPr>
        <p:spPr/>
        <p:txBody>
          <a:bodyPr/>
          <a:lstStyle/>
          <a:p>
            <a:fld id="{D57EB5EA-C8FF-4865-9BF4-5074C6AF85A9}" type="datetimeFigureOut">
              <a:rPr lang="en-IN" smtClean="0"/>
              <a:t>17-03-2023</a:t>
            </a:fld>
            <a:endParaRPr lang="en-IN"/>
          </a:p>
        </p:txBody>
      </p:sp>
      <p:sp>
        <p:nvSpPr>
          <p:cNvPr id="5" name="Footer Placeholder 4">
            <a:extLst>
              <a:ext uri="{FF2B5EF4-FFF2-40B4-BE49-F238E27FC236}">
                <a16:creationId xmlns:a16="http://schemas.microsoft.com/office/drawing/2014/main" id="{925ED423-F352-AA90-C200-72EDDA2585A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FA6AC44-081B-0DA3-58EE-E0D22DA91769}"/>
              </a:ext>
            </a:extLst>
          </p:cNvPr>
          <p:cNvSpPr>
            <a:spLocks noGrp="1"/>
          </p:cNvSpPr>
          <p:nvPr>
            <p:ph type="sldNum" sz="quarter" idx="12"/>
          </p:nvPr>
        </p:nvSpPr>
        <p:spPr/>
        <p:txBody>
          <a:bodyPr/>
          <a:lstStyle/>
          <a:p>
            <a:fld id="{31F25F0C-106C-4541-9043-78A6FA3BE20B}" type="slidenum">
              <a:rPr lang="en-IN" smtClean="0"/>
              <a:t>‹#›</a:t>
            </a:fld>
            <a:endParaRPr lang="en-IN"/>
          </a:p>
        </p:txBody>
      </p:sp>
    </p:spTree>
    <p:extLst>
      <p:ext uri="{BB962C8B-B14F-4D97-AF65-F5344CB8AC3E}">
        <p14:creationId xmlns:p14="http://schemas.microsoft.com/office/powerpoint/2010/main" val="6850282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12D0E-B9E4-D607-4FD7-6108493A9FE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9EC22FA-345B-DA6D-53A8-AC847011540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B49D958-6733-F671-7332-64E024D3FFB0}"/>
              </a:ext>
            </a:extLst>
          </p:cNvPr>
          <p:cNvSpPr>
            <a:spLocks noGrp="1"/>
          </p:cNvSpPr>
          <p:nvPr>
            <p:ph type="dt" sz="half" idx="10"/>
          </p:nvPr>
        </p:nvSpPr>
        <p:spPr/>
        <p:txBody>
          <a:bodyPr/>
          <a:lstStyle/>
          <a:p>
            <a:fld id="{D57EB5EA-C8FF-4865-9BF4-5074C6AF85A9}" type="datetimeFigureOut">
              <a:rPr lang="en-IN" smtClean="0"/>
              <a:t>17-03-2023</a:t>
            </a:fld>
            <a:endParaRPr lang="en-IN"/>
          </a:p>
        </p:txBody>
      </p:sp>
      <p:sp>
        <p:nvSpPr>
          <p:cNvPr id="5" name="Footer Placeholder 4">
            <a:extLst>
              <a:ext uri="{FF2B5EF4-FFF2-40B4-BE49-F238E27FC236}">
                <a16:creationId xmlns:a16="http://schemas.microsoft.com/office/drawing/2014/main" id="{A5C35AA9-D4FC-0FDE-A34B-5762EFD427A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75FE192-7BCE-DEA3-1BFA-22125CFCE227}"/>
              </a:ext>
            </a:extLst>
          </p:cNvPr>
          <p:cNvSpPr>
            <a:spLocks noGrp="1"/>
          </p:cNvSpPr>
          <p:nvPr>
            <p:ph type="sldNum" sz="quarter" idx="12"/>
          </p:nvPr>
        </p:nvSpPr>
        <p:spPr/>
        <p:txBody>
          <a:bodyPr/>
          <a:lstStyle/>
          <a:p>
            <a:fld id="{31F25F0C-106C-4541-9043-78A6FA3BE20B}" type="slidenum">
              <a:rPr lang="en-IN" smtClean="0"/>
              <a:t>‹#›</a:t>
            </a:fld>
            <a:endParaRPr lang="en-IN"/>
          </a:p>
        </p:txBody>
      </p:sp>
    </p:spTree>
    <p:extLst>
      <p:ext uri="{BB962C8B-B14F-4D97-AF65-F5344CB8AC3E}">
        <p14:creationId xmlns:p14="http://schemas.microsoft.com/office/powerpoint/2010/main" val="44651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FF0C9A-262F-8290-E1A8-43CF3C27C6E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765C63E-226D-C781-E65D-976CBE2FE96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FE9BD55-1E6C-509C-66B0-14B64B704CCA}"/>
              </a:ext>
            </a:extLst>
          </p:cNvPr>
          <p:cNvSpPr>
            <a:spLocks noGrp="1"/>
          </p:cNvSpPr>
          <p:nvPr>
            <p:ph type="dt" sz="half" idx="10"/>
          </p:nvPr>
        </p:nvSpPr>
        <p:spPr/>
        <p:txBody>
          <a:bodyPr/>
          <a:lstStyle/>
          <a:p>
            <a:fld id="{D57EB5EA-C8FF-4865-9BF4-5074C6AF85A9}" type="datetimeFigureOut">
              <a:rPr lang="en-IN" smtClean="0"/>
              <a:t>17-03-2023</a:t>
            </a:fld>
            <a:endParaRPr lang="en-IN"/>
          </a:p>
        </p:txBody>
      </p:sp>
      <p:sp>
        <p:nvSpPr>
          <p:cNvPr id="5" name="Footer Placeholder 4">
            <a:extLst>
              <a:ext uri="{FF2B5EF4-FFF2-40B4-BE49-F238E27FC236}">
                <a16:creationId xmlns:a16="http://schemas.microsoft.com/office/drawing/2014/main" id="{C1F41314-7E3D-FFA2-0F73-0AC5237434C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F3D5230-7939-3B55-9A91-E1F7FF716338}"/>
              </a:ext>
            </a:extLst>
          </p:cNvPr>
          <p:cNvSpPr>
            <a:spLocks noGrp="1"/>
          </p:cNvSpPr>
          <p:nvPr>
            <p:ph type="sldNum" sz="quarter" idx="12"/>
          </p:nvPr>
        </p:nvSpPr>
        <p:spPr/>
        <p:txBody>
          <a:bodyPr/>
          <a:lstStyle/>
          <a:p>
            <a:fld id="{31F25F0C-106C-4541-9043-78A6FA3BE20B}" type="slidenum">
              <a:rPr lang="en-IN" smtClean="0"/>
              <a:t>‹#›</a:t>
            </a:fld>
            <a:endParaRPr lang="en-IN"/>
          </a:p>
        </p:txBody>
      </p:sp>
    </p:spTree>
    <p:extLst>
      <p:ext uri="{BB962C8B-B14F-4D97-AF65-F5344CB8AC3E}">
        <p14:creationId xmlns:p14="http://schemas.microsoft.com/office/powerpoint/2010/main" val="34666078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5E6C0-BDFC-9DAF-7F86-3208425D8A6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219141B-5293-F2E9-33CA-8E4E41FEBD1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202A8DB-3BC6-3C07-F891-515DBD2132D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F9E9F6E-A3FE-5E01-CAB1-71AD1C594F87}"/>
              </a:ext>
            </a:extLst>
          </p:cNvPr>
          <p:cNvSpPr>
            <a:spLocks noGrp="1"/>
          </p:cNvSpPr>
          <p:nvPr>
            <p:ph type="dt" sz="half" idx="10"/>
          </p:nvPr>
        </p:nvSpPr>
        <p:spPr/>
        <p:txBody>
          <a:bodyPr/>
          <a:lstStyle/>
          <a:p>
            <a:fld id="{D57EB5EA-C8FF-4865-9BF4-5074C6AF85A9}" type="datetimeFigureOut">
              <a:rPr lang="en-IN" smtClean="0"/>
              <a:t>17-03-2023</a:t>
            </a:fld>
            <a:endParaRPr lang="en-IN"/>
          </a:p>
        </p:txBody>
      </p:sp>
      <p:sp>
        <p:nvSpPr>
          <p:cNvPr id="6" name="Footer Placeholder 5">
            <a:extLst>
              <a:ext uri="{FF2B5EF4-FFF2-40B4-BE49-F238E27FC236}">
                <a16:creationId xmlns:a16="http://schemas.microsoft.com/office/drawing/2014/main" id="{09D07D6E-C565-D0FF-32B3-D9E8C18FD2F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249DCAA-9C97-342D-9DC9-9DEDC9A62A9F}"/>
              </a:ext>
            </a:extLst>
          </p:cNvPr>
          <p:cNvSpPr>
            <a:spLocks noGrp="1"/>
          </p:cNvSpPr>
          <p:nvPr>
            <p:ph type="sldNum" sz="quarter" idx="12"/>
          </p:nvPr>
        </p:nvSpPr>
        <p:spPr/>
        <p:txBody>
          <a:bodyPr/>
          <a:lstStyle/>
          <a:p>
            <a:fld id="{31F25F0C-106C-4541-9043-78A6FA3BE20B}" type="slidenum">
              <a:rPr lang="en-IN" smtClean="0"/>
              <a:t>‹#›</a:t>
            </a:fld>
            <a:endParaRPr lang="en-IN"/>
          </a:p>
        </p:txBody>
      </p:sp>
    </p:spTree>
    <p:extLst>
      <p:ext uri="{BB962C8B-B14F-4D97-AF65-F5344CB8AC3E}">
        <p14:creationId xmlns:p14="http://schemas.microsoft.com/office/powerpoint/2010/main" val="12458160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B2565-2944-2331-60C9-CB29C4F61FC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3066DE0-0D21-3260-B3B7-E9ABA5E3F97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7EF5619-6D29-133E-4900-0D7A18ED64B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BBD9CA5-DC59-B93B-65C3-31DA7C7CF7F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971B335-CBDA-553F-D847-ECDA065AAC9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866ABEF-1A54-37E1-E7D3-5790C217970E}"/>
              </a:ext>
            </a:extLst>
          </p:cNvPr>
          <p:cNvSpPr>
            <a:spLocks noGrp="1"/>
          </p:cNvSpPr>
          <p:nvPr>
            <p:ph type="dt" sz="half" idx="10"/>
          </p:nvPr>
        </p:nvSpPr>
        <p:spPr/>
        <p:txBody>
          <a:bodyPr/>
          <a:lstStyle/>
          <a:p>
            <a:fld id="{D57EB5EA-C8FF-4865-9BF4-5074C6AF85A9}" type="datetimeFigureOut">
              <a:rPr lang="en-IN" smtClean="0"/>
              <a:t>17-03-2023</a:t>
            </a:fld>
            <a:endParaRPr lang="en-IN"/>
          </a:p>
        </p:txBody>
      </p:sp>
      <p:sp>
        <p:nvSpPr>
          <p:cNvPr id="8" name="Footer Placeholder 7">
            <a:extLst>
              <a:ext uri="{FF2B5EF4-FFF2-40B4-BE49-F238E27FC236}">
                <a16:creationId xmlns:a16="http://schemas.microsoft.com/office/drawing/2014/main" id="{CAF6B05B-02C1-1403-EE7E-71D5B640681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F9DE8F3-02EE-0826-A51C-4F21143511C8}"/>
              </a:ext>
            </a:extLst>
          </p:cNvPr>
          <p:cNvSpPr>
            <a:spLocks noGrp="1"/>
          </p:cNvSpPr>
          <p:nvPr>
            <p:ph type="sldNum" sz="quarter" idx="12"/>
          </p:nvPr>
        </p:nvSpPr>
        <p:spPr/>
        <p:txBody>
          <a:bodyPr/>
          <a:lstStyle/>
          <a:p>
            <a:fld id="{31F25F0C-106C-4541-9043-78A6FA3BE20B}" type="slidenum">
              <a:rPr lang="en-IN" smtClean="0"/>
              <a:t>‹#›</a:t>
            </a:fld>
            <a:endParaRPr lang="en-IN"/>
          </a:p>
        </p:txBody>
      </p:sp>
    </p:spTree>
    <p:extLst>
      <p:ext uri="{BB962C8B-B14F-4D97-AF65-F5344CB8AC3E}">
        <p14:creationId xmlns:p14="http://schemas.microsoft.com/office/powerpoint/2010/main" val="17379944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58A1B8-27D8-754A-9AE8-A486C1B9CF9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2362819-5FBE-5BAD-02EA-6FC9DF989E19}"/>
              </a:ext>
            </a:extLst>
          </p:cNvPr>
          <p:cNvSpPr>
            <a:spLocks noGrp="1"/>
          </p:cNvSpPr>
          <p:nvPr>
            <p:ph type="dt" sz="half" idx="10"/>
          </p:nvPr>
        </p:nvSpPr>
        <p:spPr/>
        <p:txBody>
          <a:bodyPr/>
          <a:lstStyle/>
          <a:p>
            <a:fld id="{D57EB5EA-C8FF-4865-9BF4-5074C6AF85A9}" type="datetimeFigureOut">
              <a:rPr lang="en-IN" smtClean="0"/>
              <a:t>17-03-2023</a:t>
            </a:fld>
            <a:endParaRPr lang="en-IN"/>
          </a:p>
        </p:txBody>
      </p:sp>
      <p:sp>
        <p:nvSpPr>
          <p:cNvPr id="4" name="Footer Placeholder 3">
            <a:extLst>
              <a:ext uri="{FF2B5EF4-FFF2-40B4-BE49-F238E27FC236}">
                <a16:creationId xmlns:a16="http://schemas.microsoft.com/office/drawing/2014/main" id="{2296E71A-8345-5C5B-77C4-F8334E3C43C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1B02CEB-F452-5CDB-BC23-3136A1E3E7CE}"/>
              </a:ext>
            </a:extLst>
          </p:cNvPr>
          <p:cNvSpPr>
            <a:spLocks noGrp="1"/>
          </p:cNvSpPr>
          <p:nvPr>
            <p:ph type="sldNum" sz="quarter" idx="12"/>
          </p:nvPr>
        </p:nvSpPr>
        <p:spPr/>
        <p:txBody>
          <a:bodyPr/>
          <a:lstStyle/>
          <a:p>
            <a:fld id="{31F25F0C-106C-4541-9043-78A6FA3BE20B}" type="slidenum">
              <a:rPr lang="en-IN" smtClean="0"/>
              <a:t>‹#›</a:t>
            </a:fld>
            <a:endParaRPr lang="en-IN"/>
          </a:p>
        </p:txBody>
      </p:sp>
    </p:spTree>
    <p:extLst>
      <p:ext uri="{BB962C8B-B14F-4D97-AF65-F5344CB8AC3E}">
        <p14:creationId xmlns:p14="http://schemas.microsoft.com/office/powerpoint/2010/main" val="3476140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E00F0A3-E975-A999-00FF-FF9C3AD594A6}"/>
              </a:ext>
            </a:extLst>
          </p:cNvPr>
          <p:cNvSpPr>
            <a:spLocks noGrp="1"/>
          </p:cNvSpPr>
          <p:nvPr>
            <p:ph type="dt" sz="half" idx="10"/>
          </p:nvPr>
        </p:nvSpPr>
        <p:spPr/>
        <p:txBody>
          <a:bodyPr/>
          <a:lstStyle/>
          <a:p>
            <a:fld id="{D57EB5EA-C8FF-4865-9BF4-5074C6AF85A9}" type="datetimeFigureOut">
              <a:rPr lang="en-IN" smtClean="0"/>
              <a:t>17-03-2023</a:t>
            </a:fld>
            <a:endParaRPr lang="en-IN"/>
          </a:p>
        </p:txBody>
      </p:sp>
      <p:sp>
        <p:nvSpPr>
          <p:cNvPr id="3" name="Footer Placeholder 2">
            <a:extLst>
              <a:ext uri="{FF2B5EF4-FFF2-40B4-BE49-F238E27FC236}">
                <a16:creationId xmlns:a16="http://schemas.microsoft.com/office/drawing/2014/main" id="{33C07E8C-2EB8-DF68-33EA-81C286E324C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EF739AA-960C-D539-8012-24B43C6D2493}"/>
              </a:ext>
            </a:extLst>
          </p:cNvPr>
          <p:cNvSpPr>
            <a:spLocks noGrp="1"/>
          </p:cNvSpPr>
          <p:nvPr>
            <p:ph type="sldNum" sz="quarter" idx="12"/>
          </p:nvPr>
        </p:nvSpPr>
        <p:spPr/>
        <p:txBody>
          <a:bodyPr/>
          <a:lstStyle/>
          <a:p>
            <a:fld id="{31F25F0C-106C-4541-9043-78A6FA3BE20B}" type="slidenum">
              <a:rPr lang="en-IN" smtClean="0"/>
              <a:t>‹#›</a:t>
            </a:fld>
            <a:endParaRPr lang="en-IN"/>
          </a:p>
        </p:txBody>
      </p:sp>
    </p:spTree>
    <p:extLst>
      <p:ext uri="{BB962C8B-B14F-4D97-AF65-F5344CB8AC3E}">
        <p14:creationId xmlns:p14="http://schemas.microsoft.com/office/powerpoint/2010/main" val="40334245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CCB8C-2D32-892E-8180-1F584B0AF9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9433B9E-2BE4-5E11-4A62-F49E24D7D65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2373CF6-0790-FB6E-B5DA-1DF3E0649B7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949FB6-1106-ED5F-7787-59CF0B981587}"/>
              </a:ext>
            </a:extLst>
          </p:cNvPr>
          <p:cNvSpPr>
            <a:spLocks noGrp="1"/>
          </p:cNvSpPr>
          <p:nvPr>
            <p:ph type="dt" sz="half" idx="10"/>
          </p:nvPr>
        </p:nvSpPr>
        <p:spPr/>
        <p:txBody>
          <a:bodyPr/>
          <a:lstStyle/>
          <a:p>
            <a:fld id="{D57EB5EA-C8FF-4865-9BF4-5074C6AF85A9}" type="datetimeFigureOut">
              <a:rPr lang="en-IN" smtClean="0"/>
              <a:t>17-03-2023</a:t>
            </a:fld>
            <a:endParaRPr lang="en-IN"/>
          </a:p>
        </p:txBody>
      </p:sp>
      <p:sp>
        <p:nvSpPr>
          <p:cNvPr id="6" name="Footer Placeholder 5">
            <a:extLst>
              <a:ext uri="{FF2B5EF4-FFF2-40B4-BE49-F238E27FC236}">
                <a16:creationId xmlns:a16="http://schemas.microsoft.com/office/drawing/2014/main" id="{9ABAA712-D414-2E42-E4E4-B0BC3D40369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9CB0B9A-610D-26EB-DB40-FC363BB117E2}"/>
              </a:ext>
            </a:extLst>
          </p:cNvPr>
          <p:cNvSpPr>
            <a:spLocks noGrp="1"/>
          </p:cNvSpPr>
          <p:nvPr>
            <p:ph type="sldNum" sz="quarter" idx="12"/>
          </p:nvPr>
        </p:nvSpPr>
        <p:spPr/>
        <p:txBody>
          <a:bodyPr/>
          <a:lstStyle/>
          <a:p>
            <a:fld id="{31F25F0C-106C-4541-9043-78A6FA3BE20B}" type="slidenum">
              <a:rPr lang="en-IN" smtClean="0"/>
              <a:t>‹#›</a:t>
            </a:fld>
            <a:endParaRPr lang="en-IN"/>
          </a:p>
        </p:txBody>
      </p:sp>
    </p:spTree>
    <p:extLst>
      <p:ext uri="{BB962C8B-B14F-4D97-AF65-F5344CB8AC3E}">
        <p14:creationId xmlns:p14="http://schemas.microsoft.com/office/powerpoint/2010/main" val="16941346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8CE58F-6DE8-A780-1AFF-E332C386457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335725B-2014-ED33-9369-BA1E1AB530B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87524D2-2218-5820-168B-08005736C2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FB7E197-86D7-78C3-D90E-64BCD6074273}"/>
              </a:ext>
            </a:extLst>
          </p:cNvPr>
          <p:cNvSpPr>
            <a:spLocks noGrp="1"/>
          </p:cNvSpPr>
          <p:nvPr>
            <p:ph type="dt" sz="half" idx="10"/>
          </p:nvPr>
        </p:nvSpPr>
        <p:spPr/>
        <p:txBody>
          <a:bodyPr/>
          <a:lstStyle/>
          <a:p>
            <a:fld id="{D57EB5EA-C8FF-4865-9BF4-5074C6AF85A9}" type="datetimeFigureOut">
              <a:rPr lang="en-IN" smtClean="0"/>
              <a:t>17-03-2023</a:t>
            </a:fld>
            <a:endParaRPr lang="en-IN"/>
          </a:p>
        </p:txBody>
      </p:sp>
      <p:sp>
        <p:nvSpPr>
          <p:cNvPr id="6" name="Footer Placeholder 5">
            <a:extLst>
              <a:ext uri="{FF2B5EF4-FFF2-40B4-BE49-F238E27FC236}">
                <a16:creationId xmlns:a16="http://schemas.microsoft.com/office/drawing/2014/main" id="{3B928616-F02A-4495-150A-5BBCD10CB64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B564F5C-546B-4372-E187-C60248AA6136}"/>
              </a:ext>
            </a:extLst>
          </p:cNvPr>
          <p:cNvSpPr>
            <a:spLocks noGrp="1"/>
          </p:cNvSpPr>
          <p:nvPr>
            <p:ph type="sldNum" sz="quarter" idx="12"/>
          </p:nvPr>
        </p:nvSpPr>
        <p:spPr/>
        <p:txBody>
          <a:bodyPr/>
          <a:lstStyle/>
          <a:p>
            <a:fld id="{31F25F0C-106C-4541-9043-78A6FA3BE20B}" type="slidenum">
              <a:rPr lang="en-IN" smtClean="0"/>
              <a:t>‹#›</a:t>
            </a:fld>
            <a:endParaRPr lang="en-IN"/>
          </a:p>
        </p:txBody>
      </p:sp>
    </p:spTree>
    <p:extLst>
      <p:ext uri="{BB962C8B-B14F-4D97-AF65-F5344CB8AC3E}">
        <p14:creationId xmlns:p14="http://schemas.microsoft.com/office/powerpoint/2010/main" val="22130070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CB39558-EF1A-F3BA-9525-4071C947335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9A8C1FC-3574-E595-B972-6111DD72A65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C27E826-A85E-965F-B0D5-56721ECD823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57EB5EA-C8FF-4865-9BF4-5074C6AF85A9}" type="datetimeFigureOut">
              <a:rPr lang="en-IN" smtClean="0"/>
              <a:t>17-03-2023</a:t>
            </a:fld>
            <a:endParaRPr lang="en-IN"/>
          </a:p>
        </p:txBody>
      </p:sp>
      <p:sp>
        <p:nvSpPr>
          <p:cNvPr id="5" name="Footer Placeholder 4">
            <a:extLst>
              <a:ext uri="{FF2B5EF4-FFF2-40B4-BE49-F238E27FC236}">
                <a16:creationId xmlns:a16="http://schemas.microsoft.com/office/drawing/2014/main" id="{21B31ED3-F13D-8FF3-74BE-18BA818D6E6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0115598-4AFC-4055-B6A7-D3D42B0E5D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F25F0C-106C-4541-9043-78A6FA3BE20B}" type="slidenum">
              <a:rPr lang="en-IN" smtClean="0"/>
              <a:t>‹#›</a:t>
            </a:fld>
            <a:endParaRPr lang="en-IN"/>
          </a:p>
        </p:txBody>
      </p:sp>
    </p:spTree>
    <p:extLst>
      <p:ext uri="{BB962C8B-B14F-4D97-AF65-F5344CB8AC3E}">
        <p14:creationId xmlns:p14="http://schemas.microsoft.com/office/powerpoint/2010/main" val="2262914391"/>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1.tif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chart" Target="../charts/chart8.xml"/></Relationships>
</file>

<file path=ppt/slides/_rels/slide1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chart" Target="../charts/chart9.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3.tif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chart" Target="../charts/chart11.xml"/><Relationship Id="rId2" Type="http://schemas.openxmlformats.org/officeDocument/2006/relationships/chart" Target="../charts/chart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chart" Target="../charts/chart12.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hyperlink" Target="https://www.instagram.com/asercentre/?hl=en" TargetMode="External"/><Relationship Id="rId13" Type="http://schemas.openxmlformats.org/officeDocument/2006/relationships/image" Target="../media/image20.png"/><Relationship Id="rId18" Type="http://schemas.openxmlformats.org/officeDocument/2006/relationships/hyperlink" Target="https://www.pngall.com/website-png/download/37683" TargetMode="External"/><Relationship Id="rId3" Type="http://schemas.openxmlformats.org/officeDocument/2006/relationships/hyperlink" Target="mailto:info@pratham.org" TargetMode="External"/><Relationship Id="rId7" Type="http://schemas.openxmlformats.org/officeDocument/2006/relationships/image" Target="../media/image17.jpeg"/><Relationship Id="rId12" Type="http://schemas.openxmlformats.org/officeDocument/2006/relationships/hyperlink" Target="https://twitter.com/asercentre?lang=en" TargetMode="External"/><Relationship Id="rId17" Type="http://schemas.openxmlformats.org/officeDocument/2006/relationships/image" Target="../media/image22.png"/><Relationship Id="rId2" Type="http://schemas.openxmlformats.org/officeDocument/2006/relationships/hyperlink" Target="mailto:contact@asercentre.org" TargetMode="External"/><Relationship Id="rId16" Type="http://schemas.openxmlformats.org/officeDocument/2006/relationships/hyperlink" Target="https://asercentre.org/" TargetMode="External"/><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19.png"/><Relationship Id="rId5" Type="http://schemas.openxmlformats.org/officeDocument/2006/relationships/hyperlink" Target="mailto:Suraj.Das@pratham.org" TargetMode="External"/><Relationship Id="rId15" Type="http://schemas.openxmlformats.org/officeDocument/2006/relationships/image" Target="../media/image21.png"/><Relationship Id="rId10" Type="http://schemas.openxmlformats.org/officeDocument/2006/relationships/hyperlink" Target="https://www.facebook.com/asercentre.org/" TargetMode="External"/><Relationship Id="rId4" Type="http://schemas.openxmlformats.org/officeDocument/2006/relationships/hyperlink" Target="mailto:saveri@pratham.org" TargetMode="External"/><Relationship Id="rId9" Type="http://schemas.openxmlformats.org/officeDocument/2006/relationships/image" Target="../media/image18.jpeg"/><Relationship Id="rId14" Type="http://schemas.openxmlformats.org/officeDocument/2006/relationships/hyperlink" Target="https://in.linkedin.com/company/asercentre"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4.jpe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tiff"/><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chart" Target="../charts/chart4.xml"/></Relationships>
</file>

<file path=ppt/slides/_rels/slide9.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chart" Target="../charts/char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F2E073-A7A1-6658-403E-CACABC6EC666}"/>
              </a:ext>
            </a:extLst>
          </p:cNvPr>
          <p:cNvSpPr>
            <a:spLocks noGrp="1"/>
          </p:cNvSpPr>
          <p:nvPr>
            <p:ph idx="1"/>
          </p:nvPr>
        </p:nvSpPr>
        <p:spPr>
          <a:xfrm>
            <a:off x="838200" y="186813"/>
            <a:ext cx="10515600" cy="5990150"/>
          </a:xfrm>
        </p:spPr>
        <p:txBody>
          <a:bodyPr>
            <a:normAutofit/>
          </a:bodyPr>
          <a:lstStyle/>
          <a:p>
            <a:pPr marL="0" indent="0" algn="ctr">
              <a:buNone/>
            </a:pPr>
            <a:endParaRPr lang="en-IN" sz="4000" dirty="0">
              <a:latin typeface="Times New Roman" panose="02020603050405020304" pitchFamily="18" charset="0"/>
              <a:cs typeface="Times New Roman" panose="02020603050405020304" pitchFamily="18" charset="0"/>
            </a:endParaRPr>
          </a:p>
          <a:p>
            <a:pPr marL="0" indent="0" algn="ctr">
              <a:buNone/>
            </a:pPr>
            <a:r>
              <a:rPr lang="en-IN" sz="4000" dirty="0">
                <a:latin typeface="Times New Roman" panose="02020603050405020304" pitchFamily="18" charset="0"/>
                <a:cs typeface="Times New Roman" panose="02020603050405020304" pitchFamily="18" charset="0"/>
              </a:rPr>
              <a:t>WELCOME TO ASER DISSEMINATION </a:t>
            </a:r>
          </a:p>
          <a:p>
            <a:pPr marL="0" indent="0" algn="ctr">
              <a:buNone/>
            </a:pPr>
            <a:r>
              <a:rPr lang="en-IN" sz="4000" dirty="0">
                <a:latin typeface="Times New Roman" panose="02020603050405020304" pitchFamily="18" charset="0"/>
                <a:cs typeface="Times New Roman" panose="02020603050405020304" pitchFamily="18" charset="0"/>
              </a:rPr>
              <a:t>CUM DISTRIBUTION </a:t>
            </a:r>
            <a:r>
              <a:rPr lang="en-IN" sz="4000">
                <a:latin typeface="Times New Roman" panose="02020603050405020304" pitchFamily="18" charset="0"/>
                <a:cs typeface="Times New Roman" panose="02020603050405020304" pitchFamily="18" charset="0"/>
              </a:rPr>
              <a:t>OF CERTIFICATES </a:t>
            </a:r>
            <a:endParaRPr lang="en-IN" sz="4000" dirty="0">
              <a:latin typeface="Times New Roman" panose="02020603050405020304" pitchFamily="18" charset="0"/>
              <a:cs typeface="Times New Roman" panose="02020603050405020304" pitchFamily="18" charset="0"/>
            </a:endParaRPr>
          </a:p>
          <a:p>
            <a:pPr marL="0" indent="0" algn="ctr">
              <a:buNone/>
            </a:pPr>
            <a:r>
              <a:rPr lang="en-IN" sz="4000" dirty="0">
                <a:latin typeface="Times New Roman" panose="02020603050405020304" pitchFamily="18" charset="0"/>
                <a:cs typeface="Times New Roman" panose="02020603050405020304" pitchFamily="18" charset="0"/>
              </a:rPr>
              <a:t>AT </a:t>
            </a:r>
          </a:p>
          <a:p>
            <a:pPr marL="0" indent="0" algn="ctr">
              <a:buNone/>
            </a:pPr>
            <a:r>
              <a:rPr lang="en-IN" sz="4000" dirty="0">
                <a:latin typeface="Times New Roman" panose="02020603050405020304" pitchFamily="18" charset="0"/>
                <a:cs typeface="Times New Roman" panose="02020603050405020304" pitchFamily="18" charset="0"/>
              </a:rPr>
              <a:t>DIET KAMKI, WEST SIANG </a:t>
            </a:r>
          </a:p>
          <a:p>
            <a:pPr marL="0" indent="0" algn="ctr">
              <a:buNone/>
            </a:pPr>
            <a:r>
              <a:rPr lang="en-IN" sz="4000" dirty="0">
                <a:latin typeface="Times New Roman" panose="02020603050405020304" pitchFamily="18" charset="0"/>
                <a:cs typeface="Times New Roman" panose="02020603050405020304" pitchFamily="18" charset="0"/>
              </a:rPr>
              <a:t>Date 17</a:t>
            </a:r>
            <a:r>
              <a:rPr lang="en-IN" sz="4000" baseline="30000" dirty="0">
                <a:latin typeface="Times New Roman" panose="02020603050405020304" pitchFamily="18" charset="0"/>
                <a:cs typeface="Times New Roman" panose="02020603050405020304" pitchFamily="18" charset="0"/>
              </a:rPr>
              <a:t>th</a:t>
            </a:r>
            <a:r>
              <a:rPr lang="en-IN" sz="4000" dirty="0">
                <a:latin typeface="Times New Roman" panose="02020603050405020304" pitchFamily="18" charset="0"/>
                <a:cs typeface="Times New Roman" panose="02020603050405020304" pitchFamily="18" charset="0"/>
              </a:rPr>
              <a:t> March</a:t>
            </a:r>
          </a:p>
          <a:p>
            <a:pPr marL="0" indent="0" algn="ctr">
              <a:buNone/>
            </a:pPr>
            <a:r>
              <a:rPr lang="en-IN" sz="4000" dirty="0">
                <a:latin typeface="Times New Roman" panose="02020603050405020304" pitchFamily="18" charset="0"/>
                <a:cs typeface="Times New Roman" panose="02020603050405020304" pitchFamily="18" charset="0"/>
              </a:rPr>
              <a:t>2023</a:t>
            </a:r>
          </a:p>
        </p:txBody>
      </p:sp>
    </p:spTree>
    <p:extLst>
      <p:ext uri="{BB962C8B-B14F-4D97-AF65-F5344CB8AC3E}">
        <p14:creationId xmlns:p14="http://schemas.microsoft.com/office/powerpoint/2010/main" val="40436934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1AE45B3-E4CC-3A35-ED34-129C77A4859A}"/>
              </a:ext>
            </a:extLst>
          </p:cNvPr>
          <p:cNvPicPr>
            <a:picLocks noChangeAspect="1"/>
          </p:cNvPicPr>
          <p:nvPr/>
        </p:nvPicPr>
        <p:blipFill>
          <a:blip r:embed="rId2" cstate="email">
            <a:extLst>
              <a:ext uri="{28A0092B-C50C-407E-A947-70E740481C1C}">
                <a14:useLocalDpi xmlns:a14="http://schemas.microsoft.com/office/drawing/2010/main" val="0"/>
              </a:ext>
            </a:extLst>
          </a:blip>
          <a:srcRect/>
          <a:stretch/>
        </p:blipFill>
        <p:spPr>
          <a:xfrm>
            <a:off x="2835112" y="823736"/>
            <a:ext cx="6873663" cy="5551551"/>
          </a:xfrm>
          <a:prstGeom prst="rect">
            <a:avLst/>
          </a:prstGeom>
        </p:spPr>
      </p:pic>
      <p:sp>
        <p:nvSpPr>
          <p:cNvPr id="6" name="Title 1">
            <a:extLst>
              <a:ext uri="{FF2B5EF4-FFF2-40B4-BE49-F238E27FC236}">
                <a16:creationId xmlns:a16="http://schemas.microsoft.com/office/drawing/2014/main" id="{D2BEDEDF-0068-1967-7508-E3616A6FD15D}"/>
              </a:ext>
            </a:extLst>
          </p:cNvPr>
          <p:cNvSpPr txBox="1">
            <a:spLocks/>
          </p:cNvSpPr>
          <p:nvPr/>
        </p:nvSpPr>
        <p:spPr>
          <a:xfrm>
            <a:off x="0" y="0"/>
            <a:ext cx="12192000" cy="806895"/>
          </a:xfrm>
          <a:prstGeom prst="rect">
            <a:avLst/>
          </a:prstGeom>
          <a:solidFill>
            <a:srgbClr val="2A929E"/>
          </a:solidFill>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3900" b="1" dirty="0">
                <a:solidFill>
                  <a:schemeClr val="bg1"/>
                </a:solidFill>
              </a:rPr>
              <a:t>ASER arithmetic tool</a:t>
            </a:r>
          </a:p>
        </p:txBody>
      </p:sp>
      <p:pic>
        <p:nvPicPr>
          <p:cNvPr id="7" name="Picture 6">
            <a:extLst>
              <a:ext uri="{FF2B5EF4-FFF2-40B4-BE49-F238E27FC236}">
                <a16:creationId xmlns:a16="http://schemas.microsoft.com/office/drawing/2014/main" id="{BCA7FCD7-C4A7-1A79-5BE6-759188739C03}"/>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0700855" y="-16841"/>
            <a:ext cx="1491145" cy="806895"/>
          </a:xfrm>
          <a:prstGeom prst="rect">
            <a:avLst/>
          </a:prstGeom>
        </p:spPr>
      </p:pic>
      <p:sp>
        <p:nvSpPr>
          <p:cNvPr id="14" name="Rectangle 13">
            <a:extLst>
              <a:ext uri="{FF2B5EF4-FFF2-40B4-BE49-F238E27FC236}">
                <a16:creationId xmlns:a16="http://schemas.microsoft.com/office/drawing/2014/main" id="{8CA65FFB-7E08-977B-D911-9F7BD92DE2CD}"/>
              </a:ext>
            </a:extLst>
          </p:cNvPr>
          <p:cNvSpPr/>
          <p:nvPr/>
        </p:nvSpPr>
        <p:spPr>
          <a:xfrm>
            <a:off x="40040" y="758082"/>
            <a:ext cx="45719" cy="6099918"/>
          </a:xfrm>
          <a:prstGeom prst="rect">
            <a:avLst/>
          </a:prstGeom>
          <a:solidFill>
            <a:srgbClr val="2A929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ectangle 14">
            <a:extLst>
              <a:ext uri="{FF2B5EF4-FFF2-40B4-BE49-F238E27FC236}">
                <a16:creationId xmlns:a16="http://schemas.microsoft.com/office/drawing/2014/main" id="{2B3A51E8-EB68-061D-AB0D-09504B5A9F8E}"/>
              </a:ext>
            </a:extLst>
          </p:cNvPr>
          <p:cNvSpPr/>
          <p:nvPr/>
        </p:nvSpPr>
        <p:spPr>
          <a:xfrm>
            <a:off x="119610" y="758082"/>
            <a:ext cx="45719" cy="6099918"/>
          </a:xfrm>
          <a:prstGeom prst="rect">
            <a:avLst/>
          </a:prstGeom>
          <a:solidFill>
            <a:srgbClr val="006CB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Google Shape;99;p2">
            <a:extLst>
              <a:ext uri="{FF2B5EF4-FFF2-40B4-BE49-F238E27FC236}">
                <a16:creationId xmlns:a16="http://schemas.microsoft.com/office/drawing/2014/main" id="{71D60891-1A51-1EF2-B6E7-C3E35B52F8DF}"/>
              </a:ext>
            </a:extLst>
          </p:cNvPr>
          <p:cNvSpPr/>
          <p:nvPr/>
        </p:nvSpPr>
        <p:spPr>
          <a:xfrm>
            <a:off x="11623972" y="6553199"/>
            <a:ext cx="557588" cy="277091"/>
          </a:xfrm>
          <a:prstGeom prst="roundRect">
            <a:avLst>
              <a:gd name="adj" fmla="val 16667"/>
            </a:avLst>
          </a:prstGeom>
          <a:solidFill>
            <a:srgbClr val="006CB2"/>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400" b="0" i="0" u="none" strike="noStrike" cap="none" dirty="0">
                <a:solidFill>
                  <a:schemeClr val="bg1"/>
                </a:solidFill>
                <a:ea typeface="Arial"/>
                <a:cs typeface="Arial"/>
                <a:sym typeface="Arial"/>
              </a:rPr>
              <a:t>7</a:t>
            </a:r>
            <a:endParaRPr sz="1400" b="0" i="0" u="none" strike="noStrike" cap="none" dirty="0">
              <a:solidFill>
                <a:schemeClr val="bg1"/>
              </a:solidFill>
              <a:ea typeface="Arial"/>
              <a:cs typeface="Arial"/>
              <a:sym typeface="Arial"/>
            </a:endParaRPr>
          </a:p>
        </p:txBody>
      </p:sp>
      <p:sp>
        <p:nvSpPr>
          <p:cNvPr id="10" name="TextBox 9">
            <a:extLst>
              <a:ext uri="{FF2B5EF4-FFF2-40B4-BE49-F238E27FC236}">
                <a16:creationId xmlns:a16="http://schemas.microsoft.com/office/drawing/2014/main" id="{90183BA7-DD40-6AA2-3FD4-64FED3076FC7}"/>
              </a:ext>
            </a:extLst>
          </p:cNvPr>
          <p:cNvSpPr txBox="1"/>
          <p:nvPr/>
        </p:nvSpPr>
        <p:spPr>
          <a:xfrm>
            <a:off x="6227013" y="5865740"/>
            <a:ext cx="1773287" cy="769441"/>
          </a:xfrm>
          <a:prstGeom prst="rect">
            <a:avLst/>
          </a:prstGeom>
          <a:solidFill>
            <a:srgbClr val="2A929E"/>
          </a:solidFill>
        </p:spPr>
        <p:txBody>
          <a:bodyPr wrap="square" rtlCol="0">
            <a:spAutoFit/>
          </a:bodyPr>
          <a:lstStyle/>
          <a:p>
            <a:pPr algn="ctr"/>
            <a:r>
              <a:rPr lang="en-US" sz="2200" dirty="0">
                <a:solidFill>
                  <a:schemeClr val="bg1"/>
                </a:solidFill>
                <a:latin typeface="Times New Roman" panose="02020603050405020304" pitchFamily="18" charset="0"/>
                <a:cs typeface="Times New Roman" panose="02020603050405020304" pitchFamily="18" charset="0"/>
              </a:rPr>
              <a:t>Expected by Std II/III</a:t>
            </a:r>
            <a:endParaRPr lang="en-IN" sz="2200" dirty="0">
              <a:solidFill>
                <a:schemeClr val="bg1"/>
              </a:solidFill>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F6351867-0218-946B-1B92-00796EBECED1}"/>
              </a:ext>
            </a:extLst>
          </p:cNvPr>
          <p:cNvSpPr txBox="1"/>
          <p:nvPr/>
        </p:nvSpPr>
        <p:spPr>
          <a:xfrm>
            <a:off x="8149380" y="5865739"/>
            <a:ext cx="1662755" cy="769441"/>
          </a:xfrm>
          <a:prstGeom prst="rect">
            <a:avLst/>
          </a:prstGeom>
          <a:solidFill>
            <a:srgbClr val="2A929E"/>
          </a:solidFill>
        </p:spPr>
        <p:txBody>
          <a:bodyPr wrap="square" rtlCol="0">
            <a:spAutoFit/>
          </a:bodyPr>
          <a:lstStyle/>
          <a:p>
            <a:pPr algn="ctr"/>
            <a:r>
              <a:rPr lang="en-US" sz="2200" dirty="0">
                <a:solidFill>
                  <a:schemeClr val="bg1"/>
                </a:solidFill>
                <a:latin typeface="Times New Roman" panose="02020603050405020304" pitchFamily="18" charset="0"/>
                <a:cs typeface="Times New Roman" panose="02020603050405020304" pitchFamily="18" charset="0"/>
              </a:rPr>
              <a:t>Expected by Std III/IV</a:t>
            </a:r>
            <a:endParaRPr lang="en-IN" sz="2200" dirty="0">
              <a:solidFill>
                <a:schemeClr val="bg1"/>
              </a:solidFill>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5DAF3F4E-DF01-DD8D-9737-9E49157FEBE6}"/>
              </a:ext>
            </a:extLst>
          </p:cNvPr>
          <p:cNvSpPr txBox="1"/>
          <p:nvPr/>
        </p:nvSpPr>
        <p:spPr>
          <a:xfrm>
            <a:off x="10096108" y="1123950"/>
            <a:ext cx="1968270" cy="5170646"/>
          </a:xfrm>
          <a:prstGeom prst="rect">
            <a:avLst/>
          </a:prstGeom>
          <a:noFill/>
        </p:spPr>
        <p:txBody>
          <a:bodyPr wrap="square" rtlCol="0">
            <a:spAutoFit/>
          </a:bodyPr>
          <a:lstStyle/>
          <a:p>
            <a:endParaRPr lang="en-IN" sz="2200" dirty="0"/>
          </a:p>
          <a:p>
            <a:r>
              <a:rPr lang="en-IN" sz="2200" dirty="0">
                <a:latin typeface="Times New Roman" panose="02020603050405020304" pitchFamily="18" charset="0"/>
                <a:cs typeface="Times New Roman" panose="02020603050405020304" pitchFamily="18" charset="0"/>
              </a:rPr>
              <a:t>Each child is assessed one on one. The child is marked at the highest level that s/he can reach comfortably.</a:t>
            </a:r>
          </a:p>
          <a:p>
            <a:endParaRPr lang="en-IN" sz="2200" dirty="0">
              <a:latin typeface="Times New Roman" panose="02020603050405020304" pitchFamily="18" charset="0"/>
              <a:cs typeface="Times New Roman" panose="02020603050405020304" pitchFamily="18" charset="0"/>
            </a:endParaRPr>
          </a:p>
          <a:p>
            <a:r>
              <a:rPr lang="en-IN" sz="2200" dirty="0">
                <a:latin typeface="Times New Roman" panose="02020603050405020304" pitchFamily="18" charset="0"/>
                <a:cs typeface="Times New Roman" panose="02020603050405020304" pitchFamily="18" charset="0"/>
              </a:rPr>
              <a:t>Different children are assessed using different samples</a:t>
            </a:r>
            <a:r>
              <a:rPr lang="en-IN" sz="2200" dirty="0"/>
              <a:t>. </a:t>
            </a:r>
          </a:p>
        </p:txBody>
      </p:sp>
      <p:sp>
        <p:nvSpPr>
          <p:cNvPr id="4" name="Rectangle 3">
            <a:extLst>
              <a:ext uri="{FF2B5EF4-FFF2-40B4-BE49-F238E27FC236}">
                <a16:creationId xmlns:a16="http://schemas.microsoft.com/office/drawing/2014/main" id="{C884B313-4821-0B7C-997F-AAD937A81478}"/>
              </a:ext>
            </a:extLst>
          </p:cNvPr>
          <p:cNvSpPr/>
          <p:nvPr/>
        </p:nvSpPr>
        <p:spPr>
          <a:xfrm>
            <a:off x="287288" y="3105835"/>
            <a:ext cx="1591043" cy="1785104"/>
          </a:xfrm>
          <a:prstGeom prst="rect">
            <a:avLst/>
          </a:prstGeom>
        </p:spPr>
        <p:txBody>
          <a:bodyPr wrap="square">
            <a:spAutoFit/>
          </a:bodyPr>
          <a:lstStyle/>
          <a:p>
            <a:r>
              <a:rPr lang="en-IN" sz="2200" dirty="0">
                <a:latin typeface="Times New Roman" panose="02020603050405020304" pitchFamily="18" charset="0"/>
                <a:cs typeface="Times New Roman" panose="02020603050405020304" pitchFamily="18" charset="0"/>
              </a:rPr>
              <a:t>The ASER arithmetic tasks are progressive in nature.</a:t>
            </a:r>
            <a:r>
              <a:rPr lang="en-IN" sz="2200" dirty="0"/>
              <a:t> </a:t>
            </a:r>
          </a:p>
        </p:txBody>
      </p:sp>
    </p:spTree>
    <p:extLst>
      <p:ext uri="{BB962C8B-B14F-4D97-AF65-F5344CB8AC3E}">
        <p14:creationId xmlns:p14="http://schemas.microsoft.com/office/powerpoint/2010/main" val="36808572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E1463AB9-2B0D-BBC0-0AE5-62F69624A3B7}"/>
              </a:ext>
            </a:extLst>
          </p:cNvPr>
          <p:cNvSpPr txBox="1"/>
          <p:nvPr/>
        </p:nvSpPr>
        <p:spPr>
          <a:xfrm>
            <a:off x="6577792" y="5260154"/>
            <a:ext cx="5311890" cy="1554272"/>
          </a:xfrm>
          <a:prstGeom prst="rect">
            <a:avLst/>
          </a:prstGeom>
          <a:solidFill>
            <a:schemeClr val="accent4">
              <a:lumMod val="20000"/>
              <a:lumOff val="80000"/>
            </a:schemeClr>
          </a:solidFill>
        </p:spPr>
        <p:txBody>
          <a:bodyPr wrap="square">
            <a:spAutoFit/>
          </a:bodyPr>
          <a:lstStyle/>
          <a:p>
            <a:pPr marL="342900" indent="-342900">
              <a:buFont typeface="Arial" panose="020B0604020202020204" pitchFamily="34" charset="0"/>
              <a:buChar char="•"/>
            </a:pPr>
            <a:r>
              <a:rPr lang="en-IN" sz="1900" dirty="0">
                <a:latin typeface="Times New Roman" panose="02020603050405020304" pitchFamily="18" charset="0"/>
                <a:cs typeface="Times New Roman" panose="02020603050405020304" pitchFamily="18" charset="0"/>
              </a:rPr>
              <a:t>There has been a sharp decline in the % of girls in Std VIII who were able to do division in 2022 as compared to in 2018. For boys in Std VIII, we see that more of them were able to do division in 2022 as compared to in 2018.  </a:t>
            </a:r>
          </a:p>
        </p:txBody>
      </p:sp>
      <p:sp>
        <p:nvSpPr>
          <p:cNvPr id="14" name="Rectangle 13">
            <a:extLst>
              <a:ext uri="{FF2B5EF4-FFF2-40B4-BE49-F238E27FC236}">
                <a16:creationId xmlns:a16="http://schemas.microsoft.com/office/drawing/2014/main" id="{8CA65FFB-7E08-977B-D911-9F7BD92DE2CD}"/>
              </a:ext>
            </a:extLst>
          </p:cNvPr>
          <p:cNvSpPr/>
          <p:nvPr/>
        </p:nvSpPr>
        <p:spPr>
          <a:xfrm>
            <a:off x="40040" y="758082"/>
            <a:ext cx="45719" cy="6099918"/>
          </a:xfrm>
          <a:prstGeom prst="rect">
            <a:avLst/>
          </a:prstGeom>
          <a:solidFill>
            <a:srgbClr val="2A929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ectangle 14">
            <a:extLst>
              <a:ext uri="{FF2B5EF4-FFF2-40B4-BE49-F238E27FC236}">
                <a16:creationId xmlns:a16="http://schemas.microsoft.com/office/drawing/2014/main" id="{2B3A51E8-EB68-061D-AB0D-09504B5A9F8E}"/>
              </a:ext>
            </a:extLst>
          </p:cNvPr>
          <p:cNvSpPr/>
          <p:nvPr/>
        </p:nvSpPr>
        <p:spPr>
          <a:xfrm>
            <a:off x="119610" y="758082"/>
            <a:ext cx="45719" cy="6099918"/>
          </a:xfrm>
          <a:prstGeom prst="rect">
            <a:avLst/>
          </a:prstGeom>
          <a:solidFill>
            <a:srgbClr val="006CB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id="{0B07F7C6-2984-DF41-E8E1-2F0AA129C4A8}"/>
              </a:ext>
            </a:extLst>
          </p:cNvPr>
          <p:cNvSpPr txBox="1"/>
          <p:nvPr/>
        </p:nvSpPr>
        <p:spPr>
          <a:xfrm>
            <a:off x="332895" y="5260154"/>
            <a:ext cx="6077331" cy="1554272"/>
          </a:xfrm>
          <a:prstGeom prst="rect">
            <a:avLst/>
          </a:prstGeom>
          <a:solidFill>
            <a:schemeClr val="accent4">
              <a:lumMod val="20000"/>
              <a:lumOff val="80000"/>
            </a:schemeClr>
          </a:solidFill>
        </p:spPr>
        <p:txBody>
          <a:bodyPr wrap="square">
            <a:spAutoFit/>
          </a:bodyPr>
          <a:lstStyle/>
          <a:p>
            <a:pPr marL="342900" indent="-342900">
              <a:buFont typeface="Arial" panose="020B0604020202020204" pitchFamily="34" charset="0"/>
              <a:buChar char="•"/>
            </a:pPr>
            <a:r>
              <a:rPr lang="en-IN" sz="1900" dirty="0">
                <a:latin typeface="Times New Roman" panose="02020603050405020304" pitchFamily="18" charset="0"/>
                <a:cs typeface="Times New Roman" panose="02020603050405020304" pitchFamily="18" charset="0"/>
              </a:rPr>
              <a:t>In 2022, 19.5% of the children in Std V were able to do division as compared to 22.1% in 2018. Similarly for children in Std VIII, we see that 40.2% of the children were able to division in 2022 as compared to 42.6% in 2018.  </a:t>
            </a:r>
          </a:p>
        </p:txBody>
      </p:sp>
      <p:sp>
        <p:nvSpPr>
          <p:cNvPr id="6" name="Title 1">
            <a:extLst>
              <a:ext uri="{FF2B5EF4-FFF2-40B4-BE49-F238E27FC236}">
                <a16:creationId xmlns:a16="http://schemas.microsoft.com/office/drawing/2014/main" id="{D2BEDEDF-0068-1967-7508-E3616A6FD15D}"/>
              </a:ext>
            </a:extLst>
          </p:cNvPr>
          <p:cNvSpPr txBox="1">
            <a:spLocks/>
          </p:cNvSpPr>
          <p:nvPr/>
        </p:nvSpPr>
        <p:spPr>
          <a:xfrm>
            <a:off x="0" y="9427"/>
            <a:ext cx="12192000" cy="806895"/>
          </a:xfrm>
          <a:prstGeom prst="rect">
            <a:avLst/>
          </a:prstGeom>
          <a:solidFill>
            <a:srgbClr val="2A929E"/>
          </a:solidFill>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3600" b="1" dirty="0">
                <a:solidFill>
                  <a:schemeClr val="bg1"/>
                </a:solidFill>
                <a:latin typeface="Times New Roman" panose="02020603050405020304" pitchFamily="18" charset="0"/>
                <a:cs typeface="Times New Roman" panose="02020603050405020304" pitchFamily="18" charset="0"/>
              </a:rPr>
              <a:t>Slight drop in arithmetic levels of grade 5 and 8 from2018</a:t>
            </a:r>
          </a:p>
        </p:txBody>
      </p:sp>
      <p:pic>
        <p:nvPicPr>
          <p:cNvPr id="7" name="Picture 6">
            <a:extLst>
              <a:ext uri="{FF2B5EF4-FFF2-40B4-BE49-F238E27FC236}">
                <a16:creationId xmlns:a16="http://schemas.microsoft.com/office/drawing/2014/main" id="{BCA7FCD7-C4A7-1A79-5BE6-759188739C03}"/>
              </a:ext>
            </a:extLst>
          </p:cNvPr>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11021961" y="18854"/>
            <a:ext cx="1159599" cy="614835"/>
          </a:xfrm>
          <a:prstGeom prst="rect">
            <a:avLst/>
          </a:prstGeom>
        </p:spPr>
      </p:pic>
      <p:sp>
        <p:nvSpPr>
          <p:cNvPr id="17" name="Google Shape;99;p2">
            <a:extLst>
              <a:ext uri="{FF2B5EF4-FFF2-40B4-BE49-F238E27FC236}">
                <a16:creationId xmlns:a16="http://schemas.microsoft.com/office/drawing/2014/main" id="{71D60891-1A51-1EF2-B6E7-C3E35B52F8DF}"/>
              </a:ext>
            </a:extLst>
          </p:cNvPr>
          <p:cNvSpPr/>
          <p:nvPr/>
        </p:nvSpPr>
        <p:spPr>
          <a:xfrm>
            <a:off x="11623972" y="6553199"/>
            <a:ext cx="557588" cy="277091"/>
          </a:xfrm>
          <a:prstGeom prst="roundRect">
            <a:avLst>
              <a:gd name="adj" fmla="val 16667"/>
            </a:avLst>
          </a:prstGeom>
          <a:solidFill>
            <a:srgbClr val="006CB2"/>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IN" sz="1400" dirty="0">
                <a:solidFill>
                  <a:schemeClr val="bg1"/>
                </a:solidFill>
                <a:ea typeface="Arial"/>
                <a:cs typeface="Arial"/>
                <a:sym typeface="Arial"/>
              </a:rPr>
              <a:t>8</a:t>
            </a:r>
            <a:endParaRPr sz="1400" b="0" i="0" u="none" strike="noStrike" cap="none" dirty="0">
              <a:solidFill>
                <a:schemeClr val="bg1"/>
              </a:solidFill>
              <a:ea typeface="Arial"/>
              <a:cs typeface="Arial"/>
              <a:sym typeface="Arial"/>
            </a:endParaRPr>
          </a:p>
        </p:txBody>
      </p:sp>
      <p:sp>
        <p:nvSpPr>
          <p:cNvPr id="3" name="TextBox 2">
            <a:extLst>
              <a:ext uri="{FF2B5EF4-FFF2-40B4-BE49-F238E27FC236}">
                <a16:creationId xmlns:a16="http://schemas.microsoft.com/office/drawing/2014/main" id="{12698C2F-66B1-26E0-AD4F-141D9304B0B5}"/>
              </a:ext>
            </a:extLst>
          </p:cNvPr>
          <p:cNvSpPr txBox="1"/>
          <p:nvPr/>
        </p:nvSpPr>
        <p:spPr>
          <a:xfrm>
            <a:off x="327436" y="838514"/>
            <a:ext cx="6073363" cy="769441"/>
          </a:xfrm>
          <a:prstGeom prst="rect">
            <a:avLst/>
          </a:prstGeom>
          <a:solidFill>
            <a:srgbClr val="2A929E"/>
          </a:solidFill>
        </p:spPr>
        <p:txBody>
          <a:bodyPr wrap="square" rtlCol="0">
            <a:spAutoFit/>
          </a:bodyPr>
          <a:lstStyle/>
          <a:p>
            <a:r>
              <a:rPr lang="en-US" sz="2200" dirty="0">
                <a:solidFill>
                  <a:schemeClr val="bg1"/>
                </a:solidFill>
                <a:latin typeface="Times New Roman" panose="02020603050405020304" pitchFamily="18" charset="0"/>
                <a:cs typeface="Times New Roman" panose="02020603050405020304" pitchFamily="18" charset="0"/>
              </a:rPr>
              <a:t>Chart 6: % Govt school children in different grades who can do division. 2018 and 2022</a:t>
            </a:r>
            <a:endParaRPr lang="en-IN" sz="2200" dirty="0">
              <a:solidFill>
                <a:schemeClr val="bg1"/>
              </a:solidFill>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8251F4A3-27FB-AB3A-12DE-C70D9E078601}"/>
              </a:ext>
            </a:extLst>
          </p:cNvPr>
          <p:cNvSpPr txBox="1"/>
          <p:nvPr/>
        </p:nvSpPr>
        <p:spPr>
          <a:xfrm>
            <a:off x="6580093" y="836950"/>
            <a:ext cx="5571867" cy="769441"/>
          </a:xfrm>
          <a:prstGeom prst="rect">
            <a:avLst/>
          </a:prstGeom>
          <a:solidFill>
            <a:srgbClr val="2A929E"/>
          </a:solidFill>
        </p:spPr>
        <p:txBody>
          <a:bodyPr wrap="square" rtlCol="0">
            <a:spAutoFit/>
          </a:bodyPr>
          <a:lstStyle/>
          <a:p>
            <a:r>
              <a:rPr lang="en-US" sz="2200" dirty="0">
                <a:solidFill>
                  <a:schemeClr val="bg1"/>
                </a:solidFill>
                <a:latin typeface="Times New Roman" panose="02020603050405020304" pitchFamily="18" charset="0"/>
                <a:cs typeface="Times New Roman" panose="02020603050405020304" pitchFamily="18" charset="0"/>
              </a:rPr>
              <a:t>Table 4: % Govt school children in </a:t>
            </a:r>
            <a:r>
              <a:rPr lang="en-US" sz="2200">
                <a:solidFill>
                  <a:schemeClr val="bg1"/>
                </a:solidFill>
                <a:latin typeface="Times New Roman" panose="02020603050405020304" pitchFamily="18" charset="0"/>
                <a:cs typeface="Times New Roman" panose="02020603050405020304" pitchFamily="18" charset="0"/>
              </a:rPr>
              <a:t>Std V&amp;VIII </a:t>
            </a:r>
            <a:r>
              <a:rPr lang="en-US" sz="2200" dirty="0">
                <a:solidFill>
                  <a:schemeClr val="bg1"/>
                </a:solidFill>
                <a:latin typeface="Times New Roman" panose="02020603050405020304" pitchFamily="18" charset="0"/>
                <a:cs typeface="Times New Roman" panose="02020603050405020304" pitchFamily="18" charset="0"/>
              </a:rPr>
              <a:t>who can do division. By gender. 2018 and 2022</a:t>
            </a:r>
            <a:endParaRPr lang="en-IN" sz="2200" dirty="0">
              <a:solidFill>
                <a:schemeClr val="bg1"/>
              </a:solidFill>
              <a:latin typeface="Times New Roman" panose="02020603050405020304" pitchFamily="18" charset="0"/>
              <a:cs typeface="Times New Roman" panose="02020603050405020304" pitchFamily="18" charset="0"/>
            </a:endParaRPr>
          </a:p>
        </p:txBody>
      </p:sp>
      <p:graphicFrame>
        <p:nvGraphicFramePr>
          <p:cNvPr id="5" name="Chart 4">
            <a:extLst>
              <a:ext uri="{FF2B5EF4-FFF2-40B4-BE49-F238E27FC236}">
                <a16:creationId xmlns:a16="http://schemas.microsoft.com/office/drawing/2014/main" id="{9AB314E4-2D13-4F9D-8EF2-3B78A61A96BA}"/>
              </a:ext>
            </a:extLst>
          </p:cNvPr>
          <p:cNvGraphicFramePr>
            <a:graphicFrameLocks/>
          </p:cNvGraphicFramePr>
          <p:nvPr>
            <p:extLst>
              <p:ext uri="{D42A27DB-BD31-4B8C-83A1-F6EECF244321}">
                <p14:modId xmlns:p14="http://schemas.microsoft.com/office/powerpoint/2010/main" val="152359029"/>
              </p:ext>
            </p:extLst>
          </p:nvPr>
        </p:nvGraphicFramePr>
        <p:xfrm>
          <a:off x="6580091" y="1606392"/>
          <a:ext cx="5284473" cy="3587778"/>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9" name="Chart 8">
            <a:extLst>
              <a:ext uri="{FF2B5EF4-FFF2-40B4-BE49-F238E27FC236}">
                <a16:creationId xmlns:a16="http://schemas.microsoft.com/office/drawing/2014/main" id="{58D9E483-30CD-4BFB-92F1-AB9566371C73}"/>
              </a:ext>
            </a:extLst>
          </p:cNvPr>
          <p:cNvGraphicFramePr>
            <a:graphicFrameLocks/>
          </p:cNvGraphicFramePr>
          <p:nvPr>
            <p:extLst>
              <p:ext uri="{D42A27DB-BD31-4B8C-83A1-F6EECF244321}">
                <p14:modId xmlns:p14="http://schemas.microsoft.com/office/powerpoint/2010/main" val="2989537286"/>
              </p:ext>
            </p:extLst>
          </p:nvPr>
        </p:nvGraphicFramePr>
        <p:xfrm>
          <a:off x="327436" y="1606392"/>
          <a:ext cx="6073363" cy="3587778"/>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7790642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8CA65FFB-7E08-977B-D911-9F7BD92DE2CD}"/>
              </a:ext>
            </a:extLst>
          </p:cNvPr>
          <p:cNvSpPr/>
          <p:nvPr/>
        </p:nvSpPr>
        <p:spPr>
          <a:xfrm>
            <a:off x="40040" y="758082"/>
            <a:ext cx="45719" cy="6099918"/>
          </a:xfrm>
          <a:prstGeom prst="rect">
            <a:avLst/>
          </a:prstGeom>
          <a:solidFill>
            <a:srgbClr val="2A929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ectangle 14">
            <a:extLst>
              <a:ext uri="{FF2B5EF4-FFF2-40B4-BE49-F238E27FC236}">
                <a16:creationId xmlns:a16="http://schemas.microsoft.com/office/drawing/2014/main" id="{2B3A51E8-EB68-061D-AB0D-09504B5A9F8E}"/>
              </a:ext>
            </a:extLst>
          </p:cNvPr>
          <p:cNvSpPr/>
          <p:nvPr/>
        </p:nvSpPr>
        <p:spPr>
          <a:xfrm>
            <a:off x="119610" y="758082"/>
            <a:ext cx="45719" cy="6099918"/>
          </a:xfrm>
          <a:prstGeom prst="rect">
            <a:avLst/>
          </a:prstGeom>
          <a:solidFill>
            <a:srgbClr val="006CB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C5B660EA-3FB8-6AAE-8C95-DC1CE5F3E394}"/>
              </a:ext>
            </a:extLst>
          </p:cNvPr>
          <p:cNvSpPr txBox="1"/>
          <p:nvPr/>
        </p:nvSpPr>
        <p:spPr>
          <a:xfrm>
            <a:off x="359050" y="5964586"/>
            <a:ext cx="11639228" cy="769441"/>
          </a:xfrm>
          <a:prstGeom prst="rect">
            <a:avLst/>
          </a:prstGeom>
          <a:solidFill>
            <a:schemeClr val="accent4">
              <a:lumMod val="20000"/>
              <a:lumOff val="80000"/>
            </a:schemeClr>
          </a:solidFill>
        </p:spPr>
        <p:txBody>
          <a:bodyPr wrap="square">
            <a:spAutoFit/>
          </a:bodyPr>
          <a:lstStyle/>
          <a:p>
            <a:pPr marL="342900" indent="-342900" algn="l">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We can see that children in Std III in private schools seem to be faring better in their ability to do division as compared to Std III children in govt schools. </a:t>
            </a:r>
          </a:p>
        </p:txBody>
      </p:sp>
      <p:sp>
        <p:nvSpPr>
          <p:cNvPr id="6" name="Title 1">
            <a:extLst>
              <a:ext uri="{FF2B5EF4-FFF2-40B4-BE49-F238E27FC236}">
                <a16:creationId xmlns:a16="http://schemas.microsoft.com/office/drawing/2014/main" id="{D2BEDEDF-0068-1967-7508-E3616A6FD15D}"/>
              </a:ext>
            </a:extLst>
          </p:cNvPr>
          <p:cNvSpPr txBox="1">
            <a:spLocks/>
          </p:cNvSpPr>
          <p:nvPr/>
        </p:nvSpPr>
        <p:spPr>
          <a:xfrm>
            <a:off x="0" y="0"/>
            <a:ext cx="12192000" cy="806895"/>
          </a:xfrm>
          <a:prstGeom prst="rect">
            <a:avLst/>
          </a:prstGeom>
          <a:solidFill>
            <a:srgbClr val="2A929E"/>
          </a:solidFill>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3900" b="1" dirty="0">
                <a:solidFill>
                  <a:schemeClr val="bg1"/>
                </a:solidFill>
                <a:latin typeface="Times New Roman" panose="02020603050405020304" pitchFamily="18" charset="0"/>
                <a:cs typeface="Times New Roman" panose="02020603050405020304" pitchFamily="18" charset="0"/>
              </a:rPr>
              <a:t>Private outperforms government in arithmetic</a:t>
            </a:r>
          </a:p>
        </p:txBody>
      </p:sp>
      <p:pic>
        <p:nvPicPr>
          <p:cNvPr id="7" name="Picture 6">
            <a:extLst>
              <a:ext uri="{FF2B5EF4-FFF2-40B4-BE49-F238E27FC236}">
                <a16:creationId xmlns:a16="http://schemas.microsoft.com/office/drawing/2014/main" id="{BCA7FCD7-C4A7-1A79-5BE6-759188739C03}"/>
              </a:ext>
            </a:extLst>
          </p:cNvPr>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10690415" y="0"/>
            <a:ext cx="1491145" cy="806895"/>
          </a:xfrm>
          <a:prstGeom prst="rect">
            <a:avLst/>
          </a:prstGeom>
        </p:spPr>
      </p:pic>
      <p:sp>
        <p:nvSpPr>
          <p:cNvPr id="10" name="TextBox 9">
            <a:extLst>
              <a:ext uri="{FF2B5EF4-FFF2-40B4-BE49-F238E27FC236}">
                <a16:creationId xmlns:a16="http://schemas.microsoft.com/office/drawing/2014/main" id="{007F83EE-7E03-465E-D978-B4D07B50364D}"/>
              </a:ext>
            </a:extLst>
          </p:cNvPr>
          <p:cNvSpPr txBox="1"/>
          <p:nvPr/>
        </p:nvSpPr>
        <p:spPr>
          <a:xfrm>
            <a:off x="409030" y="824518"/>
            <a:ext cx="5724268" cy="1107996"/>
          </a:xfrm>
          <a:prstGeom prst="rect">
            <a:avLst/>
          </a:prstGeom>
          <a:solidFill>
            <a:srgbClr val="2A929E"/>
          </a:solidFill>
        </p:spPr>
        <p:txBody>
          <a:bodyPr wrap="square" rtlCol="0">
            <a:spAutoFit/>
          </a:bodyPr>
          <a:lstStyle/>
          <a:p>
            <a:r>
              <a:rPr lang="en-US" sz="2200" dirty="0">
                <a:solidFill>
                  <a:schemeClr val="bg1"/>
                </a:solidFill>
                <a:latin typeface="Times New Roman" panose="02020603050405020304" pitchFamily="18" charset="0"/>
                <a:cs typeface="Times New Roman" panose="02020603050405020304" pitchFamily="18" charset="0"/>
              </a:rPr>
              <a:t>Chart 7: Govt vs Pvt: % Children in Std III who can do at least subtraction. By school type. 2014-22</a:t>
            </a:r>
            <a:endParaRPr lang="en-IN" sz="2200" dirty="0">
              <a:solidFill>
                <a:schemeClr val="bg1"/>
              </a:solidFill>
              <a:latin typeface="Times New Roman" panose="02020603050405020304" pitchFamily="18" charset="0"/>
              <a:cs typeface="Times New Roman" panose="02020603050405020304" pitchFamily="18" charset="0"/>
            </a:endParaRPr>
          </a:p>
        </p:txBody>
      </p:sp>
      <p:sp>
        <p:nvSpPr>
          <p:cNvPr id="17" name="Google Shape;99;p2">
            <a:extLst>
              <a:ext uri="{FF2B5EF4-FFF2-40B4-BE49-F238E27FC236}">
                <a16:creationId xmlns:a16="http://schemas.microsoft.com/office/drawing/2014/main" id="{71D60891-1A51-1EF2-B6E7-C3E35B52F8DF}"/>
              </a:ext>
            </a:extLst>
          </p:cNvPr>
          <p:cNvSpPr/>
          <p:nvPr/>
        </p:nvSpPr>
        <p:spPr>
          <a:xfrm>
            <a:off x="11623972" y="6553199"/>
            <a:ext cx="557588" cy="277091"/>
          </a:xfrm>
          <a:prstGeom prst="roundRect">
            <a:avLst>
              <a:gd name="adj" fmla="val 16667"/>
            </a:avLst>
          </a:prstGeom>
          <a:solidFill>
            <a:srgbClr val="006CB2"/>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IN" sz="1400" b="0" i="0" u="none" strike="noStrike" cap="none" dirty="0">
                <a:solidFill>
                  <a:schemeClr val="bg1"/>
                </a:solidFill>
                <a:ea typeface="Arial"/>
                <a:cs typeface="Arial" panose="020B0604020202020204" pitchFamily="34" charset="0"/>
                <a:sym typeface="Arial"/>
              </a:rPr>
              <a:t>9</a:t>
            </a:r>
            <a:endParaRPr sz="1400" b="0" i="0" u="none" strike="noStrike" cap="none" dirty="0">
              <a:solidFill>
                <a:schemeClr val="bg1"/>
              </a:solidFill>
              <a:ea typeface="Arial"/>
              <a:cs typeface="Arial" panose="020B0604020202020204" pitchFamily="34" charset="0"/>
              <a:sym typeface="Arial"/>
            </a:endParaRPr>
          </a:p>
        </p:txBody>
      </p:sp>
      <p:pic>
        <p:nvPicPr>
          <p:cNvPr id="4" name="Picture 3">
            <a:extLst>
              <a:ext uri="{FF2B5EF4-FFF2-40B4-BE49-F238E27FC236}">
                <a16:creationId xmlns:a16="http://schemas.microsoft.com/office/drawing/2014/main" id="{294A3835-8D43-4F80-AA4A-CA2A1F2F32FD}"/>
              </a:ext>
            </a:extLst>
          </p:cNvPr>
          <p:cNvPicPr>
            <a:picLocks noChangeAspect="1"/>
          </p:cNvPicPr>
          <p:nvPr/>
        </p:nvPicPr>
        <p:blipFill>
          <a:blip r:embed="rId3" cstate="email">
            <a:extLst>
              <a:ext uri="{28A0092B-C50C-407E-A947-70E740481C1C}">
                <a14:useLocalDpi xmlns:a14="http://schemas.microsoft.com/office/drawing/2010/main" val="0"/>
              </a:ext>
            </a:extLst>
          </a:blip>
          <a:srcRect/>
          <a:stretch/>
        </p:blipFill>
        <p:spPr>
          <a:xfrm>
            <a:off x="6545335" y="1775559"/>
            <a:ext cx="5078637" cy="3808976"/>
          </a:xfrm>
          <a:prstGeom prst="rect">
            <a:avLst/>
          </a:prstGeom>
        </p:spPr>
      </p:pic>
      <p:graphicFrame>
        <p:nvGraphicFramePr>
          <p:cNvPr id="5" name="Chart 4">
            <a:extLst>
              <a:ext uri="{FF2B5EF4-FFF2-40B4-BE49-F238E27FC236}">
                <a16:creationId xmlns:a16="http://schemas.microsoft.com/office/drawing/2014/main" id="{848C3F7C-8109-83A4-AEC9-45C8C497D354}"/>
              </a:ext>
            </a:extLst>
          </p:cNvPr>
          <p:cNvGraphicFramePr>
            <a:graphicFrameLocks/>
          </p:cNvGraphicFramePr>
          <p:nvPr>
            <p:extLst>
              <p:ext uri="{D42A27DB-BD31-4B8C-83A1-F6EECF244321}">
                <p14:modId xmlns:p14="http://schemas.microsoft.com/office/powerpoint/2010/main" val="2992040187"/>
              </p:ext>
            </p:extLst>
          </p:nvPr>
        </p:nvGraphicFramePr>
        <p:xfrm>
          <a:off x="409030" y="1951367"/>
          <a:ext cx="5724268" cy="393581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6176139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09D9829-73D0-55CD-41DE-52488749E563}"/>
              </a:ext>
            </a:extLst>
          </p:cNvPr>
          <p:cNvPicPr>
            <a:picLocks noChangeAspect="1"/>
          </p:cNvPicPr>
          <p:nvPr/>
        </p:nvPicPr>
        <p:blipFill rotWithShape="1">
          <a:blip r:embed="rId2" cstate="email">
            <a:extLst>
              <a:ext uri="{28A0092B-C50C-407E-A947-70E740481C1C}">
                <a14:useLocalDpi xmlns:a14="http://schemas.microsoft.com/office/drawing/2010/main" val="0"/>
              </a:ext>
            </a:extLst>
          </a:blip>
          <a:srcRect/>
          <a:stretch/>
        </p:blipFill>
        <p:spPr>
          <a:xfrm>
            <a:off x="708139" y="1110058"/>
            <a:ext cx="4093651" cy="5193167"/>
          </a:xfrm>
          <a:prstGeom prst="rect">
            <a:avLst/>
          </a:prstGeom>
        </p:spPr>
      </p:pic>
      <p:sp>
        <p:nvSpPr>
          <p:cNvPr id="14" name="Rectangle 13">
            <a:extLst>
              <a:ext uri="{FF2B5EF4-FFF2-40B4-BE49-F238E27FC236}">
                <a16:creationId xmlns:a16="http://schemas.microsoft.com/office/drawing/2014/main" id="{8CA65FFB-7E08-977B-D911-9F7BD92DE2CD}"/>
              </a:ext>
            </a:extLst>
          </p:cNvPr>
          <p:cNvSpPr/>
          <p:nvPr/>
        </p:nvSpPr>
        <p:spPr>
          <a:xfrm>
            <a:off x="40040" y="758082"/>
            <a:ext cx="45719" cy="6099918"/>
          </a:xfrm>
          <a:prstGeom prst="rect">
            <a:avLst/>
          </a:prstGeom>
          <a:solidFill>
            <a:srgbClr val="2A929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ectangle 14">
            <a:extLst>
              <a:ext uri="{FF2B5EF4-FFF2-40B4-BE49-F238E27FC236}">
                <a16:creationId xmlns:a16="http://schemas.microsoft.com/office/drawing/2014/main" id="{2B3A51E8-EB68-061D-AB0D-09504B5A9F8E}"/>
              </a:ext>
            </a:extLst>
          </p:cNvPr>
          <p:cNvSpPr/>
          <p:nvPr/>
        </p:nvSpPr>
        <p:spPr>
          <a:xfrm>
            <a:off x="119610" y="758082"/>
            <a:ext cx="45719" cy="6099918"/>
          </a:xfrm>
          <a:prstGeom prst="rect">
            <a:avLst/>
          </a:prstGeom>
          <a:solidFill>
            <a:srgbClr val="006CB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B1A52941-19A3-7762-D925-1FF323B79D96}"/>
              </a:ext>
            </a:extLst>
          </p:cNvPr>
          <p:cNvSpPr txBox="1"/>
          <p:nvPr/>
        </p:nvSpPr>
        <p:spPr>
          <a:xfrm>
            <a:off x="5700354" y="5768369"/>
            <a:ext cx="6090478" cy="707886"/>
          </a:xfrm>
          <a:prstGeom prst="rect">
            <a:avLst/>
          </a:prstGeom>
          <a:solidFill>
            <a:schemeClr val="accent4">
              <a:lumMod val="20000"/>
              <a:lumOff val="80000"/>
            </a:schemeClr>
          </a:solidFill>
        </p:spPr>
        <p:txBody>
          <a:bodyPr wrap="square" rtlCol="0">
            <a:spAutoFit/>
          </a:bodyPr>
          <a:lstStyle/>
          <a:p>
            <a:r>
              <a:rPr lang="en-IN" sz="2000" dirty="0">
                <a:latin typeface="Times New Roman" panose="02020603050405020304" pitchFamily="18" charset="0"/>
                <a:cs typeface="Times New Roman" panose="02020603050405020304" pitchFamily="18" charset="0"/>
              </a:rPr>
              <a:t>As children progress to higher grades, their ability to read and comprehend sentences can be seen improving</a:t>
            </a:r>
            <a:r>
              <a:rPr lang="en-IN" sz="2000" dirty="0"/>
              <a:t>. </a:t>
            </a:r>
          </a:p>
        </p:txBody>
      </p:sp>
      <p:sp>
        <p:nvSpPr>
          <p:cNvPr id="6" name="Title 1">
            <a:extLst>
              <a:ext uri="{FF2B5EF4-FFF2-40B4-BE49-F238E27FC236}">
                <a16:creationId xmlns:a16="http://schemas.microsoft.com/office/drawing/2014/main" id="{D2BEDEDF-0068-1967-7508-E3616A6FD15D}"/>
              </a:ext>
            </a:extLst>
          </p:cNvPr>
          <p:cNvSpPr txBox="1">
            <a:spLocks/>
          </p:cNvSpPr>
          <p:nvPr/>
        </p:nvSpPr>
        <p:spPr>
          <a:xfrm>
            <a:off x="0" y="0"/>
            <a:ext cx="12192000" cy="806895"/>
          </a:xfrm>
          <a:prstGeom prst="rect">
            <a:avLst/>
          </a:prstGeom>
          <a:solidFill>
            <a:srgbClr val="2A929E"/>
          </a:solidFill>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3900" b="1" dirty="0">
                <a:solidFill>
                  <a:schemeClr val="bg1"/>
                </a:solidFill>
                <a:latin typeface="Times New Roman" panose="02020603050405020304" pitchFamily="18" charset="0"/>
                <a:cs typeface="Times New Roman" panose="02020603050405020304" pitchFamily="18" charset="0"/>
              </a:rPr>
              <a:t>English reading and comprehension levels</a:t>
            </a:r>
          </a:p>
        </p:txBody>
      </p:sp>
      <p:pic>
        <p:nvPicPr>
          <p:cNvPr id="7" name="Picture 6">
            <a:extLst>
              <a:ext uri="{FF2B5EF4-FFF2-40B4-BE49-F238E27FC236}">
                <a16:creationId xmlns:a16="http://schemas.microsoft.com/office/drawing/2014/main" id="{BCA7FCD7-C4A7-1A79-5BE6-759188739C03}"/>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0700855" y="9427"/>
            <a:ext cx="1491145" cy="790054"/>
          </a:xfrm>
          <a:prstGeom prst="rect">
            <a:avLst/>
          </a:prstGeom>
        </p:spPr>
      </p:pic>
      <p:sp>
        <p:nvSpPr>
          <p:cNvPr id="17" name="Google Shape;99;p2">
            <a:extLst>
              <a:ext uri="{FF2B5EF4-FFF2-40B4-BE49-F238E27FC236}">
                <a16:creationId xmlns:a16="http://schemas.microsoft.com/office/drawing/2014/main" id="{71D60891-1A51-1EF2-B6E7-C3E35B52F8DF}"/>
              </a:ext>
            </a:extLst>
          </p:cNvPr>
          <p:cNvSpPr/>
          <p:nvPr/>
        </p:nvSpPr>
        <p:spPr>
          <a:xfrm>
            <a:off x="11623972" y="6553199"/>
            <a:ext cx="557588" cy="277091"/>
          </a:xfrm>
          <a:prstGeom prst="roundRect">
            <a:avLst>
              <a:gd name="adj" fmla="val 16667"/>
            </a:avLst>
          </a:prstGeom>
          <a:solidFill>
            <a:srgbClr val="006CB2"/>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IN" sz="1400" b="0" i="0" u="none" strike="noStrike" cap="none" dirty="0">
                <a:solidFill>
                  <a:schemeClr val="bg1"/>
                </a:solidFill>
                <a:ea typeface="Arial"/>
                <a:cs typeface="Arial"/>
                <a:sym typeface="Arial"/>
              </a:rPr>
              <a:t>10</a:t>
            </a:r>
            <a:endParaRPr sz="1400" b="0" i="0" u="none" strike="noStrike" cap="none" dirty="0">
              <a:solidFill>
                <a:schemeClr val="bg1"/>
              </a:solidFill>
              <a:ea typeface="Arial"/>
              <a:cs typeface="Arial"/>
              <a:sym typeface="Arial"/>
            </a:endParaRPr>
          </a:p>
        </p:txBody>
      </p:sp>
      <p:graphicFrame>
        <p:nvGraphicFramePr>
          <p:cNvPr id="12" name="Table 11">
            <a:extLst>
              <a:ext uri="{FF2B5EF4-FFF2-40B4-BE49-F238E27FC236}">
                <a16:creationId xmlns:a16="http://schemas.microsoft.com/office/drawing/2014/main" id="{9A6536D9-FABE-4781-E94C-763826B5F4EC}"/>
              </a:ext>
            </a:extLst>
          </p:cNvPr>
          <p:cNvGraphicFramePr>
            <a:graphicFrameLocks noGrp="1"/>
          </p:cNvGraphicFramePr>
          <p:nvPr>
            <p:extLst>
              <p:ext uri="{D42A27DB-BD31-4B8C-83A1-F6EECF244321}">
                <p14:modId xmlns:p14="http://schemas.microsoft.com/office/powerpoint/2010/main" val="534496309"/>
              </p:ext>
            </p:extLst>
          </p:nvPr>
        </p:nvGraphicFramePr>
        <p:xfrm>
          <a:off x="5700355" y="1803285"/>
          <a:ext cx="6090478" cy="3888138"/>
        </p:xfrm>
        <a:graphic>
          <a:graphicData uri="http://schemas.openxmlformats.org/drawingml/2006/table">
            <a:tbl>
              <a:tblPr>
                <a:tableStyleId>{5C22544A-7EE6-4342-B048-85BDC9FD1C3A}</a:tableStyleId>
              </a:tblPr>
              <a:tblGrid>
                <a:gridCol w="1779423">
                  <a:extLst>
                    <a:ext uri="{9D8B030D-6E8A-4147-A177-3AD203B41FA5}">
                      <a16:colId xmlns:a16="http://schemas.microsoft.com/office/drawing/2014/main" val="49691179"/>
                    </a:ext>
                  </a:extLst>
                </a:gridCol>
                <a:gridCol w="2217887">
                  <a:extLst>
                    <a:ext uri="{9D8B030D-6E8A-4147-A177-3AD203B41FA5}">
                      <a16:colId xmlns:a16="http://schemas.microsoft.com/office/drawing/2014/main" val="3467031504"/>
                    </a:ext>
                  </a:extLst>
                </a:gridCol>
                <a:gridCol w="2093168">
                  <a:extLst>
                    <a:ext uri="{9D8B030D-6E8A-4147-A177-3AD203B41FA5}">
                      <a16:colId xmlns:a16="http://schemas.microsoft.com/office/drawing/2014/main" val="1015233689"/>
                    </a:ext>
                  </a:extLst>
                </a:gridCol>
              </a:tblGrid>
              <a:tr h="1438899">
                <a:tc>
                  <a:txBody>
                    <a:bodyPr/>
                    <a:lstStyle/>
                    <a:p>
                      <a:pPr algn="ctr" rtl="0" fontAlgn="b"/>
                      <a:r>
                        <a:rPr lang="en-IN" sz="2200" b="0" i="0" u="none" strike="noStrike" dirty="0">
                          <a:solidFill>
                            <a:srgbClr val="FFFFFF"/>
                          </a:solidFill>
                          <a:effectLst/>
                          <a:latin typeface="Times New Roman" panose="02020603050405020304" pitchFamily="18" charset="0"/>
                          <a:cs typeface="Times New Roman" panose="02020603050405020304" pitchFamily="18" charset="0"/>
                        </a:rPr>
                        <a:t>Std</a:t>
                      </a:r>
                    </a:p>
                  </a:txBody>
                  <a:tcPr marL="7620" marR="7620" marT="7620" marB="0" anchor="ctr">
                    <a:solidFill>
                      <a:srgbClr val="4472C4"/>
                    </a:solidFill>
                  </a:tcPr>
                </a:tc>
                <a:tc>
                  <a:txBody>
                    <a:bodyPr/>
                    <a:lstStyle/>
                    <a:p>
                      <a:pPr algn="ctr" rtl="0" fontAlgn="b"/>
                      <a:r>
                        <a:rPr lang="en-US" sz="2200" b="0" i="0" u="none" strike="noStrike" dirty="0">
                          <a:solidFill>
                            <a:srgbClr val="FFFFFF"/>
                          </a:solidFill>
                          <a:effectLst/>
                          <a:latin typeface="Times New Roman" panose="02020603050405020304" pitchFamily="18" charset="0"/>
                          <a:cs typeface="Times New Roman" panose="02020603050405020304" pitchFamily="18" charset="0"/>
                        </a:rPr>
                        <a:t>% Children who can read sentences</a:t>
                      </a:r>
                    </a:p>
                  </a:txBody>
                  <a:tcPr marL="7620" marR="7620" marT="7620" marB="0" anchor="ctr">
                    <a:solidFill>
                      <a:srgbClr val="4472C4"/>
                    </a:solidFill>
                  </a:tcPr>
                </a:tc>
                <a:tc>
                  <a:txBody>
                    <a:bodyPr/>
                    <a:lstStyle/>
                    <a:p>
                      <a:pPr algn="ctr" rtl="0" fontAlgn="b"/>
                      <a:r>
                        <a:rPr lang="en-US" sz="2200" b="0" i="0" u="none" strike="noStrike" dirty="0">
                          <a:solidFill>
                            <a:srgbClr val="FFFFFF"/>
                          </a:solidFill>
                          <a:effectLst/>
                          <a:latin typeface="Times New Roman" panose="02020603050405020304" pitchFamily="18" charset="0"/>
                          <a:cs typeface="Times New Roman" panose="02020603050405020304" pitchFamily="18" charset="0"/>
                        </a:rPr>
                        <a:t>Of those, % children who can tell the meaning of sentences</a:t>
                      </a:r>
                    </a:p>
                  </a:txBody>
                  <a:tcPr marL="7620" marR="7620" marT="7620" marB="0" anchor="ctr">
                    <a:solidFill>
                      <a:srgbClr val="4472C4"/>
                    </a:solidFill>
                  </a:tcPr>
                </a:tc>
                <a:extLst>
                  <a:ext uri="{0D108BD9-81ED-4DB2-BD59-A6C34878D82A}">
                    <a16:rowId xmlns:a16="http://schemas.microsoft.com/office/drawing/2014/main" val="1237513353"/>
                  </a:ext>
                </a:extLst>
              </a:tr>
              <a:tr h="386145">
                <a:tc>
                  <a:txBody>
                    <a:bodyPr/>
                    <a:lstStyle/>
                    <a:p>
                      <a:pPr algn="ctr" rtl="0" fontAlgn="b"/>
                      <a:r>
                        <a:rPr lang="en-IN" sz="2200" b="0" i="0" u="none" strike="noStrike" dirty="0">
                          <a:solidFill>
                            <a:srgbClr val="000000"/>
                          </a:solidFill>
                          <a:effectLst/>
                          <a:latin typeface="Times New Roman" panose="02020603050405020304" pitchFamily="18" charset="0"/>
                          <a:cs typeface="Times New Roman" panose="02020603050405020304" pitchFamily="18" charset="0"/>
                        </a:rPr>
                        <a:t>III</a:t>
                      </a:r>
                    </a:p>
                  </a:txBody>
                  <a:tcPr marL="7620" marR="7620" marT="7620" marB="0" anchor="b"/>
                </a:tc>
                <a:tc>
                  <a:txBody>
                    <a:bodyPr/>
                    <a:lstStyle/>
                    <a:p>
                      <a:pPr marL="0" algn="ctr" defTabSz="914400" rtl="0" eaLnBrk="1" fontAlgn="b" latinLnBrk="0" hangingPunct="1"/>
                      <a:r>
                        <a:rPr lang="en-IN" sz="2200" b="0" i="0" u="none" strike="noStrike" kern="1200" dirty="0">
                          <a:solidFill>
                            <a:srgbClr val="000000"/>
                          </a:solidFill>
                          <a:effectLst/>
                          <a:latin typeface="Times New Roman" panose="02020603050405020304" pitchFamily="18" charset="0"/>
                          <a:ea typeface="+mn-ea"/>
                          <a:cs typeface="Times New Roman" panose="02020603050405020304" pitchFamily="18" charset="0"/>
                        </a:rPr>
                        <a:t>18.7</a:t>
                      </a:r>
                    </a:p>
                  </a:txBody>
                  <a:tcPr marL="7620" marR="7620" marT="7620" marB="0" anchor="b"/>
                </a:tc>
                <a:tc>
                  <a:txBody>
                    <a:bodyPr/>
                    <a:lstStyle/>
                    <a:p>
                      <a:pPr algn="ctr" rtl="0" fontAlgn="b"/>
                      <a:r>
                        <a:rPr lang="en-US" sz="2200" b="0" i="0" u="none" strike="noStrike" dirty="0">
                          <a:solidFill>
                            <a:srgbClr val="000000"/>
                          </a:solidFill>
                          <a:effectLst/>
                          <a:latin typeface="Times New Roman" panose="02020603050405020304" pitchFamily="18" charset="0"/>
                          <a:cs typeface="Times New Roman" panose="02020603050405020304" pitchFamily="18" charset="0"/>
                        </a:rPr>
                        <a:t>64.3</a:t>
                      </a:r>
                      <a:endParaRPr lang="en-IN" sz="2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extLst>
                  <a:ext uri="{0D108BD9-81ED-4DB2-BD59-A6C34878D82A}">
                    <a16:rowId xmlns:a16="http://schemas.microsoft.com/office/drawing/2014/main" val="2513148627"/>
                  </a:ext>
                </a:extLst>
              </a:tr>
              <a:tr h="436954">
                <a:tc>
                  <a:txBody>
                    <a:bodyPr/>
                    <a:lstStyle/>
                    <a:p>
                      <a:pPr algn="ctr" rtl="0" fontAlgn="b"/>
                      <a:r>
                        <a:rPr lang="en-IN" sz="2200" b="0" i="0" u="none" strike="noStrike" dirty="0">
                          <a:solidFill>
                            <a:srgbClr val="000000"/>
                          </a:solidFill>
                          <a:effectLst/>
                          <a:latin typeface="Times New Roman" panose="02020603050405020304" pitchFamily="18" charset="0"/>
                          <a:cs typeface="Times New Roman" panose="02020603050405020304" pitchFamily="18" charset="0"/>
                        </a:rPr>
                        <a:t>IV</a:t>
                      </a:r>
                    </a:p>
                  </a:txBody>
                  <a:tcPr marL="7620" marR="7620" marT="7620" marB="0" anchor="b">
                    <a:solidFill>
                      <a:srgbClr val="CFD5EA"/>
                    </a:solidFill>
                  </a:tcPr>
                </a:tc>
                <a:tc>
                  <a:txBody>
                    <a:bodyPr/>
                    <a:lstStyle/>
                    <a:p>
                      <a:pPr marL="0" algn="ctr" defTabSz="914400" rtl="0" eaLnBrk="1" fontAlgn="b" latinLnBrk="0" hangingPunct="1"/>
                      <a:r>
                        <a:rPr lang="en-IN" sz="2200" b="0" i="0" u="none" strike="noStrike" kern="1200" dirty="0">
                          <a:solidFill>
                            <a:srgbClr val="000000"/>
                          </a:solidFill>
                          <a:effectLst/>
                          <a:latin typeface="Times New Roman" panose="02020603050405020304" pitchFamily="18" charset="0"/>
                          <a:ea typeface="+mn-ea"/>
                          <a:cs typeface="Times New Roman" panose="02020603050405020304" pitchFamily="18" charset="0"/>
                        </a:rPr>
                        <a:t>34.9</a:t>
                      </a:r>
                    </a:p>
                  </a:txBody>
                  <a:tcPr marL="7620" marR="7620" marT="7620" marB="0" anchor="b">
                    <a:solidFill>
                      <a:srgbClr val="CFD5EA"/>
                    </a:solidFill>
                  </a:tcPr>
                </a:tc>
                <a:tc>
                  <a:txBody>
                    <a:bodyPr/>
                    <a:lstStyle/>
                    <a:p>
                      <a:pPr algn="ctr" rtl="0" fontAlgn="b"/>
                      <a:r>
                        <a:rPr lang="en-US" sz="2200" b="0" i="0" u="none" strike="noStrike" dirty="0">
                          <a:solidFill>
                            <a:srgbClr val="000000"/>
                          </a:solidFill>
                          <a:effectLst/>
                          <a:latin typeface="Times New Roman" panose="02020603050405020304" pitchFamily="18" charset="0"/>
                          <a:cs typeface="Times New Roman" panose="02020603050405020304" pitchFamily="18" charset="0"/>
                        </a:rPr>
                        <a:t>75.9</a:t>
                      </a:r>
                      <a:endParaRPr lang="en-IN" sz="2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solidFill>
                      <a:srgbClr val="CFD5EA"/>
                    </a:solidFill>
                  </a:tcPr>
                </a:tc>
                <a:extLst>
                  <a:ext uri="{0D108BD9-81ED-4DB2-BD59-A6C34878D82A}">
                    <a16:rowId xmlns:a16="http://schemas.microsoft.com/office/drawing/2014/main" val="2938547126"/>
                  </a:ext>
                </a:extLst>
              </a:tr>
              <a:tr h="386411">
                <a:tc>
                  <a:txBody>
                    <a:bodyPr/>
                    <a:lstStyle/>
                    <a:p>
                      <a:pPr algn="ctr" rtl="0" fontAlgn="b"/>
                      <a:r>
                        <a:rPr lang="en-IN" sz="2200" b="0" i="0" u="none" strike="noStrike" dirty="0">
                          <a:solidFill>
                            <a:srgbClr val="000000"/>
                          </a:solidFill>
                          <a:effectLst/>
                          <a:latin typeface="Times New Roman" panose="02020603050405020304" pitchFamily="18" charset="0"/>
                          <a:cs typeface="Times New Roman" panose="02020603050405020304" pitchFamily="18" charset="0"/>
                        </a:rPr>
                        <a:t>V</a:t>
                      </a:r>
                    </a:p>
                  </a:txBody>
                  <a:tcPr marL="7620" marR="7620" marT="7620" marB="0" anchor="b"/>
                </a:tc>
                <a:tc>
                  <a:txBody>
                    <a:bodyPr/>
                    <a:lstStyle/>
                    <a:p>
                      <a:pPr marL="0" algn="ctr" defTabSz="914400" rtl="0" eaLnBrk="1" fontAlgn="b" latinLnBrk="0" hangingPunct="1"/>
                      <a:r>
                        <a:rPr lang="en-IN" sz="2200" b="0" i="0" u="none" strike="noStrike" kern="1200" dirty="0">
                          <a:solidFill>
                            <a:srgbClr val="000000"/>
                          </a:solidFill>
                          <a:effectLst/>
                          <a:latin typeface="Times New Roman" panose="02020603050405020304" pitchFamily="18" charset="0"/>
                          <a:ea typeface="+mn-ea"/>
                          <a:cs typeface="Times New Roman" panose="02020603050405020304" pitchFamily="18" charset="0"/>
                        </a:rPr>
                        <a:t>47.9</a:t>
                      </a:r>
                    </a:p>
                  </a:txBody>
                  <a:tcPr marL="7620" marR="7620" marT="7620" marB="0" anchor="b"/>
                </a:tc>
                <a:tc>
                  <a:txBody>
                    <a:bodyPr/>
                    <a:lstStyle/>
                    <a:p>
                      <a:pPr algn="ctr" rtl="0" fontAlgn="b"/>
                      <a:r>
                        <a:rPr lang="en-IN" sz="2200" b="0" i="0" u="none" strike="noStrike" dirty="0">
                          <a:solidFill>
                            <a:srgbClr val="000000"/>
                          </a:solidFill>
                          <a:effectLst/>
                          <a:latin typeface="Times New Roman" panose="02020603050405020304" pitchFamily="18" charset="0"/>
                          <a:cs typeface="Times New Roman" panose="02020603050405020304" pitchFamily="18" charset="0"/>
                        </a:rPr>
                        <a:t>77.8</a:t>
                      </a:r>
                    </a:p>
                  </a:txBody>
                  <a:tcPr marL="7620" marR="7620" marT="7620" marB="0" anchor="b"/>
                </a:tc>
                <a:extLst>
                  <a:ext uri="{0D108BD9-81ED-4DB2-BD59-A6C34878D82A}">
                    <a16:rowId xmlns:a16="http://schemas.microsoft.com/office/drawing/2014/main" val="3548984295"/>
                  </a:ext>
                </a:extLst>
              </a:tr>
              <a:tr h="457277">
                <a:tc>
                  <a:txBody>
                    <a:bodyPr/>
                    <a:lstStyle/>
                    <a:p>
                      <a:pPr algn="ctr" rtl="0" fontAlgn="b"/>
                      <a:r>
                        <a:rPr lang="en-IN" sz="2200" b="0" i="0" u="none" strike="noStrike" dirty="0">
                          <a:solidFill>
                            <a:srgbClr val="000000"/>
                          </a:solidFill>
                          <a:effectLst/>
                          <a:latin typeface="Times New Roman" panose="02020603050405020304" pitchFamily="18" charset="0"/>
                          <a:cs typeface="Times New Roman" panose="02020603050405020304" pitchFamily="18" charset="0"/>
                        </a:rPr>
                        <a:t>VI</a:t>
                      </a:r>
                    </a:p>
                  </a:txBody>
                  <a:tcPr marL="7620" marR="7620" marT="7620" marB="0" anchor="b">
                    <a:solidFill>
                      <a:srgbClr val="CFD5EA"/>
                    </a:solidFill>
                  </a:tcPr>
                </a:tc>
                <a:tc>
                  <a:txBody>
                    <a:bodyPr/>
                    <a:lstStyle/>
                    <a:p>
                      <a:pPr marL="0" algn="ctr" defTabSz="914400" rtl="0" eaLnBrk="1" fontAlgn="b" latinLnBrk="0" hangingPunct="1"/>
                      <a:r>
                        <a:rPr lang="en-IN" sz="2200" b="0" i="0" u="none" strike="noStrike" kern="1200" dirty="0">
                          <a:solidFill>
                            <a:srgbClr val="000000"/>
                          </a:solidFill>
                          <a:effectLst/>
                          <a:latin typeface="Times New Roman" panose="02020603050405020304" pitchFamily="18" charset="0"/>
                          <a:ea typeface="+mn-ea"/>
                          <a:cs typeface="Times New Roman" panose="02020603050405020304" pitchFamily="18" charset="0"/>
                        </a:rPr>
                        <a:t>60.1</a:t>
                      </a:r>
                    </a:p>
                  </a:txBody>
                  <a:tcPr marL="7620" marR="7620" marT="7620" marB="0" anchor="b">
                    <a:solidFill>
                      <a:srgbClr val="CFD5EA"/>
                    </a:solidFill>
                  </a:tcPr>
                </a:tc>
                <a:tc>
                  <a:txBody>
                    <a:bodyPr/>
                    <a:lstStyle/>
                    <a:p>
                      <a:pPr algn="ctr" rtl="0" fontAlgn="b"/>
                      <a:r>
                        <a:rPr lang="en-US" sz="2200" b="0" i="0" u="none" strike="noStrike" dirty="0">
                          <a:solidFill>
                            <a:srgbClr val="000000"/>
                          </a:solidFill>
                          <a:effectLst/>
                          <a:latin typeface="Times New Roman" panose="02020603050405020304" pitchFamily="18" charset="0"/>
                          <a:cs typeface="Times New Roman" panose="02020603050405020304" pitchFamily="18" charset="0"/>
                        </a:rPr>
                        <a:t>85.8</a:t>
                      </a:r>
                      <a:endParaRPr lang="en-IN" sz="2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solidFill>
                      <a:srgbClr val="CFD5EA"/>
                    </a:solidFill>
                  </a:tcPr>
                </a:tc>
                <a:extLst>
                  <a:ext uri="{0D108BD9-81ED-4DB2-BD59-A6C34878D82A}">
                    <a16:rowId xmlns:a16="http://schemas.microsoft.com/office/drawing/2014/main" val="4189090056"/>
                  </a:ext>
                </a:extLst>
              </a:tr>
              <a:tr h="365822">
                <a:tc>
                  <a:txBody>
                    <a:bodyPr/>
                    <a:lstStyle/>
                    <a:p>
                      <a:pPr algn="ctr" rtl="0" fontAlgn="b"/>
                      <a:r>
                        <a:rPr lang="en-IN" sz="2200" b="0" i="0" u="none" strike="noStrike" dirty="0">
                          <a:solidFill>
                            <a:srgbClr val="000000"/>
                          </a:solidFill>
                          <a:effectLst/>
                          <a:latin typeface="Times New Roman" panose="02020603050405020304" pitchFamily="18" charset="0"/>
                          <a:cs typeface="Times New Roman" panose="02020603050405020304" pitchFamily="18" charset="0"/>
                        </a:rPr>
                        <a:t>VII</a:t>
                      </a:r>
                    </a:p>
                  </a:txBody>
                  <a:tcPr marL="7620" marR="7620" marT="7620" marB="0" anchor="b"/>
                </a:tc>
                <a:tc>
                  <a:txBody>
                    <a:bodyPr/>
                    <a:lstStyle/>
                    <a:p>
                      <a:pPr marL="0" algn="ctr" defTabSz="914400" rtl="0" eaLnBrk="1" fontAlgn="b" latinLnBrk="0" hangingPunct="1"/>
                      <a:r>
                        <a:rPr lang="en-IN" sz="2200" b="0" i="0" u="none" strike="noStrike" kern="1200" dirty="0">
                          <a:solidFill>
                            <a:srgbClr val="000000"/>
                          </a:solidFill>
                          <a:effectLst/>
                          <a:latin typeface="Times New Roman" panose="02020603050405020304" pitchFamily="18" charset="0"/>
                          <a:ea typeface="+mn-ea"/>
                          <a:cs typeface="Times New Roman" panose="02020603050405020304" pitchFamily="18" charset="0"/>
                        </a:rPr>
                        <a:t>69.6</a:t>
                      </a:r>
                    </a:p>
                  </a:txBody>
                  <a:tcPr marL="7620" marR="7620" marT="7620" marB="0" anchor="b"/>
                </a:tc>
                <a:tc>
                  <a:txBody>
                    <a:bodyPr/>
                    <a:lstStyle/>
                    <a:p>
                      <a:pPr algn="ctr" rtl="0" fontAlgn="b"/>
                      <a:r>
                        <a:rPr lang="en-US" sz="2200" b="0" i="0" u="none" strike="noStrike" dirty="0">
                          <a:solidFill>
                            <a:srgbClr val="000000"/>
                          </a:solidFill>
                          <a:effectLst/>
                          <a:latin typeface="Times New Roman" panose="02020603050405020304" pitchFamily="18" charset="0"/>
                          <a:cs typeface="Times New Roman" panose="02020603050405020304" pitchFamily="18" charset="0"/>
                        </a:rPr>
                        <a:t>89.8</a:t>
                      </a:r>
                      <a:endParaRPr lang="en-IN" sz="2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extLst>
                  <a:ext uri="{0D108BD9-81ED-4DB2-BD59-A6C34878D82A}">
                    <a16:rowId xmlns:a16="http://schemas.microsoft.com/office/drawing/2014/main" val="4111615127"/>
                  </a:ext>
                </a:extLst>
              </a:tr>
              <a:tr h="416630">
                <a:tc>
                  <a:txBody>
                    <a:bodyPr/>
                    <a:lstStyle/>
                    <a:p>
                      <a:pPr algn="ctr" rtl="0" fontAlgn="b"/>
                      <a:r>
                        <a:rPr lang="en-IN" sz="2200" b="0" i="0" u="none" strike="noStrike" dirty="0">
                          <a:solidFill>
                            <a:srgbClr val="000000"/>
                          </a:solidFill>
                          <a:effectLst/>
                          <a:latin typeface="Times New Roman" panose="02020603050405020304" pitchFamily="18" charset="0"/>
                          <a:cs typeface="Times New Roman" panose="02020603050405020304" pitchFamily="18" charset="0"/>
                        </a:rPr>
                        <a:t>VIII</a:t>
                      </a:r>
                    </a:p>
                  </a:txBody>
                  <a:tcPr marL="7620" marR="7620" marT="7620" marB="0" anchor="b">
                    <a:solidFill>
                      <a:srgbClr val="CFD5EA"/>
                    </a:solidFill>
                  </a:tcPr>
                </a:tc>
                <a:tc>
                  <a:txBody>
                    <a:bodyPr/>
                    <a:lstStyle/>
                    <a:p>
                      <a:pPr marL="0" algn="ctr" defTabSz="914400" rtl="0" eaLnBrk="1" fontAlgn="b" latinLnBrk="0" hangingPunct="1"/>
                      <a:r>
                        <a:rPr lang="en-IN" sz="2200" b="0" i="0" u="none" strike="noStrike" kern="1200" dirty="0">
                          <a:solidFill>
                            <a:srgbClr val="000000"/>
                          </a:solidFill>
                          <a:effectLst/>
                          <a:latin typeface="Times New Roman" panose="02020603050405020304" pitchFamily="18" charset="0"/>
                          <a:ea typeface="+mn-ea"/>
                          <a:cs typeface="Times New Roman" panose="02020603050405020304" pitchFamily="18" charset="0"/>
                        </a:rPr>
                        <a:t>76.4</a:t>
                      </a:r>
                    </a:p>
                  </a:txBody>
                  <a:tcPr marL="7620" marR="7620" marT="7620" marB="0" anchor="b">
                    <a:solidFill>
                      <a:srgbClr val="CFD5EA"/>
                    </a:solidFill>
                  </a:tcPr>
                </a:tc>
                <a:tc>
                  <a:txBody>
                    <a:bodyPr/>
                    <a:lstStyle/>
                    <a:p>
                      <a:pPr algn="ctr" rtl="0" fontAlgn="b"/>
                      <a:r>
                        <a:rPr lang="en-US" sz="2200" b="0" i="0" u="none" strike="noStrike" dirty="0">
                          <a:solidFill>
                            <a:srgbClr val="000000"/>
                          </a:solidFill>
                          <a:effectLst/>
                          <a:latin typeface="Times New Roman" panose="02020603050405020304" pitchFamily="18" charset="0"/>
                          <a:cs typeface="Times New Roman" panose="02020603050405020304" pitchFamily="18" charset="0"/>
                        </a:rPr>
                        <a:t>87.8</a:t>
                      </a:r>
                      <a:endParaRPr lang="en-IN" sz="2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solidFill>
                      <a:srgbClr val="CFD5EA"/>
                    </a:solidFill>
                  </a:tcPr>
                </a:tc>
                <a:extLst>
                  <a:ext uri="{0D108BD9-81ED-4DB2-BD59-A6C34878D82A}">
                    <a16:rowId xmlns:a16="http://schemas.microsoft.com/office/drawing/2014/main" val="1344130106"/>
                  </a:ext>
                </a:extLst>
              </a:tr>
            </a:tbl>
          </a:graphicData>
        </a:graphic>
      </p:graphicFrame>
      <p:sp>
        <p:nvSpPr>
          <p:cNvPr id="13" name="TextBox 12">
            <a:extLst>
              <a:ext uri="{FF2B5EF4-FFF2-40B4-BE49-F238E27FC236}">
                <a16:creationId xmlns:a16="http://schemas.microsoft.com/office/drawing/2014/main" id="{5D112EA6-8DC2-8C73-3DE5-B6E7A6D8AEF2}"/>
              </a:ext>
            </a:extLst>
          </p:cNvPr>
          <p:cNvSpPr txBox="1"/>
          <p:nvPr/>
        </p:nvSpPr>
        <p:spPr>
          <a:xfrm>
            <a:off x="2377898" y="3293937"/>
            <a:ext cx="802594" cy="769441"/>
          </a:xfrm>
          <a:prstGeom prst="rect">
            <a:avLst/>
          </a:prstGeom>
          <a:solidFill>
            <a:srgbClr val="2A929E"/>
          </a:solidFill>
        </p:spPr>
        <p:txBody>
          <a:bodyPr wrap="square" rtlCol="0">
            <a:spAutoFit/>
          </a:bodyPr>
          <a:lstStyle/>
          <a:p>
            <a:r>
              <a:rPr lang="en-US" sz="2200" dirty="0">
                <a:solidFill>
                  <a:schemeClr val="bg1"/>
                </a:solidFill>
                <a:latin typeface="Times New Roman" panose="02020603050405020304" pitchFamily="18" charset="0"/>
                <a:cs typeface="Times New Roman" panose="02020603050405020304" pitchFamily="18" charset="0"/>
              </a:rPr>
              <a:t>Std V</a:t>
            </a:r>
            <a:endParaRPr lang="en-IN" sz="2200" dirty="0">
              <a:solidFill>
                <a:schemeClr val="bg1"/>
              </a:solidFill>
              <a:latin typeface="Times New Roman" panose="02020603050405020304" pitchFamily="18" charset="0"/>
              <a:cs typeface="Times New Roman" panose="02020603050405020304" pitchFamily="18" charset="0"/>
            </a:endParaRPr>
          </a:p>
        </p:txBody>
      </p:sp>
      <p:sp>
        <p:nvSpPr>
          <p:cNvPr id="16" name="TextBox 15">
            <a:extLst>
              <a:ext uri="{FF2B5EF4-FFF2-40B4-BE49-F238E27FC236}">
                <a16:creationId xmlns:a16="http://schemas.microsoft.com/office/drawing/2014/main" id="{958309F6-44C5-44AE-9909-4F85BE32CCC2}"/>
              </a:ext>
            </a:extLst>
          </p:cNvPr>
          <p:cNvSpPr txBox="1"/>
          <p:nvPr/>
        </p:nvSpPr>
        <p:spPr>
          <a:xfrm>
            <a:off x="4181475" y="6122312"/>
            <a:ext cx="990293" cy="430887"/>
          </a:xfrm>
          <a:prstGeom prst="rect">
            <a:avLst/>
          </a:prstGeom>
          <a:solidFill>
            <a:srgbClr val="2A929E"/>
          </a:solidFill>
        </p:spPr>
        <p:txBody>
          <a:bodyPr wrap="square" rtlCol="0">
            <a:spAutoFit/>
          </a:bodyPr>
          <a:lstStyle/>
          <a:p>
            <a:r>
              <a:rPr lang="en-US" sz="2200" dirty="0">
                <a:solidFill>
                  <a:schemeClr val="bg1"/>
                </a:solidFill>
                <a:latin typeface="Times New Roman" panose="02020603050405020304" pitchFamily="18" charset="0"/>
                <a:cs typeface="Times New Roman" panose="02020603050405020304" pitchFamily="18" charset="0"/>
              </a:rPr>
              <a:t>47.9%</a:t>
            </a:r>
            <a:endParaRPr lang="en-IN" sz="2200" dirty="0">
              <a:solidFill>
                <a:schemeClr val="bg1"/>
              </a:solidFill>
              <a:latin typeface="Times New Roman" panose="02020603050405020304" pitchFamily="18" charset="0"/>
              <a:cs typeface="Times New Roman" panose="02020603050405020304" pitchFamily="18" charset="0"/>
            </a:endParaRPr>
          </a:p>
        </p:txBody>
      </p:sp>
      <p:sp>
        <p:nvSpPr>
          <p:cNvPr id="18" name="TextBox 17">
            <a:extLst>
              <a:ext uri="{FF2B5EF4-FFF2-40B4-BE49-F238E27FC236}">
                <a16:creationId xmlns:a16="http://schemas.microsoft.com/office/drawing/2014/main" id="{8ECE76DA-9DC4-B14F-A8A4-9BEBBC0775A0}"/>
              </a:ext>
            </a:extLst>
          </p:cNvPr>
          <p:cNvSpPr txBox="1"/>
          <p:nvPr/>
        </p:nvSpPr>
        <p:spPr>
          <a:xfrm>
            <a:off x="657225" y="6122312"/>
            <a:ext cx="944574" cy="430887"/>
          </a:xfrm>
          <a:prstGeom prst="rect">
            <a:avLst/>
          </a:prstGeom>
          <a:solidFill>
            <a:srgbClr val="2A929E"/>
          </a:solidFill>
        </p:spPr>
        <p:txBody>
          <a:bodyPr wrap="square" rtlCol="0">
            <a:spAutoFit/>
          </a:bodyPr>
          <a:lstStyle/>
          <a:p>
            <a:r>
              <a:rPr lang="en-US" sz="2200" dirty="0">
                <a:solidFill>
                  <a:schemeClr val="bg1"/>
                </a:solidFill>
                <a:latin typeface="Times New Roman" panose="02020603050405020304" pitchFamily="18" charset="0"/>
                <a:cs typeface="Times New Roman" panose="02020603050405020304" pitchFamily="18" charset="0"/>
              </a:rPr>
              <a:t>80.1%</a:t>
            </a:r>
            <a:endParaRPr lang="en-IN" sz="2200" dirty="0">
              <a:solidFill>
                <a:schemeClr val="bg1"/>
              </a:solidFill>
              <a:latin typeface="Times New Roman" panose="02020603050405020304" pitchFamily="18" charset="0"/>
              <a:cs typeface="Times New Roman" panose="02020603050405020304" pitchFamily="18" charset="0"/>
            </a:endParaRPr>
          </a:p>
        </p:txBody>
      </p:sp>
      <p:sp>
        <p:nvSpPr>
          <p:cNvPr id="19" name="TextBox 18">
            <a:extLst>
              <a:ext uri="{FF2B5EF4-FFF2-40B4-BE49-F238E27FC236}">
                <a16:creationId xmlns:a16="http://schemas.microsoft.com/office/drawing/2014/main" id="{444E2A68-9ECC-1EB6-F4EB-FD3D3274894E}"/>
              </a:ext>
            </a:extLst>
          </p:cNvPr>
          <p:cNvSpPr txBox="1"/>
          <p:nvPr/>
        </p:nvSpPr>
        <p:spPr>
          <a:xfrm>
            <a:off x="4181475" y="902994"/>
            <a:ext cx="990293" cy="430887"/>
          </a:xfrm>
          <a:prstGeom prst="rect">
            <a:avLst/>
          </a:prstGeom>
          <a:solidFill>
            <a:srgbClr val="2A929E"/>
          </a:solidFill>
        </p:spPr>
        <p:txBody>
          <a:bodyPr wrap="square" rtlCol="0">
            <a:spAutoFit/>
          </a:bodyPr>
          <a:lstStyle/>
          <a:p>
            <a:r>
              <a:rPr lang="en-US" sz="2200" dirty="0">
                <a:solidFill>
                  <a:schemeClr val="bg1"/>
                </a:solidFill>
                <a:latin typeface="Times New Roman" panose="02020603050405020304" pitchFamily="18" charset="0"/>
                <a:cs typeface="Times New Roman" panose="02020603050405020304" pitchFamily="18" charset="0"/>
              </a:rPr>
              <a:t>93.1%</a:t>
            </a:r>
            <a:endParaRPr lang="en-IN" sz="2200" dirty="0">
              <a:solidFill>
                <a:schemeClr val="bg1"/>
              </a:solidFill>
              <a:latin typeface="Times New Roman" panose="02020603050405020304" pitchFamily="18" charset="0"/>
              <a:cs typeface="Times New Roman" panose="02020603050405020304" pitchFamily="18" charset="0"/>
            </a:endParaRPr>
          </a:p>
        </p:txBody>
      </p:sp>
      <p:sp>
        <p:nvSpPr>
          <p:cNvPr id="20" name="TextBox 19">
            <a:extLst>
              <a:ext uri="{FF2B5EF4-FFF2-40B4-BE49-F238E27FC236}">
                <a16:creationId xmlns:a16="http://schemas.microsoft.com/office/drawing/2014/main" id="{9B03B246-BF8E-B33A-CB58-F8089C2C97D2}"/>
              </a:ext>
            </a:extLst>
          </p:cNvPr>
          <p:cNvSpPr txBox="1"/>
          <p:nvPr/>
        </p:nvSpPr>
        <p:spPr>
          <a:xfrm>
            <a:off x="657225" y="902994"/>
            <a:ext cx="990293" cy="430887"/>
          </a:xfrm>
          <a:prstGeom prst="rect">
            <a:avLst/>
          </a:prstGeom>
          <a:solidFill>
            <a:srgbClr val="2A929E"/>
          </a:solidFill>
        </p:spPr>
        <p:txBody>
          <a:bodyPr wrap="square" rtlCol="0">
            <a:spAutoFit/>
          </a:bodyPr>
          <a:lstStyle/>
          <a:p>
            <a:r>
              <a:rPr lang="en-US" sz="2200" dirty="0">
                <a:solidFill>
                  <a:schemeClr val="bg1"/>
                </a:solidFill>
                <a:latin typeface="Times New Roman" panose="02020603050405020304" pitchFamily="18" charset="0"/>
                <a:cs typeface="Times New Roman" panose="02020603050405020304" pitchFamily="18" charset="0"/>
              </a:rPr>
              <a:t>96.4%</a:t>
            </a:r>
            <a:endParaRPr lang="en-IN" sz="2200" dirty="0">
              <a:solidFill>
                <a:schemeClr val="bg1"/>
              </a:solidFill>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13BD400C-550A-7421-7D4C-A63BBB30E28E}"/>
              </a:ext>
            </a:extLst>
          </p:cNvPr>
          <p:cNvSpPr txBox="1"/>
          <p:nvPr/>
        </p:nvSpPr>
        <p:spPr>
          <a:xfrm>
            <a:off x="5700354" y="959226"/>
            <a:ext cx="6090479" cy="769441"/>
          </a:xfrm>
          <a:prstGeom prst="rect">
            <a:avLst/>
          </a:prstGeom>
          <a:solidFill>
            <a:srgbClr val="2A929E"/>
          </a:solidFill>
        </p:spPr>
        <p:txBody>
          <a:bodyPr wrap="square" rtlCol="0">
            <a:spAutoFit/>
          </a:bodyPr>
          <a:lstStyle/>
          <a:p>
            <a:r>
              <a:rPr lang="en-US" sz="2200" dirty="0">
                <a:solidFill>
                  <a:schemeClr val="bg1"/>
                </a:solidFill>
                <a:latin typeface="Times New Roman" panose="02020603050405020304" pitchFamily="18" charset="0"/>
                <a:cs typeface="Times New Roman" panose="02020603050405020304" pitchFamily="18" charset="0"/>
              </a:rPr>
              <a:t>Table 5: English reading and comprehension in Std III-VIII. 2022</a:t>
            </a:r>
            <a:endParaRPr lang="en-IN" sz="22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836960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8CA65FFB-7E08-977B-D911-9F7BD92DE2CD}"/>
              </a:ext>
            </a:extLst>
          </p:cNvPr>
          <p:cNvSpPr/>
          <p:nvPr/>
        </p:nvSpPr>
        <p:spPr>
          <a:xfrm>
            <a:off x="40040" y="758082"/>
            <a:ext cx="45719" cy="6099918"/>
          </a:xfrm>
          <a:prstGeom prst="rect">
            <a:avLst/>
          </a:prstGeom>
          <a:solidFill>
            <a:srgbClr val="2A929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ectangle 14">
            <a:extLst>
              <a:ext uri="{FF2B5EF4-FFF2-40B4-BE49-F238E27FC236}">
                <a16:creationId xmlns:a16="http://schemas.microsoft.com/office/drawing/2014/main" id="{2B3A51E8-EB68-061D-AB0D-09504B5A9F8E}"/>
              </a:ext>
            </a:extLst>
          </p:cNvPr>
          <p:cNvSpPr/>
          <p:nvPr/>
        </p:nvSpPr>
        <p:spPr>
          <a:xfrm>
            <a:off x="119610" y="758082"/>
            <a:ext cx="45719" cy="6099918"/>
          </a:xfrm>
          <a:prstGeom prst="rect">
            <a:avLst/>
          </a:prstGeom>
          <a:solidFill>
            <a:srgbClr val="006CB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1D02F44F-64B1-83CE-3E0E-127B360B034D}"/>
              </a:ext>
            </a:extLst>
          </p:cNvPr>
          <p:cNvSpPr txBox="1"/>
          <p:nvPr/>
        </p:nvSpPr>
        <p:spPr>
          <a:xfrm>
            <a:off x="6809793" y="5517340"/>
            <a:ext cx="5260457" cy="1107996"/>
          </a:xfrm>
          <a:prstGeom prst="rect">
            <a:avLst/>
          </a:prstGeom>
          <a:solidFill>
            <a:schemeClr val="accent1">
              <a:lumMod val="20000"/>
              <a:lumOff val="80000"/>
            </a:schemeClr>
          </a:solidFill>
        </p:spPr>
        <p:txBody>
          <a:bodyPr wrap="square">
            <a:spAutoFit/>
          </a:bodyPr>
          <a:lstStyle/>
          <a:p>
            <a:pPr marL="342900" indent="-342900" algn="l">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Private tuition is increasing over the years. Both govt and </a:t>
            </a:r>
            <a:r>
              <a:rPr lang="en-US" sz="2200" dirty="0" err="1">
                <a:latin typeface="Times New Roman" panose="02020603050405020304" pitchFamily="18" charset="0"/>
                <a:cs typeface="Times New Roman" panose="02020603050405020304" pitchFamily="18" charset="0"/>
              </a:rPr>
              <a:t>pvt</a:t>
            </a:r>
            <a:r>
              <a:rPr lang="en-US" sz="2200" dirty="0">
                <a:latin typeface="Times New Roman" panose="02020603050405020304" pitchFamily="18" charset="0"/>
                <a:cs typeface="Times New Roman" panose="02020603050405020304" pitchFamily="18" charset="0"/>
              </a:rPr>
              <a:t> school students are likely to take paid tuitions. </a:t>
            </a:r>
          </a:p>
        </p:txBody>
      </p:sp>
      <p:sp>
        <p:nvSpPr>
          <p:cNvPr id="6" name="Title 1">
            <a:extLst>
              <a:ext uri="{FF2B5EF4-FFF2-40B4-BE49-F238E27FC236}">
                <a16:creationId xmlns:a16="http://schemas.microsoft.com/office/drawing/2014/main" id="{D2BEDEDF-0068-1967-7508-E3616A6FD15D}"/>
              </a:ext>
            </a:extLst>
          </p:cNvPr>
          <p:cNvSpPr txBox="1">
            <a:spLocks/>
          </p:cNvSpPr>
          <p:nvPr/>
        </p:nvSpPr>
        <p:spPr>
          <a:xfrm>
            <a:off x="0" y="0"/>
            <a:ext cx="12192000" cy="806895"/>
          </a:xfrm>
          <a:prstGeom prst="rect">
            <a:avLst/>
          </a:prstGeom>
          <a:solidFill>
            <a:srgbClr val="2A929E"/>
          </a:solidFill>
        </p:spPr>
        <p:txBody>
          <a:bodyPr vert="horz" lIns="91440" tIns="45720" rIns="91440" bIns="45720" rtlCol="0" anchor="ctr">
            <a:normAutofit fontScale="9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3900" b="1" dirty="0">
                <a:solidFill>
                  <a:schemeClr val="bg1"/>
                </a:solidFill>
                <a:latin typeface="Times New Roman" panose="02020603050405020304" pitchFamily="18" charset="0"/>
                <a:cs typeface="Times New Roman" panose="02020603050405020304" pitchFamily="18" charset="0"/>
              </a:rPr>
              <a:t>Incidence of paid tuition is almost the same as national average</a:t>
            </a:r>
          </a:p>
        </p:txBody>
      </p:sp>
      <p:sp>
        <p:nvSpPr>
          <p:cNvPr id="17" name="Google Shape;99;p2">
            <a:extLst>
              <a:ext uri="{FF2B5EF4-FFF2-40B4-BE49-F238E27FC236}">
                <a16:creationId xmlns:a16="http://schemas.microsoft.com/office/drawing/2014/main" id="{71D60891-1A51-1EF2-B6E7-C3E35B52F8DF}"/>
              </a:ext>
            </a:extLst>
          </p:cNvPr>
          <p:cNvSpPr/>
          <p:nvPr/>
        </p:nvSpPr>
        <p:spPr>
          <a:xfrm>
            <a:off x="11623972" y="6553199"/>
            <a:ext cx="557588" cy="277091"/>
          </a:xfrm>
          <a:prstGeom prst="roundRect">
            <a:avLst>
              <a:gd name="adj" fmla="val 16667"/>
            </a:avLst>
          </a:prstGeom>
          <a:solidFill>
            <a:srgbClr val="006CB2"/>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IN" sz="1400" b="0" i="0" u="none" strike="noStrike" cap="none" dirty="0">
                <a:solidFill>
                  <a:schemeClr val="bg1"/>
                </a:solidFill>
                <a:ea typeface="Arial"/>
                <a:cs typeface="Arial"/>
                <a:sym typeface="Arial"/>
              </a:rPr>
              <a:t>11</a:t>
            </a:r>
            <a:endParaRPr sz="1400" b="0" i="0" u="none" strike="noStrike" cap="none" dirty="0">
              <a:solidFill>
                <a:schemeClr val="bg1"/>
              </a:solidFill>
              <a:ea typeface="Arial"/>
              <a:cs typeface="Arial"/>
              <a:sym typeface="Arial"/>
            </a:endParaRPr>
          </a:p>
        </p:txBody>
      </p:sp>
      <p:sp>
        <p:nvSpPr>
          <p:cNvPr id="3" name="TextBox 2">
            <a:extLst>
              <a:ext uri="{FF2B5EF4-FFF2-40B4-BE49-F238E27FC236}">
                <a16:creationId xmlns:a16="http://schemas.microsoft.com/office/drawing/2014/main" id="{F23988C5-83AA-805C-CCC1-933E91196AC5}"/>
              </a:ext>
            </a:extLst>
          </p:cNvPr>
          <p:cNvSpPr txBox="1"/>
          <p:nvPr/>
        </p:nvSpPr>
        <p:spPr>
          <a:xfrm>
            <a:off x="238694" y="909744"/>
            <a:ext cx="6372632" cy="769441"/>
          </a:xfrm>
          <a:prstGeom prst="rect">
            <a:avLst/>
          </a:prstGeom>
          <a:solidFill>
            <a:srgbClr val="2A929E"/>
          </a:solidFill>
        </p:spPr>
        <p:txBody>
          <a:bodyPr wrap="square" rtlCol="0">
            <a:spAutoFit/>
          </a:bodyPr>
          <a:lstStyle/>
          <a:p>
            <a:r>
              <a:rPr lang="en-US" sz="2200" dirty="0">
                <a:solidFill>
                  <a:schemeClr val="bg1"/>
                </a:solidFill>
                <a:latin typeface="Times New Roman" panose="02020603050405020304" pitchFamily="18" charset="0"/>
                <a:cs typeface="Times New Roman" panose="02020603050405020304" pitchFamily="18" charset="0"/>
              </a:rPr>
              <a:t>Chart 8: % Children in Std I-VIII who take paid tuition classes. 2022</a:t>
            </a:r>
            <a:endParaRPr lang="en-IN" sz="2200" dirty="0">
              <a:solidFill>
                <a:schemeClr val="bg1"/>
              </a:solidFill>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F9491DC2-E030-90DE-3417-949B97F4FD69}"/>
              </a:ext>
            </a:extLst>
          </p:cNvPr>
          <p:cNvSpPr txBox="1"/>
          <p:nvPr/>
        </p:nvSpPr>
        <p:spPr>
          <a:xfrm>
            <a:off x="6857652" y="909744"/>
            <a:ext cx="5214738" cy="769441"/>
          </a:xfrm>
          <a:prstGeom prst="rect">
            <a:avLst/>
          </a:prstGeom>
          <a:solidFill>
            <a:srgbClr val="2A929E"/>
          </a:solidFill>
        </p:spPr>
        <p:txBody>
          <a:bodyPr wrap="square" rtlCol="0">
            <a:spAutoFit/>
          </a:bodyPr>
          <a:lstStyle/>
          <a:p>
            <a:r>
              <a:rPr lang="en-US" sz="2200" dirty="0">
                <a:solidFill>
                  <a:schemeClr val="bg1"/>
                </a:solidFill>
                <a:latin typeface="Times New Roman" panose="02020603050405020304" pitchFamily="18" charset="0"/>
                <a:cs typeface="Times New Roman" panose="02020603050405020304" pitchFamily="18" charset="0"/>
              </a:rPr>
              <a:t>Chart 9: % Children in Std I-VIII who take paid tuition classes. By school type. 2014-22</a:t>
            </a:r>
            <a:endParaRPr lang="en-IN" sz="2200" dirty="0">
              <a:solidFill>
                <a:schemeClr val="bg1"/>
              </a:solidFill>
              <a:latin typeface="Times New Roman" panose="02020603050405020304" pitchFamily="18" charset="0"/>
              <a:cs typeface="Times New Roman" panose="02020603050405020304" pitchFamily="18" charset="0"/>
            </a:endParaRPr>
          </a:p>
        </p:txBody>
      </p:sp>
      <p:graphicFrame>
        <p:nvGraphicFramePr>
          <p:cNvPr id="4" name="Chart 3">
            <a:extLst>
              <a:ext uri="{FF2B5EF4-FFF2-40B4-BE49-F238E27FC236}">
                <a16:creationId xmlns:a16="http://schemas.microsoft.com/office/drawing/2014/main" id="{A8E5CA26-DC86-5790-49DA-F8A0C4499829}"/>
              </a:ext>
            </a:extLst>
          </p:cNvPr>
          <p:cNvGraphicFramePr>
            <a:graphicFrameLocks/>
          </p:cNvGraphicFramePr>
          <p:nvPr>
            <p:extLst>
              <p:ext uri="{D42A27DB-BD31-4B8C-83A1-F6EECF244321}">
                <p14:modId xmlns:p14="http://schemas.microsoft.com/office/powerpoint/2010/main" val="1555566380"/>
              </p:ext>
            </p:extLst>
          </p:nvPr>
        </p:nvGraphicFramePr>
        <p:xfrm>
          <a:off x="238693" y="1714923"/>
          <a:ext cx="6372631" cy="4930973"/>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8" name="Chart 7">
            <a:extLst>
              <a:ext uri="{FF2B5EF4-FFF2-40B4-BE49-F238E27FC236}">
                <a16:creationId xmlns:a16="http://schemas.microsoft.com/office/drawing/2014/main" id="{88650E52-6678-435C-83B8-A5AFDFB29A14}"/>
              </a:ext>
            </a:extLst>
          </p:cNvPr>
          <p:cNvGraphicFramePr>
            <a:graphicFrameLocks/>
          </p:cNvGraphicFramePr>
          <p:nvPr>
            <p:extLst>
              <p:ext uri="{D42A27DB-BD31-4B8C-83A1-F6EECF244321}">
                <p14:modId xmlns:p14="http://schemas.microsoft.com/office/powerpoint/2010/main" val="3497811872"/>
              </p:ext>
            </p:extLst>
          </p:nvPr>
        </p:nvGraphicFramePr>
        <p:xfrm>
          <a:off x="6848225" y="1765895"/>
          <a:ext cx="5212598" cy="365451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5232617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8CA65FFB-7E08-977B-D911-9F7BD92DE2CD}"/>
              </a:ext>
            </a:extLst>
          </p:cNvPr>
          <p:cNvSpPr/>
          <p:nvPr/>
        </p:nvSpPr>
        <p:spPr>
          <a:xfrm>
            <a:off x="40040" y="758082"/>
            <a:ext cx="45719" cy="6099918"/>
          </a:xfrm>
          <a:prstGeom prst="rect">
            <a:avLst/>
          </a:prstGeom>
          <a:solidFill>
            <a:srgbClr val="2A929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ectangle 14">
            <a:extLst>
              <a:ext uri="{FF2B5EF4-FFF2-40B4-BE49-F238E27FC236}">
                <a16:creationId xmlns:a16="http://schemas.microsoft.com/office/drawing/2014/main" id="{2B3A51E8-EB68-061D-AB0D-09504B5A9F8E}"/>
              </a:ext>
            </a:extLst>
          </p:cNvPr>
          <p:cNvSpPr/>
          <p:nvPr/>
        </p:nvSpPr>
        <p:spPr>
          <a:xfrm>
            <a:off x="119610" y="758082"/>
            <a:ext cx="45719" cy="6099918"/>
          </a:xfrm>
          <a:prstGeom prst="rect">
            <a:avLst/>
          </a:prstGeom>
          <a:solidFill>
            <a:srgbClr val="006CB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D9333476-7122-2B6A-4CF1-13B6D086FE18}"/>
              </a:ext>
            </a:extLst>
          </p:cNvPr>
          <p:cNvSpPr txBox="1"/>
          <p:nvPr/>
        </p:nvSpPr>
        <p:spPr>
          <a:xfrm>
            <a:off x="268888" y="5997443"/>
            <a:ext cx="11766811" cy="707886"/>
          </a:xfrm>
          <a:prstGeom prst="rect">
            <a:avLst/>
          </a:prstGeom>
          <a:solidFill>
            <a:schemeClr val="accent4">
              <a:lumMod val="20000"/>
              <a:lumOff val="80000"/>
            </a:schemeClr>
          </a:solidFill>
        </p:spPr>
        <p:txBody>
          <a:bodyPr wrap="square">
            <a:spAutoFit/>
          </a:bodyPr>
          <a:lstStyle/>
          <a:p>
            <a:pPr marL="342900" indent="-342900" algn="l">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Over the years, school infrastructure in the state has improved significantly. However, more needs to be done to ensure that a higher percentage of useable girls’ toilets are available. </a:t>
            </a:r>
          </a:p>
        </p:txBody>
      </p:sp>
      <p:sp>
        <p:nvSpPr>
          <p:cNvPr id="6" name="Title 1">
            <a:extLst>
              <a:ext uri="{FF2B5EF4-FFF2-40B4-BE49-F238E27FC236}">
                <a16:creationId xmlns:a16="http://schemas.microsoft.com/office/drawing/2014/main" id="{D2BEDEDF-0068-1967-7508-E3616A6FD15D}"/>
              </a:ext>
            </a:extLst>
          </p:cNvPr>
          <p:cNvSpPr txBox="1">
            <a:spLocks/>
          </p:cNvSpPr>
          <p:nvPr/>
        </p:nvSpPr>
        <p:spPr>
          <a:xfrm>
            <a:off x="0" y="0"/>
            <a:ext cx="12192000" cy="806895"/>
          </a:xfrm>
          <a:prstGeom prst="rect">
            <a:avLst/>
          </a:prstGeom>
          <a:solidFill>
            <a:srgbClr val="2A929E"/>
          </a:solidFill>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3900" b="1" dirty="0">
                <a:solidFill>
                  <a:schemeClr val="bg1"/>
                </a:solidFill>
                <a:latin typeface="Times New Roman" panose="02020603050405020304" pitchFamily="18" charset="0"/>
                <a:cs typeface="Times New Roman" panose="02020603050405020304" pitchFamily="18" charset="0"/>
              </a:rPr>
              <a:t>School facilities and RTE indicators over time</a:t>
            </a:r>
          </a:p>
        </p:txBody>
      </p:sp>
      <p:pic>
        <p:nvPicPr>
          <p:cNvPr id="7" name="Picture 6">
            <a:extLst>
              <a:ext uri="{FF2B5EF4-FFF2-40B4-BE49-F238E27FC236}">
                <a16:creationId xmlns:a16="http://schemas.microsoft.com/office/drawing/2014/main" id="{BCA7FCD7-C4A7-1A79-5BE6-759188739C03}"/>
              </a:ext>
            </a:extLst>
          </p:cNvPr>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10682001" y="27710"/>
            <a:ext cx="1491145" cy="762344"/>
          </a:xfrm>
          <a:prstGeom prst="rect">
            <a:avLst/>
          </a:prstGeom>
        </p:spPr>
      </p:pic>
      <p:sp>
        <p:nvSpPr>
          <p:cNvPr id="17" name="Google Shape;99;p2">
            <a:extLst>
              <a:ext uri="{FF2B5EF4-FFF2-40B4-BE49-F238E27FC236}">
                <a16:creationId xmlns:a16="http://schemas.microsoft.com/office/drawing/2014/main" id="{71D60891-1A51-1EF2-B6E7-C3E35B52F8DF}"/>
              </a:ext>
            </a:extLst>
          </p:cNvPr>
          <p:cNvSpPr/>
          <p:nvPr/>
        </p:nvSpPr>
        <p:spPr>
          <a:xfrm>
            <a:off x="11623972" y="6553199"/>
            <a:ext cx="557588" cy="277091"/>
          </a:xfrm>
          <a:prstGeom prst="roundRect">
            <a:avLst>
              <a:gd name="adj" fmla="val 16667"/>
            </a:avLst>
          </a:prstGeom>
          <a:solidFill>
            <a:srgbClr val="006CB2"/>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IN" sz="1400" b="0" i="0" u="none" strike="noStrike" cap="none" dirty="0">
                <a:solidFill>
                  <a:schemeClr val="bg1"/>
                </a:solidFill>
                <a:ea typeface="Arial"/>
                <a:cs typeface="Arial"/>
                <a:sym typeface="Arial"/>
              </a:rPr>
              <a:t>12</a:t>
            </a:r>
            <a:endParaRPr sz="1400" b="0" i="0" u="none" strike="noStrike" cap="none" dirty="0">
              <a:solidFill>
                <a:schemeClr val="bg1"/>
              </a:solidFill>
              <a:ea typeface="Arial"/>
              <a:cs typeface="Arial"/>
              <a:sym typeface="Arial"/>
            </a:endParaRPr>
          </a:p>
        </p:txBody>
      </p:sp>
      <p:sp>
        <p:nvSpPr>
          <p:cNvPr id="2" name="TextBox 1">
            <a:extLst>
              <a:ext uri="{FF2B5EF4-FFF2-40B4-BE49-F238E27FC236}">
                <a16:creationId xmlns:a16="http://schemas.microsoft.com/office/drawing/2014/main" id="{B071CB81-3868-CA85-34AE-ACE756459870}"/>
              </a:ext>
            </a:extLst>
          </p:cNvPr>
          <p:cNvSpPr txBox="1"/>
          <p:nvPr/>
        </p:nvSpPr>
        <p:spPr>
          <a:xfrm>
            <a:off x="305579" y="932236"/>
            <a:ext cx="11766811" cy="769441"/>
          </a:xfrm>
          <a:prstGeom prst="rect">
            <a:avLst/>
          </a:prstGeom>
          <a:solidFill>
            <a:schemeClr val="accent1">
              <a:lumMod val="20000"/>
              <a:lumOff val="80000"/>
            </a:schemeClr>
          </a:solidFill>
        </p:spPr>
        <p:txBody>
          <a:bodyPr wrap="square">
            <a:spAutoFit/>
          </a:bodyPr>
          <a:lstStyle/>
          <a:p>
            <a:pPr algn="l"/>
            <a:r>
              <a:rPr lang="en-US" sz="2200" dirty="0">
                <a:latin typeface="Times New Roman" panose="02020603050405020304" pitchFamily="18" charset="0"/>
                <a:cs typeface="Times New Roman" panose="02020603050405020304" pitchFamily="18" charset="0"/>
              </a:rPr>
              <a:t>Table 6: The largest govt primary school in the village is visited, and information is collected on RTE indicators and other school facilities based on observation on the day of visit.</a:t>
            </a:r>
          </a:p>
        </p:txBody>
      </p:sp>
      <p:pic>
        <p:nvPicPr>
          <p:cNvPr id="5" name="Google Shape;219;p10">
            <a:extLst>
              <a:ext uri="{FF2B5EF4-FFF2-40B4-BE49-F238E27FC236}">
                <a16:creationId xmlns:a16="http://schemas.microsoft.com/office/drawing/2014/main" id="{95304B2E-7983-0EBD-4E25-9EEB6256E014}"/>
              </a:ext>
            </a:extLst>
          </p:cNvPr>
          <p:cNvPicPr preferRelativeResize="0"/>
          <p:nvPr/>
        </p:nvPicPr>
        <p:blipFill>
          <a:blip r:embed="rId3" cstate="email">
            <a:extLst>
              <a:ext uri="{28A0092B-C50C-407E-A947-70E740481C1C}">
                <a14:useLocalDpi xmlns:a14="http://schemas.microsoft.com/office/drawing/2010/main" val="0"/>
              </a:ext>
            </a:extLst>
          </a:blip>
          <a:srcRect/>
          <a:stretch/>
        </p:blipFill>
        <p:spPr>
          <a:xfrm>
            <a:off x="7843640" y="2190369"/>
            <a:ext cx="4042782" cy="3145201"/>
          </a:xfrm>
          <a:prstGeom prst="rect">
            <a:avLst/>
          </a:prstGeom>
          <a:noFill/>
          <a:ln>
            <a:noFill/>
          </a:ln>
        </p:spPr>
      </p:pic>
      <p:graphicFrame>
        <p:nvGraphicFramePr>
          <p:cNvPr id="8" name="Table 7">
            <a:extLst>
              <a:ext uri="{FF2B5EF4-FFF2-40B4-BE49-F238E27FC236}">
                <a16:creationId xmlns:a16="http://schemas.microsoft.com/office/drawing/2014/main" id="{7A7FBFEC-FC4A-24A6-DB68-D8E9202B5A05}"/>
              </a:ext>
            </a:extLst>
          </p:cNvPr>
          <p:cNvGraphicFramePr>
            <a:graphicFrameLocks noGrp="1"/>
          </p:cNvGraphicFramePr>
          <p:nvPr>
            <p:extLst>
              <p:ext uri="{D42A27DB-BD31-4B8C-83A1-F6EECF244321}">
                <p14:modId xmlns:p14="http://schemas.microsoft.com/office/powerpoint/2010/main" val="1477561346"/>
              </p:ext>
            </p:extLst>
          </p:nvPr>
        </p:nvGraphicFramePr>
        <p:xfrm>
          <a:off x="305578" y="1764523"/>
          <a:ext cx="7165834" cy="4132366"/>
        </p:xfrm>
        <a:graphic>
          <a:graphicData uri="http://schemas.openxmlformats.org/drawingml/2006/table">
            <a:tbl>
              <a:tblPr>
                <a:tableStyleId>{5C22544A-7EE6-4342-B048-85BDC9FD1C3A}</a:tableStyleId>
              </a:tblPr>
              <a:tblGrid>
                <a:gridCol w="4393081">
                  <a:extLst>
                    <a:ext uri="{9D8B030D-6E8A-4147-A177-3AD203B41FA5}">
                      <a16:colId xmlns:a16="http://schemas.microsoft.com/office/drawing/2014/main" val="3499340974"/>
                    </a:ext>
                  </a:extLst>
                </a:gridCol>
                <a:gridCol w="981595">
                  <a:extLst>
                    <a:ext uri="{9D8B030D-6E8A-4147-A177-3AD203B41FA5}">
                      <a16:colId xmlns:a16="http://schemas.microsoft.com/office/drawing/2014/main" val="1068242094"/>
                    </a:ext>
                  </a:extLst>
                </a:gridCol>
                <a:gridCol w="850041">
                  <a:extLst>
                    <a:ext uri="{9D8B030D-6E8A-4147-A177-3AD203B41FA5}">
                      <a16:colId xmlns:a16="http://schemas.microsoft.com/office/drawing/2014/main" val="2531516030"/>
                    </a:ext>
                  </a:extLst>
                </a:gridCol>
                <a:gridCol w="941117">
                  <a:extLst>
                    <a:ext uri="{9D8B030D-6E8A-4147-A177-3AD203B41FA5}">
                      <a16:colId xmlns:a16="http://schemas.microsoft.com/office/drawing/2014/main" val="2854849931"/>
                    </a:ext>
                  </a:extLst>
                </a:gridCol>
              </a:tblGrid>
              <a:tr h="651575">
                <a:tc>
                  <a:txBody>
                    <a:bodyPr/>
                    <a:lstStyle/>
                    <a:p>
                      <a:pPr algn="ctr" fontAlgn="b"/>
                      <a:r>
                        <a:rPr lang="en-IN" sz="2200" b="0" u="none" strike="noStrike" dirty="0">
                          <a:solidFill>
                            <a:schemeClr val="bg1"/>
                          </a:solidFill>
                          <a:effectLst/>
                          <a:latin typeface="Times New Roman" panose="02020603050405020304" pitchFamily="18" charset="0"/>
                          <a:cs typeface="Times New Roman" panose="02020603050405020304" pitchFamily="18" charset="0"/>
                        </a:rPr>
                        <a:t>% Schools with</a:t>
                      </a:r>
                      <a:endParaRPr lang="en-IN" sz="2200" b="0" i="0" u="none" strike="noStrike" dirty="0">
                        <a:solidFill>
                          <a:schemeClr val="bg1"/>
                        </a:solidFill>
                        <a:effectLst/>
                        <a:latin typeface="Times New Roman" panose="02020603050405020304" pitchFamily="18" charset="0"/>
                        <a:cs typeface="Times New Roman" panose="02020603050405020304" pitchFamily="18" charset="0"/>
                      </a:endParaRPr>
                    </a:p>
                  </a:txBody>
                  <a:tcPr marL="6350" marR="6350" marT="6350" marB="0" anchor="ctr">
                    <a:solidFill>
                      <a:srgbClr val="4472C4"/>
                    </a:solidFill>
                  </a:tcPr>
                </a:tc>
                <a:tc>
                  <a:txBody>
                    <a:bodyPr/>
                    <a:lstStyle/>
                    <a:p>
                      <a:pPr algn="ctr" fontAlgn="b"/>
                      <a:r>
                        <a:rPr lang="en-IN" sz="2200" b="0" i="0" u="none" strike="noStrike" dirty="0">
                          <a:solidFill>
                            <a:schemeClr val="bg1"/>
                          </a:solidFill>
                          <a:effectLst/>
                          <a:latin typeface="Times New Roman" panose="02020603050405020304" pitchFamily="18" charset="0"/>
                          <a:cs typeface="Times New Roman" panose="02020603050405020304" pitchFamily="18" charset="0"/>
                        </a:rPr>
                        <a:t>2010</a:t>
                      </a:r>
                    </a:p>
                  </a:txBody>
                  <a:tcPr marL="6350" marR="6350" marT="6350" marB="0" anchor="ctr">
                    <a:lnR w="38100" cap="flat" cmpd="sng" algn="ctr">
                      <a:solidFill>
                        <a:schemeClr val="bg1"/>
                      </a:solidFill>
                      <a:prstDash val="solid"/>
                      <a:round/>
                      <a:headEnd type="none" w="med" len="med"/>
                      <a:tailEnd type="none" w="med" len="med"/>
                    </a:lnR>
                    <a:solidFill>
                      <a:srgbClr val="4472C4"/>
                    </a:solidFill>
                  </a:tcPr>
                </a:tc>
                <a:tc>
                  <a:txBody>
                    <a:bodyPr/>
                    <a:lstStyle/>
                    <a:p>
                      <a:pPr algn="ctr" fontAlgn="b"/>
                      <a:r>
                        <a:rPr lang="en-IN" sz="2200" b="0" i="0" u="none" strike="noStrike" dirty="0">
                          <a:solidFill>
                            <a:schemeClr val="bg1"/>
                          </a:solidFill>
                          <a:effectLst/>
                          <a:latin typeface="Times New Roman" panose="02020603050405020304" pitchFamily="18" charset="0"/>
                          <a:cs typeface="Times New Roman" panose="02020603050405020304" pitchFamily="18" charset="0"/>
                        </a:rPr>
                        <a:t>2018</a:t>
                      </a:r>
                    </a:p>
                  </a:txBody>
                  <a:tcPr marL="6350" marR="6350" marT="6350" marB="0" anchor="ctr">
                    <a:lnL w="38100" cap="flat" cmpd="sng" algn="ctr">
                      <a:solidFill>
                        <a:schemeClr val="bg1"/>
                      </a:solidFill>
                      <a:prstDash val="solid"/>
                      <a:round/>
                      <a:headEnd type="none" w="med" len="med"/>
                      <a:tailEnd type="none" w="med" len="med"/>
                    </a:lnL>
                    <a:solidFill>
                      <a:srgbClr val="4472C4"/>
                    </a:solidFill>
                  </a:tcPr>
                </a:tc>
                <a:tc>
                  <a:txBody>
                    <a:bodyPr/>
                    <a:lstStyle/>
                    <a:p>
                      <a:pPr algn="ctr" fontAlgn="b"/>
                      <a:r>
                        <a:rPr lang="en-IN" sz="2200" b="0" i="0" u="none" strike="noStrike" dirty="0">
                          <a:solidFill>
                            <a:schemeClr val="bg1"/>
                          </a:solidFill>
                          <a:effectLst/>
                          <a:latin typeface="Times New Roman" panose="02020603050405020304" pitchFamily="18" charset="0"/>
                          <a:cs typeface="Times New Roman" panose="02020603050405020304" pitchFamily="18" charset="0"/>
                        </a:rPr>
                        <a:t>2022</a:t>
                      </a:r>
                    </a:p>
                  </a:txBody>
                  <a:tcPr marL="6350" marR="6350" marT="6350" marB="0" anchor="ctr">
                    <a:solidFill>
                      <a:srgbClr val="4472C4"/>
                    </a:solidFill>
                  </a:tcPr>
                </a:tc>
                <a:extLst>
                  <a:ext uri="{0D108BD9-81ED-4DB2-BD59-A6C34878D82A}">
                    <a16:rowId xmlns:a16="http://schemas.microsoft.com/office/drawing/2014/main" val="1519523095"/>
                  </a:ext>
                </a:extLst>
              </a:tr>
              <a:tr h="531206">
                <a:tc>
                  <a:txBody>
                    <a:bodyPr/>
                    <a:lstStyle/>
                    <a:p>
                      <a:pPr algn="l" fontAlgn="b"/>
                      <a:r>
                        <a:rPr lang="en-IN" sz="2200" b="0" i="0" u="none" strike="noStrike" dirty="0">
                          <a:solidFill>
                            <a:srgbClr val="000000"/>
                          </a:solidFill>
                          <a:effectLst/>
                          <a:latin typeface="Times New Roman" panose="02020603050405020304" pitchFamily="18" charset="0"/>
                          <a:cs typeface="Times New Roman" panose="02020603050405020304" pitchFamily="18" charset="0"/>
                        </a:rPr>
                        <a:t>Mid-day meal served on day of visit</a:t>
                      </a:r>
                    </a:p>
                  </a:txBody>
                  <a:tcPr marL="6350" marR="6350" marT="6350" marB="0" anchor="ctr"/>
                </a:tc>
                <a:tc>
                  <a:txBody>
                    <a:bodyPr/>
                    <a:lstStyle/>
                    <a:p>
                      <a:pPr algn="ctr" fontAlgn="ctr"/>
                      <a:r>
                        <a:rPr lang="en-US" sz="2200" b="0" i="0" u="none" strike="noStrike" dirty="0">
                          <a:solidFill>
                            <a:srgbClr val="000000"/>
                          </a:solidFill>
                          <a:effectLst/>
                          <a:latin typeface="Times New Roman" panose="02020603050405020304" pitchFamily="18" charset="0"/>
                          <a:cs typeface="Times New Roman" panose="02020603050405020304" pitchFamily="18" charset="0"/>
                        </a:rPr>
                        <a:t>47.1</a:t>
                      </a:r>
                      <a:endParaRPr lang="en-IN" sz="2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lnR w="38100" cap="flat" cmpd="sng" algn="ctr">
                      <a:solidFill>
                        <a:schemeClr val="bg1"/>
                      </a:solidFill>
                      <a:prstDash val="solid"/>
                      <a:round/>
                      <a:headEnd type="none" w="med" len="med"/>
                      <a:tailEnd type="none" w="med" len="med"/>
                    </a:lnR>
                  </a:tcPr>
                </a:tc>
                <a:tc>
                  <a:txBody>
                    <a:bodyPr/>
                    <a:lstStyle/>
                    <a:p>
                      <a:pPr algn="ctr" fontAlgn="ctr"/>
                      <a:r>
                        <a:rPr lang="en-US" sz="2200" b="0" i="0" u="none" strike="noStrike" dirty="0">
                          <a:solidFill>
                            <a:srgbClr val="000000"/>
                          </a:solidFill>
                          <a:effectLst/>
                          <a:latin typeface="Times New Roman" panose="02020603050405020304" pitchFamily="18" charset="0"/>
                          <a:cs typeface="Times New Roman" panose="02020603050405020304" pitchFamily="18" charset="0"/>
                        </a:rPr>
                        <a:t>36.2</a:t>
                      </a:r>
                      <a:endParaRPr lang="en-IN" sz="2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lnL w="38100" cap="flat" cmpd="sng" algn="ctr">
                      <a:solidFill>
                        <a:schemeClr val="bg1"/>
                      </a:solidFill>
                      <a:prstDash val="solid"/>
                      <a:round/>
                      <a:headEnd type="none" w="med" len="med"/>
                      <a:tailEnd type="none" w="med" len="med"/>
                    </a:lnL>
                  </a:tcPr>
                </a:tc>
                <a:tc>
                  <a:txBody>
                    <a:bodyPr/>
                    <a:lstStyle/>
                    <a:p>
                      <a:pPr algn="ctr" fontAlgn="ctr"/>
                      <a:r>
                        <a:rPr lang="en-IN" sz="2200" b="0" i="0" u="none" strike="noStrike" dirty="0">
                          <a:solidFill>
                            <a:srgbClr val="000000"/>
                          </a:solidFill>
                          <a:effectLst/>
                          <a:latin typeface="Times New Roman" panose="02020603050405020304" pitchFamily="18" charset="0"/>
                          <a:cs typeface="Times New Roman" panose="02020603050405020304" pitchFamily="18" charset="0"/>
                        </a:rPr>
                        <a:t>51.3</a:t>
                      </a:r>
                    </a:p>
                  </a:txBody>
                  <a:tcPr marL="6350" marR="6350" marT="6350" marB="0" anchor="ctr"/>
                </a:tc>
                <a:extLst>
                  <a:ext uri="{0D108BD9-81ED-4DB2-BD59-A6C34878D82A}">
                    <a16:rowId xmlns:a16="http://schemas.microsoft.com/office/drawing/2014/main" val="2886563189"/>
                  </a:ext>
                </a:extLst>
              </a:tr>
              <a:tr h="601101">
                <a:tc>
                  <a:txBody>
                    <a:bodyPr/>
                    <a:lstStyle/>
                    <a:p>
                      <a:pPr algn="l" fontAlgn="b"/>
                      <a:r>
                        <a:rPr lang="en-IN" sz="2200" b="0" i="0" u="none" strike="noStrike" dirty="0">
                          <a:solidFill>
                            <a:srgbClr val="000000"/>
                          </a:solidFill>
                          <a:effectLst/>
                          <a:latin typeface="Times New Roman" panose="02020603050405020304" pitchFamily="18" charset="0"/>
                          <a:cs typeface="Times New Roman" panose="02020603050405020304" pitchFamily="18" charset="0"/>
                        </a:rPr>
                        <a:t>Drinking water available</a:t>
                      </a:r>
                    </a:p>
                  </a:txBody>
                  <a:tcPr marL="6350" marR="6350" marT="6350" marB="0" anchor="ctr">
                    <a:solidFill>
                      <a:srgbClr val="CFD5EA"/>
                    </a:solidFill>
                  </a:tcPr>
                </a:tc>
                <a:tc>
                  <a:txBody>
                    <a:bodyPr/>
                    <a:lstStyle/>
                    <a:p>
                      <a:pPr algn="ctr" fontAlgn="ctr"/>
                      <a:r>
                        <a:rPr lang="en-IN" sz="2200" b="0" i="0" u="none" strike="noStrike" dirty="0">
                          <a:solidFill>
                            <a:srgbClr val="000000"/>
                          </a:solidFill>
                          <a:effectLst/>
                          <a:latin typeface="Times New Roman" panose="02020603050405020304" pitchFamily="18" charset="0"/>
                          <a:cs typeface="Times New Roman" panose="02020603050405020304" pitchFamily="18" charset="0"/>
                        </a:rPr>
                        <a:t>53.2</a:t>
                      </a:r>
                    </a:p>
                  </a:txBody>
                  <a:tcPr marL="6350" marR="6350" marT="6350" marB="0" anchor="ctr">
                    <a:lnR w="38100" cap="flat" cmpd="sng" algn="ctr">
                      <a:solidFill>
                        <a:schemeClr val="bg1"/>
                      </a:solidFill>
                      <a:prstDash val="solid"/>
                      <a:round/>
                      <a:headEnd type="none" w="med" len="med"/>
                      <a:tailEnd type="none" w="med" len="med"/>
                    </a:lnR>
                    <a:solidFill>
                      <a:srgbClr val="CFD5EA"/>
                    </a:solidFill>
                  </a:tcPr>
                </a:tc>
                <a:tc>
                  <a:txBody>
                    <a:bodyPr/>
                    <a:lstStyle/>
                    <a:p>
                      <a:pPr algn="ctr" fontAlgn="ctr"/>
                      <a:r>
                        <a:rPr lang="en-IN" sz="2200" b="0" i="0" u="none" strike="noStrike" dirty="0">
                          <a:solidFill>
                            <a:srgbClr val="000000"/>
                          </a:solidFill>
                          <a:effectLst/>
                          <a:latin typeface="Times New Roman" panose="02020603050405020304" pitchFamily="18" charset="0"/>
                          <a:cs typeface="Times New Roman" panose="02020603050405020304" pitchFamily="18" charset="0"/>
                        </a:rPr>
                        <a:t>44.7</a:t>
                      </a:r>
                    </a:p>
                  </a:txBody>
                  <a:tcPr marL="6350" marR="6350" marT="6350" marB="0" anchor="ctr">
                    <a:lnL w="38100" cap="flat" cmpd="sng" algn="ctr">
                      <a:solidFill>
                        <a:schemeClr val="bg1"/>
                      </a:solidFill>
                      <a:prstDash val="solid"/>
                      <a:round/>
                      <a:headEnd type="none" w="med" len="med"/>
                      <a:tailEnd type="none" w="med" len="med"/>
                    </a:lnL>
                    <a:solidFill>
                      <a:srgbClr val="CFD5EA"/>
                    </a:solidFill>
                  </a:tcPr>
                </a:tc>
                <a:tc>
                  <a:txBody>
                    <a:bodyPr/>
                    <a:lstStyle/>
                    <a:p>
                      <a:pPr algn="ctr" fontAlgn="ctr"/>
                      <a:r>
                        <a:rPr lang="en-IN" sz="2200" b="0" i="0" u="none" strike="noStrike" dirty="0">
                          <a:solidFill>
                            <a:srgbClr val="000000"/>
                          </a:solidFill>
                          <a:effectLst/>
                          <a:latin typeface="Times New Roman" panose="02020603050405020304" pitchFamily="18" charset="0"/>
                          <a:cs typeface="Times New Roman" panose="02020603050405020304" pitchFamily="18" charset="0"/>
                        </a:rPr>
                        <a:t>62.0</a:t>
                      </a:r>
                    </a:p>
                  </a:txBody>
                  <a:tcPr marL="6350" marR="6350" marT="6350" marB="0" anchor="ctr">
                    <a:solidFill>
                      <a:schemeClr val="accent6">
                        <a:lumMod val="60000"/>
                        <a:lumOff val="40000"/>
                      </a:schemeClr>
                    </a:solidFill>
                  </a:tcPr>
                </a:tc>
                <a:extLst>
                  <a:ext uri="{0D108BD9-81ED-4DB2-BD59-A6C34878D82A}">
                    <a16:rowId xmlns:a16="http://schemas.microsoft.com/office/drawing/2014/main" val="2163049076"/>
                  </a:ext>
                </a:extLst>
              </a:tr>
              <a:tr h="587121">
                <a:tc>
                  <a:txBody>
                    <a:bodyPr/>
                    <a:lstStyle/>
                    <a:p>
                      <a:pPr algn="l" fontAlgn="b"/>
                      <a:r>
                        <a:rPr lang="en-IN" sz="2200" b="0" i="0" u="none" strike="noStrike" dirty="0">
                          <a:solidFill>
                            <a:srgbClr val="000000"/>
                          </a:solidFill>
                          <a:effectLst/>
                          <a:latin typeface="Times New Roman" panose="02020603050405020304" pitchFamily="18" charset="0"/>
                          <a:cs typeface="Times New Roman" panose="02020603050405020304" pitchFamily="18" charset="0"/>
                        </a:rPr>
                        <a:t>Useable toilet</a:t>
                      </a:r>
                    </a:p>
                  </a:txBody>
                  <a:tcPr marL="6350" marR="6350" marT="6350" marB="0" anchor="ctr"/>
                </a:tc>
                <a:tc>
                  <a:txBody>
                    <a:bodyPr/>
                    <a:lstStyle/>
                    <a:p>
                      <a:pPr algn="ctr" fontAlgn="ctr"/>
                      <a:r>
                        <a:rPr lang="en-US" sz="2200" b="0" i="0" u="none" strike="noStrike" dirty="0">
                          <a:solidFill>
                            <a:srgbClr val="000000"/>
                          </a:solidFill>
                          <a:effectLst/>
                          <a:latin typeface="Times New Roman" panose="02020603050405020304" pitchFamily="18" charset="0"/>
                          <a:cs typeface="Times New Roman" panose="02020603050405020304" pitchFamily="18" charset="0"/>
                        </a:rPr>
                        <a:t>25.3</a:t>
                      </a:r>
                      <a:endParaRPr lang="en-IN" sz="2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lnR w="38100" cap="flat" cmpd="sng" algn="ctr">
                      <a:solidFill>
                        <a:schemeClr val="bg1"/>
                      </a:solidFill>
                      <a:prstDash val="solid"/>
                      <a:round/>
                      <a:headEnd type="none" w="med" len="med"/>
                      <a:tailEnd type="none" w="med" len="med"/>
                    </a:lnR>
                  </a:tcPr>
                </a:tc>
                <a:tc>
                  <a:txBody>
                    <a:bodyPr/>
                    <a:lstStyle/>
                    <a:p>
                      <a:pPr algn="ctr" fontAlgn="ctr"/>
                      <a:r>
                        <a:rPr lang="en-US" sz="2200" b="0" i="0" u="none" strike="noStrike" dirty="0">
                          <a:solidFill>
                            <a:srgbClr val="000000"/>
                          </a:solidFill>
                          <a:effectLst/>
                          <a:latin typeface="Times New Roman" panose="02020603050405020304" pitchFamily="18" charset="0"/>
                          <a:cs typeface="Times New Roman" panose="02020603050405020304" pitchFamily="18" charset="0"/>
                        </a:rPr>
                        <a:t>50.0</a:t>
                      </a:r>
                      <a:endParaRPr lang="en-IN" sz="2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lnL w="38100" cap="flat" cmpd="sng" algn="ctr">
                      <a:solidFill>
                        <a:schemeClr val="bg1"/>
                      </a:solidFill>
                      <a:prstDash val="solid"/>
                      <a:round/>
                      <a:headEnd type="none" w="med" len="med"/>
                      <a:tailEnd type="none" w="med" len="med"/>
                    </a:lnL>
                  </a:tcPr>
                </a:tc>
                <a:tc>
                  <a:txBody>
                    <a:bodyPr/>
                    <a:lstStyle/>
                    <a:p>
                      <a:pPr algn="ctr" fontAlgn="ctr"/>
                      <a:r>
                        <a:rPr lang="en-IN" sz="2200" b="0" i="0" u="none" strike="noStrike" dirty="0">
                          <a:solidFill>
                            <a:srgbClr val="000000"/>
                          </a:solidFill>
                          <a:effectLst/>
                          <a:latin typeface="Times New Roman" panose="02020603050405020304" pitchFamily="18" charset="0"/>
                          <a:cs typeface="Times New Roman" panose="02020603050405020304" pitchFamily="18" charset="0"/>
                        </a:rPr>
                        <a:t>60.1</a:t>
                      </a:r>
                    </a:p>
                  </a:txBody>
                  <a:tcPr marL="6350" marR="6350" marT="6350" marB="0" anchor="ctr">
                    <a:solidFill>
                      <a:schemeClr val="accent6">
                        <a:lumMod val="60000"/>
                        <a:lumOff val="40000"/>
                      </a:schemeClr>
                    </a:solidFill>
                  </a:tcPr>
                </a:tc>
                <a:extLst>
                  <a:ext uri="{0D108BD9-81ED-4DB2-BD59-A6C34878D82A}">
                    <a16:rowId xmlns:a16="http://schemas.microsoft.com/office/drawing/2014/main" val="1350180320"/>
                  </a:ext>
                </a:extLst>
              </a:tr>
              <a:tr h="587121">
                <a:tc>
                  <a:txBody>
                    <a:bodyPr/>
                    <a:lstStyle/>
                    <a:p>
                      <a:pPr algn="l" fontAlgn="b"/>
                      <a:r>
                        <a:rPr lang="en-IN" sz="2200" b="0" i="0" u="none" strike="noStrike" dirty="0">
                          <a:solidFill>
                            <a:srgbClr val="000000"/>
                          </a:solidFill>
                          <a:effectLst/>
                          <a:latin typeface="Times New Roman" panose="02020603050405020304" pitchFamily="18" charset="0"/>
                          <a:cs typeface="Times New Roman" panose="02020603050405020304" pitchFamily="18" charset="0"/>
                        </a:rPr>
                        <a:t>Separate, useable girls’ toilet</a:t>
                      </a:r>
                    </a:p>
                  </a:txBody>
                  <a:tcPr marL="6350" marR="6350" marT="6350" marB="0" anchor="ctr">
                    <a:solidFill>
                      <a:srgbClr val="CFD5EA"/>
                    </a:solidFill>
                  </a:tcPr>
                </a:tc>
                <a:tc>
                  <a:txBody>
                    <a:bodyPr/>
                    <a:lstStyle/>
                    <a:p>
                      <a:pPr algn="ctr" fontAlgn="ctr"/>
                      <a:r>
                        <a:rPr lang="en-US" sz="2200" b="0" i="0" u="none" strike="noStrike" dirty="0">
                          <a:solidFill>
                            <a:srgbClr val="000000"/>
                          </a:solidFill>
                          <a:effectLst/>
                          <a:latin typeface="Times New Roman" panose="02020603050405020304" pitchFamily="18" charset="0"/>
                          <a:cs typeface="Times New Roman" panose="02020603050405020304" pitchFamily="18" charset="0"/>
                        </a:rPr>
                        <a:t>12.0</a:t>
                      </a:r>
                      <a:endParaRPr lang="en-IN" sz="2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lnR w="38100" cap="flat" cmpd="sng" algn="ctr">
                      <a:solidFill>
                        <a:schemeClr val="bg1"/>
                      </a:solidFill>
                      <a:prstDash val="solid"/>
                      <a:round/>
                      <a:headEnd type="none" w="med" len="med"/>
                      <a:tailEnd type="none" w="med" len="med"/>
                    </a:lnR>
                    <a:solidFill>
                      <a:srgbClr val="CFD5EA"/>
                    </a:solidFill>
                  </a:tcPr>
                </a:tc>
                <a:tc>
                  <a:txBody>
                    <a:bodyPr/>
                    <a:lstStyle/>
                    <a:p>
                      <a:pPr algn="ctr" fontAlgn="ctr"/>
                      <a:r>
                        <a:rPr lang="en-US" sz="2200" b="0" i="0" u="none" strike="noStrike" dirty="0">
                          <a:solidFill>
                            <a:srgbClr val="000000"/>
                          </a:solidFill>
                          <a:effectLst/>
                          <a:latin typeface="Times New Roman" panose="02020603050405020304" pitchFamily="18" charset="0"/>
                          <a:cs typeface="Times New Roman" panose="02020603050405020304" pitchFamily="18" charset="0"/>
                        </a:rPr>
                        <a:t>28.2</a:t>
                      </a:r>
                      <a:endParaRPr lang="en-IN" sz="2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lnL w="38100" cap="flat" cmpd="sng" algn="ctr">
                      <a:solidFill>
                        <a:schemeClr val="bg1"/>
                      </a:solidFill>
                      <a:prstDash val="solid"/>
                      <a:round/>
                      <a:headEnd type="none" w="med" len="med"/>
                      <a:tailEnd type="none" w="med" len="med"/>
                    </a:lnL>
                    <a:solidFill>
                      <a:srgbClr val="CFD5EA"/>
                    </a:solidFill>
                  </a:tcPr>
                </a:tc>
                <a:tc>
                  <a:txBody>
                    <a:bodyPr/>
                    <a:lstStyle/>
                    <a:p>
                      <a:pPr algn="ctr" fontAlgn="ctr"/>
                      <a:r>
                        <a:rPr lang="en-US" sz="2200" b="0" i="0" u="none" strike="noStrike" dirty="0">
                          <a:solidFill>
                            <a:srgbClr val="000000"/>
                          </a:solidFill>
                          <a:effectLst/>
                          <a:latin typeface="Times New Roman" panose="02020603050405020304" pitchFamily="18" charset="0"/>
                          <a:cs typeface="Times New Roman" panose="02020603050405020304" pitchFamily="18" charset="0"/>
                        </a:rPr>
                        <a:t>43.6</a:t>
                      </a:r>
                      <a:endParaRPr lang="en-IN" sz="2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solidFill>
                      <a:srgbClr val="CFD5EA"/>
                    </a:solidFill>
                  </a:tcPr>
                </a:tc>
                <a:extLst>
                  <a:ext uri="{0D108BD9-81ED-4DB2-BD59-A6C34878D82A}">
                    <a16:rowId xmlns:a16="http://schemas.microsoft.com/office/drawing/2014/main" val="66771826"/>
                  </a:ext>
                </a:extLst>
              </a:tr>
              <a:tr h="587121">
                <a:tc>
                  <a:txBody>
                    <a:bodyPr/>
                    <a:lstStyle/>
                    <a:p>
                      <a:pPr algn="l" fontAlgn="b"/>
                      <a:r>
                        <a:rPr lang="en-IN" sz="2200" b="0" i="0" u="none" strike="noStrike" dirty="0">
                          <a:solidFill>
                            <a:srgbClr val="000000"/>
                          </a:solidFill>
                          <a:effectLst/>
                          <a:latin typeface="Times New Roman" panose="02020603050405020304" pitchFamily="18" charset="0"/>
                          <a:cs typeface="Times New Roman" panose="02020603050405020304" pitchFamily="18" charset="0"/>
                        </a:rPr>
                        <a:t>Electricity connection</a:t>
                      </a:r>
                    </a:p>
                  </a:txBody>
                  <a:tcPr marL="6350" marR="6350" marT="6350" marB="0" anchor="ctr"/>
                </a:tc>
                <a:tc>
                  <a:txBody>
                    <a:bodyPr/>
                    <a:lstStyle/>
                    <a:p>
                      <a:pPr algn="ctr" fontAlgn="ctr"/>
                      <a:endParaRPr lang="en-IN" sz="2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lnR w="38100" cap="flat" cmpd="sng" algn="ctr">
                      <a:solidFill>
                        <a:schemeClr val="bg1"/>
                      </a:solidFill>
                      <a:prstDash val="solid"/>
                      <a:round/>
                      <a:headEnd type="none" w="med" len="med"/>
                      <a:tailEnd type="none" w="med" len="med"/>
                    </a:lnR>
                  </a:tcPr>
                </a:tc>
                <a:tc>
                  <a:txBody>
                    <a:bodyPr/>
                    <a:lstStyle/>
                    <a:p>
                      <a:pPr algn="ctr" fontAlgn="ctr"/>
                      <a:r>
                        <a:rPr lang="en-US" sz="2200" b="0" i="0" u="none" strike="noStrike" dirty="0">
                          <a:solidFill>
                            <a:srgbClr val="000000"/>
                          </a:solidFill>
                          <a:effectLst/>
                          <a:latin typeface="Times New Roman" panose="02020603050405020304" pitchFamily="18" charset="0"/>
                          <a:cs typeface="Times New Roman" panose="02020603050405020304" pitchFamily="18" charset="0"/>
                        </a:rPr>
                        <a:t>62.8</a:t>
                      </a:r>
                      <a:endParaRPr lang="en-IN" sz="2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lnL w="38100" cap="flat" cmpd="sng" algn="ctr">
                      <a:solidFill>
                        <a:schemeClr val="bg1"/>
                      </a:solidFill>
                      <a:prstDash val="solid"/>
                      <a:round/>
                      <a:headEnd type="none" w="med" len="med"/>
                      <a:tailEnd type="none" w="med" len="med"/>
                    </a:lnL>
                  </a:tcPr>
                </a:tc>
                <a:tc>
                  <a:txBody>
                    <a:bodyPr/>
                    <a:lstStyle/>
                    <a:p>
                      <a:pPr algn="ctr" fontAlgn="ctr"/>
                      <a:r>
                        <a:rPr lang="en-IN" sz="2200" b="0" dirty="0">
                          <a:latin typeface="Times New Roman" panose="02020603050405020304" pitchFamily="18" charset="0"/>
                          <a:cs typeface="Times New Roman" panose="02020603050405020304" pitchFamily="18" charset="0"/>
                        </a:rPr>
                        <a:t>79.3</a:t>
                      </a:r>
                      <a:endParaRPr lang="en-IN" sz="2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extLst>
                  <a:ext uri="{0D108BD9-81ED-4DB2-BD59-A6C34878D82A}">
                    <a16:rowId xmlns:a16="http://schemas.microsoft.com/office/drawing/2014/main" val="4229208497"/>
                  </a:ext>
                </a:extLst>
              </a:tr>
              <a:tr h="587121">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IN" sz="2200" b="0" i="0" u="none" strike="noStrike" dirty="0">
                          <a:solidFill>
                            <a:srgbClr val="000000"/>
                          </a:solidFill>
                          <a:effectLst/>
                          <a:latin typeface="Times New Roman" panose="02020603050405020304" pitchFamily="18" charset="0"/>
                          <a:cs typeface="Times New Roman" panose="02020603050405020304" pitchFamily="18" charset="0"/>
                        </a:rPr>
                        <a:t>Playground</a:t>
                      </a:r>
                    </a:p>
                  </a:txBody>
                  <a:tcPr marL="6350" marR="6350" marT="6350" marB="0" anchor="ctr"/>
                </a:tc>
                <a:tc>
                  <a:txBody>
                    <a:bodyPr/>
                    <a:lstStyle/>
                    <a:p>
                      <a:pPr algn="ctr" fontAlgn="ctr"/>
                      <a:r>
                        <a:rPr lang="en-US" sz="2200" b="0" i="0" u="none" strike="noStrike" dirty="0">
                          <a:solidFill>
                            <a:srgbClr val="000000"/>
                          </a:solidFill>
                          <a:effectLst/>
                          <a:latin typeface="Times New Roman" panose="02020603050405020304" pitchFamily="18" charset="0"/>
                          <a:cs typeface="Times New Roman" panose="02020603050405020304" pitchFamily="18" charset="0"/>
                        </a:rPr>
                        <a:t>58.9</a:t>
                      </a:r>
                      <a:endParaRPr lang="en-IN" sz="2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lnR w="38100" cap="flat" cmpd="sng" algn="ctr">
                      <a:solidFill>
                        <a:schemeClr val="bg1"/>
                      </a:solidFill>
                      <a:prstDash val="solid"/>
                      <a:round/>
                      <a:headEnd type="none" w="med" len="med"/>
                      <a:tailEnd type="none" w="med" len="med"/>
                    </a:lnR>
                  </a:tcPr>
                </a:tc>
                <a:tc>
                  <a:txBody>
                    <a:bodyPr/>
                    <a:lstStyle/>
                    <a:p>
                      <a:pPr algn="ctr" fontAlgn="ctr"/>
                      <a:r>
                        <a:rPr lang="en-US" sz="2200" b="0" i="0" u="none" strike="noStrike" dirty="0">
                          <a:solidFill>
                            <a:srgbClr val="000000"/>
                          </a:solidFill>
                          <a:effectLst/>
                          <a:latin typeface="Times New Roman" panose="02020603050405020304" pitchFamily="18" charset="0"/>
                          <a:cs typeface="Times New Roman" panose="02020603050405020304" pitchFamily="18" charset="0"/>
                        </a:rPr>
                        <a:t>55.4</a:t>
                      </a:r>
                      <a:endParaRPr lang="en-IN" sz="2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lnL w="38100" cap="flat" cmpd="sng" algn="ctr">
                      <a:solidFill>
                        <a:schemeClr val="bg1"/>
                      </a:solidFill>
                      <a:prstDash val="solid"/>
                      <a:round/>
                      <a:headEnd type="none" w="med" len="med"/>
                      <a:tailEnd type="none" w="med" len="med"/>
                    </a:lnL>
                  </a:tcPr>
                </a:tc>
                <a:tc>
                  <a:txBody>
                    <a:bodyPr/>
                    <a:lstStyle/>
                    <a:p>
                      <a:pPr algn="ctr" fontAlgn="ctr"/>
                      <a:r>
                        <a:rPr lang="en-US" sz="2200" b="0" i="0" u="none" strike="noStrike" dirty="0">
                          <a:solidFill>
                            <a:srgbClr val="000000"/>
                          </a:solidFill>
                          <a:effectLst/>
                          <a:latin typeface="Times New Roman" panose="02020603050405020304" pitchFamily="18" charset="0"/>
                          <a:cs typeface="Times New Roman" panose="02020603050405020304" pitchFamily="18" charset="0"/>
                        </a:rPr>
                        <a:t>76.0</a:t>
                      </a:r>
                      <a:endParaRPr lang="en-IN" sz="2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extLst>
                  <a:ext uri="{0D108BD9-81ED-4DB2-BD59-A6C34878D82A}">
                    <a16:rowId xmlns:a16="http://schemas.microsoft.com/office/drawing/2014/main" val="3096898926"/>
                  </a:ext>
                </a:extLst>
              </a:tr>
            </a:tbl>
          </a:graphicData>
        </a:graphic>
      </p:graphicFrame>
    </p:spTree>
    <p:extLst>
      <p:ext uri="{BB962C8B-B14F-4D97-AF65-F5344CB8AC3E}">
        <p14:creationId xmlns:p14="http://schemas.microsoft.com/office/powerpoint/2010/main" val="28791937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 name="Chart 19">
            <a:extLst>
              <a:ext uri="{FF2B5EF4-FFF2-40B4-BE49-F238E27FC236}">
                <a16:creationId xmlns:a16="http://schemas.microsoft.com/office/drawing/2014/main" id="{2AD64381-3E41-4293-AEE5-8B2895EF1F42}"/>
              </a:ext>
            </a:extLst>
          </p:cNvPr>
          <p:cNvGraphicFramePr>
            <a:graphicFrameLocks/>
          </p:cNvGraphicFramePr>
          <p:nvPr>
            <p:extLst>
              <p:ext uri="{D42A27DB-BD31-4B8C-83A1-F6EECF244321}">
                <p14:modId xmlns:p14="http://schemas.microsoft.com/office/powerpoint/2010/main" val="692421996"/>
              </p:ext>
            </p:extLst>
          </p:nvPr>
        </p:nvGraphicFramePr>
        <p:xfrm>
          <a:off x="403022" y="871614"/>
          <a:ext cx="7577530" cy="5077063"/>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a:extLst>
              <a:ext uri="{FF2B5EF4-FFF2-40B4-BE49-F238E27FC236}">
                <a16:creationId xmlns:a16="http://schemas.microsoft.com/office/drawing/2014/main" id="{FFB3863C-2B0A-434D-A305-63E511695771}"/>
              </a:ext>
            </a:extLst>
          </p:cNvPr>
          <p:cNvSpPr txBox="1"/>
          <p:nvPr/>
        </p:nvSpPr>
        <p:spPr>
          <a:xfrm>
            <a:off x="210488" y="589294"/>
            <a:ext cx="114301" cy="6267413"/>
          </a:xfrm>
          <a:prstGeom prst="rect">
            <a:avLst/>
          </a:prstGeom>
          <a:solidFill>
            <a:srgbClr val="009999"/>
          </a:solidFill>
        </p:spPr>
        <p:txBody>
          <a:bodyPr wrap="square" rtlCol="0">
            <a:spAutoFit/>
          </a:bodyPr>
          <a:lstStyle/>
          <a:p>
            <a:endParaRPr lang="en-IN" dirty="0"/>
          </a:p>
        </p:txBody>
      </p:sp>
      <p:sp>
        <p:nvSpPr>
          <p:cNvPr id="5" name="TextBox 4">
            <a:extLst>
              <a:ext uri="{FF2B5EF4-FFF2-40B4-BE49-F238E27FC236}">
                <a16:creationId xmlns:a16="http://schemas.microsoft.com/office/drawing/2014/main" id="{C2C8437B-605A-44A2-9D09-4E4E5325D7CB}"/>
              </a:ext>
            </a:extLst>
          </p:cNvPr>
          <p:cNvSpPr txBox="1"/>
          <p:nvPr/>
        </p:nvSpPr>
        <p:spPr>
          <a:xfrm>
            <a:off x="57150" y="0"/>
            <a:ext cx="114300" cy="6858000"/>
          </a:xfrm>
          <a:prstGeom prst="rect">
            <a:avLst/>
          </a:prstGeom>
          <a:solidFill>
            <a:schemeClr val="accent1">
              <a:lumMod val="75000"/>
            </a:schemeClr>
          </a:solidFill>
        </p:spPr>
        <p:txBody>
          <a:bodyPr wrap="square" rtlCol="0">
            <a:spAutoFit/>
          </a:bodyPr>
          <a:lstStyle/>
          <a:p>
            <a:endParaRPr lang="en-IN" dirty="0"/>
          </a:p>
        </p:txBody>
      </p:sp>
      <p:sp>
        <p:nvSpPr>
          <p:cNvPr id="4" name="TextBox 3">
            <a:extLst>
              <a:ext uri="{FF2B5EF4-FFF2-40B4-BE49-F238E27FC236}">
                <a16:creationId xmlns:a16="http://schemas.microsoft.com/office/drawing/2014/main" id="{67019317-402D-4FAF-A6E4-55DF3CF6A4A6}"/>
              </a:ext>
            </a:extLst>
          </p:cNvPr>
          <p:cNvSpPr txBox="1"/>
          <p:nvPr/>
        </p:nvSpPr>
        <p:spPr>
          <a:xfrm>
            <a:off x="0" y="1293"/>
            <a:ext cx="12192000" cy="630942"/>
          </a:xfrm>
          <a:prstGeom prst="rect">
            <a:avLst/>
          </a:prstGeom>
          <a:solidFill>
            <a:srgbClr val="2A929E"/>
          </a:solidFill>
          <a:ln>
            <a:solidFill>
              <a:schemeClr val="accent1">
                <a:lumMod val="50000"/>
              </a:schemeClr>
            </a:solidFill>
          </a:ln>
        </p:spPr>
        <p:txBody>
          <a:bodyPr wrap="square" rtlCol="0">
            <a:spAutoFit/>
          </a:bodyPr>
          <a:lstStyle/>
          <a:p>
            <a:r>
              <a:rPr lang="en-IN" sz="3500" dirty="0">
                <a:solidFill>
                  <a:schemeClr val="bg1"/>
                </a:solidFill>
                <a:latin typeface="Times New Roman" panose="02020603050405020304" pitchFamily="18" charset="0"/>
                <a:cs typeface="Times New Roman" panose="02020603050405020304" pitchFamily="18" charset="0"/>
              </a:rPr>
              <a:t> Big push is needed to reach foundational literacy-numeracy goals</a:t>
            </a:r>
          </a:p>
        </p:txBody>
      </p:sp>
      <p:sp>
        <p:nvSpPr>
          <p:cNvPr id="7" name="Rectangle 6">
            <a:extLst>
              <a:ext uri="{FF2B5EF4-FFF2-40B4-BE49-F238E27FC236}">
                <a16:creationId xmlns:a16="http://schemas.microsoft.com/office/drawing/2014/main" id="{21AC2F34-5928-49AC-9BDF-CCDABE254790}"/>
              </a:ext>
            </a:extLst>
          </p:cNvPr>
          <p:cNvSpPr/>
          <p:nvPr/>
        </p:nvSpPr>
        <p:spPr>
          <a:xfrm>
            <a:off x="488396" y="158234"/>
            <a:ext cx="6255304" cy="523220"/>
          </a:xfrm>
          <a:prstGeom prst="rect">
            <a:avLst/>
          </a:prstGeom>
        </p:spPr>
        <p:txBody>
          <a:bodyPr wrap="square">
            <a:spAutoFit/>
          </a:bodyPr>
          <a:lstStyle/>
          <a:p>
            <a:r>
              <a:rPr lang="en-IN" sz="2800" dirty="0">
                <a:solidFill>
                  <a:schemeClr val="bg1"/>
                </a:solidFill>
              </a:rPr>
              <a:t> </a:t>
            </a:r>
            <a:endParaRPr lang="en-IN" sz="2800" dirty="0"/>
          </a:p>
        </p:txBody>
      </p:sp>
      <p:sp>
        <p:nvSpPr>
          <p:cNvPr id="11" name="TextBox 10">
            <a:extLst>
              <a:ext uri="{FF2B5EF4-FFF2-40B4-BE49-F238E27FC236}">
                <a16:creationId xmlns:a16="http://schemas.microsoft.com/office/drawing/2014/main" id="{66908A0A-DAA6-4D2B-A4F3-24D56A009097}"/>
              </a:ext>
            </a:extLst>
          </p:cNvPr>
          <p:cNvSpPr txBox="1"/>
          <p:nvPr/>
        </p:nvSpPr>
        <p:spPr>
          <a:xfrm>
            <a:off x="404421" y="6017729"/>
            <a:ext cx="8063304" cy="738664"/>
          </a:xfrm>
          <a:prstGeom prst="rect">
            <a:avLst/>
          </a:prstGeom>
          <a:noFill/>
        </p:spPr>
        <p:txBody>
          <a:bodyPr wrap="square" rtlCol="0">
            <a:spAutoFit/>
          </a:bodyPr>
          <a:lstStyle/>
          <a:p>
            <a:r>
              <a:rPr lang="en-IN" sz="1400" i="1" dirty="0">
                <a:solidFill>
                  <a:schemeClr val="accent1">
                    <a:lumMod val="50000"/>
                  </a:schemeClr>
                </a:solidFill>
                <a:latin typeface="Times New Roman" panose="02020603050405020304" pitchFamily="18" charset="0"/>
                <a:cs typeface="Times New Roman" panose="02020603050405020304" pitchFamily="18" charset="0"/>
              </a:rPr>
              <a:t>By the end of Grade II in India, children are expected to be able to read a simple text fluently and also be able to do basic operations like subtraction. Hence, it is possible to use ASER data as a ‘proxy’ for the proportion of children who are at ‘grade level’ by the time they have reached the middle of the school year in Grade III. </a:t>
            </a:r>
          </a:p>
        </p:txBody>
      </p:sp>
      <p:cxnSp>
        <p:nvCxnSpPr>
          <p:cNvPr id="15" name="Straight Arrow Connector 14">
            <a:extLst>
              <a:ext uri="{FF2B5EF4-FFF2-40B4-BE49-F238E27FC236}">
                <a16:creationId xmlns:a16="http://schemas.microsoft.com/office/drawing/2014/main" id="{3E4F3053-878F-47EF-B176-B82184AD9561}"/>
              </a:ext>
            </a:extLst>
          </p:cNvPr>
          <p:cNvCxnSpPr>
            <a:cxnSpLocks/>
          </p:cNvCxnSpPr>
          <p:nvPr/>
        </p:nvCxnSpPr>
        <p:spPr>
          <a:xfrm flipV="1">
            <a:off x="7248525" y="2887682"/>
            <a:ext cx="0" cy="884218"/>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7B416900-74DD-45FF-9E21-05F92D27FCBB}"/>
              </a:ext>
            </a:extLst>
          </p:cNvPr>
          <p:cNvSpPr txBox="1"/>
          <p:nvPr/>
        </p:nvSpPr>
        <p:spPr>
          <a:xfrm>
            <a:off x="1358900" y="1840230"/>
            <a:ext cx="1259840" cy="369332"/>
          </a:xfrm>
          <a:prstGeom prst="rect">
            <a:avLst/>
          </a:prstGeom>
          <a:solidFill>
            <a:srgbClr val="C00000"/>
          </a:solidFill>
        </p:spPr>
        <p:txBody>
          <a:bodyPr wrap="square" rtlCol="0">
            <a:spAutoFit/>
          </a:bodyPr>
          <a:lstStyle/>
          <a:p>
            <a:r>
              <a:rPr lang="en-IN" b="1" dirty="0">
                <a:solidFill>
                  <a:schemeClr val="bg1"/>
                </a:solidFill>
              </a:rPr>
              <a:t>Grade III</a:t>
            </a:r>
          </a:p>
        </p:txBody>
      </p:sp>
      <p:sp>
        <p:nvSpPr>
          <p:cNvPr id="9" name="TextBox 8">
            <a:extLst>
              <a:ext uri="{FF2B5EF4-FFF2-40B4-BE49-F238E27FC236}">
                <a16:creationId xmlns:a16="http://schemas.microsoft.com/office/drawing/2014/main" id="{E6EE58A6-541B-479E-BD55-4855D6492DE4}"/>
              </a:ext>
            </a:extLst>
          </p:cNvPr>
          <p:cNvSpPr txBox="1"/>
          <p:nvPr/>
        </p:nvSpPr>
        <p:spPr>
          <a:xfrm>
            <a:off x="5753099" y="4120255"/>
            <a:ext cx="699695" cy="523220"/>
          </a:xfrm>
          <a:prstGeom prst="rect">
            <a:avLst/>
          </a:prstGeom>
          <a:solidFill>
            <a:schemeClr val="bg1"/>
          </a:solidFill>
          <a:ln>
            <a:solidFill>
              <a:srgbClr val="C00000"/>
            </a:solidFill>
          </a:ln>
        </p:spPr>
        <p:txBody>
          <a:bodyPr wrap="square" rtlCol="0">
            <a:spAutoFit/>
          </a:bodyPr>
          <a:lstStyle/>
          <a:p>
            <a:pPr algn="ctr"/>
            <a:r>
              <a:rPr lang="en-IN" sz="1400" b="1" dirty="0">
                <a:solidFill>
                  <a:srgbClr val="C00000"/>
                </a:solidFill>
              </a:rPr>
              <a:t>COVID years </a:t>
            </a:r>
          </a:p>
        </p:txBody>
      </p:sp>
      <p:cxnSp>
        <p:nvCxnSpPr>
          <p:cNvPr id="21" name="Straight Connector 20">
            <a:extLst>
              <a:ext uri="{FF2B5EF4-FFF2-40B4-BE49-F238E27FC236}">
                <a16:creationId xmlns:a16="http://schemas.microsoft.com/office/drawing/2014/main" id="{86E23BD0-F973-B37A-0E6D-231801929E0B}"/>
              </a:ext>
            </a:extLst>
          </p:cNvPr>
          <p:cNvCxnSpPr>
            <a:cxnSpLocks/>
          </p:cNvCxnSpPr>
          <p:nvPr/>
        </p:nvCxnSpPr>
        <p:spPr>
          <a:xfrm>
            <a:off x="5986402" y="1650937"/>
            <a:ext cx="1659929" cy="0"/>
          </a:xfrm>
          <a:prstGeom prst="line">
            <a:avLst/>
          </a:prstGeom>
          <a:ln w="38100">
            <a:solidFill>
              <a:srgbClr val="C00000"/>
            </a:solidFill>
            <a:prstDash val="sysDash"/>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02FF2311-19EB-6B03-7401-9AA70D4CE964}"/>
              </a:ext>
            </a:extLst>
          </p:cNvPr>
          <p:cNvSpPr txBox="1"/>
          <p:nvPr/>
        </p:nvSpPr>
        <p:spPr>
          <a:xfrm>
            <a:off x="8143762" y="886540"/>
            <a:ext cx="3967554" cy="4801314"/>
          </a:xfrm>
          <a:prstGeom prst="rect">
            <a:avLst/>
          </a:prstGeom>
          <a:noFill/>
          <a:ln>
            <a:noFill/>
          </a:ln>
        </p:spPr>
        <p:txBody>
          <a:bodyPr wrap="square" rtlCol="0">
            <a:spAutoFit/>
          </a:bodyPr>
          <a:lstStyle/>
          <a:p>
            <a:pPr marL="342900" indent="-342900">
              <a:buClr>
                <a:schemeClr val="accent1">
                  <a:lumMod val="50000"/>
                </a:schemeClr>
              </a:buClr>
              <a:buSzPct val="150000"/>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All India figures suggest that from 2014 to 2018, there had been a gradual improvement in both basic reading and math. However this was interrupted by the pandemic years. </a:t>
            </a:r>
          </a:p>
          <a:p>
            <a:pPr>
              <a:buClr>
                <a:schemeClr val="accent1">
                  <a:lumMod val="50000"/>
                </a:schemeClr>
              </a:buClr>
              <a:buSzPct val="150000"/>
            </a:pPr>
            <a:endParaRPr lang="en-IN" dirty="0">
              <a:latin typeface="Times New Roman" panose="02020603050405020304" pitchFamily="18" charset="0"/>
              <a:cs typeface="Times New Roman" panose="02020603050405020304" pitchFamily="18" charset="0"/>
            </a:endParaRPr>
          </a:p>
          <a:p>
            <a:pPr marL="342900" indent="-342900">
              <a:buClr>
                <a:schemeClr val="accent1">
                  <a:lumMod val="50000"/>
                </a:schemeClr>
              </a:buClr>
              <a:buSzPct val="150000"/>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In 2022, about 36% of all children in Grade III were at ‘grade level’ in math &amp; about 11% in reading. This means that most children:</a:t>
            </a:r>
          </a:p>
          <a:p>
            <a:pPr marL="800100" lvl="1" indent="-342900">
              <a:buClr>
                <a:schemeClr val="accent1">
                  <a:lumMod val="50000"/>
                </a:schemeClr>
              </a:buClr>
              <a:buSzPct val="150000"/>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need urgent help in acquiring foundational skills in literacy and numeracy</a:t>
            </a:r>
          </a:p>
          <a:p>
            <a:pPr marL="800100" lvl="1" indent="-342900">
              <a:buClr>
                <a:schemeClr val="accent1">
                  <a:lumMod val="50000"/>
                </a:schemeClr>
              </a:buClr>
              <a:buSzPct val="150000"/>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require a big push in early grades to help children reach NIPUN Bharat goals in the next few years.  </a:t>
            </a:r>
          </a:p>
        </p:txBody>
      </p:sp>
      <p:sp>
        <p:nvSpPr>
          <p:cNvPr id="10" name="Google Shape;99;p2">
            <a:extLst>
              <a:ext uri="{FF2B5EF4-FFF2-40B4-BE49-F238E27FC236}">
                <a16:creationId xmlns:a16="http://schemas.microsoft.com/office/drawing/2014/main" id="{F56BD03A-1F1A-86C6-5628-61296E06A618}"/>
              </a:ext>
            </a:extLst>
          </p:cNvPr>
          <p:cNvSpPr/>
          <p:nvPr/>
        </p:nvSpPr>
        <p:spPr>
          <a:xfrm>
            <a:off x="11623972" y="6553199"/>
            <a:ext cx="557588" cy="277091"/>
          </a:xfrm>
          <a:prstGeom prst="roundRect">
            <a:avLst>
              <a:gd name="adj" fmla="val 16667"/>
            </a:avLst>
          </a:prstGeom>
          <a:solidFill>
            <a:srgbClr val="006CB2"/>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IN" sz="1400" b="0" i="0" u="none" strike="noStrike" cap="none" dirty="0">
                <a:solidFill>
                  <a:schemeClr val="bg1"/>
                </a:solidFill>
                <a:ea typeface="Arial"/>
                <a:cs typeface="Arial"/>
                <a:sym typeface="Arial"/>
              </a:rPr>
              <a:t>13</a:t>
            </a:r>
            <a:endParaRPr sz="1400" b="0" i="0" u="none" strike="noStrike" cap="none" dirty="0">
              <a:solidFill>
                <a:schemeClr val="bg1"/>
              </a:solidFill>
              <a:ea typeface="Arial"/>
              <a:cs typeface="Arial"/>
              <a:sym typeface="Arial"/>
            </a:endParaRPr>
          </a:p>
        </p:txBody>
      </p:sp>
    </p:spTree>
    <p:extLst>
      <p:ext uri="{BB962C8B-B14F-4D97-AF65-F5344CB8AC3E}">
        <p14:creationId xmlns:p14="http://schemas.microsoft.com/office/powerpoint/2010/main" val="40419266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CA7FCD7-C4A7-1A79-5BE6-759188739C03}"/>
              </a:ext>
            </a:extLst>
          </p:cNvPr>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10700855" y="-16841"/>
            <a:ext cx="1491145" cy="806895"/>
          </a:xfrm>
          <a:prstGeom prst="rect">
            <a:avLst/>
          </a:prstGeom>
        </p:spPr>
      </p:pic>
      <p:sp>
        <p:nvSpPr>
          <p:cNvPr id="14" name="Rectangle 13">
            <a:extLst>
              <a:ext uri="{FF2B5EF4-FFF2-40B4-BE49-F238E27FC236}">
                <a16:creationId xmlns:a16="http://schemas.microsoft.com/office/drawing/2014/main" id="{8CA65FFB-7E08-977B-D911-9F7BD92DE2CD}"/>
              </a:ext>
            </a:extLst>
          </p:cNvPr>
          <p:cNvSpPr/>
          <p:nvPr/>
        </p:nvSpPr>
        <p:spPr>
          <a:xfrm>
            <a:off x="40040" y="758082"/>
            <a:ext cx="45719" cy="6099918"/>
          </a:xfrm>
          <a:prstGeom prst="rect">
            <a:avLst/>
          </a:prstGeom>
          <a:solidFill>
            <a:srgbClr val="2A929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ectangle 14">
            <a:extLst>
              <a:ext uri="{FF2B5EF4-FFF2-40B4-BE49-F238E27FC236}">
                <a16:creationId xmlns:a16="http://schemas.microsoft.com/office/drawing/2014/main" id="{2B3A51E8-EB68-061D-AB0D-09504B5A9F8E}"/>
              </a:ext>
            </a:extLst>
          </p:cNvPr>
          <p:cNvSpPr/>
          <p:nvPr/>
        </p:nvSpPr>
        <p:spPr>
          <a:xfrm>
            <a:off x="119610" y="758082"/>
            <a:ext cx="45719" cy="6099918"/>
          </a:xfrm>
          <a:prstGeom prst="rect">
            <a:avLst/>
          </a:prstGeom>
          <a:solidFill>
            <a:srgbClr val="006CB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Google Shape;99;p2">
            <a:extLst>
              <a:ext uri="{FF2B5EF4-FFF2-40B4-BE49-F238E27FC236}">
                <a16:creationId xmlns:a16="http://schemas.microsoft.com/office/drawing/2014/main" id="{71D60891-1A51-1EF2-B6E7-C3E35B52F8DF}"/>
              </a:ext>
            </a:extLst>
          </p:cNvPr>
          <p:cNvSpPr/>
          <p:nvPr/>
        </p:nvSpPr>
        <p:spPr>
          <a:xfrm>
            <a:off x="11623972" y="6553199"/>
            <a:ext cx="557588" cy="277091"/>
          </a:xfrm>
          <a:prstGeom prst="roundRect">
            <a:avLst>
              <a:gd name="adj" fmla="val 16667"/>
            </a:avLst>
          </a:prstGeom>
          <a:solidFill>
            <a:srgbClr val="006CB2"/>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IN" sz="1400" b="0" i="0" u="none" strike="noStrike" cap="none" dirty="0">
                <a:solidFill>
                  <a:schemeClr val="bg1"/>
                </a:solidFill>
                <a:ea typeface="Arial"/>
                <a:cs typeface="Arial"/>
                <a:sym typeface="Arial"/>
              </a:rPr>
              <a:t>14</a:t>
            </a:r>
            <a:endParaRPr sz="1400" b="0" i="0" u="none" strike="noStrike" cap="none" dirty="0">
              <a:solidFill>
                <a:schemeClr val="bg1"/>
              </a:solidFill>
              <a:ea typeface="Arial"/>
              <a:cs typeface="Arial"/>
              <a:sym typeface="Arial"/>
            </a:endParaRPr>
          </a:p>
        </p:txBody>
      </p:sp>
      <p:sp>
        <p:nvSpPr>
          <p:cNvPr id="2" name="Title 1">
            <a:extLst>
              <a:ext uri="{FF2B5EF4-FFF2-40B4-BE49-F238E27FC236}">
                <a16:creationId xmlns:a16="http://schemas.microsoft.com/office/drawing/2014/main" id="{627BAAEE-32CC-9FC4-FC51-8200FE2725F7}"/>
              </a:ext>
            </a:extLst>
          </p:cNvPr>
          <p:cNvSpPr txBox="1">
            <a:spLocks/>
          </p:cNvSpPr>
          <p:nvPr/>
        </p:nvSpPr>
        <p:spPr>
          <a:xfrm>
            <a:off x="0" y="0"/>
            <a:ext cx="12192000" cy="806895"/>
          </a:xfrm>
          <a:prstGeom prst="rect">
            <a:avLst/>
          </a:prstGeom>
          <a:solidFill>
            <a:srgbClr val="2A929E"/>
          </a:solidFill>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3900" b="1" dirty="0">
                <a:solidFill>
                  <a:schemeClr val="bg1"/>
                </a:solidFill>
                <a:latin typeface="Times New Roman" panose="02020603050405020304" pitchFamily="18" charset="0"/>
                <a:cs typeface="Times New Roman" panose="02020603050405020304" pitchFamily="18" charset="0"/>
              </a:rPr>
              <a:t>Concluding thoughts</a:t>
            </a:r>
          </a:p>
        </p:txBody>
      </p:sp>
      <p:sp>
        <p:nvSpPr>
          <p:cNvPr id="3" name="TextBox 3">
            <a:extLst>
              <a:ext uri="{FF2B5EF4-FFF2-40B4-BE49-F238E27FC236}">
                <a16:creationId xmlns:a16="http://schemas.microsoft.com/office/drawing/2014/main" id="{D25C5D13-69E8-9730-A289-78E91D7D9A8C}"/>
              </a:ext>
            </a:extLst>
          </p:cNvPr>
          <p:cNvSpPr txBox="1"/>
          <p:nvPr/>
        </p:nvSpPr>
        <p:spPr>
          <a:xfrm>
            <a:off x="484879" y="1625280"/>
            <a:ext cx="7423002" cy="4182683"/>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lvl="0" indent="-285750">
              <a:lnSpc>
                <a:spcPct val="115000"/>
              </a:lnSpc>
              <a:spcAft>
                <a:spcPts val="800"/>
              </a:spcAft>
              <a:buClr>
                <a:schemeClr val="accent1">
                  <a:lumMod val="75000"/>
                </a:schemeClr>
              </a:buClr>
              <a:buSzPct val="150000"/>
              <a:buFont typeface="Wingdings" panose="05000000000000000000" pitchFamily="2" charset="2"/>
              <a:buChar char="§"/>
            </a:pPr>
            <a:r>
              <a:rPr lang="en-IN" sz="2150" dirty="0">
                <a:latin typeface="Times New Roman" panose="02020603050405020304" pitchFamily="18" charset="0"/>
                <a:cs typeface="Times New Roman" panose="02020603050405020304" pitchFamily="18" charset="0"/>
              </a:rPr>
              <a:t>In Arunachal Pradesh, </a:t>
            </a:r>
            <a:r>
              <a:rPr lang="en-IN" sz="2150" dirty="0" err="1">
                <a:latin typeface="Times New Roman" panose="02020603050405020304" pitchFamily="18" charset="0"/>
                <a:cs typeface="Times New Roman" panose="02020603050405020304" pitchFamily="18" charset="0"/>
              </a:rPr>
              <a:t>enrollment</a:t>
            </a:r>
            <a:r>
              <a:rPr lang="en-IN" sz="2150" dirty="0">
                <a:latin typeface="Times New Roman" panose="02020603050405020304" pitchFamily="18" charset="0"/>
                <a:cs typeface="Times New Roman" panose="02020603050405020304" pitchFamily="18" charset="0"/>
              </a:rPr>
              <a:t> of children seems to be stable in govt schools from 2018 onwards. </a:t>
            </a:r>
          </a:p>
          <a:p>
            <a:pPr marL="285750" lvl="0" indent="-285750">
              <a:lnSpc>
                <a:spcPct val="115000"/>
              </a:lnSpc>
              <a:spcAft>
                <a:spcPts val="800"/>
              </a:spcAft>
              <a:buClr>
                <a:schemeClr val="accent1">
                  <a:lumMod val="75000"/>
                </a:schemeClr>
              </a:buClr>
              <a:buSzPct val="150000"/>
              <a:buFont typeface="Wingdings" panose="05000000000000000000" pitchFamily="2" charset="2"/>
              <a:buChar char="§"/>
            </a:pPr>
            <a:r>
              <a:rPr lang="en-IN" sz="2150" dirty="0">
                <a:latin typeface="Times New Roman" panose="02020603050405020304" pitchFamily="18" charset="0"/>
                <a:cs typeface="Times New Roman" panose="02020603050405020304" pitchFamily="18" charset="0"/>
              </a:rPr>
              <a:t> </a:t>
            </a:r>
            <a:r>
              <a:rPr lang="en-IN" sz="2150" dirty="0">
                <a:latin typeface="Times New Roman" panose="02020603050405020304" pitchFamily="18" charset="0"/>
                <a:ea typeface="Calibri" panose="020F0502020204030204" pitchFamily="34" charset="0"/>
                <a:cs typeface="Times New Roman" panose="02020603050405020304" pitchFamily="18" charset="0"/>
              </a:rPr>
              <a:t>Great deal of effort is being made towards achieving goals for the foundational stage (age 3-8) as outlined in the NEP 2020.The momentum must be maintained.</a:t>
            </a:r>
          </a:p>
          <a:p>
            <a:pPr marL="285750" lvl="0" indent="-285750">
              <a:lnSpc>
                <a:spcPct val="115000"/>
              </a:lnSpc>
              <a:spcAft>
                <a:spcPts val="800"/>
              </a:spcAft>
              <a:buClr>
                <a:schemeClr val="accent1">
                  <a:lumMod val="75000"/>
                </a:schemeClr>
              </a:buClr>
              <a:buSzPct val="150000"/>
              <a:buFont typeface="Wingdings" panose="05000000000000000000" pitchFamily="2" charset="2"/>
              <a:buChar char="§"/>
            </a:pPr>
            <a:r>
              <a:rPr lang="en-IN" sz="2150" dirty="0">
                <a:latin typeface="Times New Roman" panose="02020603050405020304" pitchFamily="18" charset="0"/>
                <a:ea typeface="Calibri" panose="020F0502020204030204" pitchFamily="34" charset="0"/>
                <a:cs typeface="Times New Roman" panose="02020603050405020304" pitchFamily="18" charset="0"/>
              </a:rPr>
              <a:t>Big changes in practice &amp; appropriate activities &amp; high effort needed in the classroom if all children are to achieve basic foundational literacy &amp; numeracy by Std III by 2025. </a:t>
            </a:r>
          </a:p>
          <a:p>
            <a:pPr marL="285750" lvl="0" indent="-285750">
              <a:lnSpc>
                <a:spcPct val="115000"/>
              </a:lnSpc>
              <a:spcAft>
                <a:spcPts val="800"/>
              </a:spcAft>
              <a:buClr>
                <a:schemeClr val="accent1">
                  <a:lumMod val="75000"/>
                </a:schemeClr>
              </a:buClr>
              <a:buSzPct val="150000"/>
              <a:buFont typeface="Wingdings" panose="05000000000000000000" pitchFamily="2" charset="2"/>
              <a:buChar char="§"/>
            </a:pPr>
            <a:r>
              <a:rPr lang="en-IN" sz="2150" dirty="0">
                <a:latin typeface="Times New Roman" panose="02020603050405020304" pitchFamily="18" charset="0"/>
                <a:ea typeface="Calibri" panose="020F0502020204030204" pitchFamily="34" charset="0"/>
                <a:cs typeface="Times New Roman" panose="02020603050405020304" pitchFamily="18" charset="0"/>
              </a:rPr>
              <a:t>Urgent need for “catch up” in Std IV-VIII to build foundational skills. </a:t>
            </a:r>
          </a:p>
        </p:txBody>
      </p:sp>
      <p:pic>
        <p:nvPicPr>
          <p:cNvPr id="4" name="Google Shape;219;p10">
            <a:extLst>
              <a:ext uri="{FF2B5EF4-FFF2-40B4-BE49-F238E27FC236}">
                <a16:creationId xmlns:a16="http://schemas.microsoft.com/office/drawing/2014/main" id="{FC348E59-54E4-600E-E7D1-208607F3AEDF}"/>
              </a:ext>
            </a:extLst>
          </p:cNvPr>
          <p:cNvPicPr preferRelativeResize="0"/>
          <p:nvPr/>
        </p:nvPicPr>
        <p:blipFill>
          <a:blip r:embed="rId3" cstate="email">
            <a:extLst>
              <a:ext uri="{28A0092B-C50C-407E-A947-70E740481C1C}">
                <a14:useLocalDpi xmlns:a14="http://schemas.microsoft.com/office/drawing/2010/main" val="0"/>
              </a:ext>
            </a:extLst>
          </a:blip>
          <a:srcRect/>
          <a:stretch/>
        </p:blipFill>
        <p:spPr>
          <a:xfrm>
            <a:off x="7995621" y="2168165"/>
            <a:ext cx="3976419" cy="3096914"/>
          </a:xfrm>
          <a:prstGeom prst="rect">
            <a:avLst/>
          </a:prstGeom>
          <a:noFill/>
          <a:ln>
            <a:noFill/>
          </a:ln>
        </p:spPr>
      </p:pic>
    </p:spTree>
    <p:extLst>
      <p:ext uri="{BB962C8B-B14F-4D97-AF65-F5344CB8AC3E}">
        <p14:creationId xmlns:p14="http://schemas.microsoft.com/office/powerpoint/2010/main" val="10981263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Google Shape;234;p12">
            <a:extLst>
              <a:ext uri="{FF2B5EF4-FFF2-40B4-BE49-F238E27FC236}">
                <a16:creationId xmlns:a16="http://schemas.microsoft.com/office/drawing/2014/main" id="{A26D1C0C-23CB-B8BE-4AF3-6AE4F1DAADD3}"/>
              </a:ext>
            </a:extLst>
          </p:cNvPr>
          <p:cNvSpPr txBox="1"/>
          <p:nvPr/>
        </p:nvSpPr>
        <p:spPr>
          <a:xfrm>
            <a:off x="6436989" y="923977"/>
            <a:ext cx="5635401" cy="6555600"/>
          </a:xfrm>
          <a:prstGeom prst="rect">
            <a:avLst/>
          </a:prstGeom>
          <a:solidFill>
            <a:srgbClr val="FFF2CC"/>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For more information:</a:t>
            </a:r>
            <a:endParaRPr sz="1400" b="0" i="0" u="none" strike="noStrike" cap="none" dirty="0">
              <a:solidFill>
                <a:srgbClr val="000000"/>
              </a:solidFill>
              <a:latin typeface="Times New Roman" panose="02020603050405020304" pitchFamily="18" charset="0"/>
              <a:ea typeface="Arial"/>
              <a:cs typeface="Times New Roman" panose="02020603050405020304" pitchFamily="18" charset="0"/>
              <a:sym typeface="Arial"/>
            </a:endParaRPr>
          </a:p>
          <a:p>
            <a:pPr marL="0" marR="0" lvl="0" indent="0" algn="l" rtl="0">
              <a:lnSpc>
                <a:spcPct val="100000"/>
              </a:lnSpc>
              <a:spcBef>
                <a:spcPts val="0"/>
              </a:spcBef>
              <a:spcAft>
                <a:spcPts val="0"/>
              </a:spcAft>
              <a:buClr>
                <a:srgbClr val="000000"/>
              </a:buClr>
              <a:buSzPts val="2000"/>
              <a:buFont typeface="Arial"/>
              <a:buNone/>
            </a:pPr>
            <a:r>
              <a:rPr lang="en-US" sz="20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See asercentre.org for all ASER reports</a:t>
            </a:r>
            <a:endParaRPr sz="1400" b="0" i="0" u="none" strike="noStrike" cap="none" dirty="0">
              <a:solidFill>
                <a:srgbClr val="000000"/>
              </a:solidFill>
              <a:latin typeface="Times New Roman" panose="02020603050405020304" pitchFamily="18" charset="0"/>
              <a:ea typeface="Arial"/>
              <a:cs typeface="Times New Roman" panose="02020603050405020304" pitchFamily="18" charset="0"/>
              <a:sym typeface="Arial"/>
            </a:endParaRPr>
          </a:p>
          <a:p>
            <a:pPr marL="0" marR="0" lvl="0" indent="0" algn="l" rtl="0">
              <a:lnSpc>
                <a:spcPct val="100000"/>
              </a:lnSpc>
              <a:spcBef>
                <a:spcPts val="0"/>
              </a:spcBef>
              <a:spcAft>
                <a:spcPts val="0"/>
              </a:spcAft>
              <a:buClr>
                <a:srgbClr val="000000"/>
              </a:buClr>
              <a:buSzPts val="2000"/>
              <a:buFont typeface="Arial"/>
              <a:buNone/>
            </a:pPr>
            <a:r>
              <a:rPr lang="en-US" sz="20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See pratham.org for how learning can be improved.</a:t>
            </a:r>
            <a:endParaRPr sz="1400" b="0" i="0" u="none" strike="noStrike" cap="none" dirty="0">
              <a:solidFill>
                <a:srgbClr val="000000"/>
              </a:solidFill>
              <a:latin typeface="Times New Roman" panose="02020603050405020304" pitchFamily="18" charset="0"/>
              <a:ea typeface="Arial"/>
              <a:cs typeface="Times New Roman" panose="02020603050405020304" pitchFamily="18" charset="0"/>
              <a:sym typeface="Arial"/>
            </a:endParaRPr>
          </a:p>
          <a:p>
            <a:pPr marL="0" marR="0" lvl="0" indent="0" algn="l" rtl="0">
              <a:lnSpc>
                <a:spcPct val="100000"/>
              </a:lnSpc>
              <a:spcBef>
                <a:spcPts val="0"/>
              </a:spcBef>
              <a:spcAft>
                <a:spcPts val="0"/>
              </a:spcAft>
              <a:buClr>
                <a:srgbClr val="000000"/>
              </a:buClr>
              <a:buSzPts val="2000"/>
              <a:buFont typeface="Arial"/>
              <a:buNone/>
            </a:pPr>
            <a:endParaRPr sz="20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a:p>
            <a:pPr marL="0" marR="0" lvl="0" indent="0" algn="l" rtl="0">
              <a:lnSpc>
                <a:spcPct val="100000"/>
              </a:lnSpc>
              <a:spcBef>
                <a:spcPts val="0"/>
              </a:spcBef>
              <a:spcAft>
                <a:spcPts val="0"/>
              </a:spcAft>
              <a:buClr>
                <a:srgbClr val="000000"/>
              </a:buClr>
              <a:buSzPts val="2000"/>
              <a:buFont typeface="Arial"/>
              <a:buNone/>
            </a:pPr>
            <a:r>
              <a:rPr lang="en-US" sz="20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Contact us at: </a:t>
            </a:r>
            <a:endParaRPr sz="1400" b="0" i="0" u="none" strike="noStrike" cap="none" dirty="0">
              <a:solidFill>
                <a:srgbClr val="000000"/>
              </a:solidFill>
              <a:latin typeface="Times New Roman" panose="02020603050405020304" pitchFamily="18" charset="0"/>
              <a:ea typeface="Arial"/>
              <a:cs typeface="Times New Roman" panose="02020603050405020304" pitchFamily="18" charset="0"/>
              <a:sym typeface="Arial"/>
            </a:endParaRPr>
          </a:p>
          <a:p>
            <a:pPr>
              <a:buClr>
                <a:srgbClr val="000000"/>
              </a:buClr>
              <a:buSzPts val="2000"/>
            </a:pPr>
            <a:r>
              <a:rPr lang="en-US" sz="2000" dirty="0">
                <a:solidFill>
                  <a:srgbClr val="006CB2"/>
                </a:solidFill>
                <a:latin typeface="Times New Roman" panose="02020603050405020304" pitchFamily="18" charset="0"/>
                <a:ea typeface="Calibri"/>
                <a:cs typeface="Times New Roman" panose="02020603050405020304" pitchFamily="18" charset="0"/>
                <a:sym typeface="Calibri"/>
                <a:hlinkClick r:id="rId2">
                  <a:extLst>
                    <a:ext uri="{A12FA001-AC4F-418D-AE19-62706E023703}">
                      <ahyp:hlinkClr xmlns:ahyp="http://schemas.microsoft.com/office/drawing/2018/hyperlinkcolor" val="tx"/>
                    </a:ext>
                  </a:extLst>
                </a:hlinkClick>
              </a:rPr>
              <a:t>contact@asercentre.org</a:t>
            </a:r>
            <a:endParaRPr sz="2000" dirty="0">
              <a:solidFill>
                <a:srgbClr val="006CB2"/>
              </a:solidFill>
              <a:latin typeface="Times New Roman" panose="02020603050405020304" pitchFamily="18" charset="0"/>
              <a:ea typeface="Calibri"/>
              <a:cs typeface="Times New Roman" panose="02020603050405020304" pitchFamily="18" charset="0"/>
              <a:sym typeface="Calibri"/>
            </a:endParaRPr>
          </a:p>
          <a:p>
            <a:pPr>
              <a:buClr>
                <a:srgbClr val="000000"/>
              </a:buClr>
              <a:buSzPts val="2000"/>
            </a:pPr>
            <a:r>
              <a:rPr lang="en-US" sz="2000" dirty="0">
                <a:solidFill>
                  <a:srgbClr val="006CB2"/>
                </a:solidFill>
                <a:latin typeface="Times New Roman" panose="02020603050405020304" pitchFamily="18" charset="0"/>
                <a:ea typeface="Calibri"/>
                <a:cs typeface="Times New Roman" panose="02020603050405020304" pitchFamily="18" charset="0"/>
                <a:sym typeface="Calibri"/>
                <a:hlinkClick r:id="rId3">
                  <a:extLst>
                    <a:ext uri="{A12FA001-AC4F-418D-AE19-62706E023703}">
                      <ahyp:hlinkClr xmlns:ahyp="http://schemas.microsoft.com/office/drawing/2018/hyperlinkcolor" val="tx"/>
                    </a:ext>
                  </a:extLst>
                </a:hlinkClick>
              </a:rPr>
              <a:t>info@pratham.org</a:t>
            </a:r>
            <a:r>
              <a:rPr lang="en-US" sz="2000" dirty="0">
                <a:solidFill>
                  <a:srgbClr val="006CB2"/>
                </a:solidFill>
                <a:latin typeface="Times New Roman" panose="02020603050405020304" pitchFamily="18" charset="0"/>
                <a:ea typeface="Calibri"/>
                <a:cs typeface="Times New Roman" panose="02020603050405020304" pitchFamily="18" charset="0"/>
                <a:sym typeface="Calibri"/>
              </a:rPr>
              <a:t> </a:t>
            </a:r>
          </a:p>
          <a:p>
            <a:pPr>
              <a:buClr>
                <a:srgbClr val="000000"/>
              </a:buClr>
              <a:buSzPts val="2000"/>
            </a:pPr>
            <a:endParaRPr sz="2000" dirty="0">
              <a:solidFill>
                <a:srgbClr val="006CB2"/>
              </a:solidFill>
              <a:latin typeface="Times New Roman" panose="02020603050405020304" pitchFamily="18" charset="0"/>
              <a:ea typeface="Calibri"/>
              <a:cs typeface="Times New Roman" panose="02020603050405020304" pitchFamily="18" charset="0"/>
              <a:sym typeface="Arial"/>
            </a:endParaRPr>
          </a:p>
          <a:p>
            <a:pPr marL="0" marR="0" lvl="0" indent="0" algn="l" rtl="0">
              <a:lnSpc>
                <a:spcPct val="100000"/>
              </a:lnSpc>
              <a:spcBef>
                <a:spcPts val="0"/>
              </a:spcBef>
              <a:spcAft>
                <a:spcPts val="0"/>
              </a:spcAft>
              <a:buClr>
                <a:srgbClr val="000000"/>
              </a:buClr>
              <a:buSzPts val="2000"/>
              <a:buFont typeface="Arial"/>
              <a:buNone/>
            </a:pPr>
            <a:r>
              <a:rPr lang="en-US" sz="2000" dirty="0">
                <a:solidFill>
                  <a:schemeClr val="dk1"/>
                </a:solidFill>
                <a:latin typeface="Times New Roman" panose="02020603050405020304" pitchFamily="18" charset="0"/>
                <a:ea typeface="Calibri"/>
                <a:cs typeface="Times New Roman" panose="02020603050405020304" pitchFamily="18" charset="0"/>
                <a:sym typeface="Calibri"/>
                <a:hlinkClick r:id="rId4"/>
              </a:rPr>
              <a:t>saveri@pratham.org</a:t>
            </a:r>
            <a:endParaRPr lang="en-US" sz="2000" dirty="0">
              <a:solidFill>
                <a:schemeClr val="dk1"/>
              </a:solidFill>
              <a:latin typeface="Times New Roman" panose="02020603050405020304" pitchFamily="18" charset="0"/>
              <a:ea typeface="Calibri"/>
              <a:cs typeface="Times New Roman" panose="02020603050405020304" pitchFamily="18" charset="0"/>
              <a:sym typeface="Calibri"/>
            </a:endParaRPr>
          </a:p>
          <a:p>
            <a:pPr marL="0" marR="0" lvl="0" indent="0" algn="l" rtl="0">
              <a:lnSpc>
                <a:spcPct val="100000"/>
              </a:lnSpc>
              <a:spcBef>
                <a:spcPts val="0"/>
              </a:spcBef>
              <a:spcAft>
                <a:spcPts val="0"/>
              </a:spcAft>
              <a:buClr>
                <a:srgbClr val="000000"/>
              </a:buClr>
              <a:buSzPts val="2000"/>
              <a:buFont typeface="Arial"/>
              <a:buNone/>
            </a:pPr>
            <a:r>
              <a:rPr lang="en-US" sz="2000" dirty="0">
                <a:solidFill>
                  <a:schemeClr val="dk1"/>
                </a:solidFill>
                <a:latin typeface="Times New Roman" panose="02020603050405020304" pitchFamily="18" charset="0"/>
                <a:ea typeface="Calibri"/>
                <a:cs typeface="Times New Roman" panose="02020603050405020304" pitchFamily="18" charset="0"/>
                <a:sym typeface="Calibri"/>
                <a:hlinkClick r:id="rId5"/>
              </a:rPr>
              <a:t>Suraj.Das@pratham.org </a:t>
            </a:r>
            <a:endParaRPr lang="en-US" sz="2000" dirty="0">
              <a:solidFill>
                <a:schemeClr val="dk1"/>
              </a:solidFill>
              <a:latin typeface="Times New Roman" panose="02020603050405020304" pitchFamily="18" charset="0"/>
              <a:ea typeface="Calibri"/>
              <a:cs typeface="Times New Roman" panose="02020603050405020304" pitchFamily="18" charset="0"/>
              <a:sym typeface="Calibri"/>
            </a:endParaRPr>
          </a:p>
          <a:p>
            <a:pPr>
              <a:buClr>
                <a:srgbClr val="000000"/>
              </a:buClr>
              <a:buSzPts val="2000"/>
            </a:pPr>
            <a:r>
              <a:rPr lang="en-US" sz="2000" dirty="0">
                <a:solidFill>
                  <a:schemeClr val="dk1"/>
                </a:solidFill>
                <a:latin typeface="Times New Roman" panose="02020603050405020304" pitchFamily="18" charset="0"/>
                <a:ea typeface="Calibri"/>
                <a:cs typeface="Times New Roman" panose="02020603050405020304" pitchFamily="18" charset="0"/>
                <a:sym typeface="Calibri"/>
                <a:hlinkClick r:id="rId5"/>
              </a:rPr>
              <a:t>shivlal.sharma@pratham.org </a:t>
            </a:r>
            <a:endParaRPr lang="en-US" sz="2000" dirty="0">
              <a:solidFill>
                <a:schemeClr val="dk1"/>
              </a:solidFill>
              <a:latin typeface="Times New Roman" panose="02020603050405020304" pitchFamily="18" charset="0"/>
              <a:ea typeface="Calibri"/>
              <a:cs typeface="Times New Roman" panose="02020603050405020304" pitchFamily="18" charset="0"/>
              <a:sym typeface="Calibri"/>
            </a:endParaRPr>
          </a:p>
          <a:p>
            <a:pPr>
              <a:buClr>
                <a:srgbClr val="000000"/>
              </a:buClr>
              <a:buSzPts val="2000"/>
            </a:pPr>
            <a:endParaRPr lang="en-US" sz="2000" dirty="0">
              <a:solidFill>
                <a:schemeClr val="dk1"/>
              </a:solidFill>
              <a:latin typeface="Times New Roman" panose="02020603050405020304" pitchFamily="18" charset="0"/>
              <a:ea typeface="Calibri"/>
              <a:cs typeface="Times New Roman" panose="02020603050405020304" pitchFamily="18" charset="0"/>
              <a:sym typeface="Calibri"/>
            </a:endParaRPr>
          </a:p>
          <a:p>
            <a:pPr marL="0" marR="0" lvl="0" indent="0" algn="l" rtl="0">
              <a:lnSpc>
                <a:spcPct val="100000"/>
              </a:lnSpc>
              <a:spcBef>
                <a:spcPts val="0"/>
              </a:spcBef>
              <a:spcAft>
                <a:spcPts val="0"/>
              </a:spcAft>
              <a:buClr>
                <a:srgbClr val="000000"/>
              </a:buClr>
              <a:buSzPts val="2000"/>
              <a:buFont typeface="Arial"/>
              <a:buNone/>
            </a:pPr>
            <a:r>
              <a:rPr lang="en-US" sz="2000" b="0" i="0" u="none" strike="noStrike" cap="none" dirty="0">
                <a:latin typeface="Times New Roman" panose="02020603050405020304" pitchFamily="18" charset="0"/>
                <a:ea typeface="Calibri"/>
                <a:cs typeface="Times New Roman" panose="02020603050405020304" pitchFamily="18" charset="0"/>
                <a:sym typeface="Calibri"/>
              </a:rPr>
              <a:t>Ms. </a:t>
            </a:r>
            <a:r>
              <a:rPr lang="en-US" sz="2000" b="0" i="0" u="none" strike="noStrike" cap="none" dirty="0" err="1">
                <a:latin typeface="Times New Roman" panose="02020603050405020304" pitchFamily="18" charset="0"/>
                <a:ea typeface="Calibri"/>
                <a:cs typeface="Times New Roman" panose="02020603050405020304" pitchFamily="18" charset="0"/>
                <a:sym typeface="Calibri"/>
              </a:rPr>
              <a:t>Saveri</a:t>
            </a:r>
            <a:r>
              <a:rPr lang="en-US" sz="2000" b="0" i="0" u="none" strike="noStrike" cap="none" dirty="0">
                <a:latin typeface="Times New Roman" panose="02020603050405020304" pitchFamily="18" charset="0"/>
                <a:ea typeface="Calibri"/>
                <a:cs typeface="Times New Roman" panose="02020603050405020304" pitchFamily="18" charset="0"/>
                <a:sym typeface="Calibri"/>
              </a:rPr>
              <a:t> </a:t>
            </a:r>
            <a:r>
              <a:rPr lang="en-US" sz="2000" b="0" i="0" u="none" strike="noStrike" cap="none" dirty="0" err="1">
                <a:latin typeface="Times New Roman" panose="02020603050405020304" pitchFamily="18" charset="0"/>
                <a:ea typeface="Calibri"/>
                <a:cs typeface="Times New Roman" panose="02020603050405020304" pitchFamily="18" charset="0"/>
                <a:sym typeface="Calibri"/>
              </a:rPr>
              <a:t>Kulkshreth</a:t>
            </a:r>
            <a:r>
              <a:rPr lang="en-US" sz="2000" b="0" i="0" u="none" strike="noStrike" cap="none" dirty="0">
                <a:latin typeface="Times New Roman" panose="02020603050405020304" pitchFamily="18" charset="0"/>
                <a:ea typeface="Calibri"/>
                <a:cs typeface="Times New Roman" panose="02020603050405020304" pitchFamily="18" charset="0"/>
                <a:sym typeface="Calibri"/>
              </a:rPr>
              <a:t> – Contact No. 9413076623</a:t>
            </a:r>
          </a:p>
          <a:p>
            <a:pPr marL="0" marR="0" lvl="0" indent="0" algn="l" rtl="0">
              <a:lnSpc>
                <a:spcPct val="100000"/>
              </a:lnSpc>
              <a:spcBef>
                <a:spcPts val="0"/>
              </a:spcBef>
              <a:spcAft>
                <a:spcPts val="0"/>
              </a:spcAft>
              <a:buClr>
                <a:srgbClr val="000000"/>
              </a:buClr>
              <a:buSzPts val="2000"/>
              <a:buFont typeface="Arial"/>
              <a:buNone/>
            </a:pPr>
            <a:r>
              <a:rPr lang="en-US" sz="20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Mr. </a:t>
            </a:r>
            <a:r>
              <a:rPr lang="en-IN" sz="2000" dirty="0" err="1">
                <a:latin typeface="Times New Roman" panose="02020603050405020304" pitchFamily="18" charset="0"/>
                <a:ea typeface="Calibri"/>
                <a:cs typeface="Times New Roman" panose="02020603050405020304" pitchFamily="18" charset="0"/>
              </a:rPr>
              <a:t>Sarbeswar</a:t>
            </a:r>
            <a:r>
              <a:rPr lang="en-IN" sz="2000" dirty="0">
                <a:latin typeface="Times New Roman" panose="02020603050405020304" pitchFamily="18" charset="0"/>
                <a:ea typeface="Calibri"/>
                <a:cs typeface="Times New Roman" panose="02020603050405020304" pitchFamily="18" charset="0"/>
              </a:rPr>
              <a:t> Das </a:t>
            </a:r>
            <a:r>
              <a:rPr lang="en-US" sz="2000" b="0" i="0" u="none" strike="noStrike" cap="none" dirty="0">
                <a:latin typeface="Times New Roman" panose="02020603050405020304" pitchFamily="18" charset="0"/>
                <a:ea typeface="Calibri"/>
                <a:cs typeface="Times New Roman" panose="02020603050405020304" pitchFamily="18" charset="0"/>
                <a:sym typeface="Calibri"/>
              </a:rPr>
              <a:t>– Contact No. 8638390105</a:t>
            </a:r>
          </a:p>
          <a:p>
            <a:pPr marL="0" marR="0" lvl="0" indent="0" algn="l" rtl="0">
              <a:lnSpc>
                <a:spcPct val="100000"/>
              </a:lnSpc>
              <a:spcBef>
                <a:spcPts val="0"/>
              </a:spcBef>
              <a:spcAft>
                <a:spcPts val="0"/>
              </a:spcAft>
              <a:buClr>
                <a:srgbClr val="000000"/>
              </a:buClr>
              <a:buSzPts val="2000"/>
              <a:buFont typeface="Arial"/>
              <a:buNone/>
            </a:pPr>
            <a:r>
              <a:rPr lang="en-US" sz="2000" dirty="0">
                <a:latin typeface="Times New Roman" panose="02020603050405020304" pitchFamily="18" charset="0"/>
                <a:ea typeface="Calibri"/>
                <a:cs typeface="Times New Roman" panose="02020603050405020304" pitchFamily="18" charset="0"/>
                <a:sym typeface="Calibri"/>
              </a:rPr>
              <a:t>Mr. Shivlal Sharma – Contact No. 9774647343</a:t>
            </a:r>
          </a:p>
          <a:p>
            <a:pPr marL="0" marR="0" lvl="0" indent="0" algn="l" rtl="0">
              <a:lnSpc>
                <a:spcPct val="100000"/>
              </a:lnSpc>
              <a:spcBef>
                <a:spcPts val="0"/>
              </a:spcBef>
              <a:spcAft>
                <a:spcPts val="0"/>
              </a:spcAft>
              <a:buClr>
                <a:srgbClr val="000000"/>
              </a:buClr>
              <a:buSzPts val="2000"/>
              <a:buFont typeface="Arial"/>
              <a:buNone/>
            </a:pPr>
            <a:endParaRPr lang="en-US" sz="2000" dirty="0">
              <a:latin typeface="Times New Roman" panose="02020603050405020304" pitchFamily="18" charset="0"/>
              <a:ea typeface="Calibri"/>
              <a:cs typeface="Times New Roman" panose="02020603050405020304" pitchFamily="18" charset="0"/>
              <a:sym typeface="Calibri"/>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b="0" i="0" u="none" strike="noStrike" cap="none" dirty="0">
              <a:solidFill>
                <a:srgbClr val="FF0000"/>
              </a:solidFill>
              <a:latin typeface="Times New Roman" panose="02020603050405020304" pitchFamily="18" charset="0"/>
              <a:ea typeface="Calibri"/>
              <a:cs typeface="Times New Roman" panose="02020603050405020304" pitchFamily="18" charset="0"/>
              <a:sym typeface="Calibri"/>
            </a:endParaRPr>
          </a:p>
          <a:p>
            <a:pPr marL="0" marR="0" lvl="0" indent="0" algn="l" rtl="0">
              <a:lnSpc>
                <a:spcPct val="100000"/>
              </a:lnSpc>
              <a:spcBef>
                <a:spcPts val="0"/>
              </a:spcBef>
              <a:spcAft>
                <a:spcPts val="0"/>
              </a:spcAft>
              <a:buClr>
                <a:srgbClr val="000000"/>
              </a:buClr>
              <a:buSzPts val="2000"/>
              <a:buFont typeface="Arial"/>
              <a:buNone/>
            </a:pPr>
            <a:endParaRPr lang="en-US" sz="2000" dirty="0">
              <a:solidFill>
                <a:schemeClr val="dk1"/>
              </a:solidFill>
              <a:latin typeface="Times New Roman" panose="02020603050405020304" pitchFamily="18" charset="0"/>
              <a:ea typeface="Arial"/>
              <a:cs typeface="Times New Roman" panose="02020603050405020304" pitchFamily="18" charset="0"/>
              <a:sym typeface="Calibri"/>
            </a:endParaRPr>
          </a:p>
        </p:txBody>
      </p:sp>
      <p:sp>
        <p:nvSpPr>
          <p:cNvPr id="15" name="Rectangle 14">
            <a:extLst>
              <a:ext uri="{FF2B5EF4-FFF2-40B4-BE49-F238E27FC236}">
                <a16:creationId xmlns:a16="http://schemas.microsoft.com/office/drawing/2014/main" id="{2B3A51E8-EB68-061D-AB0D-09504B5A9F8E}"/>
              </a:ext>
            </a:extLst>
          </p:cNvPr>
          <p:cNvSpPr/>
          <p:nvPr/>
        </p:nvSpPr>
        <p:spPr>
          <a:xfrm>
            <a:off x="119610" y="758082"/>
            <a:ext cx="45719" cy="6099918"/>
          </a:xfrm>
          <a:prstGeom prst="rect">
            <a:avLst/>
          </a:prstGeom>
          <a:solidFill>
            <a:srgbClr val="006CB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13">
            <a:extLst>
              <a:ext uri="{FF2B5EF4-FFF2-40B4-BE49-F238E27FC236}">
                <a16:creationId xmlns:a16="http://schemas.microsoft.com/office/drawing/2014/main" id="{8CA65FFB-7E08-977B-D911-9F7BD92DE2CD}"/>
              </a:ext>
            </a:extLst>
          </p:cNvPr>
          <p:cNvSpPr/>
          <p:nvPr/>
        </p:nvSpPr>
        <p:spPr>
          <a:xfrm>
            <a:off x="40040" y="758082"/>
            <a:ext cx="45719" cy="6099918"/>
          </a:xfrm>
          <a:prstGeom prst="rect">
            <a:avLst/>
          </a:prstGeom>
          <a:solidFill>
            <a:srgbClr val="2A929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itle 1">
            <a:extLst>
              <a:ext uri="{FF2B5EF4-FFF2-40B4-BE49-F238E27FC236}">
                <a16:creationId xmlns:a16="http://schemas.microsoft.com/office/drawing/2014/main" id="{D2BEDEDF-0068-1967-7508-E3616A6FD15D}"/>
              </a:ext>
            </a:extLst>
          </p:cNvPr>
          <p:cNvSpPr txBox="1">
            <a:spLocks/>
          </p:cNvSpPr>
          <p:nvPr/>
        </p:nvSpPr>
        <p:spPr>
          <a:xfrm>
            <a:off x="0" y="-29497"/>
            <a:ext cx="12192000" cy="806895"/>
          </a:xfrm>
          <a:prstGeom prst="rect">
            <a:avLst/>
          </a:prstGeom>
          <a:solidFill>
            <a:srgbClr val="2A929E"/>
          </a:solidFill>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3900" b="1" dirty="0">
                <a:solidFill>
                  <a:schemeClr val="bg1"/>
                </a:solidFill>
                <a:latin typeface="Times New Roman" panose="02020603050405020304" pitchFamily="18" charset="0"/>
                <a:cs typeface="Times New Roman" panose="02020603050405020304" pitchFamily="18" charset="0"/>
              </a:rPr>
              <a:t>Contact information</a:t>
            </a:r>
          </a:p>
        </p:txBody>
      </p:sp>
      <p:pic>
        <p:nvPicPr>
          <p:cNvPr id="7" name="Picture 6">
            <a:extLst>
              <a:ext uri="{FF2B5EF4-FFF2-40B4-BE49-F238E27FC236}">
                <a16:creationId xmlns:a16="http://schemas.microsoft.com/office/drawing/2014/main" id="{BCA7FCD7-C4A7-1A79-5BE6-759188739C03}"/>
              </a:ext>
            </a:extLst>
          </p:cNvPr>
          <p:cNvPicPr>
            <a:picLocks noChangeAspect="1"/>
          </p:cNvPicPr>
          <p:nvPr/>
        </p:nvPicPr>
        <p:blipFill>
          <a:blip r:embed="rId6" cstate="email">
            <a:extLst>
              <a:ext uri="{28A0092B-C50C-407E-A947-70E740481C1C}">
                <a14:useLocalDpi xmlns:a14="http://schemas.microsoft.com/office/drawing/2010/main" val="0"/>
              </a:ext>
            </a:extLst>
          </a:blip>
          <a:stretch>
            <a:fillRect/>
          </a:stretch>
        </p:blipFill>
        <p:spPr>
          <a:xfrm>
            <a:off x="10700855" y="-16841"/>
            <a:ext cx="1491145" cy="806895"/>
          </a:xfrm>
          <a:prstGeom prst="rect">
            <a:avLst/>
          </a:prstGeom>
        </p:spPr>
      </p:pic>
      <p:pic>
        <p:nvPicPr>
          <p:cNvPr id="4" name="Picture 3">
            <a:extLst>
              <a:ext uri="{FF2B5EF4-FFF2-40B4-BE49-F238E27FC236}">
                <a16:creationId xmlns:a16="http://schemas.microsoft.com/office/drawing/2014/main" id="{C383077F-43ED-C6E3-0921-3EBBE6C3AC52}"/>
              </a:ext>
            </a:extLst>
          </p:cNvPr>
          <p:cNvPicPr>
            <a:picLocks noChangeAspect="1"/>
          </p:cNvPicPr>
          <p:nvPr/>
        </p:nvPicPr>
        <p:blipFill>
          <a:blip r:embed="rId7" cstate="email">
            <a:extLst>
              <a:ext uri="{28A0092B-C50C-407E-A947-70E740481C1C}">
                <a14:useLocalDpi xmlns:a14="http://schemas.microsoft.com/office/drawing/2010/main" val="0"/>
              </a:ext>
            </a:extLst>
          </a:blip>
          <a:srcRect/>
          <a:stretch/>
        </p:blipFill>
        <p:spPr>
          <a:xfrm>
            <a:off x="263960" y="1932496"/>
            <a:ext cx="5971637" cy="3361938"/>
          </a:xfrm>
          <a:prstGeom prst="rect">
            <a:avLst/>
          </a:prstGeom>
        </p:spPr>
      </p:pic>
      <p:pic>
        <p:nvPicPr>
          <p:cNvPr id="3" name="Picture 2">
            <a:hlinkClick r:id="rId8"/>
            <a:extLst>
              <a:ext uri="{FF2B5EF4-FFF2-40B4-BE49-F238E27FC236}">
                <a16:creationId xmlns:a16="http://schemas.microsoft.com/office/drawing/2014/main" id="{7384245D-2ECE-5F8B-3776-CCA379E62E23}"/>
              </a:ext>
            </a:extLst>
          </p:cNvPr>
          <p:cNvPicPr>
            <a:picLocks noChangeAspect="1"/>
          </p:cNvPicPr>
          <p:nvPr/>
        </p:nvPicPr>
        <p:blipFill>
          <a:blip r:embed="rId9" cstate="email">
            <a:extLst>
              <a:ext uri="{28A0092B-C50C-407E-A947-70E740481C1C}">
                <a14:useLocalDpi xmlns:a14="http://schemas.microsoft.com/office/drawing/2010/main" val="0"/>
              </a:ext>
            </a:extLst>
          </a:blip>
          <a:stretch>
            <a:fillRect/>
          </a:stretch>
        </p:blipFill>
        <p:spPr>
          <a:xfrm>
            <a:off x="7849297" y="5548198"/>
            <a:ext cx="684848" cy="679265"/>
          </a:xfrm>
          <a:prstGeom prst="rect">
            <a:avLst/>
          </a:prstGeom>
        </p:spPr>
      </p:pic>
      <p:pic>
        <p:nvPicPr>
          <p:cNvPr id="5" name="Picture 4">
            <a:hlinkClick r:id="rId10"/>
            <a:extLst>
              <a:ext uri="{FF2B5EF4-FFF2-40B4-BE49-F238E27FC236}">
                <a16:creationId xmlns:a16="http://schemas.microsoft.com/office/drawing/2014/main" id="{0A943496-1BF2-11E6-0707-E3B0EE691641}"/>
              </a:ext>
            </a:extLst>
          </p:cNvPr>
          <p:cNvPicPr>
            <a:picLocks noChangeAspect="1"/>
          </p:cNvPicPr>
          <p:nvPr/>
        </p:nvPicPr>
        <p:blipFill>
          <a:blip r:embed="rId11" cstate="email">
            <a:extLst>
              <a:ext uri="{28A0092B-C50C-407E-A947-70E740481C1C}">
                <a14:useLocalDpi xmlns:a14="http://schemas.microsoft.com/office/drawing/2010/main" val="0"/>
              </a:ext>
            </a:extLst>
          </a:blip>
          <a:stretch>
            <a:fillRect/>
          </a:stretch>
        </p:blipFill>
        <p:spPr>
          <a:xfrm>
            <a:off x="8534145" y="5528852"/>
            <a:ext cx="1022270" cy="638919"/>
          </a:xfrm>
          <a:prstGeom prst="rect">
            <a:avLst/>
          </a:prstGeom>
        </p:spPr>
      </p:pic>
      <p:pic>
        <p:nvPicPr>
          <p:cNvPr id="8" name="Picture 7">
            <a:hlinkClick r:id="rId12"/>
            <a:extLst>
              <a:ext uri="{FF2B5EF4-FFF2-40B4-BE49-F238E27FC236}">
                <a16:creationId xmlns:a16="http://schemas.microsoft.com/office/drawing/2014/main" id="{47A771A2-08F8-F33E-F31F-A16E7D7D5811}"/>
              </a:ext>
            </a:extLst>
          </p:cNvPr>
          <p:cNvPicPr>
            <a:picLocks noChangeAspect="1"/>
          </p:cNvPicPr>
          <p:nvPr/>
        </p:nvPicPr>
        <p:blipFill>
          <a:blip r:embed="rId13" cstate="email">
            <a:extLst>
              <a:ext uri="{28A0092B-C50C-407E-A947-70E740481C1C}">
                <a14:useLocalDpi xmlns:a14="http://schemas.microsoft.com/office/drawing/2010/main" val="0"/>
              </a:ext>
            </a:extLst>
          </a:blip>
          <a:stretch>
            <a:fillRect/>
          </a:stretch>
        </p:blipFill>
        <p:spPr>
          <a:xfrm>
            <a:off x="9825363" y="5601811"/>
            <a:ext cx="600340" cy="493817"/>
          </a:xfrm>
          <a:prstGeom prst="rect">
            <a:avLst/>
          </a:prstGeom>
        </p:spPr>
      </p:pic>
      <p:pic>
        <p:nvPicPr>
          <p:cNvPr id="9" name="Picture 8">
            <a:hlinkClick r:id="rId14"/>
            <a:extLst>
              <a:ext uri="{FF2B5EF4-FFF2-40B4-BE49-F238E27FC236}">
                <a16:creationId xmlns:a16="http://schemas.microsoft.com/office/drawing/2014/main" id="{C4C8948A-D10C-9449-FA9D-C4CCCA7FE758}"/>
              </a:ext>
            </a:extLst>
          </p:cNvPr>
          <p:cNvPicPr>
            <a:picLocks noChangeAspect="1"/>
          </p:cNvPicPr>
          <p:nvPr/>
        </p:nvPicPr>
        <p:blipFill>
          <a:blip r:embed="rId15" cstate="email">
            <a:extLst>
              <a:ext uri="{28A0092B-C50C-407E-A947-70E740481C1C}">
                <a14:useLocalDpi xmlns:a14="http://schemas.microsoft.com/office/drawing/2010/main" val="0"/>
              </a:ext>
            </a:extLst>
          </a:blip>
          <a:stretch>
            <a:fillRect/>
          </a:stretch>
        </p:blipFill>
        <p:spPr>
          <a:xfrm>
            <a:off x="10793073" y="5575942"/>
            <a:ext cx="519687" cy="519687"/>
          </a:xfrm>
          <a:prstGeom prst="rect">
            <a:avLst/>
          </a:prstGeom>
        </p:spPr>
      </p:pic>
      <p:pic>
        <p:nvPicPr>
          <p:cNvPr id="10" name="Picture 9">
            <a:hlinkClick r:id="rId16"/>
            <a:extLst>
              <a:ext uri="{FF2B5EF4-FFF2-40B4-BE49-F238E27FC236}">
                <a16:creationId xmlns:a16="http://schemas.microsoft.com/office/drawing/2014/main" id="{542A629D-432E-E96F-7D6F-E31879FC5EE8}"/>
              </a:ext>
            </a:extLst>
          </p:cNvPr>
          <p:cNvPicPr>
            <a:picLocks noChangeAspect="1"/>
          </p:cNvPicPr>
          <p:nvPr/>
        </p:nvPicPr>
        <p:blipFill>
          <a:blip r:embed="rId17" cstate="screen">
            <a:extLst>
              <a:ext uri="{28A0092B-C50C-407E-A947-70E740481C1C}">
                <a14:useLocalDpi xmlns:a14="http://schemas.microsoft.com/office/drawing/2010/main" val="0"/>
              </a:ext>
              <a:ext uri="{837473B0-CC2E-450A-ABE3-18F120FF3D39}">
                <a1611:picAttrSrcUrl xmlns:a1611="http://schemas.microsoft.com/office/drawing/2016/11/main" r:id="rId18"/>
              </a:ext>
            </a:extLst>
          </a:blip>
          <a:stretch>
            <a:fillRect/>
          </a:stretch>
        </p:blipFill>
        <p:spPr>
          <a:xfrm>
            <a:off x="6875588" y="5528852"/>
            <a:ext cx="684848" cy="682565"/>
          </a:xfrm>
          <a:prstGeom prst="rect">
            <a:avLst/>
          </a:prstGeom>
        </p:spPr>
      </p:pic>
    </p:spTree>
    <p:extLst>
      <p:ext uri="{BB962C8B-B14F-4D97-AF65-F5344CB8AC3E}">
        <p14:creationId xmlns:p14="http://schemas.microsoft.com/office/powerpoint/2010/main" val="34251622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EA150A7B-E2DF-2419-DA07-173F631DC57F}"/>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637901" y="592635"/>
            <a:ext cx="7322797" cy="5261410"/>
          </a:xfrm>
          <a:prstGeom prst="rect">
            <a:avLst/>
          </a:prstGeom>
        </p:spPr>
      </p:pic>
      <p:sp>
        <p:nvSpPr>
          <p:cNvPr id="12" name="TextBox 11">
            <a:extLst>
              <a:ext uri="{FF2B5EF4-FFF2-40B4-BE49-F238E27FC236}">
                <a16:creationId xmlns:a16="http://schemas.microsoft.com/office/drawing/2014/main" id="{02A7D908-D528-BEA3-7110-2E2AA9468305}"/>
              </a:ext>
            </a:extLst>
          </p:cNvPr>
          <p:cNvSpPr txBox="1"/>
          <p:nvPr/>
        </p:nvSpPr>
        <p:spPr>
          <a:xfrm>
            <a:off x="1882219" y="4779525"/>
            <a:ext cx="9891250" cy="1323439"/>
          </a:xfrm>
          <a:prstGeom prst="rect">
            <a:avLst/>
          </a:prstGeom>
          <a:solidFill>
            <a:srgbClr val="006CB2"/>
          </a:solidFill>
        </p:spPr>
        <p:txBody>
          <a:bodyPr wrap="square" rtlCol="0">
            <a:spAutoFit/>
          </a:bodyPr>
          <a:lstStyle/>
          <a:p>
            <a:endParaRPr lang="en-IN" sz="4000" dirty="0">
              <a:solidFill>
                <a:schemeClr val="bg1"/>
              </a:solidFill>
              <a:latin typeface="+mj-lt"/>
            </a:endParaRPr>
          </a:p>
          <a:p>
            <a:endParaRPr lang="en-IN" sz="4000" dirty="0">
              <a:solidFill>
                <a:schemeClr val="bg1"/>
              </a:solidFill>
              <a:latin typeface="+mj-lt"/>
            </a:endParaRPr>
          </a:p>
        </p:txBody>
      </p:sp>
      <p:pic>
        <p:nvPicPr>
          <p:cNvPr id="4" name="Picture 4" descr="Pratham (New logo)">
            <a:extLst>
              <a:ext uri="{FF2B5EF4-FFF2-40B4-BE49-F238E27FC236}">
                <a16:creationId xmlns:a16="http://schemas.microsoft.com/office/drawing/2014/main" id="{2DACA316-6B27-EB92-849D-CF58B4174C58}"/>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90995" y="80641"/>
            <a:ext cx="880555" cy="1158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a:extLst>
              <a:ext uri="{FF2B5EF4-FFF2-40B4-BE49-F238E27FC236}">
                <a16:creationId xmlns:a16="http://schemas.microsoft.com/office/drawing/2014/main" id="{137B6EE1-5158-8EE9-0FD7-DFF0F304F926}"/>
              </a:ext>
            </a:extLst>
          </p:cNvPr>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53527" y="6062555"/>
            <a:ext cx="1270444" cy="687468"/>
          </a:xfrm>
          <a:prstGeom prst="rect">
            <a:avLst/>
          </a:prstGeom>
        </p:spPr>
      </p:pic>
      <p:pic>
        <p:nvPicPr>
          <p:cNvPr id="7" name="Picture 6">
            <a:extLst>
              <a:ext uri="{FF2B5EF4-FFF2-40B4-BE49-F238E27FC236}">
                <a16:creationId xmlns:a16="http://schemas.microsoft.com/office/drawing/2014/main" id="{BA264E7B-2BB2-6D08-8B10-E7365D66DB98}"/>
              </a:ext>
            </a:extLst>
          </p:cNvPr>
          <p:cNvPicPr>
            <a:picLocks noChangeAspect="1"/>
          </p:cNvPicPr>
          <p:nvPr/>
        </p:nvPicPr>
        <p:blipFill>
          <a:blip r:embed="rId5" cstate="email">
            <a:extLst>
              <a:ext uri="{28A0092B-C50C-407E-A947-70E740481C1C}">
                <a14:useLocalDpi xmlns:a14="http://schemas.microsoft.com/office/drawing/2010/main" val="0"/>
              </a:ext>
            </a:extLst>
          </a:blip>
          <a:stretch>
            <a:fillRect/>
          </a:stretch>
        </p:blipFill>
        <p:spPr>
          <a:xfrm>
            <a:off x="10829708" y="91462"/>
            <a:ext cx="1188078" cy="1147493"/>
          </a:xfrm>
          <a:prstGeom prst="rect">
            <a:avLst/>
          </a:prstGeom>
        </p:spPr>
      </p:pic>
      <p:sp>
        <p:nvSpPr>
          <p:cNvPr id="11" name="TextBox 10">
            <a:extLst>
              <a:ext uri="{FF2B5EF4-FFF2-40B4-BE49-F238E27FC236}">
                <a16:creationId xmlns:a16="http://schemas.microsoft.com/office/drawing/2014/main" id="{2A382569-DA2D-52C7-960F-BE6FA866C785}"/>
              </a:ext>
            </a:extLst>
          </p:cNvPr>
          <p:cNvSpPr txBox="1"/>
          <p:nvPr/>
        </p:nvSpPr>
        <p:spPr>
          <a:xfrm>
            <a:off x="2126536" y="4628477"/>
            <a:ext cx="9891250" cy="1938992"/>
          </a:xfrm>
          <a:prstGeom prst="rect">
            <a:avLst/>
          </a:prstGeom>
          <a:solidFill>
            <a:srgbClr val="2A929E"/>
          </a:solidFill>
        </p:spPr>
        <p:txBody>
          <a:bodyPr wrap="square" rtlCol="0">
            <a:spAutoFit/>
          </a:bodyPr>
          <a:lstStyle/>
          <a:p>
            <a:r>
              <a:rPr lang="en-IN" sz="4000" b="1" dirty="0">
                <a:solidFill>
                  <a:schemeClr val="bg1"/>
                </a:solidFill>
                <a:latin typeface="Times New Roman" panose="02020603050405020304" pitchFamily="18" charset="0"/>
                <a:cs typeface="Times New Roman" panose="02020603050405020304" pitchFamily="18" charset="0"/>
              </a:rPr>
              <a:t>Annual Status of Education Report (Rural) 2022</a:t>
            </a:r>
          </a:p>
          <a:p>
            <a:r>
              <a:rPr lang="en-IN" sz="4000" b="1" dirty="0">
                <a:solidFill>
                  <a:schemeClr val="bg1"/>
                </a:solidFill>
                <a:latin typeface="Times New Roman" panose="02020603050405020304" pitchFamily="18" charset="0"/>
                <a:cs typeface="Times New Roman" panose="02020603050405020304" pitchFamily="18" charset="0"/>
              </a:rPr>
              <a:t>Arunachal Pradesh - State findings</a:t>
            </a:r>
          </a:p>
        </p:txBody>
      </p:sp>
    </p:spTree>
    <p:extLst>
      <p:ext uri="{BB962C8B-B14F-4D97-AF65-F5344CB8AC3E}">
        <p14:creationId xmlns:p14="http://schemas.microsoft.com/office/powerpoint/2010/main" val="7196325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C6DDE23-5304-28EA-C62F-229561E58953}"/>
              </a:ext>
            </a:extLst>
          </p:cNvPr>
          <p:cNvSpPr/>
          <p:nvPr/>
        </p:nvSpPr>
        <p:spPr>
          <a:xfrm>
            <a:off x="0" y="0"/>
            <a:ext cx="3706761" cy="6858000"/>
          </a:xfrm>
          <a:prstGeom prst="rect">
            <a:avLst/>
          </a:prstGeom>
          <a:solidFill>
            <a:srgbClr val="0E8F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 name="Picture 4">
            <a:extLst>
              <a:ext uri="{FF2B5EF4-FFF2-40B4-BE49-F238E27FC236}">
                <a16:creationId xmlns:a16="http://schemas.microsoft.com/office/drawing/2014/main" id="{09DB9524-5915-228C-1442-BAF7A7127A10}"/>
              </a:ext>
            </a:extLst>
          </p:cNvPr>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10874477" y="80892"/>
            <a:ext cx="1219983" cy="624809"/>
          </a:xfrm>
          <a:prstGeom prst="rect">
            <a:avLst/>
          </a:prstGeom>
        </p:spPr>
      </p:pic>
      <p:sp>
        <p:nvSpPr>
          <p:cNvPr id="17" name="TextBox 16">
            <a:extLst>
              <a:ext uri="{FF2B5EF4-FFF2-40B4-BE49-F238E27FC236}">
                <a16:creationId xmlns:a16="http://schemas.microsoft.com/office/drawing/2014/main" id="{9233A45F-D138-7846-58FC-C07A71D43C11}"/>
              </a:ext>
            </a:extLst>
          </p:cNvPr>
          <p:cNvSpPr txBox="1"/>
          <p:nvPr/>
        </p:nvSpPr>
        <p:spPr>
          <a:xfrm>
            <a:off x="7833237" y="705701"/>
            <a:ext cx="2202426" cy="523220"/>
          </a:xfrm>
          <a:prstGeom prst="rect">
            <a:avLst/>
          </a:prstGeom>
          <a:noFill/>
        </p:spPr>
        <p:txBody>
          <a:bodyPr wrap="square" rtlCol="0">
            <a:spAutoFit/>
          </a:bodyPr>
          <a:lstStyle/>
          <a:p>
            <a:pPr algn="ctr"/>
            <a:r>
              <a:rPr lang="en-IN" sz="2800" b="1" u="sng" dirty="0">
                <a:latin typeface="Times New Roman" panose="02020603050405020304" pitchFamily="18" charset="0"/>
                <a:cs typeface="Times New Roman" panose="02020603050405020304" pitchFamily="18" charset="0"/>
              </a:rPr>
              <a:t>CONTENTS</a:t>
            </a:r>
            <a:endParaRPr lang="en-IN" b="1" u="sng" dirty="0">
              <a:latin typeface="Times New Roman" panose="02020603050405020304" pitchFamily="18" charset="0"/>
              <a:cs typeface="Times New Roman" panose="02020603050405020304" pitchFamily="18" charset="0"/>
            </a:endParaRPr>
          </a:p>
        </p:txBody>
      </p:sp>
      <p:sp>
        <p:nvSpPr>
          <p:cNvPr id="18" name="TextBox 17">
            <a:extLst>
              <a:ext uri="{FF2B5EF4-FFF2-40B4-BE49-F238E27FC236}">
                <a16:creationId xmlns:a16="http://schemas.microsoft.com/office/drawing/2014/main" id="{C7B1F639-A685-1185-80FC-5A0EF178EA77}"/>
              </a:ext>
            </a:extLst>
          </p:cNvPr>
          <p:cNvSpPr txBox="1"/>
          <p:nvPr/>
        </p:nvSpPr>
        <p:spPr>
          <a:xfrm>
            <a:off x="6833572" y="1312901"/>
            <a:ext cx="4844078" cy="4308872"/>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About ASER and coverage</a:t>
            </a:r>
          </a:p>
          <a:p>
            <a:pPr marL="342900" indent="-342900">
              <a:lnSpc>
                <a:spcPct val="150000"/>
              </a:lnSpc>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Enrollment patterns</a:t>
            </a:r>
          </a:p>
          <a:p>
            <a:pPr marL="342900" indent="-342900">
              <a:lnSpc>
                <a:spcPct val="150000"/>
              </a:lnSpc>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Learning levels</a:t>
            </a:r>
          </a:p>
          <a:p>
            <a:pPr marL="342900" indent="-342900">
              <a:lnSpc>
                <a:spcPct val="150000"/>
              </a:lnSpc>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Tuition trends</a:t>
            </a:r>
          </a:p>
          <a:p>
            <a:pPr marL="342900" indent="-342900">
              <a:lnSpc>
                <a:spcPct val="150000"/>
              </a:lnSpc>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School facilities and RTE indicators</a:t>
            </a:r>
          </a:p>
          <a:p>
            <a:pPr marL="342900" indent="-342900">
              <a:lnSpc>
                <a:spcPct val="150000"/>
              </a:lnSpc>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Concluding thoughts</a:t>
            </a:r>
          </a:p>
          <a:p>
            <a:endParaRPr lang="en-IN" sz="2200" dirty="0">
              <a:latin typeface="+mj-lt"/>
            </a:endParaRPr>
          </a:p>
        </p:txBody>
      </p:sp>
      <p:pic>
        <p:nvPicPr>
          <p:cNvPr id="10" name="Picture 9">
            <a:extLst>
              <a:ext uri="{FF2B5EF4-FFF2-40B4-BE49-F238E27FC236}">
                <a16:creationId xmlns:a16="http://schemas.microsoft.com/office/drawing/2014/main" id="{3CF1FCC2-0BF4-1927-3A21-BE0BDCD13687}"/>
              </a:ext>
            </a:extLst>
          </p:cNvPr>
          <p:cNvPicPr>
            <a:picLocks noChangeAspect="1"/>
          </p:cNvPicPr>
          <p:nvPr/>
        </p:nvPicPr>
        <p:blipFill rotWithShape="1">
          <a:blip r:embed="rId3" cstate="email">
            <a:extLst>
              <a:ext uri="{28A0092B-C50C-407E-A947-70E740481C1C}">
                <a14:useLocalDpi xmlns:a14="http://schemas.microsoft.com/office/drawing/2010/main" val="0"/>
              </a:ext>
            </a:extLst>
          </a:blip>
          <a:srcRect/>
          <a:stretch/>
        </p:blipFill>
        <p:spPr>
          <a:xfrm>
            <a:off x="855079" y="1228921"/>
            <a:ext cx="5134256" cy="4119628"/>
          </a:xfrm>
          <a:prstGeom prst="rect">
            <a:avLst/>
          </a:prstGeom>
        </p:spPr>
      </p:pic>
    </p:spTree>
    <p:extLst>
      <p:ext uri="{BB962C8B-B14F-4D97-AF65-F5344CB8AC3E}">
        <p14:creationId xmlns:p14="http://schemas.microsoft.com/office/powerpoint/2010/main" val="7397764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8CA65FFB-7E08-977B-D911-9F7BD92DE2CD}"/>
              </a:ext>
            </a:extLst>
          </p:cNvPr>
          <p:cNvSpPr/>
          <p:nvPr/>
        </p:nvSpPr>
        <p:spPr>
          <a:xfrm>
            <a:off x="40040" y="758082"/>
            <a:ext cx="45719" cy="6099918"/>
          </a:xfrm>
          <a:prstGeom prst="rect">
            <a:avLst/>
          </a:prstGeom>
          <a:solidFill>
            <a:srgbClr val="2A929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ectangle 14">
            <a:extLst>
              <a:ext uri="{FF2B5EF4-FFF2-40B4-BE49-F238E27FC236}">
                <a16:creationId xmlns:a16="http://schemas.microsoft.com/office/drawing/2014/main" id="{2B3A51E8-EB68-061D-AB0D-09504B5A9F8E}"/>
              </a:ext>
            </a:extLst>
          </p:cNvPr>
          <p:cNvSpPr/>
          <p:nvPr/>
        </p:nvSpPr>
        <p:spPr>
          <a:xfrm>
            <a:off x="119610" y="758082"/>
            <a:ext cx="45719" cy="6099918"/>
          </a:xfrm>
          <a:prstGeom prst="rect">
            <a:avLst/>
          </a:prstGeom>
          <a:solidFill>
            <a:srgbClr val="006CB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itle 1">
            <a:extLst>
              <a:ext uri="{FF2B5EF4-FFF2-40B4-BE49-F238E27FC236}">
                <a16:creationId xmlns:a16="http://schemas.microsoft.com/office/drawing/2014/main" id="{D2BEDEDF-0068-1967-7508-E3616A6FD15D}"/>
              </a:ext>
            </a:extLst>
          </p:cNvPr>
          <p:cNvSpPr txBox="1">
            <a:spLocks/>
          </p:cNvSpPr>
          <p:nvPr/>
        </p:nvSpPr>
        <p:spPr>
          <a:xfrm>
            <a:off x="0" y="-48813"/>
            <a:ext cx="12192000" cy="806895"/>
          </a:xfrm>
          <a:prstGeom prst="rect">
            <a:avLst/>
          </a:prstGeom>
          <a:solidFill>
            <a:srgbClr val="2A929E"/>
          </a:solidFill>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3900" b="1" dirty="0">
                <a:solidFill>
                  <a:schemeClr val="bg1"/>
                </a:solidFill>
                <a:latin typeface="Times New Roman" panose="02020603050405020304" pitchFamily="18" charset="0"/>
                <a:cs typeface="Times New Roman" panose="02020603050405020304" pitchFamily="18" charset="0"/>
              </a:rPr>
              <a:t>About ASER and coverage</a:t>
            </a:r>
          </a:p>
        </p:txBody>
      </p:sp>
      <p:pic>
        <p:nvPicPr>
          <p:cNvPr id="7" name="Picture 6">
            <a:extLst>
              <a:ext uri="{FF2B5EF4-FFF2-40B4-BE49-F238E27FC236}">
                <a16:creationId xmlns:a16="http://schemas.microsoft.com/office/drawing/2014/main" id="{BCA7FCD7-C4A7-1A79-5BE6-759188739C03}"/>
              </a:ext>
            </a:extLst>
          </p:cNvPr>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10700854" y="-48813"/>
            <a:ext cx="1491145" cy="806895"/>
          </a:xfrm>
          <a:prstGeom prst="rect">
            <a:avLst/>
          </a:prstGeom>
        </p:spPr>
      </p:pic>
      <p:sp>
        <p:nvSpPr>
          <p:cNvPr id="8" name="TextBox 7">
            <a:extLst>
              <a:ext uri="{FF2B5EF4-FFF2-40B4-BE49-F238E27FC236}">
                <a16:creationId xmlns:a16="http://schemas.microsoft.com/office/drawing/2014/main" id="{189C7B04-B7A8-B48F-4075-A47651EFEA18}"/>
              </a:ext>
            </a:extLst>
          </p:cNvPr>
          <p:cNvSpPr txBox="1"/>
          <p:nvPr/>
        </p:nvSpPr>
        <p:spPr>
          <a:xfrm>
            <a:off x="6448147" y="5424222"/>
            <a:ext cx="5624243" cy="800860"/>
          </a:xfrm>
          <a:prstGeom prst="rect">
            <a:avLst/>
          </a:prstGeom>
          <a:solidFill>
            <a:schemeClr val="accent6">
              <a:lumMod val="20000"/>
              <a:lumOff val="80000"/>
            </a:schemeClr>
          </a:solidFill>
        </p:spPr>
        <p:txBody>
          <a:bodyPr wrap="square">
            <a:spAutoFit/>
          </a:bodyPr>
          <a:lstStyle/>
          <a:p>
            <a:pPr>
              <a:lnSpc>
                <a:spcPct val="107000"/>
              </a:lnSpc>
              <a:spcAft>
                <a:spcPts val="800"/>
              </a:spcAft>
            </a:pPr>
            <a:r>
              <a:rPr lang="en-IN" sz="2200" b="1" dirty="0">
                <a:effectLst/>
                <a:latin typeface="Times New Roman" panose="02020603050405020304" pitchFamily="18" charset="0"/>
                <a:ea typeface="Calibri" panose="020F0502020204030204" pitchFamily="34" charset="0"/>
                <a:cs typeface="Times New Roman" panose="02020603050405020304" pitchFamily="18" charset="0"/>
              </a:rPr>
              <a:t>WHO</a:t>
            </a:r>
            <a:r>
              <a:rPr lang="en-IN" sz="2200" dirty="0">
                <a:effectLst/>
                <a:latin typeface="Times New Roman" panose="02020603050405020304" pitchFamily="18" charset="0"/>
                <a:ea typeface="Calibri" panose="020F0502020204030204" pitchFamily="34" charset="0"/>
                <a:cs typeface="Times New Roman" panose="02020603050405020304" pitchFamily="18" charset="0"/>
              </a:rPr>
              <a:t>: 13 partners including DIETs, and private colleges/universities</a:t>
            </a:r>
            <a:endParaRPr lang="en-IN" sz="2200" b="0" i="0" u="none" strike="noStrike" baseline="0" dirty="0">
              <a:latin typeface="Times New Roman" panose="02020603050405020304" pitchFamily="18" charset="0"/>
              <a:cs typeface="Times New Roman" panose="02020603050405020304" pitchFamily="18" charset="0"/>
            </a:endParaRPr>
          </a:p>
        </p:txBody>
      </p:sp>
      <p:graphicFrame>
        <p:nvGraphicFramePr>
          <p:cNvPr id="12" name="Table 3">
            <a:extLst>
              <a:ext uri="{FF2B5EF4-FFF2-40B4-BE49-F238E27FC236}">
                <a16:creationId xmlns:a16="http://schemas.microsoft.com/office/drawing/2014/main" id="{136D909F-3D62-E595-299F-42B7346D8DC3}"/>
              </a:ext>
            </a:extLst>
          </p:cNvPr>
          <p:cNvGraphicFramePr>
            <a:graphicFrameLocks noGrp="1"/>
          </p:cNvGraphicFramePr>
          <p:nvPr>
            <p:extLst>
              <p:ext uri="{D42A27DB-BD31-4B8C-83A1-F6EECF244321}">
                <p14:modId xmlns:p14="http://schemas.microsoft.com/office/powerpoint/2010/main" val="2522149199"/>
              </p:ext>
            </p:extLst>
          </p:nvPr>
        </p:nvGraphicFramePr>
        <p:xfrm>
          <a:off x="6448147" y="790340"/>
          <a:ext cx="5624243" cy="4531077"/>
        </p:xfrm>
        <a:graphic>
          <a:graphicData uri="http://schemas.openxmlformats.org/drawingml/2006/table">
            <a:tbl>
              <a:tblPr firstRow="1" bandRow="1">
                <a:tableStyleId>{21E4AEA4-8DFA-4A89-87EB-49C32662AFE0}</a:tableStyleId>
              </a:tblPr>
              <a:tblGrid>
                <a:gridCol w="2897374">
                  <a:extLst>
                    <a:ext uri="{9D8B030D-6E8A-4147-A177-3AD203B41FA5}">
                      <a16:colId xmlns:a16="http://schemas.microsoft.com/office/drawing/2014/main" val="1717996839"/>
                    </a:ext>
                  </a:extLst>
                </a:gridCol>
                <a:gridCol w="1466149">
                  <a:extLst>
                    <a:ext uri="{9D8B030D-6E8A-4147-A177-3AD203B41FA5}">
                      <a16:colId xmlns:a16="http://schemas.microsoft.com/office/drawing/2014/main" val="3161068162"/>
                    </a:ext>
                  </a:extLst>
                </a:gridCol>
                <a:gridCol w="1260720">
                  <a:extLst>
                    <a:ext uri="{9D8B030D-6E8A-4147-A177-3AD203B41FA5}">
                      <a16:colId xmlns:a16="http://schemas.microsoft.com/office/drawing/2014/main" val="838888158"/>
                    </a:ext>
                  </a:extLst>
                </a:gridCol>
              </a:tblGrid>
              <a:tr h="744815">
                <a:tc>
                  <a:txBody>
                    <a:bodyPr/>
                    <a:lstStyle/>
                    <a:p>
                      <a:r>
                        <a:rPr lang="en-US" sz="2200" dirty="0">
                          <a:latin typeface="Times New Roman" panose="02020603050405020304" pitchFamily="18" charset="0"/>
                          <a:cs typeface="Times New Roman" panose="02020603050405020304" pitchFamily="18" charset="0"/>
                        </a:rPr>
                        <a:t>Coverage in ASER 2022</a:t>
                      </a:r>
                      <a:endParaRPr lang="en-IN" sz="2200" dirty="0">
                        <a:latin typeface="Times New Roman" panose="02020603050405020304" pitchFamily="18" charset="0"/>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solidFill>
                      <a:srgbClr val="1E87A4"/>
                    </a:solidFill>
                  </a:tcPr>
                </a:tc>
                <a:tc>
                  <a:txBody>
                    <a:bodyPr/>
                    <a:lstStyle/>
                    <a:p>
                      <a:pPr algn="ctr"/>
                      <a:r>
                        <a:rPr lang="en-US" sz="2200" dirty="0">
                          <a:solidFill>
                            <a:schemeClr val="bg1"/>
                          </a:solidFill>
                          <a:latin typeface="Times New Roman" panose="02020603050405020304" pitchFamily="18" charset="0"/>
                          <a:cs typeface="Times New Roman" panose="02020603050405020304" pitchFamily="18" charset="0"/>
                        </a:rPr>
                        <a:t>Arunachal Pradesh</a:t>
                      </a:r>
                      <a:endParaRPr lang="en-IN" sz="2200" dirty="0">
                        <a:solidFill>
                          <a:schemeClr val="bg1"/>
                        </a:solidFill>
                        <a:latin typeface="Times New Roman" panose="02020603050405020304" pitchFamily="18" charset="0"/>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solidFill>
                      <a:srgbClr val="1E87A4"/>
                    </a:solidFill>
                  </a:tcPr>
                </a:tc>
                <a:tc>
                  <a:txBody>
                    <a:bodyPr/>
                    <a:lstStyle/>
                    <a:p>
                      <a:pPr algn="ctr"/>
                      <a:r>
                        <a:rPr lang="en-US" sz="2200" dirty="0">
                          <a:latin typeface="Times New Roman" panose="02020603050405020304" pitchFamily="18" charset="0"/>
                          <a:cs typeface="Times New Roman" panose="02020603050405020304" pitchFamily="18" charset="0"/>
                        </a:rPr>
                        <a:t>India</a:t>
                      </a:r>
                      <a:endParaRPr lang="en-IN" sz="2200" dirty="0">
                        <a:latin typeface="Times New Roman" panose="02020603050405020304" pitchFamily="18" charset="0"/>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solidFill>
                      <a:srgbClr val="1E87A4"/>
                    </a:solidFill>
                  </a:tcPr>
                </a:tc>
                <a:extLst>
                  <a:ext uri="{0D108BD9-81ED-4DB2-BD59-A6C34878D82A}">
                    <a16:rowId xmlns:a16="http://schemas.microsoft.com/office/drawing/2014/main" val="4291611517"/>
                  </a:ext>
                </a:extLst>
              </a:tr>
              <a:tr h="478652">
                <a:tc>
                  <a:txBody>
                    <a:bodyPr/>
                    <a:lstStyle/>
                    <a:p>
                      <a:pPr lvl="0"/>
                      <a:r>
                        <a:rPr lang="en-IN" sz="2200" dirty="0">
                          <a:latin typeface="Times New Roman" panose="02020603050405020304" pitchFamily="18" charset="0"/>
                          <a:cs typeface="Times New Roman" panose="02020603050405020304" pitchFamily="18" charset="0"/>
                        </a:rPr>
                        <a:t>Districts reached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200" dirty="0">
                          <a:latin typeface="Times New Roman" panose="02020603050405020304" pitchFamily="18" charset="0"/>
                          <a:cs typeface="Times New Roman" panose="02020603050405020304" pitchFamily="18" charset="0"/>
                        </a:rPr>
                        <a:t>13</a:t>
                      </a:r>
                      <a:endParaRPr lang="en-IN" sz="22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2200" dirty="0">
                          <a:latin typeface="Times New Roman" panose="02020603050405020304" pitchFamily="18" charset="0"/>
                          <a:cs typeface="Times New Roman" panose="02020603050405020304" pitchFamily="18" charset="0"/>
                        </a:rPr>
                        <a:t>616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48755493"/>
                  </a:ext>
                </a:extLst>
              </a:tr>
              <a:tr h="452061">
                <a:tc>
                  <a:txBody>
                    <a:bodyPr/>
                    <a:lstStyle/>
                    <a:p>
                      <a:pPr lvl="0"/>
                      <a:r>
                        <a:rPr lang="en-US" sz="2200" dirty="0">
                          <a:latin typeface="Times New Roman" panose="02020603050405020304" pitchFamily="18" charset="0"/>
                          <a:cs typeface="Times New Roman" panose="02020603050405020304" pitchFamily="18" charset="0"/>
                        </a:rPr>
                        <a:t>Villages surveyed</a:t>
                      </a:r>
                      <a:endParaRPr lang="en-IN" sz="22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200" dirty="0">
                          <a:latin typeface="Times New Roman" panose="02020603050405020304" pitchFamily="18" charset="0"/>
                          <a:cs typeface="Times New Roman" panose="02020603050405020304" pitchFamily="18" charset="0"/>
                        </a:rPr>
                        <a:t>376</a:t>
                      </a:r>
                      <a:endParaRPr lang="en-IN" sz="22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2200" dirty="0">
                          <a:latin typeface="Times New Roman" panose="02020603050405020304" pitchFamily="18" charset="0"/>
                          <a:cs typeface="Times New Roman" panose="02020603050405020304" pitchFamily="18" charset="0"/>
                        </a:rPr>
                        <a:t>19,060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26190862"/>
                  </a:ext>
                </a:extLst>
              </a:tr>
              <a:tr h="460924">
                <a:tc>
                  <a:txBody>
                    <a:bodyPr/>
                    <a:lstStyle/>
                    <a:p>
                      <a:pPr lvl="0"/>
                      <a:r>
                        <a:rPr lang="en-US" sz="2200" dirty="0">
                          <a:latin typeface="Times New Roman" panose="02020603050405020304" pitchFamily="18" charset="0"/>
                          <a:cs typeface="Times New Roman" panose="02020603050405020304" pitchFamily="18" charset="0"/>
                        </a:rPr>
                        <a:t>Households surveyed</a:t>
                      </a:r>
                      <a:endParaRPr lang="en-IN" sz="22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200" dirty="0">
                          <a:latin typeface="Times New Roman" panose="02020603050405020304" pitchFamily="18" charset="0"/>
                          <a:cs typeface="Times New Roman" panose="02020603050405020304" pitchFamily="18" charset="0"/>
                        </a:rPr>
                        <a:t>5,320</a:t>
                      </a:r>
                      <a:endParaRPr lang="en-IN" sz="22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2200" dirty="0">
                          <a:latin typeface="Times New Roman" panose="02020603050405020304" pitchFamily="18" charset="0"/>
                          <a:cs typeface="Times New Roman" panose="02020603050405020304" pitchFamily="18" charset="0"/>
                        </a:rPr>
                        <a:t>3,74,554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42434078"/>
                  </a:ext>
                </a:extLst>
              </a:tr>
              <a:tr h="744815">
                <a:tc>
                  <a:txBody>
                    <a:bodyPr/>
                    <a:lstStyle/>
                    <a:p>
                      <a:pPr lvl="0"/>
                      <a:r>
                        <a:rPr lang="en-US" sz="2200" dirty="0">
                          <a:latin typeface="Times New Roman" panose="02020603050405020304" pitchFamily="18" charset="0"/>
                          <a:cs typeface="Times New Roman" panose="02020603050405020304" pitchFamily="18" charset="0"/>
                        </a:rPr>
                        <a:t>Children surveyed (age 3-16)</a:t>
                      </a:r>
                      <a:endParaRPr lang="en-IN" sz="22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200" dirty="0">
                          <a:latin typeface="Times New Roman" panose="02020603050405020304" pitchFamily="18" charset="0"/>
                          <a:cs typeface="Times New Roman" panose="02020603050405020304" pitchFamily="18" charset="0"/>
                        </a:rPr>
                        <a:t>9,148</a:t>
                      </a:r>
                      <a:endParaRPr lang="en-IN" sz="22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2200" dirty="0">
                          <a:latin typeface="Times New Roman" panose="02020603050405020304" pitchFamily="18" charset="0"/>
                          <a:cs typeface="Times New Roman" panose="02020603050405020304" pitchFamily="18" charset="0"/>
                        </a:rPr>
                        <a:t>6,99,597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64943130"/>
                  </a:ext>
                </a:extLst>
              </a:tr>
              <a:tr h="744815">
                <a:tc>
                  <a:txBody>
                    <a:bodyPr/>
                    <a:lstStyle/>
                    <a:p>
                      <a:pPr lvl="0"/>
                      <a:r>
                        <a:rPr lang="en-US" sz="2200" dirty="0">
                          <a:latin typeface="Times New Roman" panose="02020603050405020304" pitchFamily="18" charset="0"/>
                          <a:cs typeface="Times New Roman" panose="02020603050405020304" pitchFamily="18" charset="0"/>
                        </a:rPr>
                        <a:t>Children tested (age 5-16)</a:t>
                      </a:r>
                      <a:endParaRPr lang="en-IN" sz="22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200" dirty="0">
                          <a:latin typeface="Times New Roman" panose="02020603050405020304" pitchFamily="18" charset="0"/>
                          <a:cs typeface="Times New Roman" panose="02020603050405020304" pitchFamily="18" charset="0"/>
                        </a:rPr>
                        <a:t>6,293</a:t>
                      </a:r>
                      <a:endParaRPr lang="en-IN" sz="22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2200" dirty="0">
                          <a:latin typeface="Times New Roman" panose="02020603050405020304" pitchFamily="18" charset="0"/>
                          <a:cs typeface="Times New Roman" panose="02020603050405020304" pitchFamily="18" charset="0"/>
                        </a:rPr>
                        <a:t>5,37,425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43377113"/>
                  </a:ext>
                </a:extLst>
              </a:tr>
              <a:tr h="417096">
                <a:tc>
                  <a:txBody>
                    <a:bodyPr/>
                    <a:lstStyle/>
                    <a:p>
                      <a:pPr lvl="0"/>
                      <a:r>
                        <a:rPr lang="en-IN" sz="2200" dirty="0">
                          <a:latin typeface="Times New Roman" panose="02020603050405020304" pitchFamily="18" charset="0"/>
                          <a:cs typeface="Times New Roman" panose="02020603050405020304" pitchFamily="18" charset="0"/>
                        </a:rPr>
                        <a:t>Schools surveyed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200" dirty="0">
                          <a:latin typeface="Times New Roman" panose="02020603050405020304" pitchFamily="18" charset="0"/>
                          <a:cs typeface="Times New Roman" panose="02020603050405020304" pitchFamily="18" charset="0"/>
                        </a:rPr>
                        <a:t>238</a:t>
                      </a:r>
                      <a:endParaRPr lang="en-IN" sz="22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2200" dirty="0">
                          <a:latin typeface="Times New Roman" panose="02020603050405020304" pitchFamily="18" charset="0"/>
                          <a:cs typeface="Times New Roman" panose="02020603050405020304" pitchFamily="18" charset="0"/>
                        </a:rPr>
                        <a:t>17,002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06915936"/>
                  </a:ext>
                </a:extLst>
              </a:tr>
              <a:tr h="417096">
                <a:tc>
                  <a:txBody>
                    <a:bodyPr/>
                    <a:lstStyle/>
                    <a:p>
                      <a:pPr lvl="0"/>
                      <a:r>
                        <a:rPr lang="en-IN" sz="2200" dirty="0">
                          <a:latin typeface="Times New Roman" panose="02020603050405020304" pitchFamily="18" charset="0"/>
                          <a:cs typeface="Times New Roman" panose="02020603050405020304" pitchFamily="18" charset="0"/>
                        </a:rPr>
                        <a:t>Partner organizations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200" dirty="0">
                          <a:latin typeface="Times New Roman" panose="02020603050405020304" pitchFamily="18" charset="0"/>
                          <a:cs typeface="Times New Roman" panose="02020603050405020304" pitchFamily="18" charset="0"/>
                        </a:rPr>
                        <a:t>13</a:t>
                      </a:r>
                      <a:endParaRPr lang="en-IN" sz="22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2200" dirty="0">
                          <a:latin typeface="Times New Roman" panose="02020603050405020304" pitchFamily="18" charset="0"/>
                          <a:cs typeface="Times New Roman" panose="02020603050405020304" pitchFamily="18" charset="0"/>
                        </a:rPr>
                        <a:t>591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28777974"/>
                  </a:ext>
                </a:extLst>
              </a:tr>
            </a:tbl>
          </a:graphicData>
        </a:graphic>
      </p:graphicFrame>
      <p:sp>
        <p:nvSpPr>
          <p:cNvPr id="16" name="TextBox 15">
            <a:extLst>
              <a:ext uri="{FF2B5EF4-FFF2-40B4-BE49-F238E27FC236}">
                <a16:creationId xmlns:a16="http://schemas.microsoft.com/office/drawing/2014/main" id="{8C900A15-1E66-91A4-EC48-FE88D7FED36D}"/>
              </a:ext>
            </a:extLst>
          </p:cNvPr>
          <p:cNvSpPr txBox="1"/>
          <p:nvPr/>
        </p:nvSpPr>
        <p:spPr>
          <a:xfrm>
            <a:off x="6448147" y="6316756"/>
            <a:ext cx="5624243" cy="438582"/>
          </a:xfrm>
          <a:prstGeom prst="rect">
            <a:avLst/>
          </a:prstGeom>
          <a:solidFill>
            <a:schemeClr val="accent3">
              <a:lumMod val="40000"/>
              <a:lumOff val="60000"/>
            </a:schemeClr>
          </a:solidFill>
        </p:spPr>
        <p:txBody>
          <a:bodyPr wrap="square">
            <a:spAutoFit/>
          </a:bodyPr>
          <a:lstStyle/>
          <a:p>
            <a:pPr>
              <a:lnSpc>
                <a:spcPct val="107000"/>
              </a:lnSpc>
              <a:spcAft>
                <a:spcPts val="800"/>
              </a:spcAft>
            </a:pPr>
            <a:r>
              <a:rPr lang="en-IN" sz="2200" b="1" dirty="0">
                <a:effectLst/>
                <a:latin typeface="Times New Roman" panose="02020603050405020304" pitchFamily="18" charset="0"/>
                <a:ea typeface="Calibri" panose="020F0502020204030204" pitchFamily="34" charset="0"/>
                <a:cs typeface="Times New Roman" panose="02020603050405020304" pitchFamily="18" charset="0"/>
              </a:rPr>
              <a:t>WHEN</a:t>
            </a:r>
            <a:r>
              <a:rPr lang="en-IN" sz="2200" dirty="0">
                <a:effectLst/>
                <a:latin typeface="Times New Roman" panose="02020603050405020304" pitchFamily="18" charset="0"/>
                <a:ea typeface="Calibri" panose="020F0502020204030204" pitchFamily="34" charset="0"/>
                <a:cs typeface="Times New Roman" panose="02020603050405020304" pitchFamily="18" charset="0"/>
              </a:rPr>
              <a:t>: Survey in </a:t>
            </a:r>
            <a:r>
              <a:rPr lang="en-IN" sz="2200" dirty="0">
                <a:latin typeface="Times New Roman" panose="02020603050405020304" pitchFamily="18" charset="0"/>
                <a:ea typeface="Calibri" panose="020F0502020204030204" pitchFamily="34" charset="0"/>
                <a:cs typeface="Times New Roman" panose="02020603050405020304" pitchFamily="18" charset="0"/>
              </a:rPr>
              <a:t>October</a:t>
            </a:r>
            <a:r>
              <a:rPr lang="en-IN" sz="2200" dirty="0">
                <a:effectLst/>
                <a:latin typeface="Times New Roman" panose="02020603050405020304" pitchFamily="18" charset="0"/>
                <a:ea typeface="Calibri" panose="020F0502020204030204" pitchFamily="34" charset="0"/>
                <a:cs typeface="Times New Roman" panose="02020603050405020304" pitchFamily="18" charset="0"/>
              </a:rPr>
              <a:t>-December 2022</a:t>
            </a:r>
            <a:endParaRPr lang="en-IN" sz="2200" b="0" i="0" u="none" strike="noStrike" baseline="0" dirty="0">
              <a:latin typeface="Times New Roman" panose="02020603050405020304" pitchFamily="18" charset="0"/>
              <a:cs typeface="Times New Roman" panose="02020603050405020304" pitchFamily="18" charset="0"/>
            </a:endParaRPr>
          </a:p>
        </p:txBody>
      </p:sp>
      <p:sp>
        <p:nvSpPr>
          <p:cNvPr id="17" name="Google Shape;99;p2">
            <a:extLst>
              <a:ext uri="{FF2B5EF4-FFF2-40B4-BE49-F238E27FC236}">
                <a16:creationId xmlns:a16="http://schemas.microsoft.com/office/drawing/2014/main" id="{71D60891-1A51-1EF2-B6E7-C3E35B52F8DF}"/>
              </a:ext>
            </a:extLst>
          </p:cNvPr>
          <p:cNvSpPr/>
          <p:nvPr/>
        </p:nvSpPr>
        <p:spPr>
          <a:xfrm>
            <a:off x="11623972" y="6553199"/>
            <a:ext cx="557588" cy="277091"/>
          </a:xfrm>
          <a:prstGeom prst="roundRect">
            <a:avLst>
              <a:gd name="adj" fmla="val 16667"/>
            </a:avLst>
          </a:prstGeom>
          <a:solidFill>
            <a:srgbClr val="006CB2"/>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dirty="0">
                <a:solidFill>
                  <a:schemeClr val="lt1"/>
                </a:solidFill>
                <a:latin typeface="Calibri"/>
                <a:ea typeface="Calibri"/>
                <a:cs typeface="Calibri"/>
                <a:sym typeface="Calibri"/>
              </a:rPr>
              <a:t>1</a:t>
            </a:r>
            <a:endParaRPr sz="1400" b="0" i="0" u="none" strike="noStrike" cap="none" dirty="0">
              <a:solidFill>
                <a:srgbClr val="000000"/>
              </a:solidFill>
              <a:latin typeface="Arial"/>
              <a:ea typeface="Arial"/>
              <a:cs typeface="Arial"/>
              <a:sym typeface="Arial"/>
            </a:endParaRPr>
          </a:p>
        </p:txBody>
      </p:sp>
      <p:sp>
        <p:nvSpPr>
          <p:cNvPr id="2" name="TextBox 1">
            <a:extLst>
              <a:ext uri="{FF2B5EF4-FFF2-40B4-BE49-F238E27FC236}">
                <a16:creationId xmlns:a16="http://schemas.microsoft.com/office/drawing/2014/main" id="{125460D3-D753-3F4C-55BD-2C7995928799}"/>
              </a:ext>
            </a:extLst>
          </p:cNvPr>
          <p:cNvSpPr txBox="1"/>
          <p:nvPr/>
        </p:nvSpPr>
        <p:spPr>
          <a:xfrm>
            <a:off x="309008" y="1994154"/>
            <a:ext cx="5786991" cy="2800767"/>
          </a:xfrm>
          <a:prstGeom prst="rect">
            <a:avLst/>
          </a:prstGeom>
          <a:solidFill>
            <a:schemeClr val="bg1">
              <a:lumMod val="85000"/>
            </a:schemeClr>
          </a:solidFill>
        </p:spPr>
        <p:txBody>
          <a:bodyPr wrap="square">
            <a:spAutoFit/>
          </a:bodyPr>
          <a:lstStyle/>
          <a:p>
            <a:pPr algn="l"/>
            <a:r>
              <a:rPr lang="en-US" sz="2200" b="1" dirty="0">
                <a:effectLst/>
                <a:latin typeface="Times New Roman" panose="02020603050405020304" pitchFamily="18" charset="0"/>
                <a:ea typeface="Calibri" panose="020F0502020204030204" pitchFamily="34" charset="0"/>
                <a:cs typeface="Times New Roman" panose="02020603050405020304" pitchFamily="18" charset="0"/>
              </a:rPr>
              <a:t>WHERE</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Sampling using 2011 Census (rural) </a:t>
            </a:r>
          </a:p>
          <a:p>
            <a:pPr marL="342900" indent="-342900" algn="l">
              <a:buFont typeface="Arial" panose="020B0604020202020204" pitchFamily="34" charset="0"/>
              <a:buChar char="•"/>
            </a:pPr>
            <a:r>
              <a:rPr lang="en-IN" sz="2200" dirty="0">
                <a:effectLst/>
                <a:latin typeface="Times New Roman" panose="02020603050405020304" pitchFamily="18" charset="0"/>
                <a:ea typeface="Calibri" panose="020F0502020204030204" pitchFamily="34" charset="0"/>
                <a:cs typeface="Times New Roman" panose="02020603050405020304" pitchFamily="18" charset="0"/>
              </a:rPr>
              <a:t>30 villages randomly selected in each district</a:t>
            </a:r>
          </a:p>
          <a:p>
            <a:pPr marL="342900" indent="-342900" algn="l">
              <a:buFont typeface="Arial" panose="020B0604020202020204" pitchFamily="34" charset="0"/>
              <a:buChar char="•"/>
            </a:pPr>
            <a:r>
              <a:rPr lang="en-IN" sz="2200" dirty="0">
                <a:effectLst/>
                <a:latin typeface="Times New Roman" panose="02020603050405020304" pitchFamily="18" charset="0"/>
                <a:ea typeface="Calibri" panose="020F0502020204030204" pitchFamily="34" charset="0"/>
                <a:cs typeface="Times New Roman" panose="02020603050405020304" pitchFamily="18" charset="0"/>
              </a:rPr>
              <a:t>20 households randomly selected in each village </a:t>
            </a:r>
          </a:p>
          <a:p>
            <a:pPr marL="342900" indent="-342900" algn="l">
              <a:buFont typeface="Arial" panose="020B0604020202020204" pitchFamily="34" charset="0"/>
              <a:buChar char="•"/>
            </a:pPr>
            <a:r>
              <a:rPr lang="en-IN" sz="2200" dirty="0">
                <a:effectLst/>
                <a:latin typeface="Times New Roman" panose="02020603050405020304" pitchFamily="18" charset="0"/>
                <a:ea typeface="Calibri" panose="020F0502020204030204" pitchFamily="34" charset="0"/>
                <a:cs typeface="Times New Roman" panose="02020603050405020304" pitchFamily="18" charset="0"/>
              </a:rPr>
              <a:t>Children aged 3-16 surveyed</a:t>
            </a:r>
          </a:p>
          <a:p>
            <a:pPr marL="342900" indent="-342900" algn="l">
              <a:buFont typeface="Arial" panose="020B0604020202020204" pitchFamily="34" charset="0"/>
              <a:buChar char="•"/>
            </a:pPr>
            <a:r>
              <a:rPr lang="en-IN" sz="2200" dirty="0">
                <a:effectLst/>
                <a:latin typeface="Times New Roman" panose="02020603050405020304" pitchFamily="18" charset="0"/>
                <a:ea typeface="Calibri" panose="020F0502020204030204" pitchFamily="34" charset="0"/>
                <a:cs typeface="Times New Roman" panose="02020603050405020304" pitchFamily="18" charset="0"/>
              </a:rPr>
              <a:t>Children aged 5-16 </a:t>
            </a:r>
            <a:r>
              <a:rPr lang="en-IN" sz="2200" dirty="0">
                <a:latin typeface="Times New Roman" panose="02020603050405020304" pitchFamily="18" charset="0"/>
                <a:ea typeface="Calibri" panose="020F0502020204030204" pitchFamily="34" charset="0"/>
                <a:cs typeface="Times New Roman" panose="02020603050405020304" pitchFamily="18" charset="0"/>
              </a:rPr>
              <a:t>assessed</a:t>
            </a:r>
          </a:p>
          <a:p>
            <a:pPr marL="342900" indent="-342900" algn="l">
              <a:buFont typeface="Arial" panose="020B0604020202020204" pitchFamily="34" charset="0"/>
              <a:buChar char="•"/>
            </a:pPr>
            <a:r>
              <a:rPr lang="en-IN" sz="2200" b="0" i="0" u="none" strike="noStrike" baseline="0" dirty="0">
                <a:latin typeface="Times New Roman" panose="02020603050405020304" pitchFamily="18" charset="0"/>
                <a:cs typeface="Times New Roman" panose="02020603050405020304" pitchFamily="18" charset="0"/>
              </a:rPr>
              <a:t>Largest </a:t>
            </a:r>
            <a:r>
              <a:rPr lang="en-IN" sz="2200" dirty="0">
                <a:latin typeface="Times New Roman" panose="02020603050405020304" pitchFamily="18" charset="0"/>
                <a:cs typeface="Times New Roman" panose="02020603050405020304" pitchFamily="18" charset="0"/>
              </a:rPr>
              <a:t>g</a:t>
            </a:r>
            <a:r>
              <a:rPr lang="en-IN" sz="2200" b="0" i="0" u="none" strike="noStrike" baseline="0" dirty="0">
                <a:latin typeface="Times New Roman" panose="02020603050405020304" pitchFamily="18" charset="0"/>
                <a:cs typeface="Times New Roman" panose="02020603050405020304" pitchFamily="18" charset="0"/>
              </a:rPr>
              <a:t>ovt school in village with primary sections visited</a:t>
            </a:r>
          </a:p>
        </p:txBody>
      </p:sp>
      <p:sp>
        <p:nvSpPr>
          <p:cNvPr id="3" name="TextBox 2">
            <a:extLst>
              <a:ext uri="{FF2B5EF4-FFF2-40B4-BE49-F238E27FC236}">
                <a16:creationId xmlns:a16="http://schemas.microsoft.com/office/drawing/2014/main" id="{FB8A0135-4EEE-9F94-3EA7-8BEF205BF040}"/>
              </a:ext>
            </a:extLst>
          </p:cNvPr>
          <p:cNvSpPr txBox="1"/>
          <p:nvPr/>
        </p:nvSpPr>
        <p:spPr>
          <a:xfrm>
            <a:off x="315751" y="4820518"/>
            <a:ext cx="5780248" cy="1785104"/>
          </a:xfrm>
          <a:prstGeom prst="rect">
            <a:avLst/>
          </a:prstGeom>
          <a:solidFill>
            <a:schemeClr val="accent6">
              <a:lumMod val="20000"/>
              <a:lumOff val="80000"/>
            </a:schemeClr>
          </a:solidFill>
        </p:spPr>
        <p:txBody>
          <a:bodyPr wrap="square">
            <a:spAutoFit/>
          </a:bodyPr>
          <a:lstStyle/>
          <a:p>
            <a:pPr algn="l"/>
            <a:r>
              <a:rPr lang="en-US" sz="2200" b="1" i="0" u="none" strike="noStrike" baseline="0" dirty="0">
                <a:latin typeface="Times New Roman" panose="02020603050405020304" pitchFamily="18" charset="0"/>
                <a:cs typeface="Times New Roman" panose="02020603050405020304" pitchFamily="18" charset="0"/>
              </a:rPr>
              <a:t>WHAT</a:t>
            </a:r>
            <a:r>
              <a:rPr lang="en-US" sz="2200" b="0" i="0" u="none" strike="noStrike" baseline="0" dirty="0">
                <a:latin typeface="Times New Roman" panose="02020603050405020304" pitchFamily="18" charset="0"/>
                <a:cs typeface="Times New Roman" panose="02020603050405020304" pitchFamily="18" charset="0"/>
              </a:rPr>
              <a:t>: </a:t>
            </a:r>
          </a:p>
          <a:p>
            <a:pPr marL="342900" indent="-342900" algn="l">
              <a:buFont typeface="Arial" panose="020B0604020202020204" pitchFamily="34" charset="0"/>
              <a:buChar char="•"/>
            </a:pPr>
            <a:r>
              <a:rPr lang="en-US" sz="2200" b="0" i="0" u="none" strike="noStrike" baseline="0" dirty="0">
                <a:latin typeface="Times New Roman" panose="02020603050405020304" pitchFamily="18" charset="0"/>
                <a:cs typeface="Times New Roman" panose="02020603050405020304" pitchFamily="18" charset="0"/>
              </a:rPr>
              <a:t>Household survey in rural areas </a:t>
            </a:r>
          </a:p>
          <a:p>
            <a:pPr marL="342900" indent="-342900" algn="l">
              <a:buFont typeface="Arial" panose="020B0604020202020204" pitchFamily="34" charset="0"/>
              <a:buChar char="•"/>
            </a:pPr>
            <a:r>
              <a:rPr lang="en-US" sz="2200" b="0" i="0" u="none" strike="noStrike" baseline="0" dirty="0">
                <a:latin typeface="Times New Roman" panose="02020603050405020304" pitchFamily="18" charset="0"/>
                <a:cs typeface="Times New Roman" panose="02020603050405020304" pitchFamily="18" charset="0"/>
              </a:rPr>
              <a:t>One-on-one assessment with each child</a:t>
            </a:r>
          </a:p>
          <a:p>
            <a:pPr marL="342900" indent="-342900" algn="l">
              <a:buFont typeface="Arial" panose="020B0604020202020204" pitchFamily="34" charset="0"/>
              <a:buChar char="•"/>
            </a:pPr>
            <a:r>
              <a:rPr lang="en-US" sz="2200" b="1" i="0" u="none" strike="noStrike" baseline="0" dirty="0">
                <a:latin typeface="Times New Roman" panose="02020603050405020304" pitchFamily="18" charset="0"/>
                <a:cs typeface="Times New Roman" panose="02020603050405020304" pitchFamily="18" charset="0"/>
              </a:rPr>
              <a:t>Basic reading, arithmetic and English </a:t>
            </a:r>
            <a:r>
              <a:rPr lang="en-US" sz="2200" b="0" i="0" u="none" strike="noStrike" baseline="0" dirty="0">
                <a:latin typeface="Times New Roman" panose="02020603050405020304" pitchFamily="18" charset="0"/>
                <a:cs typeface="Times New Roman" panose="02020603050405020304" pitchFamily="18" charset="0"/>
              </a:rPr>
              <a:t>for all 5-16 </a:t>
            </a:r>
            <a:r>
              <a:rPr lang="en-US" sz="2200" dirty="0">
                <a:latin typeface="Times New Roman" panose="02020603050405020304" pitchFamily="18" charset="0"/>
                <a:cs typeface="Times New Roman" panose="02020603050405020304" pitchFamily="18" charset="0"/>
              </a:rPr>
              <a:t>year old children in sampled households </a:t>
            </a:r>
          </a:p>
        </p:txBody>
      </p:sp>
      <p:sp>
        <p:nvSpPr>
          <p:cNvPr id="4" name="TextBox 3">
            <a:extLst>
              <a:ext uri="{FF2B5EF4-FFF2-40B4-BE49-F238E27FC236}">
                <a16:creationId xmlns:a16="http://schemas.microsoft.com/office/drawing/2014/main" id="{F1D27C38-62CC-473C-6A97-D6B5B024DABF}"/>
              </a:ext>
            </a:extLst>
          </p:cNvPr>
          <p:cNvSpPr txBox="1"/>
          <p:nvPr/>
        </p:nvSpPr>
        <p:spPr>
          <a:xfrm>
            <a:off x="309009" y="805418"/>
            <a:ext cx="5786991" cy="1163139"/>
          </a:xfrm>
          <a:prstGeom prst="rect">
            <a:avLst/>
          </a:prstGeom>
          <a:solidFill>
            <a:schemeClr val="accent6">
              <a:lumMod val="20000"/>
              <a:lumOff val="80000"/>
            </a:schemeClr>
          </a:solidFill>
        </p:spPr>
        <p:txBody>
          <a:bodyPr wrap="square">
            <a:spAutoFit/>
          </a:bodyPr>
          <a:lstStyle/>
          <a:p>
            <a:pPr>
              <a:lnSpc>
                <a:spcPct val="107000"/>
              </a:lnSpc>
            </a:pPr>
            <a:r>
              <a:rPr lang="en-IN" sz="2200" b="1" dirty="0">
                <a:effectLst/>
                <a:latin typeface="Times New Roman" panose="02020603050405020304" pitchFamily="18" charset="0"/>
                <a:ea typeface="Calibri" panose="020F0502020204030204" pitchFamily="34" charset="0"/>
                <a:cs typeface="Times New Roman" panose="02020603050405020304" pitchFamily="18" charset="0"/>
              </a:rPr>
              <a:t>WHY</a:t>
            </a:r>
            <a:r>
              <a:rPr lang="en-IN" sz="2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2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Are children enrolled in schools?</a:t>
            </a:r>
            <a:endParaRPr lang="en-US" sz="2200" dirty="0">
              <a:solidFill>
                <a:schemeClr val="dk1"/>
              </a:solidFill>
              <a:latin typeface="Times New Roman" panose="02020603050405020304" pitchFamily="18" charset="0"/>
              <a:ea typeface="Calibri"/>
              <a:cs typeface="Times New Roman" panose="02020603050405020304" pitchFamily="18" charset="0"/>
              <a:sym typeface="Calibri"/>
            </a:endParaRPr>
          </a:p>
          <a:p>
            <a:pPr>
              <a:lnSpc>
                <a:spcPct val="107000"/>
              </a:lnSpc>
            </a:pPr>
            <a:r>
              <a:rPr lang="en-US" sz="22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Can they read? Can they do basic arithmetic?</a:t>
            </a:r>
          </a:p>
          <a:p>
            <a:pPr>
              <a:lnSpc>
                <a:spcPct val="107000"/>
              </a:lnSpc>
            </a:pPr>
            <a:r>
              <a:rPr lang="en-US" sz="2200" dirty="0">
                <a:solidFill>
                  <a:schemeClr val="dk1"/>
                </a:solidFill>
                <a:latin typeface="Times New Roman" panose="02020603050405020304" pitchFamily="18" charset="0"/>
                <a:ea typeface="Calibri"/>
                <a:cs typeface="Times New Roman" panose="02020603050405020304" pitchFamily="18" charset="0"/>
                <a:sym typeface="Calibri"/>
              </a:rPr>
              <a:t>What is the status of basic school facilities?  </a:t>
            </a:r>
            <a:endParaRPr lang="en-US" sz="22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p:txBody>
      </p:sp>
    </p:spTree>
    <p:extLst>
      <p:ext uri="{BB962C8B-B14F-4D97-AF65-F5344CB8AC3E}">
        <p14:creationId xmlns:p14="http://schemas.microsoft.com/office/powerpoint/2010/main" val="3389667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8CA65FFB-7E08-977B-D911-9F7BD92DE2CD}"/>
              </a:ext>
            </a:extLst>
          </p:cNvPr>
          <p:cNvSpPr/>
          <p:nvPr/>
        </p:nvSpPr>
        <p:spPr>
          <a:xfrm>
            <a:off x="40040" y="758082"/>
            <a:ext cx="45719" cy="6099918"/>
          </a:xfrm>
          <a:prstGeom prst="rect">
            <a:avLst/>
          </a:prstGeom>
          <a:solidFill>
            <a:srgbClr val="2A929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ectangle 14">
            <a:extLst>
              <a:ext uri="{FF2B5EF4-FFF2-40B4-BE49-F238E27FC236}">
                <a16:creationId xmlns:a16="http://schemas.microsoft.com/office/drawing/2014/main" id="{2B3A51E8-EB68-061D-AB0D-09504B5A9F8E}"/>
              </a:ext>
            </a:extLst>
          </p:cNvPr>
          <p:cNvSpPr/>
          <p:nvPr/>
        </p:nvSpPr>
        <p:spPr>
          <a:xfrm>
            <a:off x="119610" y="758082"/>
            <a:ext cx="45719" cy="6099918"/>
          </a:xfrm>
          <a:prstGeom prst="rect">
            <a:avLst/>
          </a:prstGeom>
          <a:solidFill>
            <a:srgbClr val="006CB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087D7B23-A442-F274-31E4-97D7EC7B8DE4}"/>
              </a:ext>
            </a:extLst>
          </p:cNvPr>
          <p:cNvSpPr txBox="1"/>
          <p:nvPr/>
        </p:nvSpPr>
        <p:spPr>
          <a:xfrm>
            <a:off x="376428" y="6032469"/>
            <a:ext cx="11695962" cy="707886"/>
          </a:xfrm>
          <a:prstGeom prst="rect">
            <a:avLst/>
          </a:prstGeom>
          <a:solidFill>
            <a:schemeClr val="accent4">
              <a:lumMod val="20000"/>
              <a:lumOff val="80000"/>
            </a:schemeClr>
          </a:solidFill>
        </p:spPr>
        <p:txBody>
          <a:bodyPr wrap="square">
            <a:spAutoFit/>
          </a:bodyPr>
          <a:lstStyle/>
          <a:p>
            <a:pPr marL="342900" indent="-342900" algn="l">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Almost 2 out of 3, 6-14-year-old children are enrolled in government schools</a:t>
            </a:r>
          </a:p>
          <a:p>
            <a:pPr marL="342900" indent="-342900" algn="l">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Slight increase in govt school enrollment from</a:t>
            </a:r>
            <a:r>
              <a:rPr lang="en-US" sz="2000" dirty="0">
                <a:latin typeface="Times New Roman" panose="02020603050405020304" pitchFamily="18" charset="0"/>
                <a:cs typeface="Times New Roman" panose="02020603050405020304" pitchFamily="18" charset="0"/>
              </a:rPr>
              <a:t> 2018 to 2022</a:t>
            </a:r>
          </a:p>
        </p:txBody>
      </p:sp>
      <p:sp>
        <p:nvSpPr>
          <p:cNvPr id="6" name="Title 1">
            <a:extLst>
              <a:ext uri="{FF2B5EF4-FFF2-40B4-BE49-F238E27FC236}">
                <a16:creationId xmlns:a16="http://schemas.microsoft.com/office/drawing/2014/main" id="{D2BEDEDF-0068-1967-7508-E3616A6FD15D}"/>
              </a:ext>
            </a:extLst>
          </p:cNvPr>
          <p:cNvSpPr txBox="1">
            <a:spLocks/>
          </p:cNvSpPr>
          <p:nvPr/>
        </p:nvSpPr>
        <p:spPr>
          <a:xfrm>
            <a:off x="10440" y="9425"/>
            <a:ext cx="12192000" cy="921095"/>
          </a:xfrm>
          <a:prstGeom prst="rect">
            <a:avLst/>
          </a:prstGeom>
          <a:solidFill>
            <a:srgbClr val="2A929E"/>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3300" b="1" dirty="0">
                <a:solidFill>
                  <a:schemeClr val="bg1"/>
                </a:solidFill>
                <a:latin typeface="Times New Roman" panose="02020603050405020304" pitchFamily="18" charset="0"/>
                <a:cs typeface="Times New Roman" panose="02020603050405020304" pitchFamily="18" charset="0"/>
              </a:rPr>
              <a:t>Slight shift towards govt schools. Attendance of </a:t>
            </a:r>
          </a:p>
          <a:p>
            <a:r>
              <a:rPr lang="en-IN" sz="3300" b="1" dirty="0">
                <a:solidFill>
                  <a:schemeClr val="bg1"/>
                </a:solidFill>
                <a:latin typeface="Times New Roman" panose="02020603050405020304" pitchFamily="18" charset="0"/>
                <a:cs typeface="Times New Roman" panose="02020603050405020304" pitchFamily="18" charset="0"/>
              </a:rPr>
              <a:t>children moderate </a:t>
            </a:r>
          </a:p>
        </p:txBody>
      </p:sp>
      <p:pic>
        <p:nvPicPr>
          <p:cNvPr id="7" name="Picture 6">
            <a:extLst>
              <a:ext uri="{FF2B5EF4-FFF2-40B4-BE49-F238E27FC236}">
                <a16:creationId xmlns:a16="http://schemas.microsoft.com/office/drawing/2014/main" id="{BCA7FCD7-C4A7-1A79-5BE6-759188739C03}"/>
              </a:ext>
            </a:extLst>
          </p:cNvPr>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10660815" y="27710"/>
            <a:ext cx="1491145" cy="883575"/>
          </a:xfrm>
          <a:prstGeom prst="rect">
            <a:avLst/>
          </a:prstGeom>
        </p:spPr>
      </p:pic>
      <p:sp>
        <p:nvSpPr>
          <p:cNvPr id="17" name="Google Shape;99;p2">
            <a:extLst>
              <a:ext uri="{FF2B5EF4-FFF2-40B4-BE49-F238E27FC236}">
                <a16:creationId xmlns:a16="http://schemas.microsoft.com/office/drawing/2014/main" id="{71D60891-1A51-1EF2-B6E7-C3E35B52F8DF}"/>
              </a:ext>
            </a:extLst>
          </p:cNvPr>
          <p:cNvSpPr/>
          <p:nvPr/>
        </p:nvSpPr>
        <p:spPr>
          <a:xfrm>
            <a:off x="11623972" y="6553199"/>
            <a:ext cx="557588" cy="277091"/>
          </a:xfrm>
          <a:prstGeom prst="roundRect">
            <a:avLst>
              <a:gd name="adj" fmla="val 16667"/>
            </a:avLst>
          </a:prstGeom>
          <a:solidFill>
            <a:srgbClr val="006CB2"/>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dirty="0">
                <a:solidFill>
                  <a:schemeClr val="lt1"/>
                </a:solidFill>
                <a:latin typeface="Calibri"/>
                <a:ea typeface="Arial"/>
                <a:cs typeface="Calibri"/>
                <a:sym typeface="Calibri"/>
              </a:rPr>
              <a:t>2</a:t>
            </a:r>
            <a:endParaRPr sz="1400" b="0" i="0" u="none" strike="noStrike" cap="none" dirty="0">
              <a:solidFill>
                <a:srgbClr val="000000"/>
              </a:solidFill>
              <a:latin typeface="Arial"/>
              <a:ea typeface="Arial"/>
              <a:cs typeface="Arial"/>
              <a:sym typeface="Arial"/>
            </a:endParaRPr>
          </a:p>
        </p:txBody>
      </p:sp>
      <p:sp>
        <p:nvSpPr>
          <p:cNvPr id="8" name="TextBox 7">
            <a:extLst>
              <a:ext uri="{FF2B5EF4-FFF2-40B4-BE49-F238E27FC236}">
                <a16:creationId xmlns:a16="http://schemas.microsoft.com/office/drawing/2014/main" id="{50209B7C-04AA-6C88-BCE7-451C173B54E8}"/>
              </a:ext>
            </a:extLst>
          </p:cNvPr>
          <p:cNvSpPr txBox="1"/>
          <p:nvPr/>
        </p:nvSpPr>
        <p:spPr>
          <a:xfrm>
            <a:off x="395283" y="1486074"/>
            <a:ext cx="5549747" cy="769441"/>
          </a:xfrm>
          <a:prstGeom prst="rect">
            <a:avLst/>
          </a:prstGeom>
          <a:solidFill>
            <a:srgbClr val="2A929E"/>
          </a:solidFill>
        </p:spPr>
        <p:txBody>
          <a:bodyPr wrap="square" rtlCol="0">
            <a:spAutoFit/>
          </a:bodyPr>
          <a:lstStyle/>
          <a:p>
            <a:r>
              <a:rPr lang="en-IN" sz="2200" dirty="0">
                <a:solidFill>
                  <a:schemeClr val="bg1"/>
                </a:solidFill>
                <a:latin typeface="Times New Roman" panose="02020603050405020304" pitchFamily="18" charset="0"/>
                <a:cs typeface="Times New Roman" panose="02020603050405020304" pitchFamily="18" charset="0"/>
              </a:rPr>
              <a:t>Chart 1: % Children age 6-14 enrolled in govt schools</a:t>
            </a:r>
          </a:p>
        </p:txBody>
      </p:sp>
      <p:sp>
        <p:nvSpPr>
          <p:cNvPr id="4" name="TextBox 3">
            <a:extLst>
              <a:ext uri="{FF2B5EF4-FFF2-40B4-BE49-F238E27FC236}">
                <a16:creationId xmlns:a16="http://schemas.microsoft.com/office/drawing/2014/main" id="{7383D72C-2591-47B8-054E-EDC4A0752E79}"/>
              </a:ext>
            </a:extLst>
          </p:cNvPr>
          <p:cNvSpPr txBox="1"/>
          <p:nvPr/>
        </p:nvSpPr>
        <p:spPr>
          <a:xfrm>
            <a:off x="281805" y="967847"/>
            <a:ext cx="11620029" cy="461665"/>
          </a:xfrm>
          <a:prstGeom prst="rect">
            <a:avLst/>
          </a:prstGeom>
          <a:solidFill>
            <a:schemeClr val="accent1">
              <a:lumMod val="20000"/>
              <a:lumOff val="80000"/>
            </a:schemeClr>
          </a:solidFill>
        </p:spPr>
        <p:txBody>
          <a:bodyPr wrap="square" rtlCol="0">
            <a:spAutoFit/>
          </a:bodyPr>
          <a:lstStyle/>
          <a:p>
            <a:r>
              <a:rPr lang="en-IN" sz="2400" dirty="0">
                <a:latin typeface="Times New Roman" panose="02020603050405020304" pitchFamily="18" charset="0"/>
                <a:cs typeface="Times New Roman" panose="02020603050405020304" pitchFamily="18" charset="0"/>
              </a:rPr>
              <a:t>Universal enrollment: Almost all children (97%) aged 6-14 years are enrolled in school</a:t>
            </a:r>
          </a:p>
        </p:txBody>
      </p:sp>
      <p:graphicFrame>
        <p:nvGraphicFramePr>
          <p:cNvPr id="11" name="Table 11">
            <a:extLst>
              <a:ext uri="{FF2B5EF4-FFF2-40B4-BE49-F238E27FC236}">
                <a16:creationId xmlns:a16="http://schemas.microsoft.com/office/drawing/2014/main" id="{4B8D61A6-A2EE-7125-676C-D283BE065C3D}"/>
              </a:ext>
            </a:extLst>
          </p:cNvPr>
          <p:cNvGraphicFramePr>
            <a:graphicFrameLocks noGrp="1"/>
          </p:cNvGraphicFramePr>
          <p:nvPr>
            <p:extLst>
              <p:ext uri="{D42A27DB-BD31-4B8C-83A1-F6EECF244321}">
                <p14:modId xmlns:p14="http://schemas.microsoft.com/office/powerpoint/2010/main" val="1257499441"/>
              </p:ext>
            </p:extLst>
          </p:nvPr>
        </p:nvGraphicFramePr>
        <p:xfrm>
          <a:off x="6334125" y="2415851"/>
          <a:ext cx="5641186" cy="2459012"/>
        </p:xfrm>
        <a:graphic>
          <a:graphicData uri="http://schemas.openxmlformats.org/drawingml/2006/table">
            <a:tbl>
              <a:tblPr firstRow="1" bandRow="1">
                <a:tableStyleId>{5C22544A-7EE6-4342-B048-85BDC9FD1C3A}</a:tableStyleId>
              </a:tblPr>
              <a:tblGrid>
                <a:gridCol w="2275417">
                  <a:extLst>
                    <a:ext uri="{9D8B030D-6E8A-4147-A177-3AD203B41FA5}">
                      <a16:colId xmlns:a16="http://schemas.microsoft.com/office/drawing/2014/main" val="325997985"/>
                    </a:ext>
                  </a:extLst>
                </a:gridCol>
                <a:gridCol w="833383">
                  <a:extLst>
                    <a:ext uri="{9D8B030D-6E8A-4147-A177-3AD203B41FA5}">
                      <a16:colId xmlns:a16="http://schemas.microsoft.com/office/drawing/2014/main" val="2163037023"/>
                    </a:ext>
                  </a:extLst>
                </a:gridCol>
                <a:gridCol w="795928">
                  <a:extLst>
                    <a:ext uri="{9D8B030D-6E8A-4147-A177-3AD203B41FA5}">
                      <a16:colId xmlns:a16="http://schemas.microsoft.com/office/drawing/2014/main" val="774540898"/>
                    </a:ext>
                  </a:extLst>
                </a:gridCol>
                <a:gridCol w="852111">
                  <a:extLst>
                    <a:ext uri="{9D8B030D-6E8A-4147-A177-3AD203B41FA5}">
                      <a16:colId xmlns:a16="http://schemas.microsoft.com/office/drawing/2014/main" val="3306505253"/>
                    </a:ext>
                  </a:extLst>
                </a:gridCol>
                <a:gridCol w="884347">
                  <a:extLst>
                    <a:ext uri="{9D8B030D-6E8A-4147-A177-3AD203B41FA5}">
                      <a16:colId xmlns:a16="http://schemas.microsoft.com/office/drawing/2014/main" val="3998029042"/>
                    </a:ext>
                  </a:extLst>
                </a:gridCol>
              </a:tblGrid>
              <a:tr h="692378">
                <a:tc rowSpan="2">
                  <a:txBody>
                    <a:bodyPr/>
                    <a:lstStyle/>
                    <a:p>
                      <a:pPr algn="ctr" fontAlgn="ctr"/>
                      <a:endParaRPr lang="en-IN" sz="2000" b="0" i="0" u="none" strike="noStrike"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4472C4"/>
                    </a:solidFill>
                  </a:tcPr>
                </a:tc>
                <a:tc gridSpan="2">
                  <a:txBody>
                    <a:bodyPr/>
                    <a:lstStyle/>
                    <a:p>
                      <a:pPr algn="ctr" fontAlgn="b"/>
                      <a:r>
                        <a:rPr lang="en-IN" sz="2000" b="0" i="0" u="none" strike="noStrike"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Student attendance </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4472C4"/>
                    </a:solidFill>
                  </a:tcPr>
                </a:tc>
                <a:tc hMerge="1">
                  <a:txBody>
                    <a:bodyPr/>
                    <a:lstStyle/>
                    <a:p>
                      <a:endParaRPr lang="en-IN"/>
                    </a:p>
                  </a:txBody>
                  <a:tcPr/>
                </a:tc>
                <a:tc gridSpan="2">
                  <a:txBody>
                    <a:bodyPr/>
                    <a:lstStyle/>
                    <a:p>
                      <a:pPr algn="ctr" fontAlgn="b"/>
                      <a:r>
                        <a:rPr lang="en-IN" sz="2000" b="0" i="0" u="none" strike="noStrike"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Teacher attendance </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4472C4"/>
                    </a:solidFill>
                  </a:tcPr>
                </a:tc>
                <a:tc hMerge="1">
                  <a:txBody>
                    <a:bodyPr/>
                    <a:lstStyle/>
                    <a:p>
                      <a:endParaRPr lang="en-IN"/>
                    </a:p>
                  </a:txBody>
                  <a:tcPr/>
                </a:tc>
                <a:extLst>
                  <a:ext uri="{0D108BD9-81ED-4DB2-BD59-A6C34878D82A}">
                    <a16:rowId xmlns:a16="http://schemas.microsoft.com/office/drawing/2014/main" val="835134497"/>
                  </a:ext>
                </a:extLst>
              </a:tr>
              <a:tr h="530564">
                <a:tc vMerge="1">
                  <a:txBody>
                    <a:bodyPr/>
                    <a:lstStyle/>
                    <a:p>
                      <a:endParaRPr lang="en-IN"/>
                    </a:p>
                  </a:txBody>
                  <a:tcPr/>
                </a:tc>
                <a:tc>
                  <a:txBody>
                    <a:bodyPr/>
                    <a:lstStyle/>
                    <a:p>
                      <a:pPr algn="ctr" fontAlgn="b"/>
                      <a:r>
                        <a:rPr lang="en-IN" sz="2000" b="0" i="0" u="none" strike="noStrike"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India</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4472C4"/>
                    </a:solidFill>
                  </a:tcPr>
                </a:tc>
                <a:tc>
                  <a:txBody>
                    <a:bodyPr/>
                    <a:lstStyle/>
                    <a:p>
                      <a:pPr algn="ctr" fontAlgn="b"/>
                      <a:r>
                        <a:rPr lang="en-US" sz="2000" b="0" i="0" u="none" strike="noStrike"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ArP</a:t>
                      </a:r>
                      <a:endParaRPr lang="en-IN" sz="2000" b="0" i="0" u="none" strike="noStrike"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4472C4"/>
                    </a:solidFill>
                  </a:tcPr>
                </a:tc>
                <a:tc>
                  <a:txBody>
                    <a:bodyPr/>
                    <a:lstStyle/>
                    <a:p>
                      <a:pPr algn="ctr" fontAlgn="b"/>
                      <a:r>
                        <a:rPr lang="en-IN" sz="2000" b="0" i="0" u="none" strike="noStrike"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India</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4472C4"/>
                    </a:solidFill>
                  </a:tcPr>
                </a:tc>
                <a:tc>
                  <a:txBody>
                    <a:bodyPr/>
                    <a:lstStyle/>
                    <a:p>
                      <a:pPr algn="ctr" fontAlgn="b"/>
                      <a:r>
                        <a:rPr lang="en-IN" sz="2000" b="0" i="0" u="none" strike="noStrike"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ArP</a:t>
                      </a:r>
                      <a:endParaRPr lang="en-IN" sz="2000" b="0" i="0" u="none" strike="noStrike"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4472C4"/>
                    </a:solidFill>
                  </a:tcPr>
                </a:tc>
                <a:extLst>
                  <a:ext uri="{0D108BD9-81ED-4DB2-BD59-A6C34878D82A}">
                    <a16:rowId xmlns:a16="http://schemas.microsoft.com/office/drawing/2014/main" val="3631023158"/>
                  </a:ext>
                </a:extLst>
              </a:tr>
              <a:tr h="543692">
                <a:tc>
                  <a:txBody>
                    <a:bodyPr/>
                    <a:lstStyle/>
                    <a:p>
                      <a:pPr algn="ctr" fontAlgn="b"/>
                      <a:r>
                        <a:rPr lang="en-IN" sz="2000" b="0" i="0" u="none" strike="noStrike"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Primary schools</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2000" b="0" i="0" u="none" strike="noStrike"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72.9</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US" sz="2000" b="0" i="0" u="none" strike="noStrike"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7</a:t>
                      </a:r>
                      <a:r>
                        <a:rPr lang="en-IN" sz="2000" b="0" i="0" u="none" strike="noStrike"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6.5</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2000" b="0" i="0" u="none" strike="noStrike"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86.8</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US" sz="2000" b="0" i="0" u="none" strike="noStrike"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78.9</a:t>
                      </a:r>
                      <a:endParaRPr lang="en-IN" sz="2000" b="0" i="0" u="none" strike="noStrike"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662564871"/>
                  </a:ext>
                </a:extLst>
              </a:tr>
              <a:tr h="692378">
                <a:tc>
                  <a:txBody>
                    <a:bodyPr/>
                    <a:lstStyle/>
                    <a:p>
                      <a:pPr algn="ctr" fontAlgn="b"/>
                      <a:r>
                        <a:rPr lang="en-IN" sz="2000" b="0" i="0" u="none" strike="noStrike"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Upper primary schools</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IN" sz="2000" b="0" i="0" u="none" strike="noStrike"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87.5</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2000" b="0" i="0" u="none" strike="noStrike"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75.9</a:t>
                      </a:r>
                      <a:endParaRPr lang="en-IN" sz="2000" b="0" i="0" u="none" strike="noStrike"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IN" sz="2000" b="0" i="0" u="none" strike="noStrike"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87.5</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IN" sz="2000" b="0" i="0" u="none" strike="noStrike"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75.4</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1157924138"/>
                  </a:ext>
                </a:extLst>
              </a:tr>
            </a:tbl>
          </a:graphicData>
        </a:graphic>
      </p:graphicFrame>
      <p:sp>
        <p:nvSpPr>
          <p:cNvPr id="13" name="TextBox 12">
            <a:extLst>
              <a:ext uri="{FF2B5EF4-FFF2-40B4-BE49-F238E27FC236}">
                <a16:creationId xmlns:a16="http://schemas.microsoft.com/office/drawing/2014/main" id="{9D604390-737E-9283-0ADF-41FA1BD954B1}"/>
              </a:ext>
            </a:extLst>
          </p:cNvPr>
          <p:cNvSpPr txBox="1"/>
          <p:nvPr/>
        </p:nvSpPr>
        <p:spPr>
          <a:xfrm>
            <a:off x="6334125" y="1510358"/>
            <a:ext cx="5641186" cy="769441"/>
          </a:xfrm>
          <a:prstGeom prst="rect">
            <a:avLst/>
          </a:prstGeom>
          <a:solidFill>
            <a:srgbClr val="2A929E"/>
          </a:solidFill>
        </p:spPr>
        <p:txBody>
          <a:bodyPr wrap="square" rtlCol="0">
            <a:spAutoFit/>
          </a:bodyPr>
          <a:lstStyle/>
          <a:p>
            <a:r>
              <a:rPr lang="en-US" sz="2200" dirty="0">
                <a:solidFill>
                  <a:schemeClr val="bg1"/>
                </a:solidFill>
                <a:latin typeface="Times New Roman" panose="02020603050405020304" pitchFamily="18" charset="0"/>
                <a:cs typeface="Times New Roman" panose="02020603050405020304" pitchFamily="18" charset="0"/>
              </a:rPr>
              <a:t>Table 1: % Children and teachers present in govt schools on day of survey</a:t>
            </a:r>
          </a:p>
        </p:txBody>
      </p:sp>
      <p:sp>
        <p:nvSpPr>
          <p:cNvPr id="19" name="TextBox 18">
            <a:extLst>
              <a:ext uri="{FF2B5EF4-FFF2-40B4-BE49-F238E27FC236}">
                <a16:creationId xmlns:a16="http://schemas.microsoft.com/office/drawing/2014/main" id="{D8D5CB45-28A0-DFF0-5BA7-CF7C8A24A86A}"/>
              </a:ext>
            </a:extLst>
          </p:cNvPr>
          <p:cNvSpPr txBox="1"/>
          <p:nvPr/>
        </p:nvSpPr>
        <p:spPr>
          <a:xfrm>
            <a:off x="6245799" y="4960627"/>
            <a:ext cx="5817835" cy="707886"/>
          </a:xfrm>
          <a:prstGeom prst="rect">
            <a:avLst/>
          </a:prstGeom>
          <a:solidFill>
            <a:schemeClr val="accent4">
              <a:lumMod val="20000"/>
              <a:lumOff val="80000"/>
            </a:schemeClr>
          </a:solidFill>
        </p:spPr>
        <p:txBody>
          <a:bodyPr wrap="square" rtlCol="0">
            <a:spAutoFit/>
          </a:bodyPr>
          <a:lstStyle/>
          <a:p>
            <a:r>
              <a:rPr lang="en-IN" sz="2000" dirty="0">
                <a:latin typeface="Times New Roman" panose="02020603050405020304" pitchFamily="18" charset="0"/>
                <a:cs typeface="Times New Roman" panose="02020603050405020304" pitchFamily="18" charset="0"/>
              </a:rPr>
              <a:t>Students’ attendance in </a:t>
            </a:r>
            <a:r>
              <a:rPr lang="en-IN" sz="2000" dirty="0" err="1">
                <a:latin typeface="Times New Roman" panose="02020603050405020304" pitchFamily="18" charset="0"/>
                <a:cs typeface="Times New Roman" panose="02020603050405020304" pitchFamily="18" charset="0"/>
              </a:rPr>
              <a:t>ArP</a:t>
            </a:r>
            <a:r>
              <a:rPr lang="en-IN" sz="2000" dirty="0">
                <a:latin typeface="Times New Roman" panose="02020603050405020304" pitchFamily="18" charset="0"/>
                <a:cs typeface="Times New Roman" panose="02020603050405020304" pitchFamily="18" charset="0"/>
              </a:rPr>
              <a:t> is higher than the national average in primary schools but lower in upper primary.</a:t>
            </a:r>
          </a:p>
        </p:txBody>
      </p:sp>
      <p:graphicFrame>
        <p:nvGraphicFramePr>
          <p:cNvPr id="3" name="Chart 2">
            <a:extLst>
              <a:ext uri="{FF2B5EF4-FFF2-40B4-BE49-F238E27FC236}">
                <a16:creationId xmlns:a16="http://schemas.microsoft.com/office/drawing/2014/main" id="{8AB7DE5E-32CC-DEEC-D4F7-8DEFA952B597}"/>
              </a:ext>
            </a:extLst>
          </p:cNvPr>
          <p:cNvGraphicFramePr>
            <a:graphicFrameLocks/>
          </p:cNvGraphicFramePr>
          <p:nvPr>
            <p:extLst>
              <p:ext uri="{D42A27DB-BD31-4B8C-83A1-F6EECF244321}">
                <p14:modId xmlns:p14="http://schemas.microsoft.com/office/powerpoint/2010/main" val="3900090971"/>
              </p:ext>
            </p:extLst>
          </p:nvPr>
        </p:nvGraphicFramePr>
        <p:xfrm>
          <a:off x="376428" y="2385953"/>
          <a:ext cx="5549747" cy="359976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9713211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14E6D866-004C-F8B9-BE90-BCEC8F305539}"/>
              </a:ext>
            </a:extLst>
          </p:cNvPr>
          <p:cNvSpPr txBox="1"/>
          <p:nvPr/>
        </p:nvSpPr>
        <p:spPr>
          <a:xfrm>
            <a:off x="6714880" y="4660419"/>
            <a:ext cx="5357505" cy="2079746"/>
          </a:xfrm>
          <a:prstGeom prst="rect">
            <a:avLst/>
          </a:prstGeom>
          <a:solidFill>
            <a:schemeClr val="accent4">
              <a:lumMod val="20000"/>
              <a:lumOff val="80000"/>
            </a:schemeClr>
          </a:solidFill>
        </p:spPr>
        <p:txBody>
          <a:bodyPr wrap="square">
            <a:spAutoFit/>
          </a:bodyPr>
          <a:lstStyle/>
          <a:p>
            <a:pPr marL="342900" indent="-34290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We see that the % of children enrolled in Anganwadi’s has increased for 3 and 4 year olds when comparing data of 2022 to that of 2018. On the other hand, we also see that there has been an increase in the % of 4 and 5 years old who are not enrolled when comparing data of 2022 to that of 2018. </a:t>
            </a:r>
          </a:p>
        </p:txBody>
      </p:sp>
      <p:pic>
        <p:nvPicPr>
          <p:cNvPr id="7" name="Picture 6">
            <a:extLst>
              <a:ext uri="{FF2B5EF4-FFF2-40B4-BE49-F238E27FC236}">
                <a16:creationId xmlns:a16="http://schemas.microsoft.com/office/drawing/2014/main" id="{BCA7FCD7-C4A7-1A79-5BE6-759188739C03}"/>
              </a:ext>
            </a:extLst>
          </p:cNvPr>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10660815" y="0"/>
            <a:ext cx="1491145" cy="806895"/>
          </a:xfrm>
          <a:prstGeom prst="rect">
            <a:avLst/>
          </a:prstGeom>
        </p:spPr>
      </p:pic>
      <p:sp>
        <p:nvSpPr>
          <p:cNvPr id="14" name="Rectangle 13">
            <a:extLst>
              <a:ext uri="{FF2B5EF4-FFF2-40B4-BE49-F238E27FC236}">
                <a16:creationId xmlns:a16="http://schemas.microsoft.com/office/drawing/2014/main" id="{8CA65FFB-7E08-977B-D911-9F7BD92DE2CD}"/>
              </a:ext>
            </a:extLst>
          </p:cNvPr>
          <p:cNvSpPr/>
          <p:nvPr/>
        </p:nvSpPr>
        <p:spPr>
          <a:xfrm>
            <a:off x="40040" y="758082"/>
            <a:ext cx="45719" cy="6099918"/>
          </a:xfrm>
          <a:prstGeom prst="rect">
            <a:avLst/>
          </a:prstGeom>
          <a:solidFill>
            <a:srgbClr val="2A929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ectangle 14">
            <a:extLst>
              <a:ext uri="{FF2B5EF4-FFF2-40B4-BE49-F238E27FC236}">
                <a16:creationId xmlns:a16="http://schemas.microsoft.com/office/drawing/2014/main" id="{2B3A51E8-EB68-061D-AB0D-09504B5A9F8E}"/>
              </a:ext>
            </a:extLst>
          </p:cNvPr>
          <p:cNvSpPr/>
          <p:nvPr/>
        </p:nvSpPr>
        <p:spPr>
          <a:xfrm>
            <a:off x="119610" y="758082"/>
            <a:ext cx="45719" cy="6099918"/>
          </a:xfrm>
          <a:prstGeom prst="rect">
            <a:avLst/>
          </a:prstGeom>
          <a:solidFill>
            <a:srgbClr val="006CB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Google Shape;99;p2">
            <a:extLst>
              <a:ext uri="{FF2B5EF4-FFF2-40B4-BE49-F238E27FC236}">
                <a16:creationId xmlns:a16="http://schemas.microsoft.com/office/drawing/2014/main" id="{71D60891-1A51-1EF2-B6E7-C3E35B52F8DF}"/>
              </a:ext>
            </a:extLst>
          </p:cNvPr>
          <p:cNvSpPr/>
          <p:nvPr/>
        </p:nvSpPr>
        <p:spPr>
          <a:xfrm>
            <a:off x="11623972" y="6553199"/>
            <a:ext cx="557588" cy="277091"/>
          </a:xfrm>
          <a:prstGeom prst="roundRect">
            <a:avLst>
              <a:gd name="adj" fmla="val 16667"/>
            </a:avLst>
          </a:prstGeom>
          <a:solidFill>
            <a:srgbClr val="006CB2"/>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dirty="0">
                <a:solidFill>
                  <a:schemeClr val="lt1"/>
                </a:solidFill>
                <a:latin typeface="Calibri"/>
                <a:ea typeface="Arial"/>
                <a:cs typeface="Calibri"/>
                <a:sym typeface="Calibri"/>
              </a:rPr>
              <a:t>3</a:t>
            </a:r>
            <a:endParaRPr sz="1400" b="0" i="0" u="none" strike="noStrike" cap="none" dirty="0">
              <a:solidFill>
                <a:srgbClr val="000000"/>
              </a:solidFill>
              <a:latin typeface="Arial"/>
              <a:ea typeface="Arial"/>
              <a:cs typeface="Arial"/>
              <a:sym typeface="Arial"/>
            </a:endParaRPr>
          </a:p>
        </p:txBody>
      </p:sp>
      <p:sp>
        <p:nvSpPr>
          <p:cNvPr id="2" name="TextBox 1">
            <a:extLst>
              <a:ext uri="{FF2B5EF4-FFF2-40B4-BE49-F238E27FC236}">
                <a16:creationId xmlns:a16="http://schemas.microsoft.com/office/drawing/2014/main" id="{087D7B23-A442-F274-31E4-97D7EC7B8DE4}"/>
              </a:ext>
            </a:extLst>
          </p:cNvPr>
          <p:cNvSpPr txBox="1"/>
          <p:nvPr/>
        </p:nvSpPr>
        <p:spPr>
          <a:xfrm>
            <a:off x="321453" y="5175483"/>
            <a:ext cx="6144233" cy="1446550"/>
          </a:xfrm>
          <a:prstGeom prst="rect">
            <a:avLst/>
          </a:prstGeom>
          <a:solidFill>
            <a:schemeClr val="accent4">
              <a:lumMod val="20000"/>
              <a:lumOff val="80000"/>
            </a:schemeClr>
          </a:solidFill>
        </p:spPr>
        <p:txBody>
          <a:bodyPr wrap="square">
            <a:spAutoFit/>
          </a:bodyPr>
          <a:lstStyle/>
          <a:p>
            <a:pPr marL="342900" indent="-342900" algn="l">
              <a:buFont typeface="Arial" panose="020B0604020202020204" pitchFamily="34" charset="0"/>
              <a:buChar char="•"/>
            </a:pPr>
            <a:r>
              <a:rPr lang="en-US" sz="2200" dirty="0" err="1">
                <a:latin typeface="Times New Roman" panose="02020603050405020304" pitchFamily="18" charset="0"/>
                <a:cs typeface="Times New Roman" panose="02020603050405020304" pitchFamily="18" charset="0"/>
              </a:rPr>
              <a:t>ArP</a:t>
            </a:r>
            <a:r>
              <a:rPr lang="en-US" sz="2200" dirty="0">
                <a:latin typeface="Times New Roman" panose="02020603050405020304" pitchFamily="18" charset="0"/>
                <a:cs typeface="Times New Roman" panose="02020603050405020304" pitchFamily="18" charset="0"/>
              </a:rPr>
              <a:t> has shown a big change over the years in not enrolled children, especially in older age groups</a:t>
            </a:r>
          </a:p>
          <a:p>
            <a:pPr marL="342900" indent="-342900" algn="l">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Girls not enrolled in school fell to 6.4% in 2022 from 20.0% in 2006</a:t>
            </a:r>
            <a:r>
              <a:rPr lang="en-US" sz="2200" dirty="0"/>
              <a:t>.</a:t>
            </a:r>
          </a:p>
        </p:txBody>
      </p:sp>
      <p:sp>
        <p:nvSpPr>
          <p:cNvPr id="6" name="Title 1">
            <a:extLst>
              <a:ext uri="{FF2B5EF4-FFF2-40B4-BE49-F238E27FC236}">
                <a16:creationId xmlns:a16="http://schemas.microsoft.com/office/drawing/2014/main" id="{D2BEDEDF-0068-1967-7508-E3616A6FD15D}"/>
              </a:ext>
            </a:extLst>
          </p:cNvPr>
          <p:cNvSpPr txBox="1">
            <a:spLocks/>
          </p:cNvSpPr>
          <p:nvPr/>
        </p:nvSpPr>
        <p:spPr>
          <a:xfrm>
            <a:off x="-10440" y="0"/>
            <a:ext cx="12192000" cy="806895"/>
          </a:xfrm>
          <a:prstGeom prst="rect">
            <a:avLst/>
          </a:prstGeom>
          <a:solidFill>
            <a:srgbClr val="2A929E"/>
          </a:solidFill>
        </p:spPr>
        <p:txBody>
          <a:bodyPr vert="horz" lIns="91440" tIns="45720" rIns="91440" bIns="45720" rtlCol="0" anchor="ctr">
            <a:normAutofit fontScale="8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3600" b="1" dirty="0">
                <a:solidFill>
                  <a:schemeClr val="bg1"/>
                </a:solidFill>
                <a:latin typeface="Times New Roman" panose="02020603050405020304" pitchFamily="18" charset="0"/>
                <a:cs typeface="Times New Roman" panose="02020603050405020304" pitchFamily="18" charset="0"/>
              </a:rPr>
              <a:t>Reduction in proportion of not enrolled children in the age group</a:t>
            </a:r>
          </a:p>
          <a:p>
            <a:r>
              <a:rPr lang="en-IN" sz="3600" b="1" dirty="0">
                <a:solidFill>
                  <a:schemeClr val="bg1"/>
                </a:solidFill>
                <a:latin typeface="Times New Roman" panose="02020603050405020304" pitchFamily="18" charset="0"/>
                <a:cs typeface="Times New Roman" panose="02020603050405020304" pitchFamily="18" charset="0"/>
              </a:rPr>
              <a:t>of  11-14 and 15-16, both boys and girls from 2006</a:t>
            </a:r>
          </a:p>
        </p:txBody>
      </p:sp>
      <p:pic>
        <p:nvPicPr>
          <p:cNvPr id="5" name="Picture 4">
            <a:extLst>
              <a:ext uri="{FF2B5EF4-FFF2-40B4-BE49-F238E27FC236}">
                <a16:creationId xmlns:a16="http://schemas.microsoft.com/office/drawing/2014/main" id="{1B75C696-E8A5-4453-6ABB-AFB899C33B0E}"/>
              </a:ext>
            </a:extLst>
          </p:cNvPr>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10690415" y="-1"/>
            <a:ext cx="1491145" cy="806895"/>
          </a:xfrm>
          <a:prstGeom prst="rect">
            <a:avLst/>
          </a:prstGeom>
        </p:spPr>
      </p:pic>
      <p:sp>
        <p:nvSpPr>
          <p:cNvPr id="10" name="TextBox 9">
            <a:extLst>
              <a:ext uri="{FF2B5EF4-FFF2-40B4-BE49-F238E27FC236}">
                <a16:creationId xmlns:a16="http://schemas.microsoft.com/office/drawing/2014/main" id="{0B73AE90-174E-8C53-3D87-14F54106FD2E}"/>
              </a:ext>
            </a:extLst>
          </p:cNvPr>
          <p:cNvSpPr txBox="1"/>
          <p:nvPr/>
        </p:nvSpPr>
        <p:spPr>
          <a:xfrm>
            <a:off x="311840" y="838054"/>
            <a:ext cx="6125378" cy="769441"/>
          </a:xfrm>
          <a:prstGeom prst="rect">
            <a:avLst/>
          </a:prstGeom>
          <a:solidFill>
            <a:srgbClr val="2A929E"/>
          </a:solidFill>
        </p:spPr>
        <p:txBody>
          <a:bodyPr wrap="square" rtlCol="0">
            <a:spAutoFit/>
          </a:bodyPr>
          <a:lstStyle/>
          <a:p>
            <a:r>
              <a:rPr lang="en-IN" sz="2200" dirty="0">
                <a:solidFill>
                  <a:schemeClr val="bg1"/>
                </a:solidFill>
                <a:latin typeface="Times New Roman" panose="02020603050405020304" pitchFamily="18" charset="0"/>
                <a:cs typeface="Times New Roman" panose="02020603050405020304" pitchFamily="18" charset="0"/>
              </a:rPr>
              <a:t>Chart 2: </a:t>
            </a:r>
            <a:r>
              <a:rPr lang="en-US" sz="2200" dirty="0">
                <a:solidFill>
                  <a:schemeClr val="bg1"/>
                </a:solidFill>
                <a:latin typeface="Times New Roman" panose="02020603050405020304" pitchFamily="18" charset="0"/>
                <a:cs typeface="Times New Roman" panose="02020603050405020304" pitchFamily="18" charset="0"/>
              </a:rPr>
              <a:t>% Children not enrolled in school - by gender: age 11-14 &amp; 15-16. 2006-2022</a:t>
            </a:r>
            <a:endParaRPr lang="en-IN" sz="2200" dirty="0">
              <a:solidFill>
                <a:schemeClr val="bg1"/>
              </a:solidFill>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5A1445FA-C8D4-684A-5B93-94BF8FA70F47}"/>
              </a:ext>
            </a:extLst>
          </p:cNvPr>
          <p:cNvSpPr txBox="1"/>
          <p:nvPr/>
        </p:nvSpPr>
        <p:spPr>
          <a:xfrm>
            <a:off x="6714882" y="840121"/>
            <a:ext cx="5357508" cy="769441"/>
          </a:xfrm>
          <a:prstGeom prst="rect">
            <a:avLst/>
          </a:prstGeom>
          <a:solidFill>
            <a:srgbClr val="2A929E"/>
          </a:solidFill>
        </p:spPr>
        <p:txBody>
          <a:bodyPr wrap="square" rtlCol="0">
            <a:spAutoFit/>
          </a:bodyPr>
          <a:lstStyle/>
          <a:p>
            <a:r>
              <a:rPr lang="en-US" sz="2200" dirty="0">
                <a:solidFill>
                  <a:schemeClr val="bg1"/>
                </a:solidFill>
                <a:latin typeface="Times New Roman" panose="02020603050405020304" pitchFamily="18" charset="0"/>
                <a:cs typeface="Times New Roman" panose="02020603050405020304" pitchFamily="18" charset="0"/>
              </a:rPr>
              <a:t>Table 2: % Children aged 3-5 in </a:t>
            </a:r>
            <a:r>
              <a:rPr lang="en-US" sz="2200" dirty="0" err="1">
                <a:solidFill>
                  <a:schemeClr val="bg1"/>
                </a:solidFill>
                <a:latin typeface="Times New Roman" panose="02020603050405020304" pitchFamily="18" charset="0"/>
                <a:cs typeface="Times New Roman" panose="02020603050405020304" pitchFamily="18" charset="0"/>
              </a:rPr>
              <a:t>anganwadi</a:t>
            </a:r>
            <a:r>
              <a:rPr lang="en-US" sz="2200" dirty="0">
                <a:solidFill>
                  <a:schemeClr val="bg1"/>
                </a:solidFill>
                <a:latin typeface="Times New Roman" panose="02020603050405020304" pitchFamily="18" charset="0"/>
                <a:cs typeface="Times New Roman" panose="02020603050405020304" pitchFamily="18" charset="0"/>
              </a:rPr>
              <a:t> and those not enrolled. 2018-2022</a:t>
            </a:r>
            <a:endParaRPr lang="en-IN" sz="2200" dirty="0">
              <a:solidFill>
                <a:schemeClr val="bg1"/>
              </a:solidFill>
              <a:latin typeface="Times New Roman" panose="02020603050405020304" pitchFamily="18" charset="0"/>
              <a:cs typeface="Times New Roman" panose="02020603050405020304" pitchFamily="18" charset="0"/>
            </a:endParaRPr>
          </a:p>
        </p:txBody>
      </p:sp>
      <p:graphicFrame>
        <p:nvGraphicFramePr>
          <p:cNvPr id="13" name="Table 15">
            <a:extLst>
              <a:ext uri="{FF2B5EF4-FFF2-40B4-BE49-F238E27FC236}">
                <a16:creationId xmlns:a16="http://schemas.microsoft.com/office/drawing/2014/main" id="{9D3F47E8-5B62-41B1-7C2B-C6D47A1C1003}"/>
              </a:ext>
            </a:extLst>
          </p:cNvPr>
          <p:cNvGraphicFramePr>
            <a:graphicFrameLocks noGrp="1"/>
          </p:cNvGraphicFramePr>
          <p:nvPr>
            <p:extLst>
              <p:ext uri="{D42A27DB-BD31-4B8C-83A1-F6EECF244321}">
                <p14:modId xmlns:p14="http://schemas.microsoft.com/office/powerpoint/2010/main" val="872709530"/>
              </p:ext>
            </p:extLst>
          </p:nvPr>
        </p:nvGraphicFramePr>
        <p:xfrm>
          <a:off x="6714881" y="1628398"/>
          <a:ext cx="5357505" cy="3000165"/>
        </p:xfrm>
        <a:graphic>
          <a:graphicData uri="http://schemas.openxmlformats.org/drawingml/2006/table">
            <a:tbl>
              <a:tblPr firstRow="1" bandRow="1">
                <a:tableStyleId>{5C22544A-7EE6-4342-B048-85BDC9FD1C3A}</a:tableStyleId>
              </a:tblPr>
              <a:tblGrid>
                <a:gridCol w="1071501">
                  <a:extLst>
                    <a:ext uri="{9D8B030D-6E8A-4147-A177-3AD203B41FA5}">
                      <a16:colId xmlns:a16="http://schemas.microsoft.com/office/drawing/2014/main" val="3050944027"/>
                    </a:ext>
                  </a:extLst>
                </a:gridCol>
                <a:gridCol w="1071501">
                  <a:extLst>
                    <a:ext uri="{9D8B030D-6E8A-4147-A177-3AD203B41FA5}">
                      <a16:colId xmlns:a16="http://schemas.microsoft.com/office/drawing/2014/main" val="2366886823"/>
                    </a:ext>
                  </a:extLst>
                </a:gridCol>
                <a:gridCol w="1071501">
                  <a:extLst>
                    <a:ext uri="{9D8B030D-6E8A-4147-A177-3AD203B41FA5}">
                      <a16:colId xmlns:a16="http://schemas.microsoft.com/office/drawing/2014/main" val="211104236"/>
                    </a:ext>
                  </a:extLst>
                </a:gridCol>
                <a:gridCol w="1071501">
                  <a:extLst>
                    <a:ext uri="{9D8B030D-6E8A-4147-A177-3AD203B41FA5}">
                      <a16:colId xmlns:a16="http://schemas.microsoft.com/office/drawing/2014/main" val="2475476873"/>
                    </a:ext>
                  </a:extLst>
                </a:gridCol>
                <a:gridCol w="1071501">
                  <a:extLst>
                    <a:ext uri="{9D8B030D-6E8A-4147-A177-3AD203B41FA5}">
                      <a16:colId xmlns:a16="http://schemas.microsoft.com/office/drawing/2014/main" val="273994596"/>
                    </a:ext>
                  </a:extLst>
                </a:gridCol>
              </a:tblGrid>
              <a:tr h="600033">
                <a:tc rowSpan="2">
                  <a:txBody>
                    <a:bodyPr/>
                    <a:lstStyle/>
                    <a:p>
                      <a:pPr algn="l" fontAlgn="ctr"/>
                      <a:r>
                        <a:rPr lang="en-IN" sz="2000" b="0" i="0" u="none" strike="noStrike" dirty="0">
                          <a:solidFill>
                            <a:schemeClr val="bg1"/>
                          </a:solidFill>
                          <a:effectLst/>
                          <a:latin typeface="Times New Roman" panose="02020603050405020304" pitchFamily="18" charset="0"/>
                          <a:cs typeface="Times New Roman" panose="02020603050405020304" pitchFamily="18" charset="0"/>
                        </a:rPr>
                        <a:t>Age </a:t>
                      </a: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4472C4"/>
                    </a:solidFill>
                  </a:tcPr>
                </a:tc>
                <a:tc gridSpan="2">
                  <a:txBody>
                    <a:bodyPr/>
                    <a:lstStyle/>
                    <a:p>
                      <a:pPr algn="ctr" fontAlgn="ctr"/>
                      <a:r>
                        <a:rPr lang="en-IN" sz="2200" b="0" i="0" u="none" strike="noStrike" dirty="0">
                          <a:solidFill>
                            <a:schemeClr val="bg1"/>
                          </a:solidFill>
                          <a:effectLst/>
                          <a:latin typeface="Times New Roman" panose="02020603050405020304" pitchFamily="18" charset="0"/>
                          <a:cs typeface="Times New Roman" panose="02020603050405020304" pitchFamily="18" charset="0"/>
                        </a:rPr>
                        <a:t>Anganwadi </a:t>
                      </a: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hMerge="1">
                  <a:txBody>
                    <a:bodyPr/>
                    <a:lstStyle/>
                    <a:p>
                      <a:endParaRPr lang="en-IN"/>
                    </a:p>
                  </a:txBody>
                  <a:tcPr/>
                </a:tc>
                <a:tc gridSpan="2">
                  <a:txBody>
                    <a:bodyPr/>
                    <a:lstStyle/>
                    <a:p>
                      <a:pPr algn="ctr" fontAlgn="ctr"/>
                      <a:r>
                        <a:rPr lang="en-IN" sz="2200" b="0" i="0" u="none" strike="noStrike" dirty="0">
                          <a:solidFill>
                            <a:schemeClr val="bg1"/>
                          </a:solidFill>
                          <a:effectLst/>
                          <a:latin typeface="Times New Roman" panose="02020603050405020304" pitchFamily="18" charset="0"/>
                          <a:cs typeface="Times New Roman" panose="02020603050405020304" pitchFamily="18" charset="0"/>
                        </a:rPr>
                        <a:t>Not enrolled </a:t>
                      </a: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hMerge="1">
                  <a:txBody>
                    <a:bodyPr/>
                    <a:lstStyle/>
                    <a:p>
                      <a:endParaRPr lang="en-IN"/>
                    </a:p>
                  </a:txBody>
                  <a:tcPr/>
                </a:tc>
                <a:extLst>
                  <a:ext uri="{0D108BD9-81ED-4DB2-BD59-A6C34878D82A}">
                    <a16:rowId xmlns:a16="http://schemas.microsoft.com/office/drawing/2014/main" val="2587330262"/>
                  </a:ext>
                </a:extLst>
              </a:tr>
              <a:tr h="600033">
                <a:tc vMerge="1">
                  <a:txBody>
                    <a:bodyPr/>
                    <a:lstStyle/>
                    <a:p>
                      <a:endParaRPr lang="en-IN"/>
                    </a:p>
                  </a:txBody>
                  <a:tcPr/>
                </a:tc>
                <a:tc>
                  <a:txBody>
                    <a:bodyPr/>
                    <a:lstStyle/>
                    <a:p>
                      <a:pPr algn="ctr" fontAlgn="ctr"/>
                      <a:r>
                        <a:rPr lang="en-IN" sz="2000" b="0" i="0" u="none" strike="noStrike" dirty="0">
                          <a:solidFill>
                            <a:schemeClr val="bg1"/>
                          </a:solidFill>
                          <a:effectLst/>
                          <a:latin typeface="Times New Roman" panose="02020603050405020304" pitchFamily="18" charset="0"/>
                          <a:cs typeface="Times New Roman" panose="02020603050405020304" pitchFamily="18" charset="0"/>
                        </a:rPr>
                        <a:t>2018</a:t>
                      </a: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4472C4"/>
                    </a:solidFill>
                  </a:tcPr>
                </a:tc>
                <a:tc>
                  <a:txBody>
                    <a:bodyPr/>
                    <a:lstStyle/>
                    <a:p>
                      <a:pPr algn="ctr" fontAlgn="ctr"/>
                      <a:r>
                        <a:rPr lang="en-IN" sz="2000" b="0" i="0" u="none" strike="noStrike" dirty="0">
                          <a:solidFill>
                            <a:schemeClr val="bg1"/>
                          </a:solidFill>
                          <a:effectLst/>
                          <a:latin typeface="Times New Roman" panose="02020603050405020304" pitchFamily="18" charset="0"/>
                          <a:cs typeface="Times New Roman" panose="02020603050405020304" pitchFamily="18" charset="0"/>
                        </a:rPr>
                        <a:t>2022</a:t>
                      </a: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4472C4"/>
                    </a:solidFill>
                  </a:tcPr>
                </a:tc>
                <a:tc>
                  <a:txBody>
                    <a:bodyPr/>
                    <a:lstStyle/>
                    <a:p>
                      <a:pPr algn="ctr" fontAlgn="ctr"/>
                      <a:r>
                        <a:rPr lang="en-IN" sz="2000" b="0" i="0" u="none" strike="noStrike" dirty="0">
                          <a:solidFill>
                            <a:schemeClr val="bg1"/>
                          </a:solidFill>
                          <a:effectLst/>
                          <a:latin typeface="Times New Roman" panose="02020603050405020304" pitchFamily="18" charset="0"/>
                          <a:cs typeface="Times New Roman" panose="02020603050405020304" pitchFamily="18" charset="0"/>
                        </a:rPr>
                        <a:t>2018</a:t>
                      </a: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4472C4"/>
                    </a:solidFill>
                  </a:tcPr>
                </a:tc>
                <a:tc>
                  <a:txBody>
                    <a:bodyPr/>
                    <a:lstStyle/>
                    <a:p>
                      <a:pPr algn="ctr" fontAlgn="ctr"/>
                      <a:r>
                        <a:rPr lang="en-IN" sz="2000" b="0" i="0" u="none" strike="noStrike" dirty="0">
                          <a:solidFill>
                            <a:schemeClr val="bg1"/>
                          </a:solidFill>
                          <a:effectLst/>
                          <a:latin typeface="Times New Roman" panose="02020603050405020304" pitchFamily="18" charset="0"/>
                          <a:cs typeface="Times New Roman" panose="02020603050405020304" pitchFamily="18" charset="0"/>
                        </a:rPr>
                        <a:t>2022</a:t>
                      </a: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4472C4"/>
                    </a:solidFill>
                  </a:tcPr>
                </a:tc>
                <a:extLst>
                  <a:ext uri="{0D108BD9-81ED-4DB2-BD59-A6C34878D82A}">
                    <a16:rowId xmlns:a16="http://schemas.microsoft.com/office/drawing/2014/main" val="1986306749"/>
                  </a:ext>
                </a:extLst>
              </a:tr>
              <a:tr h="600033">
                <a:tc>
                  <a:txBody>
                    <a:bodyPr/>
                    <a:lstStyle/>
                    <a:p>
                      <a:pPr algn="l" fontAlgn="ctr"/>
                      <a:r>
                        <a:rPr lang="en-IN" sz="2000" b="0" i="0" u="none" strike="noStrike" dirty="0">
                          <a:solidFill>
                            <a:srgbClr val="000000"/>
                          </a:solidFill>
                          <a:effectLst/>
                          <a:latin typeface="Times New Roman" panose="02020603050405020304" pitchFamily="18" charset="0"/>
                          <a:cs typeface="Times New Roman" panose="02020603050405020304" pitchFamily="18" charset="0"/>
                        </a:rPr>
                        <a:t>Age 3</a:t>
                      </a:r>
                    </a:p>
                  </a:txBody>
                  <a:tcPr marL="7620" marR="7620" marT="7620" marB="0" anchor="ctr">
                    <a:lnT w="12700" cap="flat" cmpd="sng" algn="ctr">
                      <a:solidFill>
                        <a:schemeClr val="bg1"/>
                      </a:solidFill>
                      <a:prstDash val="solid"/>
                      <a:round/>
                      <a:headEnd type="none" w="med" len="med"/>
                      <a:tailEnd type="none" w="med" len="med"/>
                    </a:lnT>
                  </a:tcPr>
                </a:tc>
                <a:tc>
                  <a:txBody>
                    <a:bodyPr/>
                    <a:lstStyle/>
                    <a:p>
                      <a:pPr algn="ctr" fontAlgn="ctr"/>
                      <a:r>
                        <a:rPr lang="en-US" sz="2000" b="0" i="0" u="none" strike="noStrike" dirty="0">
                          <a:solidFill>
                            <a:srgbClr val="000000"/>
                          </a:solidFill>
                          <a:effectLst/>
                          <a:latin typeface="Times New Roman" panose="02020603050405020304" pitchFamily="18" charset="0"/>
                          <a:cs typeface="Times New Roman" panose="02020603050405020304" pitchFamily="18" charset="0"/>
                        </a:rPr>
                        <a:t>35.2</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lnT w="12700" cap="flat" cmpd="sng" algn="ctr">
                      <a:solidFill>
                        <a:schemeClr val="bg1"/>
                      </a:solidFill>
                      <a:prstDash val="solid"/>
                      <a:round/>
                      <a:headEnd type="none" w="med" len="med"/>
                      <a:tailEnd type="none" w="med" len="med"/>
                    </a:lnT>
                  </a:tcPr>
                </a:tc>
                <a:tc>
                  <a:txBody>
                    <a:bodyPr/>
                    <a:lstStyle/>
                    <a:p>
                      <a:pPr algn="ctr" fontAlgn="ctr"/>
                      <a:r>
                        <a:rPr lang="en-US" sz="2000" b="0" i="0" u="none" strike="noStrike" dirty="0">
                          <a:solidFill>
                            <a:srgbClr val="000000"/>
                          </a:solidFill>
                          <a:effectLst/>
                          <a:latin typeface="Times New Roman" panose="02020603050405020304" pitchFamily="18" charset="0"/>
                          <a:cs typeface="Times New Roman" panose="02020603050405020304" pitchFamily="18" charset="0"/>
                        </a:rPr>
                        <a:t>42.7</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lnT w="12700" cap="flat" cmpd="sng" algn="ctr">
                      <a:solidFill>
                        <a:schemeClr val="bg1"/>
                      </a:solidFill>
                      <a:prstDash val="solid"/>
                      <a:round/>
                      <a:headEnd type="none" w="med" len="med"/>
                      <a:tailEnd type="none" w="med" len="med"/>
                    </a:lnT>
                  </a:tcPr>
                </a:tc>
                <a:tc>
                  <a:txBody>
                    <a:bodyPr/>
                    <a:lstStyle/>
                    <a:p>
                      <a:pPr algn="ctr" fontAlgn="ctr"/>
                      <a:r>
                        <a:rPr lang="en-US" sz="2000" b="0" i="0" u="none" strike="noStrike" dirty="0">
                          <a:solidFill>
                            <a:srgbClr val="000000"/>
                          </a:solidFill>
                          <a:effectLst/>
                          <a:latin typeface="Times New Roman" panose="02020603050405020304" pitchFamily="18" charset="0"/>
                          <a:cs typeface="Times New Roman" panose="02020603050405020304" pitchFamily="18" charset="0"/>
                        </a:rPr>
                        <a:t>39.8</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lnT w="12700" cap="flat" cmpd="sng" algn="ctr">
                      <a:solidFill>
                        <a:schemeClr val="bg1"/>
                      </a:solidFill>
                      <a:prstDash val="solid"/>
                      <a:round/>
                      <a:headEnd type="none" w="med" len="med"/>
                      <a:tailEnd type="none" w="med" len="med"/>
                    </a:lnT>
                  </a:tcPr>
                </a:tc>
                <a:tc>
                  <a:txBody>
                    <a:bodyPr/>
                    <a:lstStyle/>
                    <a:p>
                      <a:pPr algn="ctr" fontAlgn="ctr"/>
                      <a:r>
                        <a:rPr lang="en-US" sz="2000" b="0" i="0" u="none" strike="noStrike" dirty="0">
                          <a:solidFill>
                            <a:srgbClr val="000000"/>
                          </a:solidFill>
                          <a:effectLst/>
                          <a:latin typeface="Times New Roman" panose="02020603050405020304" pitchFamily="18" charset="0"/>
                          <a:cs typeface="Times New Roman" panose="02020603050405020304" pitchFamily="18" charset="0"/>
                        </a:rPr>
                        <a:t>35.6</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lnT w="12700"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3304082564"/>
                  </a:ext>
                </a:extLst>
              </a:tr>
              <a:tr h="600033">
                <a:tc>
                  <a:txBody>
                    <a:bodyPr/>
                    <a:lstStyle/>
                    <a:p>
                      <a:pPr algn="l" fontAlgn="ctr"/>
                      <a:r>
                        <a:rPr lang="en-IN" sz="2000" b="0" i="0" u="none" strike="noStrike" dirty="0">
                          <a:solidFill>
                            <a:srgbClr val="000000"/>
                          </a:solidFill>
                          <a:effectLst/>
                          <a:latin typeface="Times New Roman" panose="02020603050405020304" pitchFamily="18" charset="0"/>
                          <a:cs typeface="Times New Roman" panose="02020603050405020304" pitchFamily="18" charset="0"/>
                        </a:rPr>
                        <a:t>Age 4</a:t>
                      </a:r>
                    </a:p>
                  </a:txBody>
                  <a:tcPr marL="7620" marR="7620" marT="7620" marB="0" anchor="ctr"/>
                </a:tc>
                <a:tc>
                  <a:txBody>
                    <a:bodyPr/>
                    <a:lstStyle/>
                    <a:p>
                      <a:pPr algn="ctr" fontAlgn="ctr"/>
                      <a:r>
                        <a:rPr lang="en-US" sz="2000" b="0" i="0" u="none" strike="noStrike" dirty="0">
                          <a:solidFill>
                            <a:srgbClr val="000000"/>
                          </a:solidFill>
                          <a:effectLst/>
                          <a:latin typeface="Times New Roman" panose="02020603050405020304" pitchFamily="18" charset="0"/>
                          <a:cs typeface="Times New Roman" panose="02020603050405020304" pitchFamily="18" charset="0"/>
                        </a:rPr>
                        <a:t>25.7</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fontAlgn="ctr"/>
                      <a:r>
                        <a:rPr lang="en-US" sz="2000" b="0" i="0" u="none" strike="noStrike" dirty="0">
                          <a:solidFill>
                            <a:srgbClr val="000000"/>
                          </a:solidFill>
                          <a:effectLst/>
                          <a:latin typeface="Times New Roman" panose="02020603050405020304" pitchFamily="18" charset="0"/>
                          <a:cs typeface="Times New Roman" panose="02020603050405020304" pitchFamily="18" charset="0"/>
                        </a:rPr>
                        <a:t>29.8</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fontAlgn="ctr"/>
                      <a:r>
                        <a:rPr lang="en-US" sz="2000" b="0" i="0" u="none" strike="noStrike" dirty="0">
                          <a:solidFill>
                            <a:srgbClr val="000000"/>
                          </a:solidFill>
                          <a:effectLst/>
                          <a:latin typeface="Times New Roman" panose="02020603050405020304" pitchFamily="18" charset="0"/>
                          <a:cs typeface="Times New Roman" panose="02020603050405020304" pitchFamily="18" charset="0"/>
                        </a:rPr>
                        <a:t>18.3</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fontAlgn="ctr"/>
                      <a:r>
                        <a:rPr lang="en-IN" sz="2000" b="0" i="0" u="none" strike="noStrike" dirty="0">
                          <a:solidFill>
                            <a:srgbClr val="000000"/>
                          </a:solidFill>
                          <a:effectLst/>
                          <a:latin typeface="Times New Roman" panose="02020603050405020304" pitchFamily="18" charset="0"/>
                          <a:cs typeface="Times New Roman" panose="02020603050405020304" pitchFamily="18" charset="0"/>
                        </a:rPr>
                        <a:t>21.7</a:t>
                      </a:r>
                    </a:p>
                  </a:txBody>
                  <a:tcPr marL="7620" marR="7620" marT="7620" marB="0" anchor="ctr"/>
                </a:tc>
                <a:extLst>
                  <a:ext uri="{0D108BD9-81ED-4DB2-BD59-A6C34878D82A}">
                    <a16:rowId xmlns:a16="http://schemas.microsoft.com/office/drawing/2014/main" val="2315077837"/>
                  </a:ext>
                </a:extLst>
              </a:tr>
              <a:tr h="600033">
                <a:tc>
                  <a:txBody>
                    <a:bodyPr/>
                    <a:lstStyle/>
                    <a:p>
                      <a:pPr algn="l" fontAlgn="ctr"/>
                      <a:r>
                        <a:rPr lang="en-IN" sz="2000" b="0" i="0" u="none" strike="noStrike" dirty="0">
                          <a:solidFill>
                            <a:srgbClr val="000000"/>
                          </a:solidFill>
                          <a:effectLst/>
                          <a:latin typeface="Times New Roman" panose="02020603050405020304" pitchFamily="18" charset="0"/>
                          <a:cs typeface="Times New Roman" panose="02020603050405020304" pitchFamily="18" charset="0"/>
                        </a:rPr>
                        <a:t>Age 5</a:t>
                      </a:r>
                    </a:p>
                  </a:txBody>
                  <a:tcPr marL="7620" marR="7620" marT="7620" marB="0" anchor="ctr"/>
                </a:tc>
                <a:tc>
                  <a:txBody>
                    <a:bodyPr/>
                    <a:lstStyle/>
                    <a:p>
                      <a:pPr algn="ctr" fontAlgn="ctr"/>
                      <a:r>
                        <a:rPr lang="en-US" sz="2000" b="0" i="0" u="none" strike="noStrike" dirty="0">
                          <a:solidFill>
                            <a:srgbClr val="000000"/>
                          </a:solidFill>
                          <a:effectLst/>
                          <a:latin typeface="Times New Roman" panose="02020603050405020304" pitchFamily="18" charset="0"/>
                          <a:cs typeface="Times New Roman" panose="02020603050405020304" pitchFamily="18" charset="0"/>
                        </a:rPr>
                        <a:t>17.1</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fontAlgn="ctr"/>
                      <a:r>
                        <a:rPr lang="en-IN" sz="2000" b="0" i="0" u="none" strike="noStrike" dirty="0">
                          <a:solidFill>
                            <a:srgbClr val="000000"/>
                          </a:solidFill>
                          <a:effectLst/>
                          <a:latin typeface="Times New Roman" panose="02020603050405020304" pitchFamily="18" charset="0"/>
                          <a:cs typeface="Times New Roman" panose="02020603050405020304" pitchFamily="18" charset="0"/>
                        </a:rPr>
                        <a:t>13.5</a:t>
                      </a:r>
                    </a:p>
                  </a:txBody>
                  <a:tcPr marL="7620" marR="7620" marT="7620" marB="0" anchor="ctr"/>
                </a:tc>
                <a:tc>
                  <a:txBody>
                    <a:bodyPr/>
                    <a:lstStyle/>
                    <a:p>
                      <a:pPr algn="ctr" fontAlgn="ctr"/>
                      <a:r>
                        <a:rPr lang="en-US" sz="2000" b="0" i="0" u="none" strike="noStrike" dirty="0">
                          <a:solidFill>
                            <a:srgbClr val="000000"/>
                          </a:solidFill>
                          <a:effectLst/>
                          <a:latin typeface="Times New Roman" panose="02020603050405020304" pitchFamily="18" charset="0"/>
                          <a:cs typeface="Times New Roman" panose="02020603050405020304" pitchFamily="18" charset="0"/>
                        </a:rPr>
                        <a:t>6.8</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fontAlgn="ctr"/>
                      <a:r>
                        <a:rPr lang="en-US" sz="2000" b="0" i="0" u="none" strike="noStrike" dirty="0">
                          <a:solidFill>
                            <a:srgbClr val="000000"/>
                          </a:solidFill>
                          <a:effectLst/>
                          <a:latin typeface="Times New Roman" panose="02020603050405020304" pitchFamily="18" charset="0"/>
                          <a:cs typeface="Times New Roman" panose="02020603050405020304" pitchFamily="18" charset="0"/>
                        </a:rPr>
                        <a:t>10.8</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extLst>
                  <a:ext uri="{0D108BD9-81ED-4DB2-BD59-A6C34878D82A}">
                    <a16:rowId xmlns:a16="http://schemas.microsoft.com/office/drawing/2014/main" val="304324415"/>
                  </a:ext>
                </a:extLst>
              </a:tr>
            </a:tbl>
          </a:graphicData>
        </a:graphic>
      </p:graphicFrame>
      <p:graphicFrame>
        <p:nvGraphicFramePr>
          <p:cNvPr id="4" name="Chart 3">
            <a:extLst>
              <a:ext uri="{FF2B5EF4-FFF2-40B4-BE49-F238E27FC236}">
                <a16:creationId xmlns:a16="http://schemas.microsoft.com/office/drawing/2014/main" id="{9414CD56-177C-4315-B557-8E63A5454F02}"/>
              </a:ext>
            </a:extLst>
          </p:cNvPr>
          <p:cNvGraphicFramePr>
            <a:graphicFrameLocks/>
          </p:cNvGraphicFramePr>
          <p:nvPr>
            <p:extLst>
              <p:ext uri="{D42A27DB-BD31-4B8C-83A1-F6EECF244321}">
                <p14:modId xmlns:p14="http://schemas.microsoft.com/office/powerpoint/2010/main" val="4013921224"/>
              </p:ext>
            </p:extLst>
          </p:nvPr>
        </p:nvGraphicFramePr>
        <p:xfrm>
          <a:off x="292985" y="1616921"/>
          <a:ext cx="6144233" cy="352085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1808408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8CA65FFB-7E08-977B-D911-9F7BD92DE2CD}"/>
              </a:ext>
            </a:extLst>
          </p:cNvPr>
          <p:cNvSpPr/>
          <p:nvPr/>
        </p:nvSpPr>
        <p:spPr>
          <a:xfrm>
            <a:off x="40040" y="758082"/>
            <a:ext cx="45719" cy="6099918"/>
          </a:xfrm>
          <a:prstGeom prst="rect">
            <a:avLst/>
          </a:prstGeom>
          <a:solidFill>
            <a:srgbClr val="2A929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ectangle 14">
            <a:extLst>
              <a:ext uri="{FF2B5EF4-FFF2-40B4-BE49-F238E27FC236}">
                <a16:creationId xmlns:a16="http://schemas.microsoft.com/office/drawing/2014/main" id="{2B3A51E8-EB68-061D-AB0D-09504B5A9F8E}"/>
              </a:ext>
            </a:extLst>
          </p:cNvPr>
          <p:cNvSpPr/>
          <p:nvPr/>
        </p:nvSpPr>
        <p:spPr>
          <a:xfrm>
            <a:off x="119610" y="758082"/>
            <a:ext cx="45719" cy="6099918"/>
          </a:xfrm>
          <a:prstGeom prst="rect">
            <a:avLst/>
          </a:prstGeom>
          <a:solidFill>
            <a:srgbClr val="006CB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itle 1">
            <a:extLst>
              <a:ext uri="{FF2B5EF4-FFF2-40B4-BE49-F238E27FC236}">
                <a16:creationId xmlns:a16="http://schemas.microsoft.com/office/drawing/2014/main" id="{D2BEDEDF-0068-1967-7508-E3616A6FD15D}"/>
              </a:ext>
            </a:extLst>
          </p:cNvPr>
          <p:cNvSpPr txBox="1">
            <a:spLocks/>
          </p:cNvSpPr>
          <p:nvPr/>
        </p:nvSpPr>
        <p:spPr>
          <a:xfrm>
            <a:off x="0" y="0"/>
            <a:ext cx="12192000" cy="806895"/>
          </a:xfrm>
          <a:prstGeom prst="rect">
            <a:avLst/>
          </a:prstGeom>
          <a:solidFill>
            <a:srgbClr val="2A929E"/>
          </a:solidFill>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3900" b="1" dirty="0">
                <a:solidFill>
                  <a:schemeClr val="bg1"/>
                </a:solidFill>
              </a:rPr>
              <a:t>ASER reading tool</a:t>
            </a:r>
          </a:p>
        </p:txBody>
      </p:sp>
      <p:pic>
        <p:nvPicPr>
          <p:cNvPr id="7" name="Picture 6">
            <a:extLst>
              <a:ext uri="{FF2B5EF4-FFF2-40B4-BE49-F238E27FC236}">
                <a16:creationId xmlns:a16="http://schemas.microsoft.com/office/drawing/2014/main" id="{BCA7FCD7-C4A7-1A79-5BE6-759188739C03}"/>
              </a:ext>
            </a:extLst>
          </p:cNvPr>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10700855" y="2013"/>
            <a:ext cx="1491145" cy="806895"/>
          </a:xfrm>
          <a:prstGeom prst="rect">
            <a:avLst/>
          </a:prstGeom>
        </p:spPr>
      </p:pic>
      <p:sp>
        <p:nvSpPr>
          <p:cNvPr id="17" name="Google Shape;99;p2">
            <a:extLst>
              <a:ext uri="{FF2B5EF4-FFF2-40B4-BE49-F238E27FC236}">
                <a16:creationId xmlns:a16="http://schemas.microsoft.com/office/drawing/2014/main" id="{71D60891-1A51-1EF2-B6E7-C3E35B52F8DF}"/>
              </a:ext>
            </a:extLst>
          </p:cNvPr>
          <p:cNvSpPr/>
          <p:nvPr/>
        </p:nvSpPr>
        <p:spPr>
          <a:xfrm>
            <a:off x="11623972" y="6553199"/>
            <a:ext cx="557588" cy="277091"/>
          </a:xfrm>
          <a:prstGeom prst="roundRect">
            <a:avLst>
              <a:gd name="adj" fmla="val 16667"/>
            </a:avLst>
          </a:prstGeom>
          <a:solidFill>
            <a:srgbClr val="006CB2"/>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400" dirty="0">
                <a:solidFill>
                  <a:schemeClr val="bg1"/>
                </a:solidFill>
                <a:ea typeface="Arial"/>
                <a:cs typeface="Arial"/>
                <a:sym typeface="Arial"/>
              </a:rPr>
              <a:t>4</a:t>
            </a:r>
            <a:endParaRPr lang="en-IN" sz="1400" dirty="0">
              <a:solidFill>
                <a:schemeClr val="bg1"/>
              </a:solidFill>
              <a:ea typeface="Arial"/>
              <a:cs typeface="Arial"/>
              <a:sym typeface="Arial"/>
            </a:endParaRPr>
          </a:p>
        </p:txBody>
      </p:sp>
      <p:pic>
        <p:nvPicPr>
          <p:cNvPr id="3" name="Picture 2">
            <a:extLst>
              <a:ext uri="{FF2B5EF4-FFF2-40B4-BE49-F238E27FC236}">
                <a16:creationId xmlns:a16="http://schemas.microsoft.com/office/drawing/2014/main" id="{AE5F83D4-1800-73EC-DA6D-2D79EF5A625E}"/>
              </a:ext>
            </a:extLst>
          </p:cNvPr>
          <p:cNvPicPr>
            <a:picLocks noChangeAspect="1"/>
          </p:cNvPicPr>
          <p:nvPr/>
        </p:nvPicPr>
        <p:blipFill>
          <a:blip r:embed="rId3" cstate="email">
            <a:extLst>
              <a:ext uri="{28A0092B-C50C-407E-A947-70E740481C1C}">
                <a14:useLocalDpi xmlns:a14="http://schemas.microsoft.com/office/drawing/2010/main" val="0"/>
              </a:ext>
            </a:extLst>
          </a:blip>
          <a:srcRect/>
          <a:stretch/>
        </p:blipFill>
        <p:spPr>
          <a:xfrm>
            <a:off x="2567392" y="1213098"/>
            <a:ext cx="6654516" cy="5189885"/>
          </a:xfrm>
          <a:prstGeom prst="rect">
            <a:avLst/>
          </a:prstGeom>
        </p:spPr>
      </p:pic>
      <p:sp>
        <p:nvSpPr>
          <p:cNvPr id="2" name="Rectangle 1">
            <a:extLst>
              <a:ext uri="{FF2B5EF4-FFF2-40B4-BE49-F238E27FC236}">
                <a16:creationId xmlns:a16="http://schemas.microsoft.com/office/drawing/2014/main" id="{00FCFF48-78E9-BD04-9583-F0708A18366C}"/>
              </a:ext>
            </a:extLst>
          </p:cNvPr>
          <p:cNvSpPr/>
          <p:nvPr/>
        </p:nvSpPr>
        <p:spPr>
          <a:xfrm>
            <a:off x="287287" y="3105835"/>
            <a:ext cx="2063375" cy="1446550"/>
          </a:xfrm>
          <a:prstGeom prst="rect">
            <a:avLst/>
          </a:prstGeom>
        </p:spPr>
        <p:txBody>
          <a:bodyPr wrap="square">
            <a:spAutoFit/>
          </a:bodyPr>
          <a:lstStyle/>
          <a:p>
            <a:r>
              <a:rPr lang="en-IN" sz="2200" dirty="0">
                <a:latin typeface="Times New Roman" panose="02020603050405020304" pitchFamily="18" charset="0"/>
                <a:cs typeface="Times New Roman" panose="02020603050405020304" pitchFamily="18" charset="0"/>
              </a:rPr>
              <a:t>The ASER reading tasks are progressive in nature. </a:t>
            </a:r>
          </a:p>
        </p:txBody>
      </p:sp>
      <p:sp>
        <p:nvSpPr>
          <p:cNvPr id="4" name="TextBox 3">
            <a:extLst>
              <a:ext uri="{FF2B5EF4-FFF2-40B4-BE49-F238E27FC236}">
                <a16:creationId xmlns:a16="http://schemas.microsoft.com/office/drawing/2014/main" id="{AFCAF18B-DBC8-AB19-FB5A-EDD8BD348910}"/>
              </a:ext>
            </a:extLst>
          </p:cNvPr>
          <p:cNvSpPr txBox="1"/>
          <p:nvPr/>
        </p:nvSpPr>
        <p:spPr>
          <a:xfrm>
            <a:off x="10058400" y="1123950"/>
            <a:ext cx="1968270" cy="5170646"/>
          </a:xfrm>
          <a:prstGeom prst="rect">
            <a:avLst/>
          </a:prstGeom>
          <a:noFill/>
        </p:spPr>
        <p:txBody>
          <a:bodyPr wrap="square" rtlCol="0">
            <a:spAutoFit/>
          </a:bodyPr>
          <a:lstStyle/>
          <a:p>
            <a:endParaRPr lang="en-IN" sz="2200" dirty="0"/>
          </a:p>
          <a:p>
            <a:r>
              <a:rPr lang="en-IN" sz="2200" dirty="0">
                <a:latin typeface="Times New Roman" panose="02020603050405020304" pitchFamily="18" charset="0"/>
                <a:cs typeface="Times New Roman" panose="02020603050405020304" pitchFamily="18" charset="0"/>
              </a:rPr>
              <a:t>Each child is assessed one on one. The child is marked at the highest level that s/he can reach comfortably.</a:t>
            </a:r>
          </a:p>
          <a:p>
            <a:endParaRPr lang="en-IN" sz="2200" dirty="0">
              <a:latin typeface="Times New Roman" panose="02020603050405020304" pitchFamily="18" charset="0"/>
              <a:cs typeface="Times New Roman" panose="02020603050405020304" pitchFamily="18" charset="0"/>
            </a:endParaRPr>
          </a:p>
          <a:p>
            <a:r>
              <a:rPr lang="en-IN" sz="2200" dirty="0">
                <a:latin typeface="Times New Roman" panose="02020603050405020304" pitchFamily="18" charset="0"/>
                <a:cs typeface="Times New Roman" panose="02020603050405020304" pitchFamily="18" charset="0"/>
              </a:rPr>
              <a:t>Different children are assessed using different samples. </a:t>
            </a:r>
          </a:p>
        </p:txBody>
      </p:sp>
    </p:spTree>
    <p:extLst>
      <p:ext uri="{BB962C8B-B14F-4D97-AF65-F5344CB8AC3E}">
        <p14:creationId xmlns:p14="http://schemas.microsoft.com/office/powerpoint/2010/main" val="30269758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a:extLst>
              <a:ext uri="{FF2B5EF4-FFF2-40B4-BE49-F238E27FC236}">
                <a16:creationId xmlns:a16="http://schemas.microsoft.com/office/drawing/2014/main" id="{E77CA0BA-2663-355A-7DBC-32D8900F75F2}"/>
              </a:ext>
            </a:extLst>
          </p:cNvPr>
          <p:cNvSpPr txBox="1"/>
          <p:nvPr/>
        </p:nvSpPr>
        <p:spPr>
          <a:xfrm>
            <a:off x="6630248" y="5166574"/>
            <a:ext cx="5308201" cy="1323439"/>
          </a:xfrm>
          <a:prstGeom prst="rect">
            <a:avLst/>
          </a:prstGeom>
          <a:solidFill>
            <a:schemeClr val="accent4">
              <a:lumMod val="20000"/>
              <a:lumOff val="80000"/>
            </a:schemeClr>
          </a:solidFill>
        </p:spPr>
        <p:txBody>
          <a:bodyPr wrap="square" rtlCol="0">
            <a:spAutoFit/>
          </a:bodyPr>
          <a:lstStyle/>
          <a:p>
            <a:r>
              <a:rPr lang="en-IN" sz="2000" dirty="0">
                <a:latin typeface="Times New Roman" panose="02020603050405020304" pitchFamily="18" charset="0"/>
                <a:cs typeface="Times New Roman" panose="02020603050405020304" pitchFamily="18" charset="0"/>
              </a:rPr>
              <a:t>Effects of COVID school closure can be evidenced amongst both boys and girls in Std III and Std VIII girls. However, boys in Std VIII seems to be performing better in 2022</a:t>
            </a:r>
          </a:p>
        </p:txBody>
      </p:sp>
      <p:sp>
        <p:nvSpPr>
          <p:cNvPr id="14" name="Rectangle 13">
            <a:extLst>
              <a:ext uri="{FF2B5EF4-FFF2-40B4-BE49-F238E27FC236}">
                <a16:creationId xmlns:a16="http://schemas.microsoft.com/office/drawing/2014/main" id="{8CA65FFB-7E08-977B-D911-9F7BD92DE2CD}"/>
              </a:ext>
            </a:extLst>
          </p:cNvPr>
          <p:cNvSpPr/>
          <p:nvPr/>
        </p:nvSpPr>
        <p:spPr>
          <a:xfrm>
            <a:off x="40040" y="758082"/>
            <a:ext cx="45719" cy="6099918"/>
          </a:xfrm>
          <a:prstGeom prst="rect">
            <a:avLst/>
          </a:prstGeom>
          <a:solidFill>
            <a:srgbClr val="2A929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ectangle 14">
            <a:extLst>
              <a:ext uri="{FF2B5EF4-FFF2-40B4-BE49-F238E27FC236}">
                <a16:creationId xmlns:a16="http://schemas.microsoft.com/office/drawing/2014/main" id="{2B3A51E8-EB68-061D-AB0D-09504B5A9F8E}"/>
              </a:ext>
            </a:extLst>
          </p:cNvPr>
          <p:cNvSpPr/>
          <p:nvPr/>
        </p:nvSpPr>
        <p:spPr>
          <a:xfrm>
            <a:off x="119610" y="758082"/>
            <a:ext cx="45719" cy="6099918"/>
          </a:xfrm>
          <a:prstGeom prst="rect">
            <a:avLst/>
          </a:prstGeom>
          <a:solidFill>
            <a:srgbClr val="006CB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itle 1">
            <a:extLst>
              <a:ext uri="{FF2B5EF4-FFF2-40B4-BE49-F238E27FC236}">
                <a16:creationId xmlns:a16="http://schemas.microsoft.com/office/drawing/2014/main" id="{D2BEDEDF-0068-1967-7508-E3616A6FD15D}"/>
              </a:ext>
            </a:extLst>
          </p:cNvPr>
          <p:cNvSpPr txBox="1">
            <a:spLocks/>
          </p:cNvSpPr>
          <p:nvPr/>
        </p:nvSpPr>
        <p:spPr>
          <a:xfrm>
            <a:off x="0" y="0"/>
            <a:ext cx="12192000" cy="806895"/>
          </a:xfrm>
          <a:prstGeom prst="rect">
            <a:avLst/>
          </a:prstGeom>
          <a:solidFill>
            <a:srgbClr val="2A929E"/>
          </a:solidFill>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3600" b="1" dirty="0">
                <a:solidFill>
                  <a:schemeClr val="bg1"/>
                </a:solidFill>
                <a:latin typeface="Times New Roman" panose="02020603050405020304" pitchFamily="18" charset="0"/>
                <a:cs typeface="Times New Roman" panose="02020603050405020304" pitchFamily="18" charset="0"/>
              </a:rPr>
              <a:t>Reading levels decline in Std III</a:t>
            </a:r>
          </a:p>
        </p:txBody>
      </p:sp>
      <p:pic>
        <p:nvPicPr>
          <p:cNvPr id="7" name="Picture 6">
            <a:extLst>
              <a:ext uri="{FF2B5EF4-FFF2-40B4-BE49-F238E27FC236}">
                <a16:creationId xmlns:a16="http://schemas.microsoft.com/office/drawing/2014/main" id="{BCA7FCD7-C4A7-1A79-5BE6-759188739C03}"/>
              </a:ext>
            </a:extLst>
          </p:cNvPr>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10700855" y="9427"/>
            <a:ext cx="1491145" cy="790054"/>
          </a:xfrm>
          <a:prstGeom prst="rect">
            <a:avLst/>
          </a:prstGeom>
        </p:spPr>
      </p:pic>
      <p:sp>
        <p:nvSpPr>
          <p:cNvPr id="3" name="TextBox 2">
            <a:extLst>
              <a:ext uri="{FF2B5EF4-FFF2-40B4-BE49-F238E27FC236}">
                <a16:creationId xmlns:a16="http://schemas.microsoft.com/office/drawing/2014/main" id="{12698C2F-66B1-26E0-AD4F-141D9304B0B5}"/>
              </a:ext>
            </a:extLst>
          </p:cNvPr>
          <p:cNvSpPr txBox="1"/>
          <p:nvPr/>
        </p:nvSpPr>
        <p:spPr>
          <a:xfrm>
            <a:off x="418562" y="824884"/>
            <a:ext cx="5857936" cy="1107996"/>
          </a:xfrm>
          <a:prstGeom prst="rect">
            <a:avLst/>
          </a:prstGeom>
          <a:solidFill>
            <a:srgbClr val="2A929E"/>
          </a:solidFill>
        </p:spPr>
        <p:txBody>
          <a:bodyPr wrap="square" rtlCol="0">
            <a:spAutoFit/>
          </a:bodyPr>
          <a:lstStyle/>
          <a:p>
            <a:r>
              <a:rPr lang="en-US" sz="2200" dirty="0">
                <a:solidFill>
                  <a:schemeClr val="bg1"/>
                </a:solidFill>
                <a:latin typeface="Times New Roman" panose="02020603050405020304" pitchFamily="18" charset="0"/>
                <a:cs typeface="Times New Roman" panose="02020603050405020304" pitchFamily="18" charset="0"/>
              </a:rPr>
              <a:t>Chart 3: % Children in Std III-VIII in government schools who can read Std II level text. 2018 and 2022</a:t>
            </a:r>
            <a:endParaRPr lang="en-IN" sz="2200" dirty="0">
              <a:solidFill>
                <a:schemeClr val="bg1"/>
              </a:solidFill>
              <a:latin typeface="Times New Roman" panose="02020603050405020304" pitchFamily="18" charset="0"/>
              <a:cs typeface="Times New Roman" panose="02020603050405020304" pitchFamily="18" charset="0"/>
            </a:endParaRPr>
          </a:p>
        </p:txBody>
      </p:sp>
      <p:sp>
        <p:nvSpPr>
          <p:cNvPr id="17" name="Google Shape;99;p2">
            <a:extLst>
              <a:ext uri="{FF2B5EF4-FFF2-40B4-BE49-F238E27FC236}">
                <a16:creationId xmlns:a16="http://schemas.microsoft.com/office/drawing/2014/main" id="{71D60891-1A51-1EF2-B6E7-C3E35B52F8DF}"/>
              </a:ext>
            </a:extLst>
          </p:cNvPr>
          <p:cNvSpPr/>
          <p:nvPr/>
        </p:nvSpPr>
        <p:spPr>
          <a:xfrm>
            <a:off x="11634412" y="6555604"/>
            <a:ext cx="557588" cy="277091"/>
          </a:xfrm>
          <a:prstGeom prst="roundRect">
            <a:avLst>
              <a:gd name="adj" fmla="val 16667"/>
            </a:avLst>
          </a:prstGeom>
          <a:solidFill>
            <a:srgbClr val="006CB2"/>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IN" sz="1400" dirty="0">
                <a:solidFill>
                  <a:schemeClr val="bg1"/>
                </a:solidFill>
                <a:ea typeface="Arial"/>
                <a:cs typeface="Arial"/>
                <a:sym typeface="Arial"/>
              </a:rPr>
              <a:t>5</a:t>
            </a:r>
            <a:endParaRPr sz="1400" b="0" i="0" u="none" strike="noStrike" cap="none" dirty="0">
              <a:solidFill>
                <a:schemeClr val="bg1"/>
              </a:solidFill>
              <a:ea typeface="Arial"/>
              <a:cs typeface="Arial"/>
              <a:sym typeface="Arial"/>
            </a:endParaRPr>
          </a:p>
        </p:txBody>
      </p:sp>
      <p:sp>
        <p:nvSpPr>
          <p:cNvPr id="10" name="TextBox 9">
            <a:extLst>
              <a:ext uri="{FF2B5EF4-FFF2-40B4-BE49-F238E27FC236}">
                <a16:creationId xmlns:a16="http://schemas.microsoft.com/office/drawing/2014/main" id="{3E45828D-C79F-399E-FB90-85C988C8DD82}"/>
              </a:ext>
            </a:extLst>
          </p:cNvPr>
          <p:cNvSpPr txBox="1"/>
          <p:nvPr/>
        </p:nvSpPr>
        <p:spPr>
          <a:xfrm>
            <a:off x="6673398" y="828477"/>
            <a:ext cx="5246838" cy="1107996"/>
          </a:xfrm>
          <a:prstGeom prst="rect">
            <a:avLst/>
          </a:prstGeom>
          <a:solidFill>
            <a:srgbClr val="2A929E"/>
          </a:solidFill>
        </p:spPr>
        <p:txBody>
          <a:bodyPr wrap="square" rtlCol="0">
            <a:spAutoFit/>
          </a:bodyPr>
          <a:lstStyle/>
          <a:p>
            <a:r>
              <a:rPr lang="en-US" sz="2200" dirty="0">
                <a:solidFill>
                  <a:schemeClr val="bg1"/>
                </a:solidFill>
                <a:latin typeface="Times New Roman" panose="02020603050405020304" pitchFamily="18" charset="0"/>
                <a:cs typeface="Times New Roman" panose="02020603050405020304" pitchFamily="18" charset="0"/>
              </a:rPr>
              <a:t>Table 3: % Children in Std III-VIII in government schools who can read Std II level text. By gender. 2018 and 2022</a:t>
            </a:r>
            <a:endParaRPr lang="en-IN" sz="2200" dirty="0">
              <a:solidFill>
                <a:schemeClr val="bg1"/>
              </a:solidFill>
              <a:latin typeface="Times New Roman" panose="02020603050405020304" pitchFamily="18" charset="0"/>
              <a:cs typeface="Times New Roman" panose="02020603050405020304" pitchFamily="18" charset="0"/>
            </a:endParaRPr>
          </a:p>
        </p:txBody>
      </p:sp>
      <p:sp>
        <p:nvSpPr>
          <p:cNvPr id="16" name="TextBox 15">
            <a:extLst>
              <a:ext uri="{FF2B5EF4-FFF2-40B4-BE49-F238E27FC236}">
                <a16:creationId xmlns:a16="http://schemas.microsoft.com/office/drawing/2014/main" id="{3AA52773-6CEE-1DD8-A064-A5A49A028240}"/>
              </a:ext>
            </a:extLst>
          </p:cNvPr>
          <p:cNvSpPr txBox="1"/>
          <p:nvPr/>
        </p:nvSpPr>
        <p:spPr>
          <a:xfrm>
            <a:off x="418562" y="5201479"/>
            <a:ext cx="5922770" cy="1631216"/>
          </a:xfrm>
          <a:prstGeom prst="rect">
            <a:avLst/>
          </a:prstGeom>
          <a:solidFill>
            <a:schemeClr val="accent4">
              <a:lumMod val="20000"/>
              <a:lumOff val="80000"/>
            </a:schemeClr>
          </a:solidFill>
        </p:spPr>
        <p:txBody>
          <a:bodyPr wrap="square" rtlCol="0">
            <a:spAutoFit/>
          </a:bodyPr>
          <a:lstStyle/>
          <a:p>
            <a:pPr marL="285750" indent="-28575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 of the children in Std III who could read a Std level II text in 2022 as compared to in 2018 decreased significantly. </a:t>
            </a:r>
          </a:p>
          <a:p>
            <a:pPr marL="285750" indent="-28575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There has been an increase in the proportion of children at story level for Std V and VIII. </a:t>
            </a:r>
          </a:p>
        </p:txBody>
      </p:sp>
      <p:graphicFrame>
        <p:nvGraphicFramePr>
          <p:cNvPr id="5" name="Chart 4">
            <a:extLst>
              <a:ext uri="{FF2B5EF4-FFF2-40B4-BE49-F238E27FC236}">
                <a16:creationId xmlns:a16="http://schemas.microsoft.com/office/drawing/2014/main" id="{C0F2C7AB-5766-4072-ABF2-C55E1930DB99}"/>
              </a:ext>
            </a:extLst>
          </p:cNvPr>
          <p:cNvGraphicFramePr>
            <a:graphicFrameLocks/>
          </p:cNvGraphicFramePr>
          <p:nvPr>
            <p:extLst>
              <p:ext uri="{D42A27DB-BD31-4B8C-83A1-F6EECF244321}">
                <p14:modId xmlns:p14="http://schemas.microsoft.com/office/powerpoint/2010/main" val="1334192803"/>
              </p:ext>
            </p:extLst>
          </p:nvPr>
        </p:nvGraphicFramePr>
        <p:xfrm>
          <a:off x="6673398" y="1958357"/>
          <a:ext cx="5246838" cy="317051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4" name="Chart 3">
            <a:extLst>
              <a:ext uri="{FF2B5EF4-FFF2-40B4-BE49-F238E27FC236}">
                <a16:creationId xmlns:a16="http://schemas.microsoft.com/office/drawing/2014/main" id="{8807CD91-C797-4CC4-BD50-31A63F1309AA}"/>
              </a:ext>
            </a:extLst>
          </p:cNvPr>
          <p:cNvGraphicFramePr>
            <a:graphicFrameLocks/>
          </p:cNvGraphicFramePr>
          <p:nvPr>
            <p:extLst>
              <p:ext uri="{D42A27DB-BD31-4B8C-83A1-F6EECF244321}">
                <p14:modId xmlns:p14="http://schemas.microsoft.com/office/powerpoint/2010/main" val="3244536408"/>
              </p:ext>
            </p:extLst>
          </p:nvPr>
        </p:nvGraphicFramePr>
        <p:xfrm>
          <a:off x="418561" y="1950868"/>
          <a:ext cx="5857935" cy="3215705"/>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7873348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80C312A-FCB2-C0B9-A5DF-11EFBE6DA52A}"/>
              </a:ext>
            </a:extLst>
          </p:cNvPr>
          <p:cNvSpPr txBox="1"/>
          <p:nvPr/>
        </p:nvSpPr>
        <p:spPr>
          <a:xfrm>
            <a:off x="387444" y="5657835"/>
            <a:ext cx="11610834" cy="1015663"/>
          </a:xfrm>
          <a:prstGeom prst="rect">
            <a:avLst/>
          </a:prstGeom>
          <a:solidFill>
            <a:schemeClr val="accent4">
              <a:lumMod val="20000"/>
              <a:lumOff val="80000"/>
            </a:schemeClr>
          </a:solidFill>
        </p:spPr>
        <p:txBody>
          <a:bodyPr wrap="square" rtlCol="0">
            <a:spAutoFit/>
          </a:bodyPr>
          <a:lstStyle/>
          <a:p>
            <a:pPr marL="342900" indent="-3429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Massive gap persists in performance of children in government and private schools across grades.</a:t>
            </a:r>
          </a:p>
          <a:p>
            <a:pPr marL="342900" indent="-342900">
              <a:buFont typeface="Arial" panose="020B0604020202020204" pitchFamily="34" charset="0"/>
              <a:buChar char="•"/>
            </a:pPr>
            <a:r>
              <a:rPr lang="en-IN" sz="2000" b="1" dirty="0">
                <a:latin typeface="Times New Roman" panose="02020603050405020304" pitchFamily="18" charset="0"/>
                <a:cs typeface="Times New Roman" panose="02020603050405020304" pitchFamily="18" charset="0"/>
              </a:rPr>
              <a:t>Only 3.5% Std III children in government schools are at grade level.</a:t>
            </a:r>
          </a:p>
          <a:p>
            <a:endParaRPr lang="en-IN" sz="2000" dirty="0"/>
          </a:p>
        </p:txBody>
      </p:sp>
      <p:sp>
        <p:nvSpPr>
          <p:cNvPr id="14" name="Rectangle 13">
            <a:extLst>
              <a:ext uri="{FF2B5EF4-FFF2-40B4-BE49-F238E27FC236}">
                <a16:creationId xmlns:a16="http://schemas.microsoft.com/office/drawing/2014/main" id="{8CA65FFB-7E08-977B-D911-9F7BD92DE2CD}"/>
              </a:ext>
            </a:extLst>
          </p:cNvPr>
          <p:cNvSpPr/>
          <p:nvPr/>
        </p:nvSpPr>
        <p:spPr>
          <a:xfrm>
            <a:off x="40040" y="758082"/>
            <a:ext cx="45719" cy="6099918"/>
          </a:xfrm>
          <a:prstGeom prst="rect">
            <a:avLst/>
          </a:prstGeom>
          <a:solidFill>
            <a:srgbClr val="2A929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ectangle 14">
            <a:extLst>
              <a:ext uri="{FF2B5EF4-FFF2-40B4-BE49-F238E27FC236}">
                <a16:creationId xmlns:a16="http://schemas.microsoft.com/office/drawing/2014/main" id="{2B3A51E8-EB68-061D-AB0D-09504B5A9F8E}"/>
              </a:ext>
            </a:extLst>
          </p:cNvPr>
          <p:cNvSpPr/>
          <p:nvPr/>
        </p:nvSpPr>
        <p:spPr>
          <a:xfrm>
            <a:off x="119610" y="758082"/>
            <a:ext cx="45719" cy="6099918"/>
          </a:xfrm>
          <a:prstGeom prst="rect">
            <a:avLst/>
          </a:prstGeom>
          <a:solidFill>
            <a:srgbClr val="006CB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itle 1">
            <a:extLst>
              <a:ext uri="{FF2B5EF4-FFF2-40B4-BE49-F238E27FC236}">
                <a16:creationId xmlns:a16="http://schemas.microsoft.com/office/drawing/2014/main" id="{D2BEDEDF-0068-1967-7508-E3616A6FD15D}"/>
              </a:ext>
            </a:extLst>
          </p:cNvPr>
          <p:cNvSpPr txBox="1">
            <a:spLocks/>
          </p:cNvSpPr>
          <p:nvPr/>
        </p:nvSpPr>
        <p:spPr>
          <a:xfrm>
            <a:off x="0" y="6108"/>
            <a:ext cx="12192000" cy="806895"/>
          </a:xfrm>
          <a:prstGeom prst="rect">
            <a:avLst/>
          </a:prstGeom>
          <a:solidFill>
            <a:srgbClr val="2A929E"/>
          </a:solidFill>
        </p:spPr>
        <p:txBody>
          <a:bodyPr vert="horz" lIns="91440" tIns="45720" rIns="91440" bIns="45720" rtlCol="0" anchor="ctr">
            <a:normAutofit fontScale="8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3900" b="1" dirty="0">
                <a:solidFill>
                  <a:schemeClr val="bg1"/>
                </a:solidFill>
                <a:latin typeface="Times New Roman" panose="02020603050405020304" pitchFamily="18" charset="0"/>
                <a:cs typeface="Times New Roman" panose="02020603050405020304" pitchFamily="18" charset="0"/>
              </a:rPr>
              <a:t>Gap in reading levels between government and private </a:t>
            </a:r>
          </a:p>
          <a:p>
            <a:r>
              <a:rPr lang="en-IN" sz="3900" b="1" dirty="0">
                <a:solidFill>
                  <a:schemeClr val="bg1"/>
                </a:solidFill>
                <a:latin typeface="Times New Roman" panose="02020603050405020304" pitchFamily="18" charset="0"/>
                <a:cs typeface="Times New Roman" panose="02020603050405020304" pitchFamily="18" charset="0"/>
              </a:rPr>
              <a:t>schools</a:t>
            </a:r>
          </a:p>
        </p:txBody>
      </p:sp>
      <p:pic>
        <p:nvPicPr>
          <p:cNvPr id="7" name="Picture 6">
            <a:extLst>
              <a:ext uri="{FF2B5EF4-FFF2-40B4-BE49-F238E27FC236}">
                <a16:creationId xmlns:a16="http://schemas.microsoft.com/office/drawing/2014/main" id="{BCA7FCD7-C4A7-1A79-5BE6-759188739C03}"/>
              </a:ext>
            </a:extLst>
          </p:cNvPr>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10700855" y="24962"/>
            <a:ext cx="1491145" cy="806895"/>
          </a:xfrm>
          <a:prstGeom prst="rect">
            <a:avLst/>
          </a:prstGeom>
        </p:spPr>
      </p:pic>
      <p:sp>
        <p:nvSpPr>
          <p:cNvPr id="18" name="TextBox 17">
            <a:extLst>
              <a:ext uri="{FF2B5EF4-FFF2-40B4-BE49-F238E27FC236}">
                <a16:creationId xmlns:a16="http://schemas.microsoft.com/office/drawing/2014/main" id="{DB19CDDE-4F14-6771-5D0A-5208F81CB422}"/>
              </a:ext>
            </a:extLst>
          </p:cNvPr>
          <p:cNvSpPr txBox="1"/>
          <p:nvPr/>
        </p:nvSpPr>
        <p:spPr>
          <a:xfrm>
            <a:off x="387444" y="993991"/>
            <a:ext cx="5761449" cy="769441"/>
          </a:xfrm>
          <a:prstGeom prst="rect">
            <a:avLst/>
          </a:prstGeom>
          <a:solidFill>
            <a:srgbClr val="2A929E"/>
          </a:solidFill>
        </p:spPr>
        <p:txBody>
          <a:bodyPr wrap="square" rtlCol="0">
            <a:spAutoFit/>
          </a:bodyPr>
          <a:lstStyle/>
          <a:p>
            <a:r>
              <a:rPr lang="en-US" sz="2200" dirty="0">
                <a:solidFill>
                  <a:schemeClr val="bg1"/>
                </a:solidFill>
                <a:latin typeface="Times New Roman" panose="02020603050405020304" pitchFamily="18" charset="0"/>
                <a:cs typeface="Times New Roman" panose="02020603050405020304" pitchFamily="18" charset="0"/>
              </a:rPr>
              <a:t>Chart 4: % Children in Std III who can read a Std II level text. By school type. 2014-22</a:t>
            </a:r>
            <a:endParaRPr lang="en-IN" sz="2200" dirty="0">
              <a:solidFill>
                <a:schemeClr val="bg1"/>
              </a:solidFill>
              <a:latin typeface="Times New Roman" panose="02020603050405020304" pitchFamily="18" charset="0"/>
              <a:cs typeface="Times New Roman" panose="02020603050405020304" pitchFamily="18" charset="0"/>
            </a:endParaRPr>
          </a:p>
        </p:txBody>
      </p:sp>
      <p:sp>
        <p:nvSpPr>
          <p:cNvPr id="17" name="Google Shape;99;p2">
            <a:extLst>
              <a:ext uri="{FF2B5EF4-FFF2-40B4-BE49-F238E27FC236}">
                <a16:creationId xmlns:a16="http://schemas.microsoft.com/office/drawing/2014/main" id="{71D60891-1A51-1EF2-B6E7-C3E35B52F8DF}"/>
              </a:ext>
            </a:extLst>
          </p:cNvPr>
          <p:cNvSpPr/>
          <p:nvPr/>
        </p:nvSpPr>
        <p:spPr>
          <a:xfrm>
            <a:off x="11623972" y="6553199"/>
            <a:ext cx="557588" cy="277091"/>
          </a:xfrm>
          <a:prstGeom prst="roundRect">
            <a:avLst>
              <a:gd name="adj" fmla="val 16667"/>
            </a:avLst>
          </a:prstGeom>
          <a:solidFill>
            <a:srgbClr val="006CB2"/>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400" b="0" i="0" u="none" strike="noStrike" cap="none" dirty="0">
                <a:solidFill>
                  <a:schemeClr val="lt1"/>
                </a:solidFill>
                <a:latin typeface="Calibri"/>
                <a:ea typeface="Arial"/>
                <a:cs typeface="Calibri"/>
                <a:sym typeface="Calibri"/>
              </a:rPr>
              <a:t>6</a:t>
            </a:r>
            <a:endParaRPr sz="1400" b="0" i="0" u="none" strike="noStrike" cap="none" dirty="0">
              <a:solidFill>
                <a:srgbClr val="000000"/>
              </a:solidFill>
              <a:latin typeface="Arial"/>
              <a:ea typeface="Arial"/>
              <a:cs typeface="Arial"/>
              <a:sym typeface="Arial"/>
            </a:endParaRPr>
          </a:p>
        </p:txBody>
      </p:sp>
      <p:sp>
        <p:nvSpPr>
          <p:cNvPr id="9" name="TextBox 8">
            <a:extLst>
              <a:ext uri="{FF2B5EF4-FFF2-40B4-BE49-F238E27FC236}">
                <a16:creationId xmlns:a16="http://schemas.microsoft.com/office/drawing/2014/main" id="{05706F23-D243-AD52-AC51-F09CDB3AA6C8}"/>
              </a:ext>
            </a:extLst>
          </p:cNvPr>
          <p:cNvSpPr txBox="1"/>
          <p:nvPr/>
        </p:nvSpPr>
        <p:spPr>
          <a:xfrm>
            <a:off x="6239098" y="1010031"/>
            <a:ext cx="5761449" cy="769441"/>
          </a:xfrm>
          <a:prstGeom prst="rect">
            <a:avLst/>
          </a:prstGeom>
          <a:solidFill>
            <a:srgbClr val="2A929E"/>
          </a:solidFill>
        </p:spPr>
        <p:txBody>
          <a:bodyPr wrap="square" rtlCol="0">
            <a:spAutoFit/>
          </a:bodyPr>
          <a:lstStyle/>
          <a:p>
            <a:r>
              <a:rPr lang="en-US" sz="2200" dirty="0">
                <a:solidFill>
                  <a:schemeClr val="bg1"/>
                </a:solidFill>
                <a:latin typeface="Times New Roman" panose="02020603050405020304" pitchFamily="18" charset="0"/>
                <a:cs typeface="Times New Roman" panose="02020603050405020304" pitchFamily="18" charset="0"/>
              </a:rPr>
              <a:t>Chart 5: % Children in Std V who can read Std II level text. By school type. 2014-22</a:t>
            </a:r>
            <a:endParaRPr lang="en-IN" sz="2200" dirty="0">
              <a:solidFill>
                <a:schemeClr val="bg1"/>
              </a:solidFill>
              <a:latin typeface="Times New Roman" panose="02020603050405020304" pitchFamily="18" charset="0"/>
              <a:cs typeface="Times New Roman" panose="02020603050405020304" pitchFamily="18" charset="0"/>
            </a:endParaRPr>
          </a:p>
        </p:txBody>
      </p:sp>
      <p:graphicFrame>
        <p:nvGraphicFramePr>
          <p:cNvPr id="3" name="Chart 2">
            <a:extLst>
              <a:ext uri="{FF2B5EF4-FFF2-40B4-BE49-F238E27FC236}">
                <a16:creationId xmlns:a16="http://schemas.microsoft.com/office/drawing/2014/main" id="{11FC82B0-B661-4364-BE9D-8543033866F2}"/>
              </a:ext>
            </a:extLst>
          </p:cNvPr>
          <p:cNvGraphicFramePr>
            <a:graphicFrameLocks/>
          </p:cNvGraphicFramePr>
          <p:nvPr>
            <p:extLst>
              <p:ext uri="{D42A27DB-BD31-4B8C-83A1-F6EECF244321}">
                <p14:modId xmlns:p14="http://schemas.microsoft.com/office/powerpoint/2010/main" val="678489395"/>
              </p:ext>
            </p:extLst>
          </p:nvPr>
        </p:nvGraphicFramePr>
        <p:xfrm>
          <a:off x="387444" y="1966597"/>
          <a:ext cx="5761449" cy="3534446"/>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 name="Chart 4">
            <a:extLst>
              <a:ext uri="{FF2B5EF4-FFF2-40B4-BE49-F238E27FC236}">
                <a16:creationId xmlns:a16="http://schemas.microsoft.com/office/drawing/2014/main" id="{817B7DC5-0ADF-5D98-A0E8-7B4B0477EA92}"/>
              </a:ext>
            </a:extLst>
          </p:cNvPr>
          <p:cNvGraphicFramePr>
            <a:graphicFrameLocks/>
          </p:cNvGraphicFramePr>
          <p:nvPr>
            <p:extLst>
              <p:ext uri="{D42A27DB-BD31-4B8C-83A1-F6EECF244321}">
                <p14:modId xmlns:p14="http://schemas.microsoft.com/office/powerpoint/2010/main" val="2164493686"/>
              </p:ext>
            </p:extLst>
          </p:nvPr>
        </p:nvGraphicFramePr>
        <p:xfrm>
          <a:off x="6239098" y="1976023"/>
          <a:ext cx="5759180" cy="3534446"/>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3548222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2701</TotalTime>
  <Words>1752</Words>
  <Application>Microsoft Office PowerPoint</Application>
  <PresentationFormat>Widescreen</PresentationFormat>
  <Paragraphs>272</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Calibri Light</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Surajkumar@asercentre.org</dc:creator>
  <cp:lastModifiedBy>Shivlal Sharma</cp:lastModifiedBy>
  <cp:revision>186</cp:revision>
  <cp:lastPrinted>2023-01-17T11:31:00Z</cp:lastPrinted>
  <dcterms:created xsi:type="dcterms:W3CDTF">2022-12-29T05:35:29Z</dcterms:created>
  <dcterms:modified xsi:type="dcterms:W3CDTF">2023-03-17T04:23:52Z</dcterms:modified>
</cp:coreProperties>
</file>