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4"/>
  </p:notesMasterIdLst>
  <p:sldIdLst>
    <p:sldId id="256" r:id="rId2"/>
    <p:sldId id="258" r:id="rId3"/>
    <p:sldId id="259" r:id="rId4"/>
    <p:sldId id="257" r:id="rId5"/>
    <p:sldId id="300" r:id="rId6"/>
    <p:sldId id="299" r:id="rId7"/>
    <p:sldId id="313" r:id="rId8"/>
    <p:sldId id="302" r:id="rId9"/>
    <p:sldId id="318" r:id="rId10"/>
    <p:sldId id="319" r:id="rId11"/>
    <p:sldId id="314" r:id="rId12"/>
    <p:sldId id="304" r:id="rId13"/>
    <p:sldId id="316" r:id="rId14"/>
    <p:sldId id="317" r:id="rId15"/>
    <p:sldId id="315" r:id="rId16"/>
    <p:sldId id="306" r:id="rId17"/>
    <p:sldId id="307" r:id="rId18"/>
    <p:sldId id="308" r:id="rId19"/>
    <p:sldId id="310" r:id="rId20"/>
    <p:sldId id="309" r:id="rId21"/>
    <p:sldId id="311" r:id="rId22"/>
    <p:sldId id="279" r:id="rId23"/>
  </p:sldIdLst>
  <p:sldSz cx="9144000" cy="5143500" type="screen16x9"/>
  <p:notesSz cx="6858000" cy="9144000"/>
  <p:embeddedFontLst>
    <p:embeddedFont>
      <p:font typeface="Roboto Condensed" panose="020B0604020202020204" charset="0"/>
      <p:regular r:id="rId25"/>
      <p:bold r:id="rId26"/>
      <p:italic r:id="rId27"/>
      <p:boldItalic r:id="rId28"/>
    </p:embeddedFont>
    <p:embeddedFont>
      <p:font typeface="Exo 2" panose="020B0604020202020204"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Roboto Condensed Ligh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81E4A4-AED9-45F8-8BB8-3B0F276105BD}">
  <a:tblStyle styleId="{8D81E4A4-AED9-45F8-8BB8-3B0F276105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MySql</c:v>
                </c:pt>
              </c:strCache>
            </c:strRef>
          </c:tx>
          <c:spPr>
            <a:gradFill>
              <a:gsLst>
                <a:gs pos="100000">
                  <a:schemeClr val="accent1">
                    <a:alpha val="0"/>
                  </a:schemeClr>
                </a:gs>
                <a:gs pos="50000">
                  <a:schemeClr val="accent1"/>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Words</c:v>
                </c:pt>
                <c:pt idx="1">
                  <c:v>Lines</c:v>
                </c:pt>
                <c:pt idx="2">
                  <c:v>Functions</c:v>
                </c:pt>
              </c:strCache>
            </c:strRef>
          </c:cat>
          <c:val>
            <c:numRef>
              <c:f>Sheet1!$B$2:$B$4</c:f>
              <c:numCache>
                <c:formatCode>General</c:formatCode>
                <c:ptCount val="3"/>
                <c:pt idx="0">
                  <c:v>196</c:v>
                </c:pt>
                <c:pt idx="1">
                  <c:v>64</c:v>
                </c:pt>
                <c:pt idx="2">
                  <c:v>3</c:v>
                </c:pt>
              </c:numCache>
            </c:numRef>
          </c:val>
          <c:extLst>
            <c:ext xmlns:c16="http://schemas.microsoft.com/office/drawing/2014/chart" uri="{C3380CC4-5D6E-409C-BE32-E72D297353CC}">
              <c16:uniqueId val="{00000000-7124-4763-89E8-9A75FA55DDCD}"/>
            </c:ext>
          </c:extLst>
        </c:ser>
        <c:ser>
          <c:idx val="1"/>
          <c:order val="1"/>
          <c:tx>
            <c:strRef>
              <c:f>Sheet1!$C$1</c:f>
              <c:strCache>
                <c:ptCount val="1"/>
                <c:pt idx="0">
                  <c:v>STS</c:v>
                </c:pt>
              </c:strCache>
            </c:strRef>
          </c:tx>
          <c:spPr>
            <a:gradFill>
              <a:gsLst>
                <a:gs pos="100000">
                  <a:schemeClr val="accent2">
                    <a:alpha val="0"/>
                  </a:schemeClr>
                </a:gs>
                <a:gs pos="50000">
                  <a:schemeClr val="accent2"/>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Words</c:v>
                </c:pt>
                <c:pt idx="1">
                  <c:v>Lines</c:v>
                </c:pt>
                <c:pt idx="2">
                  <c:v>Functions</c:v>
                </c:pt>
              </c:strCache>
            </c:strRef>
          </c:cat>
          <c:val>
            <c:numRef>
              <c:f>Sheet1!$C$2:$C$4</c:f>
              <c:numCache>
                <c:formatCode>General</c:formatCode>
                <c:ptCount val="3"/>
                <c:pt idx="0">
                  <c:v>1097</c:v>
                </c:pt>
                <c:pt idx="1">
                  <c:v>153</c:v>
                </c:pt>
                <c:pt idx="2">
                  <c:v>8</c:v>
                </c:pt>
              </c:numCache>
            </c:numRef>
          </c:val>
          <c:extLst>
            <c:ext xmlns:c16="http://schemas.microsoft.com/office/drawing/2014/chart" uri="{C3380CC4-5D6E-409C-BE32-E72D297353CC}">
              <c16:uniqueId val="{00000001-7124-4763-89E8-9A75FA55DDCD}"/>
            </c:ext>
          </c:extLst>
        </c:ser>
        <c:ser>
          <c:idx val="2"/>
          <c:order val="2"/>
          <c:tx>
            <c:strRef>
              <c:f>Sheet1!$D$1</c:f>
              <c:strCache>
                <c:ptCount val="1"/>
                <c:pt idx="0">
                  <c:v>Angular</c:v>
                </c:pt>
              </c:strCache>
            </c:strRef>
          </c:tx>
          <c:spPr>
            <a:gradFill>
              <a:gsLst>
                <a:gs pos="100000">
                  <a:schemeClr val="accent3">
                    <a:alpha val="0"/>
                  </a:schemeClr>
                </a:gs>
                <a:gs pos="50000">
                  <a:schemeClr val="accent3"/>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Words</c:v>
                </c:pt>
                <c:pt idx="1">
                  <c:v>Lines</c:v>
                </c:pt>
                <c:pt idx="2">
                  <c:v>Functions</c:v>
                </c:pt>
              </c:strCache>
            </c:strRef>
          </c:cat>
          <c:val>
            <c:numRef>
              <c:f>Sheet1!$D$2:$D$4</c:f>
              <c:numCache>
                <c:formatCode>General</c:formatCode>
                <c:ptCount val="3"/>
                <c:pt idx="0">
                  <c:v>21021</c:v>
                </c:pt>
                <c:pt idx="1">
                  <c:v>1058</c:v>
                </c:pt>
                <c:pt idx="2">
                  <c:v>14</c:v>
                </c:pt>
              </c:numCache>
            </c:numRef>
          </c:val>
          <c:extLst>
            <c:ext xmlns:c16="http://schemas.microsoft.com/office/drawing/2014/chart" uri="{C3380CC4-5D6E-409C-BE32-E72D297353CC}">
              <c16:uniqueId val="{00000003-7124-4763-89E8-9A75FA55DDCD}"/>
            </c:ext>
          </c:extLst>
        </c:ser>
        <c:dLbls>
          <c:showLegendKey val="0"/>
          <c:showVal val="1"/>
          <c:showCatName val="0"/>
          <c:showSerName val="0"/>
          <c:showPercent val="0"/>
          <c:showBubbleSize val="0"/>
        </c:dLbls>
        <c:gapWidth val="150"/>
        <c:gapDepth val="0"/>
        <c:shape val="box"/>
        <c:axId val="1233611600"/>
        <c:axId val="1233605360"/>
        <c:axId val="0"/>
      </c:bar3DChart>
      <c:catAx>
        <c:axId val="12336116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05360"/>
        <c:crosses val="autoZero"/>
        <c:auto val="1"/>
        <c:lblAlgn val="ctr"/>
        <c:lblOffset val="100"/>
        <c:noMultiLvlLbl val="0"/>
      </c:catAx>
      <c:valAx>
        <c:axId val="123360536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11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80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9baafe93df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9baafe93df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739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8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03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383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895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0">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8"/>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4800"/>
              <a:buNone/>
              <a:defRPr sz="4800"/>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37" name="Google Shape;137;p28"/>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8"/>
          <p:cNvSpPr txBox="1"/>
          <p:nvPr/>
        </p:nvSpPr>
        <p:spPr>
          <a:xfrm>
            <a:off x="625906" y="3722418"/>
            <a:ext cx="3830100" cy="178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rgbClr val="434343"/>
                </a:solidFill>
                <a:latin typeface="Roboto Condensed Light"/>
                <a:ea typeface="Roboto Condensed Light"/>
                <a:cs typeface="Roboto Condensed Light"/>
                <a:sym typeface="Roboto Condensed Light"/>
              </a:rPr>
              <a:t>CREDITS: This presentation template was created by </a:t>
            </a:r>
            <a:r>
              <a:rPr lang="en" sz="1000" b="1">
                <a:solidFill>
                  <a:srgbClr val="434343"/>
                </a:solidFill>
                <a:uFill>
                  <a:noFill/>
                </a:uFill>
                <a:latin typeface="Roboto Condensed"/>
                <a:ea typeface="Roboto Condensed"/>
                <a:cs typeface="Roboto Condensed"/>
                <a:sym typeface="Roboto Condense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rgbClr val="434343"/>
                </a:solidFill>
                <a:latin typeface="Roboto Condensed Light"/>
                <a:ea typeface="Roboto Condensed Light"/>
                <a:cs typeface="Roboto Condensed Light"/>
                <a:sym typeface="Roboto Condensed Light"/>
              </a:rPr>
              <a:t>, including icons by </a:t>
            </a:r>
            <a:r>
              <a:rPr lang="en" sz="1000" b="1">
                <a:solidFill>
                  <a:srgbClr val="434343"/>
                </a:solidFill>
                <a:uFill>
                  <a:noFill/>
                </a:uFill>
                <a:latin typeface="Roboto Condensed"/>
                <a:ea typeface="Roboto Condensed"/>
                <a:cs typeface="Roboto Condensed"/>
                <a:sym typeface="Roboto Condense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rgbClr val="434343"/>
                </a:solidFill>
                <a:latin typeface="Roboto Condensed Light"/>
                <a:ea typeface="Roboto Condensed Light"/>
                <a:cs typeface="Roboto Condensed Light"/>
                <a:sym typeface="Roboto Condensed Light"/>
              </a:rPr>
              <a:t>, and infographics &amp; images by </a:t>
            </a:r>
            <a:r>
              <a:rPr lang="en" sz="1000" b="1">
                <a:solidFill>
                  <a:srgbClr val="434343"/>
                </a:solidFill>
                <a:uFill>
                  <a:noFill/>
                </a:uFill>
                <a:latin typeface="Roboto Condensed"/>
                <a:ea typeface="Roboto Condensed"/>
                <a:cs typeface="Roboto Condensed"/>
                <a:sym typeface="Roboto Condensed"/>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a:solidFill>
                  <a:srgbClr val="434343"/>
                </a:solidFill>
                <a:latin typeface="Roboto Condensed Light"/>
                <a:ea typeface="Roboto Condensed Light"/>
                <a:cs typeface="Roboto Condensed Light"/>
                <a:sym typeface="Roboto Condensed Light"/>
              </a:rPr>
              <a:t>. </a:t>
            </a:r>
            <a:endParaRPr sz="1000">
              <a:solidFill>
                <a:srgbClr val="434343"/>
              </a:solidFill>
              <a:latin typeface="Roboto Condensed Light"/>
              <a:ea typeface="Roboto Condensed Light"/>
              <a:cs typeface="Roboto Condensed Light"/>
              <a:sym typeface="Roboto Condensed Light"/>
            </a:endParaRPr>
          </a:p>
          <a:p>
            <a:pPr marL="0" lvl="0" indent="0" algn="l" rtl="0">
              <a:lnSpc>
                <a:spcPct val="100000"/>
              </a:lnSpc>
              <a:spcBef>
                <a:spcPts val="300"/>
              </a:spcBef>
              <a:spcAft>
                <a:spcPts val="0"/>
              </a:spcAft>
              <a:buNone/>
            </a:pPr>
            <a:r>
              <a:rPr lang="en" sz="900" b="1">
                <a:solidFill>
                  <a:srgbClr val="434343"/>
                </a:solidFill>
                <a:latin typeface="Roboto Condensed"/>
                <a:ea typeface="Roboto Condensed"/>
                <a:cs typeface="Roboto Condensed"/>
                <a:sym typeface="Roboto Condensed"/>
              </a:rPr>
              <a:t>Please keep this slide for attribution.</a:t>
            </a:r>
            <a:endParaRPr sz="900" b="1">
              <a:solidFill>
                <a:srgbClr val="434343"/>
              </a:solidFill>
              <a:latin typeface="Roboto Condensed"/>
              <a:ea typeface="Roboto Condensed"/>
              <a:cs typeface="Roboto Condensed"/>
              <a:sym typeface="Roboto Condensed"/>
            </a:endParaRPr>
          </a:p>
          <a:p>
            <a:pPr marL="0" lvl="0" indent="0" algn="l" rtl="0">
              <a:lnSpc>
                <a:spcPct val="115000"/>
              </a:lnSpc>
              <a:spcBef>
                <a:spcPts val="300"/>
              </a:spcBef>
              <a:spcAft>
                <a:spcPts val="0"/>
              </a:spcAft>
              <a:buNone/>
            </a:pPr>
            <a:endParaRPr>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57" r:id="rId5"/>
    <p:sldLayoutId id="2147483658" r:id="rId6"/>
    <p:sldLayoutId id="2147483659"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jfif"/></Relationships>
</file>

<file path=ppt/slides/_rels/slide10.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fif"/><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9.jfif"/></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fif"/><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9.jfif"/></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jfif"/><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jpg"/><Relationship Id="rId1" Type="http://schemas.openxmlformats.org/officeDocument/2006/relationships/slideLayout" Target="../slideLayouts/slideLayout3.xml"/><Relationship Id="rId4" Type="http://schemas.openxmlformats.org/officeDocument/2006/relationships/image" Target="../media/image9.jfif"/></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 Id="rId5" Type="http://schemas.openxmlformats.org/officeDocument/2006/relationships/image" Target="../media/image9.jfif"/><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3.xml"/><Relationship Id="rId5" Type="http://schemas.openxmlformats.org/officeDocument/2006/relationships/image" Target="../media/image9.jfif"/><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3.xml"/><Relationship Id="rId5" Type="http://schemas.openxmlformats.org/officeDocument/2006/relationships/image" Target="../media/image9.jfif"/><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jfif"/><Relationship Id="rId5" Type="http://schemas.openxmlformats.org/officeDocument/2006/relationships/image" Target="../media/image8.jpeg"/><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3.xml"/><Relationship Id="rId5" Type="http://schemas.openxmlformats.org/officeDocument/2006/relationships/image" Target="../media/image9.jfif"/><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 Id="rId5" Type="http://schemas.openxmlformats.org/officeDocument/2006/relationships/image" Target="../media/image9.jfif"/><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9.jfif"/><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fif"/><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jfif"/></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fif"/><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fif"/><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jfif"/><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smtClean="0"/>
              <a:t>E-CHALLAN </a:t>
            </a:r>
            <a:br>
              <a:rPr lang="en" dirty="0" smtClean="0"/>
            </a:br>
            <a:r>
              <a:rPr lang="en" dirty="0" smtClean="0"/>
              <a:t>PORTAL</a:t>
            </a:r>
            <a:endParaRPr dirty="0"/>
          </a:p>
        </p:txBody>
      </p:sp>
      <p:sp>
        <p:nvSpPr>
          <p:cNvPr id="152" name="Google Shape;152;p33"/>
          <p:cNvSpPr txBox="1">
            <a:spLocks noGrp="1"/>
          </p:cNvSpPr>
          <p:nvPr>
            <p:ph type="subTitle" idx="1"/>
          </p:nvPr>
        </p:nvSpPr>
        <p:spPr>
          <a:xfrm>
            <a:off x="6677025" y="3432285"/>
            <a:ext cx="4352100" cy="7170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dirty="0" smtClean="0">
                <a:latin typeface="Times New Roman" panose="02020603050405020304" pitchFamily="18" charset="0"/>
                <a:cs typeface="Times New Roman" panose="02020603050405020304" pitchFamily="18" charset="0"/>
              </a:rPr>
              <a:t>Ankur Kumar Rai</a:t>
            </a:r>
          </a:p>
          <a:p>
            <a:pPr marL="0" lvl="0" indent="0" algn="just" rtl="0">
              <a:spcBef>
                <a:spcPts val="0"/>
              </a:spcBef>
              <a:spcAft>
                <a:spcPts val="0"/>
              </a:spcAft>
              <a:buNone/>
            </a:pPr>
            <a:r>
              <a:rPr lang="en-US" dirty="0" smtClean="0">
                <a:latin typeface="Times New Roman" panose="02020603050405020304" pitchFamily="18" charset="0"/>
                <a:cs typeface="Times New Roman" panose="02020603050405020304" pitchFamily="18" charset="0"/>
              </a:rPr>
              <a:t>Divyansh Puri</a:t>
            </a:r>
          </a:p>
          <a:p>
            <a:pPr marL="0" indent="0" algn="just"/>
            <a:r>
              <a:rPr lang="en-US" dirty="0">
                <a:latin typeface="Times New Roman" panose="02020603050405020304" pitchFamily="18" charset="0"/>
                <a:cs typeface="Times New Roman" panose="02020603050405020304" pitchFamily="18" charset="0"/>
              </a:rPr>
              <a:t>Sidharth </a:t>
            </a:r>
            <a:r>
              <a:rPr lang="en-US" dirty="0" smtClean="0">
                <a:latin typeface="Times New Roman" panose="02020603050405020304" pitchFamily="18" charset="0"/>
                <a:cs typeface="Times New Roman" panose="02020603050405020304" pitchFamily="18" charset="0"/>
              </a:rPr>
              <a:t>Koli</a:t>
            </a:r>
          </a:p>
          <a:p>
            <a:pPr marL="0" lvl="0" indent="0" algn="just" rtl="0">
              <a:spcBef>
                <a:spcPts val="0"/>
              </a:spcBef>
              <a:spcAft>
                <a:spcPts val="0"/>
              </a:spcAft>
              <a:buNone/>
            </a:pPr>
            <a:r>
              <a:rPr lang="en-US" dirty="0" smtClean="0">
                <a:latin typeface="Times New Roman" panose="02020603050405020304" pitchFamily="18" charset="0"/>
                <a:cs typeface="Times New Roman" panose="02020603050405020304" pitchFamily="18" charset="0"/>
              </a:rPr>
              <a:t>Ashok Kumar</a:t>
            </a:r>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893" y="0"/>
            <a:ext cx="2267107" cy="5500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4287"/>
            <a:ext cx="1285874" cy="5870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806450" lvl="1"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Designing the database as per our need.</a:t>
            </a:r>
          </a:p>
          <a:p>
            <a:pPr marL="806450" lvl="1"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Creating custom methods as per our backend repository.</a:t>
            </a:r>
          </a:p>
          <a:p>
            <a:pPr marL="806450" lvl="1"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Making the website secure so that no one can login into an account without proper authorization.</a:t>
            </a:r>
          </a:p>
          <a:p>
            <a:pPr marL="806450" lvl="1"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Generating number of challans issued per </a:t>
            </a:r>
            <a:r>
              <a:rPr lang="en-US" dirty="0" err="1" smtClean="0">
                <a:latin typeface="Times New Roman" panose="02020603050405020304" pitchFamily="18" charset="0"/>
                <a:cs typeface="Times New Roman" panose="02020603050405020304" pitchFamily="18" charset="0"/>
              </a:rPr>
              <a:t>pincode</a:t>
            </a:r>
            <a:r>
              <a:rPr lang="en-US" dirty="0" smtClean="0">
                <a:latin typeface="Times New Roman" panose="02020603050405020304" pitchFamily="18" charset="0"/>
                <a:cs typeface="Times New Roman" panose="02020603050405020304" pitchFamily="18" charset="0"/>
              </a:rPr>
              <a:t>.</a:t>
            </a:r>
          </a:p>
          <a:p>
            <a:pPr marL="806450" lvl="1"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Designing the website.</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p:txBody>
          <a:bodyPr/>
          <a:lstStyle/>
          <a:p>
            <a:r>
              <a:rPr lang="en-US" dirty="0" smtClean="0"/>
              <a:t>CHALLENGES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151" y="1"/>
            <a:ext cx="1964849" cy="4767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163782" cy="531292"/>
          </a:xfrm>
          <a:prstGeom prst="rect">
            <a:avLst/>
          </a:prstGeom>
        </p:spPr>
      </p:pic>
    </p:spTree>
    <p:extLst>
      <p:ext uri="{BB962C8B-B14F-4D97-AF65-F5344CB8AC3E}">
        <p14:creationId xmlns:p14="http://schemas.microsoft.com/office/powerpoint/2010/main" val="331211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r>
              <a:rPr lang="en-US" dirty="0" smtClean="0"/>
              <a:t>DESIGN FLOW</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05</a:t>
            </a:r>
            <a:endParaRPr dirty="0"/>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4892"/>
            <a:ext cx="1828800" cy="44372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3000"/>
            <a:ext cx="1025236" cy="468043"/>
          </a:xfrm>
          <a:prstGeom prst="rect">
            <a:avLst/>
          </a:prstGeom>
        </p:spPr>
      </p:pic>
    </p:spTree>
    <p:extLst>
      <p:ext uri="{BB962C8B-B14F-4D97-AF65-F5344CB8AC3E}">
        <p14:creationId xmlns:p14="http://schemas.microsoft.com/office/powerpoint/2010/main" val="299379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anose="020B0604020202020204" pitchFamily="34" charset="0"/>
              <a:buChar char="•"/>
            </a:pPr>
            <a:endParaRPr lang="en-IN" dirty="0"/>
          </a:p>
        </p:txBody>
      </p:sp>
      <p:sp>
        <p:nvSpPr>
          <p:cNvPr id="3" name="Title 2"/>
          <p:cNvSpPr>
            <a:spLocks noGrp="1"/>
          </p:cNvSpPr>
          <p:nvPr>
            <p:ph type="ctrTitle"/>
          </p:nvPr>
        </p:nvSpPr>
        <p:spPr/>
        <p:txBody>
          <a:bodyPr/>
          <a:lstStyle/>
          <a:p>
            <a:r>
              <a:rPr lang="en-US" dirty="0" smtClean="0"/>
              <a:t>DESIGN FLOW</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928" y="867061"/>
            <a:ext cx="6126145" cy="40648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491" y="5892"/>
            <a:ext cx="2237509" cy="5428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129145" cy="515479"/>
          </a:xfrm>
          <a:prstGeom prst="rect">
            <a:avLst/>
          </a:prstGeom>
        </p:spPr>
      </p:pic>
    </p:spTree>
    <p:extLst>
      <p:ext uri="{BB962C8B-B14F-4D97-AF65-F5344CB8AC3E}">
        <p14:creationId xmlns:p14="http://schemas.microsoft.com/office/powerpoint/2010/main" val="2375485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r>
              <a:rPr lang="en-US" dirty="0" smtClean="0"/>
              <a:t>STATISTICS</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06</a:t>
            </a:r>
            <a:endParaRPr dirty="0"/>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0564" y="-1951"/>
            <a:ext cx="1863436" cy="4521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951"/>
            <a:ext cx="1032163" cy="471204"/>
          </a:xfrm>
          <a:prstGeom prst="rect">
            <a:avLst/>
          </a:prstGeom>
        </p:spPr>
      </p:pic>
    </p:spTree>
    <p:extLst>
      <p:ext uri="{BB962C8B-B14F-4D97-AF65-F5344CB8AC3E}">
        <p14:creationId xmlns:p14="http://schemas.microsoft.com/office/powerpoint/2010/main" val="32226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806450" lvl="1" indent="-1714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p:txBody>
          <a:bodyPr/>
          <a:lstStyle/>
          <a:p>
            <a:r>
              <a:rPr lang="en-US" dirty="0" smtClean="0"/>
              <a:t>STATISTICS</a:t>
            </a:r>
            <a:endParaRPr lang="en-IN" dirty="0"/>
          </a:p>
        </p:txBody>
      </p:sp>
      <p:graphicFrame>
        <p:nvGraphicFramePr>
          <p:cNvPr id="9" name="Chart 8"/>
          <p:cNvGraphicFramePr/>
          <p:nvPr>
            <p:extLst>
              <p:ext uri="{D42A27DB-BD31-4B8C-83A1-F6EECF244321}">
                <p14:modId xmlns:p14="http://schemas.microsoft.com/office/powerpoint/2010/main" val="2040154994"/>
              </p:ext>
            </p:extLst>
          </p:nvPr>
        </p:nvGraphicFramePr>
        <p:xfrm>
          <a:off x="1634837" y="825950"/>
          <a:ext cx="6096000" cy="4064000"/>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151" y="1"/>
            <a:ext cx="1964849" cy="47673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97527" cy="455393"/>
          </a:xfrm>
          <a:prstGeom prst="rect">
            <a:avLst/>
          </a:prstGeom>
        </p:spPr>
      </p:pic>
    </p:spTree>
    <p:extLst>
      <p:ext uri="{BB962C8B-B14F-4D97-AF65-F5344CB8AC3E}">
        <p14:creationId xmlns:p14="http://schemas.microsoft.com/office/powerpoint/2010/main" val="2239080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r>
              <a:rPr lang="en-US" dirty="0" smtClean="0"/>
              <a:t>MOCKUPS</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07</a:t>
            </a:r>
            <a:endParaRPr dirty="0"/>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055" y="0"/>
            <a:ext cx="1814945" cy="44036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2999"/>
            <a:ext cx="1043324" cy="476300"/>
          </a:xfrm>
          <a:prstGeom prst="rect">
            <a:avLst/>
          </a:prstGeom>
        </p:spPr>
      </p:pic>
    </p:spTree>
    <p:extLst>
      <p:ext uri="{BB962C8B-B14F-4D97-AF65-F5344CB8AC3E}">
        <p14:creationId xmlns:p14="http://schemas.microsoft.com/office/powerpoint/2010/main" val="395202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ctr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75" y="602233"/>
            <a:ext cx="8189052" cy="38426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151" y="334"/>
            <a:ext cx="1964849" cy="476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7" y="0"/>
            <a:ext cx="1031263" cy="470794"/>
          </a:xfrm>
          <a:prstGeom prst="rect">
            <a:avLst/>
          </a:prstGeom>
        </p:spPr>
      </p:pic>
    </p:spTree>
    <p:extLst>
      <p:ext uri="{BB962C8B-B14F-4D97-AF65-F5344CB8AC3E}">
        <p14:creationId xmlns:p14="http://schemas.microsoft.com/office/powerpoint/2010/main" val="3247494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102427" y="1760728"/>
            <a:ext cx="6919200" cy="3510600"/>
          </a:xfrm>
        </p:spPr>
        <p:txBody>
          <a:bodyPr/>
          <a:lstStyle/>
          <a:p>
            <a:endParaRPr lang="en-IN" dirty="0"/>
          </a:p>
        </p:txBody>
      </p:sp>
      <p:sp>
        <p:nvSpPr>
          <p:cNvPr id="3" name="Title 2"/>
          <p:cNvSpPr>
            <a:spLocks noGrp="1"/>
          </p:cNvSpPr>
          <p:nvPr>
            <p:ph type="ctr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599" y="206305"/>
            <a:ext cx="4812829" cy="212870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599" y="2660073"/>
            <a:ext cx="4821740" cy="212930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5361" y="1127"/>
            <a:ext cx="1965356" cy="47685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047008" cy="477982"/>
          </a:xfrm>
          <a:prstGeom prst="rect">
            <a:avLst/>
          </a:prstGeom>
        </p:spPr>
      </p:pic>
    </p:spTree>
    <p:extLst>
      <p:ext uri="{BB962C8B-B14F-4D97-AF65-F5344CB8AC3E}">
        <p14:creationId xmlns:p14="http://schemas.microsoft.com/office/powerpoint/2010/main" val="593884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Title 2"/>
          <p:cNvSpPr>
            <a:spLocks noGrp="1"/>
          </p:cNvSpPr>
          <p:nvPr>
            <p:ph type="ctr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032" y="2881745"/>
            <a:ext cx="5107259" cy="19049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512" y="277091"/>
            <a:ext cx="5123779" cy="22130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6205" y="0"/>
            <a:ext cx="1837795" cy="4459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76745" cy="445905"/>
          </a:xfrm>
          <a:prstGeom prst="rect">
            <a:avLst/>
          </a:prstGeom>
        </p:spPr>
      </p:pic>
    </p:spTree>
    <p:extLst>
      <p:ext uri="{BB962C8B-B14F-4D97-AF65-F5344CB8AC3E}">
        <p14:creationId xmlns:p14="http://schemas.microsoft.com/office/powerpoint/2010/main" val="3575494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ctr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851" y="2809446"/>
            <a:ext cx="5214300" cy="20227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608" y="278766"/>
            <a:ext cx="5354782" cy="23730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9730" y="1"/>
            <a:ext cx="1454270" cy="3528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
            <a:ext cx="772910" cy="352850"/>
          </a:xfrm>
          <a:prstGeom prst="rect">
            <a:avLst/>
          </a:prstGeom>
        </p:spPr>
      </p:pic>
    </p:spTree>
    <p:extLst>
      <p:ext uri="{BB962C8B-B14F-4D97-AF65-F5344CB8AC3E}">
        <p14:creationId xmlns:p14="http://schemas.microsoft.com/office/powerpoint/2010/main" val="1660102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166" name="Google Shape;166;p35">
            <a:hlinkClick r:id="" action="ppaction://noaction"/>
          </p:cNvPr>
          <p:cNvSpPr txBox="1">
            <a:spLocks noGrp="1"/>
          </p:cNvSpPr>
          <p:nvPr>
            <p:ph type="title" idx="5"/>
          </p:nvPr>
        </p:nvSpPr>
        <p:spPr>
          <a:xfrm>
            <a:off x="2105406" y="251371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67" name="Google Shape;167;p35"/>
          <p:cNvSpPr txBox="1">
            <a:spLocks noGrp="1"/>
          </p:cNvSpPr>
          <p:nvPr>
            <p:ph type="ctrTitle" idx="2"/>
          </p:nvPr>
        </p:nvSpPr>
        <p:spPr>
          <a:xfrm>
            <a:off x="417297" y="472550"/>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smtClean="0"/>
              <a:t>INTRODUCTION</a:t>
            </a:r>
            <a:endParaRPr dirty="0"/>
          </a:p>
        </p:txBody>
      </p:sp>
      <p:sp>
        <p:nvSpPr>
          <p:cNvPr id="169" name="Google Shape;169;p35">
            <a:hlinkClick r:id="rId3" action="ppaction://hlinksldjump"/>
          </p:cNvPr>
          <p:cNvSpPr txBox="1">
            <a:spLocks noGrp="1"/>
          </p:cNvSpPr>
          <p:nvPr>
            <p:ph type="title" idx="3"/>
          </p:nvPr>
        </p:nvSpPr>
        <p:spPr>
          <a:xfrm>
            <a:off x="2118448" y="57099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70" name="Google Shape;170;p35">
            <a:hlinkClick r:id="rId4" action="ppaction://hlinksldjump"/>
          </p:cNvPr>
          <p:cNvSpPr txBox="1">
            <a:spLocks noGrp="1"/>
          </p:cNvSpPr>
          <p:nvPr>
            <p:ph type="title" idx="4"/>
          </p:nvPr>
        </p:nvSpPr>
        <p:spPr>
          <a:xfrm>
            <a:off x="2105406" y="154235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71" name="Google Shape;171;p35">
            <a:hlinkClick r:id="" action="ppaction://noaction"/>
          </p:cNvPr>
          <p:cNvSpPr txBox="1">
            <a:spLocks noGrp="1"/>
          </p:cNvSpPr>
          <p:nvPr>
            <p:ph type="title" idx="6"/>
          </p:nvPr>
        </p:nvSpPr>
        <p:spPr>
          <a:xfrm>
            <a:off x="5922008" y="2119185"/>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05</a:t>
            </a:r>
            <a:endParaRPr dirty="0"/>
          </a:p>
        </p:txBody>
      </p:sp>
      <p:sp>
        <p:nvSpPr>
          <p:cNvPr id="172" name="Google Shape;172;p35">
            <a:hlinkClick r:id="" action="ppaction://noaction"/>
          </p:cNvPr>
          <p:cNvSpPr txBox="1">
            <a:spLocks noGrp="1"/>
          </p:cNvSpPr>
          <p:nvPr>
            <p:ph type="title" idx="7"/>
          </p:nvPr>
        </p:nvSpPr>
        <p:spPr>
          <a:xfrm>
            <a:off x="5922008" y="313888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06</a:t>
            </a:r>
            <a:endParaRPr dirty="0"/>
          </a:p>
        </p:txBody>
      </p:sp>
      <p:sp>
        <p:nvSpPr>
          <p:cNvPr id="173" name="Google Shape;173;p35">
            <a:hlinkClick r:id=""/>
          </p:cNvPr>
          <p:cNvSpPr txBox="1">
            <a:spLocks noGrp="1"/>
          </p:cNvSpPr>
          <p:nvPr>
            <p:ph type="title" idx="8"/>
          </p:nvPr>
        </p:nvSpPr>
        <p:spPr>
          <a:xfrm>
            <a:off x="5922008" y="4158581"/>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07</a:t>
            </a:r>
            <a:endParaRPr dirty="0"/>
          </a:p>
        </p:txBody>
      </p:sp>
      <p:sp>
        <p:nvSpPr>
          <p:cNvPr id="174" name="Google Shape;174;p35"/>
          <p:cNvSpPr txBox="1">
            <a:spLocks noGrp="1"/>
          </p:cNvSpPr>
          <p:nvPr>
            <p:ph type="ctrTitle" idx="9"/>
          </p:nvPr>
        </p:nvSpPr>
        <p:spPr>
          <a:xfrm>
            <a:off x="390296" y="1422729"/>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APPROACH</a:t>
            </a:r>
            <a:endParaRPr dirty="0"/>
          </a:p>
        </p:txBody>
      </p:sp>
      <p:sp>
        <p:nvSpPr>
          <p:cNvPr id="176" name="Google Shape;176;p35"/>
          <p:cNvSpPr txBox="1">
            <a:spLocks noGrp="1"/>
          </p:cNvSpPr>
          <p:nvPr>
            <p:ph type="ctrTitle" idx="14"/>
          </p:nvPr>
        </p:nvSpPr>
        <p:spPr>
          <a:xfrm>
            <a:off x="401556" y="2452635"/>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LEARNINGS</a:t>
            </a:r>
            <a:endParaRPr dirty="0"/>
          </a:p>
        </p:txBody>
      </p:sp>
      <p:sp>
        <p:nvSpPr>
          <p:cNvPr id="178" name="Google Shape;178;p35"/>
          <p:cNvSpPr txBox="1">
            <a:spLocks noGrp="1"/>
          </p:cNvSpPr>
          <p:nvPr>
            <p:ph type="ctrTitle" idx="16"/>
          </p:nvPr>
        </p:nvSpPr>
        <p:spPr>
          <a:xfrm>
            <a:off x="6834408" y="2038989"/>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DESIGN FLOW</a:t>
            </a:r>
            <a:endParaRPr dirty="0"/>
          </a:p>
        </p:txBody>
      </p:sp>
      <p:sp>
        <p:nvSpPr>
          <p:cNvPr id="180" name="Google Shape;180;p35"/>
          <p:cNvSpPr txBox="1">
            <a:spLocks noGrp="1"/>
          </p:cNvSpPr>
          <p:nvPr>
            <p:ph type="ctrTitle" idx="18"/>
          </p:nvPr>
        </p:nvSpPr>
        <p:spPr>
          <a:xfrm>
            <a:off x="6843637" y="3098406"/>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STATISTICS</a:t>
            </a:r>
            <a:endParaRPr dirty="0"/>
          </a:p>
        </p:txBody>
      </p:sp>
      <p:sp>
        <p:nvSpPr>
          <p:cNvPr id="182" name="Google Shape;182;p35"/>
          <p:cNvSpPr txBox="1">
            <a:spLocks noGrp="1"/>
          </p:cNvSpPr>
          <p:nvPr>
            <p:ph type="ctrTitle" idx="20"/>
          </p:nvPr>
        </p:nvSpPr>
        <p:spPr>
          <a:xfrm>
            <a:off x="6834408" y="4077627"/>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MOCKUPS</a:t>
            </a:r>
            <a:endParaRPr dirty="0"/>
          </a:p>
        </p:txBody>
      </p:sp>
      <p:cxnSp>
        <p:nvCxnSpPr>
          <p:cNvPr id="184" name="Google Shape;184;p35"/>
          <p:cNvCxnSpPr/>
          <p:nvPr/>
        </p:nvCxnSpPr>
        <p:spPr>
          <a:xfrm>
            <a:off x="3297225" y="0"/>
            <a:ext cx="0" cy="239370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861950" y="3131400"/>
            <a:ext cx="0" cy="2030100"/>
          </a:xfrm>
          <a:prstGeom prst="straightConnector1">
            <a:avLst/>
          </a:prstGeom>
          <a:noFill/>
          <a:ln w="9525" cap="flat" cmpd="sng">
            <a:solidFill>
              <a:srgbClr val="595959"/>
            </a:solidFill>
            <a:prstDash val="solid"/>
            <a:round/>
            <a:headEnd type="none" w="med" len="med"/>
            <a:tailEnd type="none" w="med" len="med"/>
          </a:ln>
        </p:spPr>
      </p:cxnSp>
      <p:sp>
        <p:nvSpPr>
          <p:cNvPr id="4" name="Rectangle 3"/>
          <p:cNvSpPr/>
          <p:nvPr/>
        </p:nvSpPr>
        <p:spPr>
          <a:xfrm>
            <a:off x="969477" y="3716683"/>
            <a:ext cx="1422184" cy="523220"/>
          </a:xfrm>
          <a:prstGeom prst="rect">
            <a:avLst/>
          </a:prstGeom>
        </p:spPr>
        <p:txBody>
          <a:bodyPr wrap="none">
            <a:spAutoFit/>
          </a:bodyPr>
          <a:lstStyle/>
          <a:p>
            <a:pPr lvl="0" algn="r"/>
            <a:r>
              <a:rPr lang="en-US" b="1" dirty="0" smtClean="0">
                <a:solidFill>
                  <a:schemeClr val="accent5">
                    <a:lumMod val="75000"/>
                  </a:schemeClr>
                </a:solidFill>
                <a:latin typeface="Exo 2" panose="020B0604020202020204" charset="0"/>
              </a:rPr>
              <a:t>CHALLENGES</a:t>
            </a:r>
            <a:endParaRPr lang="en-IN" b="1" dirty="0">
              <a:solidFill>
                <a:schemeClr val="accent5">
                  <a:lumMod val="75000"/>
                </a:schemeClr>
              </a:solidFill>
              <a:latin typeface="Exo 2" panose="020B0604020202020204" charset="0"/>
            </a:endParaRPr>
          </a:p>
          <a:p>
            <a:endParaRPr lang="en-IN" dirty="0">
              <a:latin typeface="Exo 2" panose="020B0604020202020204" charset="0"/>
            </a:endParaRPr>
          </a:p>
        </p:txBody>
      </p:sp>
      <p:sp>
        <p:nvSpPr>
          <p:cNvPr id="20" name="Google Shape;166;p35">
            <a:hlinkClick r:id="" action="ppaction://noaction"/>
          </p:cNvPr>
          <p:cNvSpPr txBox="1">
            <a:spLocks/>
          </p:cNvSpPr>
          <p:nvPr/>
        </p:nvSpPr>
        <p:spPr>
          <a:xfrm>
            <a:off x="2118448" y="356865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4800"/>
              <a:buFont typeface="Exo 2"/>
              <a:buNone/>
              <a:defRPr sz="36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dirty="0" smtClean="0"/>
              <a:t>04</a:t>
            </a:r>
            <a:endParaRPr lang="en"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4208" y="-1274"/>
            <a:ext cx="2149792" cy="52160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4264"/>
            <a:ext cx="1157288" cy="5283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1000"/>
                                        <p:tgtEl>
                                          <p:spTgt spid="18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1000"/>
                                        <p:tgtEl>
                                          <p:spTgt spid="185"/>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66"/>
                                        </p:tgtEl>
                                        <p:attrNameLst>
                                          <p:attrName>style.visibility</p:attrName>
                                        </p:attrNameLst>
                                      </p:cBhvr>
                                      <p:to>
                                        <p:strVal val="visible"/>
                                      </p:to>
                                    </p:set>
                                    <p:animEffect transition="in" filter="fade">
                                      <p:cBhvr>
                                        <p:cTn id="14" dur="1000"/>
                                        <p:tgtEl>
                                          <p:spTgt spid="166"/>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169"/>
                                        </p:tgtEl>
                                        <p:attrNameLst>
                                          <p:attrName>style.visibility</p:attrName>
                                        </p:attrNameLst>
                                      </p:cBhvr>
                                      <p:to>
                                        <p:strVal val="visible"/>
                                      </p:to>
                                    </p:set>
                                    <p:animEffect transition="in" filter="fade">
                                      <p:cBhvr>
                                        <p:cTn id="21" dur="1000"/>
                                        <p:tgtEl>
                                          <p:spTgt spid="169"/>
                                        </p:tgtEl>
                                      </p:cBhvr>
                                    </p:animEffect>
                                  </p:childTnLst>
                                </p:cTn>
                              </p:par>
                              <p:par>
                                <p:cTn id="22" presetID="10" presetClass="entr" presetSubtype="0" fill="hold" nodeType="withEffect">
                                  <p:stCondLst>
                                    <p:cond delay="0"/>
                                  </p:stCondLst>
                                  <p:childTnLst>
                                    <p:set>
                                      <p:cBhvr>
                                        <p:cTn id="23" dur="1" fill="hold">
                                          <p:stCondLst>
                                            <p:cond delay="0"/>
                                          </p:stCondLst>
                                        </p:cTn>
                                        <p:tgtEl>
                                          <p:spTgt spid="170"/>
                                        </p:tgtEl>
                                        <p:attrNameLst>
                                          <p:attrName>style.visibility</p:attrName>
                                        </p:attrNameLst>
                                      </p:cBhvr>
                                      <p:to>
                                        <p:strVal val="visible"/>
                                      </p:to>
                                    </p:set>
                                    <p:animEffect transition="in" filter="fade">
                                      <p:cBhvr>
                                        <p:cTn id="24" dur="1000"/>
                                        <p:tgtEl>
                                          <p:spTgt spid="170"/>
                                        </p:tgtEl>
                                      </p:cBhvr>
                                    </p:animEffect>
                                  </p:childTnLst>
                                </p:cTn>
                              </p:par>
                              <p:par>
                                <p:cTn id="25" presetID="10" presetClass="entr" presetSubtype="0" fill="hold" nodeType="with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fade">
                                      <p:cBhvr>
                                        <p:cTn id="27" dur="1000"/>
                                        <p:tgtEl>
                                          <p:spTgt spid="171"/>
                                        </p:tgtEl>
                                      </p:cBhvr>
                                    </p:animEffect>
                                  </p:childTnLst>
                                </p:cTn>
                              </p:par>
                              <p:par>
                                <p:cTn id="28" presetID="10" presetClass="entr" presetSubtype="0" fill="hold" nodeType="withEffect">
                                  <p:stCondLst>
                                    <p:cond delay="0"/>
                                  </p:stCondLst>
                                  <p:childTnLst>
                                    <p:set>
                                      <p:cBhvr>
                                        <p:cTn id="29" dur="1" fill="hold">
                                          <p:stCondLst>
                                            <p:cond delay="0"/>
                                          </p:stCondLst>
                                        </p:cTn>
                                        <p:tgtEl>
                                          <p:spTgt spid="172"/>
                                        </p:tgtEl>
                                        <p:attrNameLst>
                                          <p:attrName>style.visibility</p:attrName>
                                        </p:attrNameLst>
                                      </p:cBhvr>
                                      <p:to>
                                        <p:strVal val="visible"/>
                                      </p:to>
                                    </p:set>
                                    <p:animEffect transition="in" filter="fade">
                                      <p:cBhvr>
                                        <p:cTn id="30" dur="1000"/>
                                        <p:tgtEl>
                                          <p:spTgt spid="172"/>
                                        </p:tgtEl>
                                      </p:cBhvr>
                                    </p:animEffect>
                                  </p:childTnLst>
                                </p:cTn>
                              </p:par>
                              <p:par>
                                <p:cTn id="31" presetID="10" presetClass="entr" presetSubtype="0" fill="hold" nodeType="withEffect">
                                  <p:stCondLst>
                                    <p:cond delay="0"/>
                                  </p:stCondLst>
                                  <p:childTnLst>
                                    <p:set>
                                      <p:cBhvr>
                                        <p:cTn id="32" dur="1" fill="hold">
                                          <p:stCondLst>
                                            <p:cond delay="0"/>
                                          </p:stCondLst>
                                        </p:cTn>
                                        <p:tgtEl>
                                          <p:spTgt spid="173"/>
                                        </p:tgtEl>
                                        <p:attrNameLst>
                                          <p:attrName>style.visibility</p:attrName>
                                        </p:attrNameLst>
                                      </p:cBhvr>
                                      <p:to>
                                        <p:strVal val="visible"/>
                                      </p:to>
                                    </p:set>
                                    <p:animEffect transition="in" filter="fade">
                                      <p:cBhvr>
                                        <p:cTn id="33"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ctr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343" y="88245"/>
            <a:ext cx="5697813" cy="25570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343" y="2790530"/>
            <a:ext cx="5697808" cy="229755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9738" y="-7277"/>
            <a:ext cx="1484262" cy="36012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72910" cy="352850"/>
          </a:xfrm>
          <a:prstGeom prst="rect">
            <a:avLst/>
          </a:prstGeom>
        </p:spPr>
      </p:pic>
    </p:spTree>
    <p:extLst>
      <p:ext uri="{BB962C8B-B14F-4D97-AF65-F5344CB8AC3E}">
        <p14:creationId xmlns:p14="http://schemas.microsoft.com/office/powerpoint/2010/main" val="1311629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ctrTitle"/>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72" y="105718"/>
            <a:ext cx="6040583" cy="229520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872" y="2796370"/>
            <a:ext cx="6040583" cy="225388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5744" y="1459"/>
            <a:ext cx="1448256" cy="35139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318"/>
            <a:ext cx="870650" cy="397471"/>
          </a:xfrm>
          <a:prstGeom prst="rect">
            <a:avLst/>
          </a:prstGeom>
        </p:spPr>
      </p:pic>
    </p:spTree>
    <p:extLst>
      <p:ext uri="{BB962C8B-B14F-4D97-AF65-F5344CB8AC3E}">
        <p14:creationId xmlns:p14="http://schemas.microsoft.com/office/powerpoint/2010/main" val="2752566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6"/>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THANKS </a:t>
            </a:r>
            <a:r>
              <a:rPr lang="en" dirty="0" smtClean="0">
                <a:sym typeface="Wingdings" panose="05000000000000000000" pitchFamily="2" charset="2"/>
              </a:rPr>
              <a:t></a:t>
            </a:r>
            <a:endParaRPr dirty="0"/>
          </a:p>
        </p:txBody>
      </p:sp>
      <p:sp>
        <p:nvSpPr>
          <p:cNvPr id="663" name="Google Shape;663;p56"/>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dirty="0">
                <a:solidFill>
                  <a:srgbClr val="434343"/>
                </a:solidFill>
              </a:rPr>
              <a:t>Does anyone have any questions</a:t>
            </a:r>
            <a:r>
              <a:rPr lang="en" dirty="0" smtClean="0">
                <a:solidFill>
                  <a:srgbClr val="434343"/>
                </a:solidFill>
              </a:rPr>
              <a:t>?</a:t>
            </a:r>
            <a:endParaRPr dirty="0">
              <a:solidFill>
                <a:srgbClr val="434343"/>
              </a:solidFill>
            </a:endParaRPr>
          </a:p>
        </p:txBody>
      </p:sp>
      <p:cxnSp>
        <p:nvCxnSpPr>
          <p:cNvPr id="664" name="Google Shape;664;p56"/>
          <p:cNvCxnSpPr/>
          <p:nvPr/>
        </p:nvCxnSpPr>
        <p:spPr>
          <a:xfrm rot="10800000">
            <a:off x="8156400" y="630088"/>
            <a:ext cx="1236300" cy="0"/>
          </a:xfrm>
          <a:prstGeom prst="straightConnector1">
            <a:avLst/>
          </a:prstGeom>
          <a:noFill/>
          <a:ln w="9525" cap="flat" cmpd="sng">
            <a:solidFill>
              <a:srgbClr val="595959"/>
            </a:solidFill>
            <a:prstDash val="solid"/>
            <a:round/>
            <a:headEnd type="none" w="med" len="med"/>
            <a:tailEnd type="none" w="med" len="med"/>
          </a:ln>
        </p:spPr>
      </p:cxnSp>
      <p:grpSp>
        <p:nvGrpSpPr>
          <p:cNvPr id="665" name="Google Shape;665;p56"/>
          <p:cNvGrpSpPr/>
          <p:nvPr/>
        </p:nvGrpSpPr>
        <p:grpSpPr>
          <a:xfrm>
            <a:off x="8090523" y="808178"/>
            <a:ext cx="279476" cy="279476"/>
            <a:chOff x="1379798" y="1723250"/>
            <a:chExt cx="397887" cy="397887"/>
          </a:xfrm>
        </p:grpSpPr>
        <p:sp>
          <p:nvSpPr>
            <p:cNvPr id="666" name="Google Shape;666;p56"/>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6"/>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6"/>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6"/>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56"/>
          <p:cNvGrpSpPr/>
          <p:nvPr/>
        </p:nvGrpSpPr>
        <p:grpSpPr>
          <a:xfrm>
            <a:off x="7341818" y="808178"/>
            <a:ext cx="279490" cy="279476"/>
            <a:chOff x="266768" y="1721375"/>
            <a:chExt cx="397907" cy="397887"/>
          </a:xfrm>
        </p:grpSpPr>
        <p:sp>
          <p:nvSpPr>
            <p:cNvPr id="671" name="Google Shape;671;p56"/>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6"/>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56"/>
          <p:cNvGrpSpPr/>
          <p:nvPr/>
        </p:nvGrpSpPr>
        <p:grpSpPr>
          <a:xfrm>
            <a:off x="7716184" y="808178"/>
            <a:ext cx="279461" cy="279476"/>
            <a:chOff x="864491" y="1723250"/>
            <a:chExt cx="397866" cy="397887"/>
          </a:xfrm>
        </p:grpSpPr>
        <p:sp>
          <p:nvSpPr>
            <p:cNvPr id="674" name="Google Shape;674;p56"/>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6"/>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6"/>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7" name="Google Shape;677;p56"/>
          <p:cNvCxnSpPr/>
          <p:nvPr/>
        </p:nvCxnSpPr>
        <p:spPr>
          <a:xfrm rot="10800000">
            <a:off x="-125" y="4765850"/>
            <a:ext cx="958500" cy="0"/>
          </a:xfrm>
          <a:prstGeom prst="straightConnector1">
            <a:avLst/>
          </a:prstGeom>
          <a:noFill/>
          <a:ln w="9525" cap="flat" cmpd="sng">
            <a:solidFill>
              <a:srgbClr val="595959"/>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52" y="4098713"/>
            <a:ext cx="3934056" cy="6018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6184" y="-4915"/>
            <a:ext cx="1427816" cy="34643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 y="0"/>
            <a:ext cx="789834" cy="3605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77"/>
                                        </p:tgtEl>
                                        <p:attrNameLst>
                                          <p:attrName>style.visibility</p:attrName>
                                        </p:attrNameLst>
                                      </p:cBhvr>
                                      <p:to>
                                        <p:strVal val="visible"/>
                                      </p:to>
                                    </p:set>
                                    <p:anim calcmode="lin" valueType="num">
                                      <p:cBhvr additive="base">
                                        <p:cTn id="7" dur="1400"/>
                                        <p:tgtEl>
                                          <p:spTgt spid="67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64"/>
                                        </p:tgtEl>
                                        <p:attrNameLst>
                                          <p:attrName>style.visibility</p:attrName>
                                        </p:attrNameLst>
                                      </p:cBhvr>
                                      <p:to>
                                        <p:strVal val="visible"/>
                                      </p:to>
                                    </p:set>
                                    <p:anim calcmode="lin" valueType="num">
                                      <p:cBhvr additive="base">
                                        <p:cTn id="10" dur="1400"/>
                                        <p:tgtEl>
                                          <p:spTgt spid="664"/>
                                        </p:tgtEl>
                                        <p:attrNameLst>
                                          <p:attrName>ppt_x</p:attrName>
                                        </p:attrNameLst>
                                      </p:cBhvr>
                                      <p:tavLst>
                                        <p:tav tm="0">
                                          <p:val>
                                            <p:strVal val="#ppt_x+1"/>
                                          </p:val>
                                        </p:tav>
                                        <p:tav tm="100000">
                                          <p:val>
                                            <p:strVal val="#ppt_x"/>
                                          </p:val>
                                        </p:tav>
                                      </p:tavLst>
                                    </p:anim>
                                  </p:childTnLst>
                                </p:cTn>
                              </p:par>
                            </p:childTnLst>
                          </p:cTn>
                        </p:par>
                        <p:par>
                          <p:cTn id="11" fill="hold">
                            <p:stCondLst>
                              <p:cond delay="1400"/>
                            </p:stCondLst>
                            <p:childTnLst>
                              <p:par>
                                <p:cTn id="12" presetID="10" presetClass="entr" presetSubtype="0" fill="hold" nodeType="afterEffect">
                                  <p:stCondLst>
                                    <p:cond delay="0"/>
                                  </p:stCondLst>
                                  <p:childTnLst>
                                    <p:set>
                                      <p:cBhvr>
                                        <p:cTn id="13" dur="1" fill="hold">
                                          <p:stCondLst>
                                            <p:cond delay="0"/>
                                          </p:stCondLst>
                                        </p:cTn>
                                        <p:tgtEl>
                                          <p:spTgt spid="670"/>
                                        </p:tgtEl>
                                        <p:attrNameLst>
                                          <p:attrName>style.visibility</p:attrName>
                                        </p:attrNameLst>
                                      </p:cBhvr>
                                      <p:to>
                                        <p:strVal val="visible"/>
                                      </p:to>
                                    </p:set>
                                    <p:animEffect transition="in" filter="fade">
                                      <p:cBhvr>
                                        <p:cTn id="14" dur="1200"/>
                                        <p:tgtEl>
                                          <p:spTgt spid="670"/>
                                        </p:tgtEl>
                                      </p:cBhvr>
                                    </p:animEffect>
                                  </p:childTnLst>
                                </p:cTn>
                              </p:par>
                              <p:par>
                                <p:cTn id="15" presetID="10" presetClass="entr" presetSubtype="0" fill="hold" nodeType="withEffect">
                                  <p:stCondLst>
                                    <p:cond delay="0"/>
                                  </p:stCondLst>
                                  <p:childTnLst>
                                    <p:set>
                                      <p:cBhvr>
                                        <p:cTn id="16" dur="1" fill="hold">
                                          <p:stCondLst>
                                            <p:cond delay="0"/>
                                          </p:stCondLst>
                                        </p:cTn>
                                        <p:tgtEl>
                                          <p:spTgt spid="673"/>
                                        </p:tgtEl>
                                        <p:attrNameLst>
                                          <p:attrName>style.visibility</p:attrName>
                                        </p:attrNameLst>
                                      </p:cBhvr>
                                      <p:to>
                                        <p:strVal val="visible"/>
                                      </p:to>
                                    </p:set>
                                    <p:animEffect transition="in" filter="fade">
                                      <p:cBhvr>
                                        <p:cTn id="17" dur="1100"/>
                                        <p:tgtEl>
                                          <p:spTgt spid="673"/>
                                        </p:tgtEl>
                                      </p:cBhvr>
                                    </p:animEffect>
                                  </p:childTnLst>
                                </p:cTn>
                              </p:par>
                              <p:par>
                                <p:cTn id="18" presetID="10" presetClass="entr" presetSubtype="0" fill="hold" nodeType="withEffect">
                                  <p:stCondLst>
                                    <p:cond delay="0"/>
                                  </p:stCondLst>
                                  <p:childTnLst>
                                    <p:set>
                                      <p:cBhvr>
                                        <p:cTn id="19" dur="1" fill="hold">
                                          <p:stCondLst>
                                            <p:cond delay="0"/>
                                          </p:stCondLst>
                                        </p:cTn>
                                        <p:tgtEl>
                                          <p:spTgt spid="665"/>
                                        </p:tgtEl>
                                        <p:attrNameLst>
                                          <p:attrName>style.visibility</p:attrName>
                                        </p:attrNameLst>
                                      </p:cBhvr>
                                      <p:to>
                                        <p:strVal val="visible"/>
                                      </p:to>
                                    </p:set>
                                    <p:animEffect transition="in" filter="fade">
                                      <p:cBhvr>
                                        <p:cTn id="20" dur="900"/>
                                        <p:tgtEl>
                                          <p:spTgt spid="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4236" y="494228"/>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INTRODUCTION</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167218" y="62889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396" y="-9397"/>
            <a:ext cx="1823604" cy="44246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397"/>
            <a:ext cx="1064419" cy="485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Font typeface="Arial" panose="020B0604020202020204" pitchFamily="34" charset="0"/>
              <a:buChar char="•"/>
            </a:pPr>
            <a:r>
              <a:rPr lang="en-US" dirty="0" smtClean="0">
                <a:solidFill>
                  <a:srgbClr val="434343"/>
                </a:solidFill>
                <a:latin typeface="Times New Roman" panose="02020603050405020304" pitchFamily="18" charset="0"/>
                <a:cs typeface="Times New Roman" panose="02020603050405020304" pitchFamily="18" charset="0"/>
              </a:rPr>
              <a:t>E-Challan is an electronic format of challan. </a:t>
            </a:r>
            <a:r>
              <a:rPr lang="en-US" dirty="0">
                <a:solidFill>
                  <a:srgbClr val="434343"/>
                </a:solidFill>
                <a:latin typeface="Times New Roman" panose="02020603050405020304" pitchFamily="18" charset="0"/>
                <a:cs typeface="Times New Roman" panose="02020603050405020304" pitchFamily="18" charset="0"/>
              </a:rPr>
              <a:t>W</a:t>
            </a:r>
            <a:r>
              <a:rPr lang="en-US" dirty="0" smtClean="0">
                <a:solidFill>
                  <a:srgbClr val="434343"/>
                </a:solidFill>
                <a:latin typeface="Times New Roman" panose="02020603050405020304" pitchFamily="18" charset="0"/>
                <a:cs typeface="Times New Roman" panose="02020603050405020304" pitchFamily="18" charset="0"/>
              </a:rPr>
              <a:t>e have established a website where one can check if their vehicle has any offenses registered against it. This process is initiated to make the traffic services convenient, easy as well as transparent to general public.</a:t>
            </a:r>
          </a:p>
          <a:p>
            <a:pPr marL="457200" lvl="0" indent="-228600" algn="l" rtl="0">
              <a:lnSpc>
                <a:spcPct val="100000"/>
              </a:lnSpc>
              <a:spcBef>
                <a:spcPts val="0"/>
              </a:spcBef>
              <a:spcAft>
                <a:spcPts val="0"/>
              </a:spcAft>
              <a:buFont typeface="Arial" panose="020B0604020202020204" pitchFamily="34" charset="0"/>
              <a:buChar char="•"/>
            </a:pPr>
            <a:endParaRPr lang="en-US" dirty="0" smtClean="0">
              <a:solidFill>
                <a:srgbClr val="434343"/>
              </a:solidFill>
              <a:latin typeface="Times New Roman" panose="02020603050405020304" pitchFamily="18" charset="0"/>
              <a:cs typeface="Times New Roman" panose="02020603050405020304" pitchFamily="18" charset="0"/>
            </a:endParaRPr>
          </a:p>
          <a:p>
            <a:pPr marL="457200" lvl="0" indent="-228600" algn="l" rtl="0">
              <a:lnSpc>
                <a:spcPct val="100000"/>
              </a:lnSpc>
              <a:spcBef>
                <a:spcPts val="0"/>
              </a:spcBef>
              <a:spcAft>
                <a:spcPts val="0"/>
              </a:spcAft>
              <a:buFont typeface="Arial" panose="020B0604020202020204" pitchFamily="34" charset="0"/>
              <a:buChar char="•"/>
            </a:pPr>
            <a:r>
              <a:rPr lang="en-US" dirty="0" smtClean="0">
                <a:solidFill>
                  <a:srgbClr val="434343"/>
                </a:solidFill>
                <a:latin typeface="Times New Roman" panose="02020603050405020304" pitchFamily="18" charset="0"/>
                <a:cs typeface="Times New Roman" panose="02020603050405020304" pitchFamily="18" charset="0"/>
              </a:rPr>
              <a:t>With E-Challan system, effective and strong monitoring of traffic violators becomes easy for the traffic police, in the age of digitalization , traffic defaulters will now be able to pay e-challan at the ease of their hands.    </a:t>
            </a:r>
          </a:p>
          <a:p>
            <a:pPr marL="228600" lvl="0" indent="0" algn="l" rtl="0">
              <a:lnSpc>
                <a:spcPct val="100000"/>
              </a:lnSpc>
              <a:spcBef>
                <a:spcPts val="0"/>
              </a:spcBef>
              <a:spcAft>
                <a:spcPts val="0"/>
              </a:spcAft>
              <a:buNone/>
            </a:pPr>
            <a:endParaRPr lang="en-US" dirty="0" smtClean="0">
              <a:solidFill>
                <a:srgbClr val="434343"/>
              </a:solidFill>
              <a:latin typeface="Times New Roman" panose="02020603050405020304" pitchFamily="18" charset="0"/>
              <a:cs typeface="Times New Roman" panose="02020603050405020304" pitchFamily="18" charset="0"/>
            </a:endParaRPr>
          </a:p>
          <a:p>
            <a:pPr marL="457200" lvl="0" indent="-228600" algn="l" rtl="0">
              <a:lnSpc>
                <a:spcPct val="100000"/>
              </a:lnSpc>
              <a:spcBef>
                <a:spcPts val="0"/>
              </a:spcBef>
              <a:spcAft>
                <a:spcPts val="0"/>
              </a:spcAft>
              <a:buFont typeface="Arial" panose="020B0604020202020204" pitchFamily="34" charset="0"/>
              <a:buChar char="•"/>
            </a:pPr>
            <a:r>
              <a:rPr lang="en-US" dirty="0" smtClean="0">
                <a:solidFill>
                  <a:srgbClr val="434343"/>
                </a:solidFill>
                <a:latin typeface="Times New Roman" panose="02020603050405020304" pitchFamily="18" charset="0"/>
                <a:cs typeface="Times New Roman" panose="02020603050405020304" pitchFamily="18" charset="0"/>
              </a:rPr>
              <a:t>Website can be accessed on any mobile/tablet/computer .</a:t>
            </a:r>
          </a:p>
          <a:p>
            <a:pPr marL="228600" lvl="0" indent="0" algn="l" rtl="0">
              <a:lnSpc>
                <a:spcPct val="100000"/>
              </a:lnSpc>
              <a:spcBef>
                <a:spcPts val="0"/>
              </a:spcBef>
              <a:spcAft>
                <a:spcPts val="0"/>
              </a:spcAft>
              <a:buNone/>
            </a:pPr>
            <a:endParaRPr lang="en-US" dirty="0" smtClean="0">
              <a:solidFill>
                <a:srgbClr val="434343"/>
              </a:solidFill>
              <a:latin typeface="Times New Roman" panose="02020603050405020304" pitchFamily="18" charset="0"/>
              <a:cs typeface="Times New Roman" panose="02020603050405020304" pitchFamily="18" charset="0"/>
            </a:endParaRPr>
          </a:p>
          <a:p>
            <a:pPr marL="457200" lvl="0" indent="-228600" algn="l" rtl="0">
              <a:lnSpc>
                <a:spcPct val="100000"/>
              </a:lnSpc>
              <a:spcBef>
                <a:spcPts val="0"/>
              </a:spcBef>
              <a:spcAft>
                <a:spcPts val="0"/>
              </a:spcAft>
              <a:buFont typeface="Arial" panose="020B0604020202020204" pitchFamily="34" charset="0"/>
              <a:buChar char="•"/>
            </a:pPr>
            <a:r>
              <a:rPr lang="en-US" dirty="0" smtClean="0">
                <a:solidFill>
                  <a:srgbClr val="434343"/>
                </a:solidFill>
                <a:latin typeface="Times New Roman" panose="02020603050405020304" pitchFamily="18" charset="0"/>
                <a:cs typeface="Times New Roman" panose="02020603050405020304" pitchFamily="18" charset="0"/>
              </a:rPr>
              <a:t>Traffic inspector can check the details/history of challan generated by him.</a:t>
            </a:r>
          </a:p>
        </p:txBody>
      </p:sp>
      <p:sp>
        <p:nvSpPr>
          <p:cNvPr id="159" name="Google Shape;159;p3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INTRODUCTION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719" y="0"/>
            <a:ext cx="2250281" cy="54598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51"/>
            <a:ext cx="1171575" cy="53484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r>
              <a:rPr lang="en-US" dirty="0" smtClean="0"/>
              <a:t>APPROACH</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02</a:t>
            </a:r>
            <a:endParaRPr dirty="0"/>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069" y="17859"/>
            <a:ext cx="1735931" cy="42119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554"/>
            <a:ext cx="1028700" cy="469624"/>
          </a:xfrm>
          <a:prstGeom prst="rect">
            <a:avLst/>
          </a:prstGeom>
        </p:spPr>
      </p:pic>
    </p:spTree>
    <p:extLst>
      <p:ext uri="{BB962C8B-B14F-4D97-AF65-F5344CB8AC3E}">
        <p14:creationId xmlns:p14="http://schemas.microsoft.com/office/powerpoint/2010/main" val="199244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Explored different e-challan sites and came up with our own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dea .</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Came up with database design to store traffic officer, vehicle owner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challans data .</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Came up with </a:t>
            </a:r>
            <a:r>
              <a:rPr lang="en-US" dirty="0" err="1" smtClean="0">
                <a:latin typeface="Times New Roman" panose="02020603050405020304" pitchFamily="18" charset="0"/>
                <a:cs typeface="Times New Roman" panose="02020603050405020304" pitchFamily="18" charset="0"/>
              </a:rPr>
              <a:t>api</a:t>
            </a:r>
            <a:r>
              <a:rPr lang="en-US" dirty="0" smtClean="0">
                <a:latin typeface="Times New Roman" panose="02020603050405020304" pitchFamily="18" charset="0"/>
                <a:cs typeface="Times New Roman" panose="02020603050405020304" pitchFamily="18" charset="0"/>
              </a:rPr>
              <a:t> designs.</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Implemented the repos with </a:t>
            </a:r>
            <a:r>
              <a:rPr lang="en-US" dirty="0" err="1" smtClean="0">
                <a:latin typeface="Times New Roman" panose="02020603050405020304" pitchFamily="18" charset="0"/>
                <a:cs typeface="Times New Roman" panose="02020603050405020304" pitchFamily="18" charset="0"/>
              </a:rPr>
              <a:t>api</a:t>
            </a:r>
            <a:r>
              <a:rPr lang="en-US" dirty="0" smtClean="0">
                <a:latin typeface="Times New Roman" panose="02020603050405020304" pitchFamily="18" charset="0"/>
                <a:cs typeface="Times New Roman" panose="02020603050405020304" pitchFamily="18" charset="0"/>
              </a:rPr>
              <a:t> calls.</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Designed the Mock UI.</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Implemented the UI in angular.</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Connected backend and database with angular.</a:t>
            </a:r>
          </a:p>
          <a:p>
            <a:pPr>
              <a:buFont typeface="Arial" panose="020B0604020202020204" pitchFamily="34" charset="0"/>
              <a:buChar char="•"/>
            </a:pPr>
            <a:endParaRPr lang="en-IN" dirty="0"/>
          </a:p>
        </p:txBody>
      </p:sp>
      <p:sp>
        <p:nvSpPr>
          <p:cNvPr id="3" name="Title 2"/>
          <p:cNvSpPr>
            <a:spLocks noGrp="1"/>
          </p:cNvSpPr>
          <p:nvPr>
            <p:ph type="ctrTitle"/>
          </p:nvPr>
        </p:nvSpPr>
        <p:spPr/>
        <p:txBody>
          <a:bodyPr/>
          <a:lstStyle/>
          <a:p>
            <a:r>
              <a:rPr lang="en-US" dirty="0" smtClean="0"/>
              <a:t>APPROACH</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491" y="0"/>
            <a:ext cx="1856509" cy="4504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86689" cy="450445"/>
          </a:xfrm>
          <a:prstGeom prst="rect">
            <a:avLst/>
          </a:prstGeom>
        </p:spPr>
      </p:pic>
    </p:spTree>
    <p:extLst>
      <p:ext uri="{BB962C8B-B14F-4D97-AF65-F5344CB8AC3E}">
        <p14:creationId xmlns:p14="http://schemas.microsoft.com/office/powerpoint/2010/main" val="341816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r>
              <a:rPr lang="en-US" dirty="0" smtClean="0"/>
              <a:t>LEARNINGS</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6764" y="3554"/>
            <a:ext cx="1787236" cy="43363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53"/>
            <a:ext cx="1004455" cy="458555"/>
          </a:xfrm>
          <a:prstGeom prst="rect">
            <a:avLst/>
          </a:prstGeom>
        </p:spPr>
      </p:pic>
    </p:spTree>
    <p:extLst>
      <p:ext uri="{BB962C8B-B14F-4D97-AF65-F5344CB8AC3E}">
        <p14:creationId xmlns:p14="http://schemas.microsoft.com/office/powerpoint/2010/main" val="358450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9250"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Break complex tasks into parts and steps.</a:t>
            </a:r>
          </a:p>
          <a:p>
            <a:pPr marL="349250" indent="-1714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9250"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Plan and manage time.</a:t>
            </a:r>
          </a:p>
          <a:p>
            <a:pPr marL="349250" indent="-1714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9250"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Refine understanding through discussion and explanation.</a:t>
            </a:r>
          </a:p>
          <a:p>
            <a:pPr marL="3492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9250"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Challenge assumptions.</a:t>
            </a:r>
          </a:p>
          <a:p>
            <a:pPr marL="349250" indent="-1714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9250"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Develop stronger communications skills.</a:t>
            </a:r>
          </a:p>
          <a:p>
            <a:pPr marL="3492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9250"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Delegate roles and responsibilities.</a:t>
            </a:r>
          </a:p>
          <a:p>
            <a:pPr marL="806450" lvl="1" indent="-1714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p:txBody>
          <a:bodyPr/>
          <a:lstStyle/>
          <a:p>
            <a:r>
              <a:rPr lang="en-US" dirty="0" smtClean="0"/>
              <a:t>LEARNINGS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450" y="0"/>
            <a:ext cx="1998550" cy="4849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91491" cy="543942"/>
          </a:xfrm>
          <a:prstGeom prst="rect">
            <a:avLst/>
          </a:prstGeom>
        </p:spPr>
      </p:pic>
    </p:spTree>
    <p:extLst>
      <p:ext uri="{BB962C8B-B14F-4D97-AF65-F5344CB8AC3E}">
        <p14:creationId xmlns:p14="http://schemas.microsoft.com/office/powerpoint/2010/main" val="1335679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r>
              <a:rPr lang="en-US" dirty="0" smtClean="0"/>
              <a:t>CHALLENGES</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04</a:t>
            </a:r>
            <a:endParaRPr dirty="0"/>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2018" y="-32920"/>
            <a:ext cx="2004634" cy="48638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53"/>
            <a:ext cx="983673" cy="449068"/>
          </a:xfrm>
          <a:prstGeom prst="rect">
            <a:avLst/>
          </a:prstGeom>
        </p:spPr>
      </p:pic>
    </p:spTree>
    <p:extLst>
      <p:ext uri="{BB962C8B-B14F-4D97-AF65-F5344CB8AC3E}">
        <p14:creationId xmlns:p14="http://schemas.microsoft.com/office/powerpoint/2010/main" val="13367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304</Words>
  <Application>Microsoft Office PowerPoint</Application>
  <PresentationFormat>On-screen Show (16:9)</PresentationFormat>
  <Paragraphs>78</Paragraphs>
  <Slides>22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Nunito Light</vt:lpstr>
      <vt:lpstr>Wingdings</vt:lpstr>
      <vt:lpstr>Roboto Condensed</vt:lpstr>
      <vt:lpstr>Exo 2</vt:lpstr>
      <vt:lpstr>Arial</vt:lpstr>
      <vt:lpstr>Fira Sans Extra Condensed Medium</vt:lpstr>
      <vt:lpstr>Times New Roman</vt:lpstr>
      <vt:lpstr>Roboto Condensed Light</vt:lpstr>
      <vt:lpstr>Tech Newsletter XL by Slidesgo</vt:lpstr>
      <vt:lpstr>E-CHALLAN  PORTAL</vt:lpstr>
      <vt:lpstr>TABLE OF CONTENTS</vt:lpstr>
      <vt:lpstr>INTRODUCTION</vt:lpstr>
      <vt:lpstr>INTRODUCTION</vt:lpstr>
      <vt:lpstr>APPROACH</vt:lpstr>
      <vt:lpstr>APPROACH</vt:lpstr>
      <vt:lpstr>LEARNINGS</vt:lpstr>
      <vt:lpstr>LEARNINGS</vt:lpstr>
      <vt:lpstr>CHALLENGES</vt:lpstr>
      <vt:lpstr>CHALLENGES</vt:lpstr>
      <vt:lpstr>DESIGN FLOW</vt:lpstr>
      <vt:lpstr>DESIGN FLOW</vt:lpstr>
      <vt:lpstr>STATISTICS</vt:lpstr>
      <vt:lpstr>STATISTICS</vt:lpstr>
      <vt:lpstr>MOCKUPS</vt:lpstr>
      <vt:lpstr>PowerPoint Presentation</vt:lpstr>
      <vt:lpstr>PowerPoint Presentation</vt:lpstr>
      <vt:lpstr>PowerPoint Presentation</vt:lpstr>
      <vt:lpstr>PowerPoint Presentation</vt:lpstr>
      <vt:lpstr>PowerPoint Presentation</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E-CHALLAN  PORTAL</dc:title>
  <dc:creator>localadmin</dc:creator>
  <cp:lastModifiedBy>localadmin</cp:lastModifiedBy>
  <cp:revision>70</cp:revision>
  <dcterms:modified xsi:type="dcterms:W3CDTF">2022-08-08T04:45:33Z</dcterms:modified>
</cp:coreProperties>
</file>