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7" r:id="rId5"/>
    <p:sldId id="256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4" r:id="rId22"/>
    <p:sldId id="28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ur ramapure" initials="ar" lastIdx="1" clrIdx="0">
    <p:extLst>
      <p:ext uri="{19B8F6BF-5375-455C-9EA6-DF929625EA0E}">
        <p15:presenceInfo xmlns:p15="http://schemas.microsoft.com/office/powerpoint/2012/main" userId="5233d717ef57e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24A5A6-5C55-40C6-89C0-265A97AA7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8D055-0D58-4DA2-B62B-0ED0F0B9C3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274D-B0B9-4FB2-8C12-70FCBEE3A3C4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4D3E-CDF4-48E3-A516-BA35F2AC1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4C3B-689A-4563-BA9E-5CF5D3B4D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15CB-AC2A-42AB-87FE-A1CC9C3E4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2E79C-6267-4241-93E4-CD028442F77C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8355-8F84-408F-AC68-F05978315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480C-B752-41C8-9439-F152DDCD7B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84448"/>
            <a:ext cx="9144000" cy="2151934"/>
          </a:xfrm>
        </p:spPr>
        <p:txBody>
          <a:bodyPr lIns="180000" tIns="180000" rIns="180000" bIns="180000"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E33B-5438-42AC-B091-1B29DED2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2"/>
            <a:ext cx="9144000" cy="1041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C2FE9E-CB43-46F0-96E9-53D69612056C}"/>
              </a:ext>
            </a:extLst>
          </p:cNvPr>
          <p:cNvCxnSpPr/>
          <p:nvPr userDrawn="1"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7516D-2F94-469C-9C3F-FED8FC6170AE}"/>
              </a:ext>
            </a:extLst>
          </p:cNvPr>
          <p:cNvCxnSpPr/>
          <p:nvPr userDrawn="1"/>
        </p:nvCxnSpPr>
        <p:spPr>
          <a:xfrm>
            <a:off x="0" y="5126781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AF691-8D88-4749-8F6D-95AC1241706D}"/>
              </a:ext>
            </a:extLst>
          </p:cNvPr>
          <p:cNvCxnSpPr/>
          <p:nvPr userDrawn="1"/>
        </p:nvCxnSpPr>
        <p:spPr>
          <a:xfrm>
            <a:off x="2118000" y="3980733"/>
            <a:ext cx="795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454304-ABD8-4858-878C-7C4D3C7A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3285" y="1984448"/>
            <a:ext cx="11898085" cy="29879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rophy">
            <a:extLst>
              <a:ext uri="{FF2B5EF4-FFF2-40B4-BE49-F238E27FC236}">
                <a16:creationId xmlns:a16="http://schemas.microsoft.com/office/drawing/2014/main" id="{7D6A44E3-F7C8-4F30-8EAF-12E1560D8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22" y="2008304"/>
            <a:ext cx="2988000" cy="2988000"/>
          </a:xfrm>
          <a:prstGeom prst="rect">
            <a:avLst/>
          </a:prstGeom>
        </p:spPr>
      </p:pic>
      <p:pic>
        <p:nvPicPr>
          <p:cNvPr id="11" name="Picture 10" descr="Trophy">
            <a:extLst>
              <a:ext uri="{FF2B5EF4-FFF2-40B4-BE49-F238E27FC236}">
                <a16:creationId xmlns:a16="http://schemas.microsoft.com/office/drawing/2014/main" id="{7BD5F644-CD19-49D1-8555-E97F01D24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934" y="2008304"/>
            <a:ext cx="2988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F6743B2-14AB-4DBC-AB79-FCC10A61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66E52-F333-455B-894F-CC504CE1A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6862" y="1335769"/>
            <a:ext cx="4316565" cy="1152000"/>
          </a:xfrm>
          <a:ln w="19050">
            <a:noFill/>
          </a:ln>
        </p:spPr>
        <p:txBody>
          <a:bodyPr lIns="180000" rIns="180000" anchor="ctr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9B84-3ED2-412D-B24C-936283300B7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16875" y="1083891"/>
            <a:ext cx="5450036" cy="5038561"/>
          </a:xfrm>
          <a:noFill/>
          <a:ln w="254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7C19-DB59-463F-8A01-4E65F3A2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868" y="2506295"/>
            <a:ext cx="4329559" cy="3583499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C2D4BE-7E57-4971-BBCD-59C384B3CA94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07167-E303-45B1-84B9-F74255EC9A99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2124-B1CD-47E5-A5E9-822745E36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5D349D-819E-43A8-BD5B-C3BE83491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7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E35FA887-179D-4624-92B0-61F3DFAEB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3164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8430" y="1602862"/>
            <a:ext cx="3492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8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F6853-D3A5-4BA7-B701-814EE2E2E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86223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4E5D-411A-499C-B4F8-ACE1C1D229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30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4A33DAAD-83EE-494A-AE8A-3AB3B3A4D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3684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01631BF-8CD0-406C-92B6-784FF1272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83202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33E28A-DB64-4300-A6BD-36199325C3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2720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3684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83202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92720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F0AAF0-97BC-497A-932A-E77FAD141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6E011-3882-49F0-AC35-3A0FBC097C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04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D16102B-42BC-4CA3-948F-01B0794C2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2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4783" y="1280560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389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2142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9837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80147B5-4AFF-4A79-A8D5-C56A938EE4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63732" y="1280559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216A68D-DE29-4CE8-AFAB-C03A53DEB82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2681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121F7C08-939B-4FE6-9865-7E69EC3FCC3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1630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5FE45DC-9781-4A86-9D0D-16693EE22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91EDA-EA41-42A5-B137-927C20A5096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31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784D882-B816-462A-8384-78DDADF51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051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62795" y="1982589"/>
            <a:ext cx="2866411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439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E894F0-66B9-41A5-AE51-D606012733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C6AE31-F98B-4DB6-ADC5-F9957762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AEADF-908B-4495-B229-AC1C72CA10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1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414A74DD-3070-445D-BB0A-60BB5A270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297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57425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002C2AA-AD97-42B2-8A9E-8186A64944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010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12DB77D-AF25-4879-BF38-4C596E3F0A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91901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F2B4F1B-AA79-41A8-869D-5E03B2AA53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64578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A02638-F527-4C20-A744-813ECC352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D64F0-79DF-46B4-BD4F-DA5828F79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17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CD1F338-0D23-465A-8BD8-96A1F5FF9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9851" y="136544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00000" y="1365448"/>
            <a:ext cx="6192000" cy="498990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2C80BB-2C42-4BA7-9FD6-7713B4ADC14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59851" y="308456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FF57FB3-C22C-4543-91BB-A23E70B821D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59851" y="480368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21477" y="1365451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321477" y="308496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21477" y="4804484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030B28-063A-4160-BFCF-05305D284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359DF-69BE-4851-9514-092CE9572E7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2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292768B-08B1-485D-9540-CB06BEE9B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8832" y="1340516"/>
            <a:ext cx="6084000" cy="496670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210781" y="1340516"/>
            <a:ext cx="4023531" cy="328463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213586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32023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30BDF6-2D70-47C2-94FA-C06065674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9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C8167-25A8-4095-AD80-618AEA56A7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96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A1CD952-48B3-4187-8D0C-39ADFB81C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613" y="1321389"/>
            <a:ext cx="6228000" cy="515903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322445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7322445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322445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D427975-68FA-44AF-8215-4C277A48C4D4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337930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4AEF995-F59A-4300-BE62-AC22980F140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337930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337930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A93B94-AEE3-41CD-8E05-34E24489A0E2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26C6D3D8-2493-4C44-9951-F995198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A3D56-3905-45DD-B130-9DB3078CCF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0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083A7C8E-BFA2-447C-A6A3-8D98157A12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0073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17323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61438D2B-07D3-415F-886C-0F95A03973D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133568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C976F183-7B8C-449B-870D-881AD57A47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85766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70000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67EF9AC-1A81-4F42-9520-519E4306A8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99FBC6D-90C7-487D-A976-344B3BF7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592B0-81FD-4C59-A4AB-95A115BB46C1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6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9749-34EC-4101-9D77-EAEEB4099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856" y="1546451"/>
            <a:ext cx="8926287" cy="2154691"/>
          </a:xfrm>
        </p:spPr>
        <p:txBody>
          <a:bodyPr lIns="432000" tIns="180000" rIns="432000" bIns="180000" anchor="ctr" anchorCtr="0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3AAD-2A8C-4C76-B5CB-56626A84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294" y="3701142"/>
            <a:ext cx="8931410" cy="1654628"/>
          </a:xfrm>
        </p:spPr>
        <p:txBody>
          <a:bodyPr lIns="432000" tIns="180000" rIns="432000" bIns="18000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D0C5-AF8D-41C7-938F-CE9A9CBD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008B-B98D-4E03-AD87-A05A372BB059}"/>
              </a:ext>
            </a:extLst>
          </p:cNvPr>
          <p:cNvSpPr/>
          <p:nvPr userDrawn="1"/>
        </p:nvSpPr>
        <p:spPr>
          <a:xfrm>
            <a:off x="1632857" y="1546451"/>
            <a:ext cx="8926287" cy="391817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C155A-8FB7-4AF7-A442-C97A3CC68C9B}"/>
              </a:ext>
            </a:extLst>
          </p:cNvPr>
          <p:cNvCxnSpPr/>
          <p:nvPr userDrawn="1"/>
        </p:nvCxnSpPr>
        <p:spPr>
          <a:xfrm>
            <a:off x="2057316" y="3599732"/>
            <a:ext cx="820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rophy">
            <a:extLst>
              <a:ext uri="{FF2B5EF4-FFF2-40B4-BE49-F238E27FC236}">
                <a16:creationId xmlns:a16="http://schemas.microsoft.com/office/drawing/2014/main" id="{1ABF8C7B-79BC-4E5E-A3DB-CFD3C3D29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27" y="1564708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282A252-CF5C-4DEF-BCEB-9BAB1833F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7943" y="1366332"/>
            <a:ext cx="4015530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82802" y="307551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82802" y="4781587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82802" y="136944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45582" y="1366332"/>
            <a:ext cx="4088475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81808E-F486-4B52-B23B-E2E52E809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09F16AC-4576-40C3-9E45-4282F361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3F727-83EE-4266-B67C-091932E1AAE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1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7651ABE-8767-4EAA-9743-239503F7B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93688" y="308660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93686" y="4799449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93687" y="137375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42801" y="3967424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D7FEE9D-86C8-42F2-A418-88D3A1388C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42801" y="1391033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2337555-DF1C-4AD2-B60A-93AD085D55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13783" y="3967423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3E6385A-BE14-4110-AFA9-83DF6DE202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13785" y="1373749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3088C5-EAC9-4DED-8C7B-652DC03C2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053F27A-836B-4904-8AA5-221723D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166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5EDE5-0ED1-4A1A-B2ED-ECD33A9D8C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08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CFC3-E752-47A7-840A-466CC363C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97143" cy="1202418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 tIns="180000" rIns="180000" bIns="180000" anchor="ctr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8934-958C-43A3-A2C6-709C62B5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18" y="1597024"/>
            <a:ext cx="9797141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A1A553-FEF6-444F-A417-C2F7DDB0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21D-18A5-48FC-89CA-CE120E49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11068-3F18-44E8-B79E-576C6E9A67F0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8D99C-ED60-4DC9-B717-9ABB2838656C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95E627-040A-4D2A-8C6D-3A6B8F5EEE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B3DF08-00D7-4D1E-A9D4-2E813C5798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5779-4BF7-471D-8BD7-45D6AFF0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9FE06D1-2A81-49E0-AE87-0837EA1704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B9C2-CB88-4EC2-92B5-45414A02B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6"/>
            <a:ext cx="9784540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7DD-123B-4E39-ADBD-7418829C8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6352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FFB44-AC6A-43CD-B9F8-40A896DF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969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5E3B-6FCD-44EA-B47E-1712DFF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23FCAC-A85C-4155-A44E-4B0C2BA9821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AE2D58-D583-4966-B49D-95339DC118F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AE9A20-D883-458D-B514-9F88880C98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C5A360-BB5C-40E3-AC47-811C4D923D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CC2F4-54F6-4448-90FF-82F2B7B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B57A7DFD-1E69-4230-A0BD-897114A46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06355-3ABD-439A-8583-E582596DC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217" y="365124"/>
            <a:ext cx="9784387" cy="1188000"/>
          </a:xfrm>
        </p:spPr>
        <p:txBody>
          <a:bodyPr lIns="180000" tIns="180000" rIns="180000" bIns="18000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F2A8-71BF-46A5-821F-8DC5D43A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9" y="1583193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453C5-0C0C-408A-8A63-AA647141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89" y="2194281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D4ED-F304-4111-A39F-507319FD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4" y="1594075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41F9E-72C4-41AE-A016-CCC7A528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4" y="2205163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3A8CC-F0C3-4164-AF5E-9B959004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6EC54-0F08-4CE6-A3BB-8FCD5636049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92CE7E-A71C-4DC4-85E8-56A1C30A5AF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EF88C8-B319-4FC6-9BC2-04160403379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2FE62C-BA0D-449A-BA61-A2A6431DA4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C48BBD-F91A-4C7C-938E-4595B70C87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C757B-0E73-4F7C-BD66-F596D8997AA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03489" y="3842645"/>
            <a:ext cx="43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79AA-8CBF-4A2E-92C1-6869E86D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4456E-C893-4C7E-94FC-FA8885F36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628" y="2232067"/>
            <a:ext cx="7904745" cy="2393866"/>
          </a:xfrm>
        </p:spPr>
        <p:txBody>
          <a:bodyPr anchor="ctr"/>
          <a:lstStyle>
            <a:lvl1pPr marL="0" indent="0" algn="ctr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76B2BA9-DB3C-4E31-BB36-A39505A9A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13FE-8CC2-4271-89DB-63B9CDE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B7B7-BAFC-4AB3-9D8A-C8D0EF9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67A09558-45A5-4247-B4F0-0291EFFBB7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735E4-3B4D-4703-BD90-5E2A4470C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88" y="1328486"/>
            <a:ext cx="4428859" cy="1153457"/>
          </a:xfrm>
        </p:spPr>
        <p:txBody>
          <a:bodyPr lIns="180000"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F371-A558-4749-8644-E64FED62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692" y="1328486"/>
            <a:ext cx="5463078" cy="4714676"/>
          </a:xfrm>
          <a:noFill/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9A40F-9130-407D-A28B-CA82AD70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495920"/>
            <a:ext cx="4428859" cy="3547242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06-7EA7-4EF1-BC13-AE045D0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49C26-E165-41EA-9D6E-43442DBD969F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6BB03-CF3F-4AAB-99CE-E90D614EB7EB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CD708A-8B02-4F07-B9B2-1BFB656AC6D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16352" y="3602312"/>
            <a:ext cx="417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B7E7A2-A9A0-446F-BF16-6D8FBDA1BAED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2725-6AED-414C-BC1F-9A3129E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34000">
              <a:schemeClr val="tx1">
                <a:lumMod val="65000"/>
                <a:lumOff val="35000"/>
              </a:schemeClr>
            </a:gs>
            <a:gs pos="69000">
              <a:schemeClr val="bg2">
                <a:lumMod val="25000"/>
              </a:schemeClr>
            </a:gs>
            <a:gs pos="97000">
              <a:schemeClr val="bg2">
                <a:lumMod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4D08CE6-2279-4E87-80E8-328CE32FB661}"/>
              </a:ext>
            </a:extLst>
          </p:cNvPr>
          <p:cNvGrpSpPr/>
          <p:nvPr userDrawn="1"/>
        </p:nvGrpSpPr>
        <p:grpSpPr bwMode="ltGray">
          <a:xfrm>
            <a:off x="1334724" y="6472703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8B61858-01AC-498B-A1A4-4FFDC856AC2A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CD7E42CE-458D-45C3-B923-B07618DDC7F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1E98C415-AEA4-4677-B981-79960A51802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3705CF83-CB5A-407F-B440-B0FAAA6A324B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78D8BA70-9740-43F1-B08C-AF1363D30393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7CB94ABC-D8CA-430C-909F-FEE86F7B6F1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D61AF376-72EF-4836-AFA6-B7DBA522BE3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985574E1-2044-43B2-8EF4-D8D5DAD1F16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1244D39C-F5A6-451D-B9A4-69332A58A29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2625D529-DACE-4FE2-9B75-0CA38C27ED4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A57A6747-A573-4A0D-9401-42558DEEB47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209F2135-27DE-4AB4-9357-584990C33C0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9B18BA0A-F2E1-4365-97DC-0BECC91F916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A76E9515-6A83-49E9-A8B6-82EB0631582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060A141A-7C87-4642-AF97-5F25168DF15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A68E6827-7E73-44F4-9687-377EB0DBC0D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3411FE-0404-4A80-BE1B-A741A3963105}"/>
              </a:ext>
            </a:extLst>
          </p:cNvPr>
          <p:cNvGrpSpPr/>
          <p:nvPr userDrawn="1"/>
        </p:nvGrpSpPr>
        <p:grpSpPr bwMode="ltGray">
          <a:xfrm>
            <a:off x="392695" y="727070"/>
            <a:ext cx="560629" cy="5860337"/>
            <a:chOff x="823807" y="646764"/>
            <a:chExt cx="560629" cy="58603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DA0DB-BD7F-4598-BB12-0FD2CB7FBA56}"/>
                </a:ext>
              </a:extLst>
            </p:cNvPr>
            <p:cNvGrpSpPr/>
            <p:nvPr userDrawn="1"/>
          </p:nvGrpSpPr>
          <p:grpSpPr bwMode="ltGray">
            <a:xfrm>
              <a:off x="823807" y="1269913"/>
              <a:ext cx="560629" cy="252000"/>
              <a:chOff x="9609371" y="214009"/>
              <a:chExt cx="1185182" cy="6676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3B04001-5038-4DDD-BA33-414F5FADC8F1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4D4A327-D3CE-4D58-AD36-B4FFFC72294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C3F36F-DF3F-4699-99D6-D79524E06A20}"/>
                </a:ext>
              </a:extLst>
            </p:cNvPr>
            <p:cNvGrpSpPr/>
            <p:nvPr userDrawn="1"/>
          </p:nvGrpSpPr>
          <p:grpSpPr bwMode="ltGray">
            <a:xfrm>
              <a:off x="823807" y="646764"/>
              <a:ext cx="560629" cy="252000"/>
              <a:chOff x="9609371" y="214009"/>
              <a:chExt cx="1185182" cy="66761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A8788C4-5F7E-408D-9366-AE0CCA593E3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9FAA70-C1DA-4DD1-8953-647D41CD208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FCA10B-F204-42CC-86A7-8881BAC2BBA1}"/>
                </a:ext>
              </a:extLst>
            </p:cNvPr>
            <p:cNvGrpSpPr/>
            <p:nvPr userDrawn="1"/>
          </p:nvGrpSpPr>
          <p:grpSpPr bwMode="ltGray">
            <a:xfrm>
              <a:off x="823807" y="2516211"/>
              <a:ext cx="560629" cy="252000"/>
              <a:chOff x="9609371" y="214009"/>
              <a:chExt cx="1185182" cy="66761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6C2E17-AEC7-4662-96E3-7C7037B4D8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C4E9C0-7E06-409D-9DD8-088B22500B59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ACA5A7-B37B-4DB5-8BAE-4941EE4B569F}"/>
                </a:ext>
              </a:extLst>
            </p:cNvPr>
            <p:cNvGrpSpPr/>
            <p:nvPr userDrawn="1"/>
          </p:nvGrpSpPr>
          <p:grpSpPr bwMode="ltGray">
            <a:xfrm>
              <a:off x="823807" y="1893062"/>
              <a:ext cx="560629" cy="252000"/>
              <a:chOff x="9609371" y="214009"/>
              <a:chExt cx="1185182" cy="6676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6A9E893-78A1-48E3-B083-2E83F8AA0EBF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51A8A6-BACE-4CCD-AB88-1F0905ADBD3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A58228-EF18-49C2-85CF-0CC1B8B4F12D}"/>
                </a:ext>
              </a:extLst>
            </p:cNvPr>
            <p:cNvGrpSpPr/>
            <p:nvPr userDrawn="1"/>
          </p:nvGrpSpPr>
          <p:grpSpPr bwMode="ltGray">
            <a:xfrm>
              <a:off x="823807" y="3762509"/>
              <a:ext cx="560629" cy="252000"/>
              <a:chOff x="9609371" y="214009"/>
              <a:chExt cx="1185182" cy="6676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45429A-A585-4EAA-BAA6-9E770F0CD5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4289F0-7B0E-469F-A594-3C71263405D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F53879-0106-48A1-9872-9E4E0B730739}"/>
                </a:ext>
              </a:extLst>
            </p:cNvPr>
            <p:cNvGrpSpPr/>
            <p:nvPr userDrawn="1"/>
          </p:nvGrpSpPr>
          <p:grpSpPr bwMode="ltGray">
            <a:xfrm>
              <a:off x="823807" y="3139360"/>
              <a:ext cx="560629" cy="252000"/>
              <a:chOff x="9609371" y="214009"/>
              <a:chExt cx="1185182" cy="6676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91BA46-D245-406C-A366-7076EA152FD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FC54B5-3B57-4A7E-A0E1-DB6944326370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CCC63E-9C75-4B61-9BAE-DAD2630FA951}"/>
                </a:ext>
              </a:extLst>
            </p:cNvPr>
            <p:cNvGrpSpPr/>
            <p:nvPr userDrawn="1"/>
          </p:nvGrpSpPr>
          <p:grpSpPr bwMode="ltGray">
            <a:xfrm>
              <a:off x="823807" y="5008807"/>
              <a:ext cx="560629" cy="252000"/>
              <a:chOff x="9609371" y="214009"/>
              <a:chExt cx="1185182" cy="66761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4DA1190-55F2-487B-83B7-CC67FF37207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67BB02-A8B7-423A-A5CC-01CC00B7358E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D46D52-EF9A-40F7-A43C-D96296BA93AA}"/>
                </a:ext>
              </a:extLst>
            </p:cNvPr>
            <p:cNvGrpSpPr/>
            <p:nvPr userDrawn="1"/>
          </p:nvGrpSpPr>
          <p:grpSpPr bwMode="ltGray">
            <a:xfrm>
              <a:off x="823807" y="4385658"/>
              <a:ext cx="560629" cy="252000"/>
              <a:chOff x="9609371" y="214009"/>
              <a:chExt cx="1185182" cy="66761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BDDB39-66EB-4653-80EC-EF427C0DD9B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5CF2488-6BFB-46E3-895B-CD948CF0D1A1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26856A-91AC-43CF-A9B5-4BF33A7E62A7}"/>
                </a:ext>
              </a:extLst>
            </p:cNvPr>
            <p:cNvGrpSpPr/>
            <p:nvPr userDrawn="1"/>
          </p:nvGrpSpPr>
          <p:grpSpPr bwMode="ltGray">
            <a:xfrm>
              <a:off x="823807" y="6255101"/>
              <a:ext cx="560629" cy="252000"/>
              <a:chOff x="9609371" y="214009"/>
              <a:chExt cx="1185182" cy="66761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1A66B4-24B8-41B6-A1DA-B191F1CE2C6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EA44D94-8420-4697-A34E-335461C8120F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79BFC1-4E08-423C-AD6B-1BB7D70043F1}"/>
                </a:ext>
              </a:extLst>
            </p:cNvPr>
            <p:cNvGrpSpPr/>
            <p:nvPr userDrawn="1"/>
          </p:nvGrpSpPr>
          <p:grpSpPr bwMode="ltGray">
            <a:xfrm>
              <a:off x="823807" y="5631956"/>
              <a:ext cx="560629" cy="252000"/>
              <a:chOff x="9609371" y="214009"/>
              <a:chExt cx="1185182" cy="66761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5CF217-137E-47A2-9EBE-3D4D8704FC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9E628C-E5B0-4006-A684-9959E9BFD0C3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55F3B-36AB-4155-8593-9E6AD42F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52" y="365125"/>
            <a:ext cx="10044096" cy="1325563"/>
          </a:xfrm>
          <a:prstGeom prst="rect">
            <a:avLst/>
          </a:prstGeom>
          <a:noFill/>
          <a:ln w="19050">
            <a:noFill/>
          </a:ln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5360-E815-4AA6-8B80-8822A542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952" y="1825625"/>
            <a:ext cx="100440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79C5-E4D6-4969-A892-DCE7D824D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68C382-4C37-4123-B372-CE59694DB4DC}"/>
              </a:ext>
            </a:extLst>
          </p:cNvPr>
          <p:cNvCxnSpPr/>
          <p:nvPr userDrawn="1"/>
        </p:nvCxnSpPr>
        <p:spPr bwMode="ltGray">
          <a:xfrm>
            <a:off x="11772088" y="372427"/>
            <a:ext cx="0" cy="6488349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1FC2CC-E344-44FA-8F21-311C8F2F4D94}"/>
              </a:ext>
            </a:extLst>
          </p:cNvPr>
          <p:cNvGrpSpPr/>
          <p:nvPr userDrawn="1"/>
        </p:nvGrpSpPr>
        <p:grpSpPr bwMode="ltGray">
          <a:xfrm>
            <a:off x="11251017" y="383314"/>
            <a:ext cx="113391" cy="6433420"/>
            <a:chOff x="11251017" y="383314"/>
            <a:chExt cx="113391" cy="64334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A35CA43-4430-413D-BC2C-A2C0FF28078A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5522" y="383314"/>
              <a:ext cx="108000" cy="1128940"/>
              <a:chOff x="823807" y="646764"/>
              <a:chExt cx="560629" cy="586033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0F7BE71-1257-44AF-81DA-2BFE617496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AC816FB-D1CD-4998-AA27-D7C47321A82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CBA52708-FBA9-4D3F-8AFD-2A0C42939E5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8C248E4-222F-4071-83EE-77FBF532D76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9EFD3D59-4601-4509-B8A8-3A8318FC5FD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CC53A45-BAD2-4DCE-A9D0-8859E9ABA6D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9D3F2BA-A7D4-4B12-98C6-E3D44B94F0A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08B34BB-4C48-4749-A1FB-3544A4261A1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932DFEA-755B-46DB-B90A-33D6E50127E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7322DD9-870D-449A-88A5-C2262C783FC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FAD59D96-DD4C-4117-9BD2-5F905FCB4F4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76AFD39-F790-455E-B01A-CBF1A46161F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53E4027-BE2F-463B-938D-8F62699008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A290CACA-2AD6-4E77-8203-6181303AC69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DF95B9B-BF14-4757-8337-8EF6183E5B6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AEB4FA3-F09D-4D46-BDF9-249488CC137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E5DC4FD-D4B8-4C42-8A18-1959718BB72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91F0501-8134-4B7B-9256-DC2DB87E320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E52A80F-AEC6-4D02-86D1-D1D6526A8E8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F2CDBF3-CB2C-4F12-882B-099C99B5E1B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22E2A6E-F051-48DF-B7C5-D5BEAB6C42E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B43CDC-7F6B-4D1B-A4A4-BC2E1A5B11E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A76246B-BE58-4BF1-83CC-BA3B44CD3A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F5672388-9715-43DC-9954-308DDB3F384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46A7B103-8EF8-4CA6-93A6-E40833D181C3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CA6EE69-51BE-4756-AAF7-3E1EFA26C69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FA6ED4EC-2DBB-4573-87AA-DD06D1F3C8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189110F-9EC5-4AC2-BE15-A0F5C97DD444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8F5A520-D354-4B8D-BC26-7E3AB06569D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E045936-6A7A-4789-9CD2-2BCDA51FE5B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FD5B76-34FB-4520-A3C8-9941E4802A06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017" y="1598478"/>
              <a:ext cx="108000" cy="1128940"/>
              <a:chOff x="823807" y="646764"/>
              <a:chExt cx="560629" cy="586033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E545BA1-8AB3-4C90-9487-D790F88030F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D2FBD6B-5FAF-459C-BBF8-0CFFE8AAFF8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8C1B6A9-7418-4513-A6AD-ED06B2F9D0B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29E7E3B-A6EC-48B8-8669-18A08EA8EE1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4A9DB9B-7C75-4C52-A184-24831128227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99F96C1E-CB65-4CB3-9B4C-59685D42387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DF418F0-57D1-4B13-8B27-087BC8788D5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FE5886D-4F1C-4A9D-A514-76F36E84FA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107F6BB-35DD-407C-AAEF-4D38F0E0E81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2F16D96-8569-4CB4-BF2B-68BAA358D84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93FDFB3B-58E5-49C3-8952-EE7BF54C48B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4F075C-D251-4D31-B86B-3F872A0A839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25BF993-B03A-4552-BE55-0072939A46D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5B3C2A9-1E80-4E35-B8C4-D1B74AA170A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7027720-0F9A-4997-9272-0E6E7252AA9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97C21F5-1E7C-472C-9F2D-30889D9BB298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95EFB2A-AA5E-47F1-8CD0-1718FA8C0A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1E3B41F6-4604-45E2-8173-F63C2ACE1EC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9531EC6-7745-4275-93D2-030076597BD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28E579E-31A3-4FE4-89AE-18ABBF7AA76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4B8EE79-28B4-4D2D-8CB2-D17C01807BB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66F19C9-9613-4679-95BB-E3DC5ABFF59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EFA9651-A1C1-42B4-8F42-3EFB72CFF78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2C982EE8-87CD-4CD5-9492-935E1AC291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72211-DFBB-4CCA-9D4D-CC98EAEB5D0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CA24DBE-A530-42E4-8844-A1E69C3BFF7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59DB80C-6BBE-4444-818A-890ADBC0E28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C2F36C9-3FA9-40AE-AB8F-E69DE9E404A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B2E69C4-0322-40BD-9544-3AD8BDE60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E52F6EA-DEBF-4D80-87A4-9ABFFEBC97E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90B1F9-BEB1-4B2E-96EF-027CC1050291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052" y="2817231"/>
              <a:ext cx="108000" cy="1128940"/>
              <a:chOff x="823807" y="646764"/>
              <a:chExt cx="560629" cy="586033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190F10A-8F98-4DAF-9836-F87968BEFB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43775C4-8B9E-4063-84AC-AB3E17C79CD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409A077-1394-41B1-8C4C-F7816943474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0DFEA8F-23B2-47FC-BE72-B074C6D521F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6704ACD-D574-48D6-B6A9-7CF38E1D9E9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1083131-0D28-428E-9D11-5986C3DF04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0D34E3D-AF9D-4B71-907B-4B939AA7D8C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597A94B-4DE6-4254-A111-17B57435CAE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48F4BC4-F3F8-4815-9DB1-840483FFAA4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411844E-B0E2-4FB1-9816-94E61C37211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CBB654A-4EAD-4FBF-80CF-12F114CD920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05E88D1-0AC3-4945-B2C0-797A77A773C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2AE2A0-155C-489E-96DE-9680AFC89B1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2EEDD4-F252-4C71-8F18-3A248CD89E46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22ABB66-1E6F-437F-9B73-28F05B20AC5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F9B46D6-05E2-4327-9844-A18BFD9DAB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CD404FB-1073-4332-9F52-D7CE8B52C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4026EBE-079A-4D34-AC99-27BB3BD9940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5E8416-F7C2-4984-90CB-282238D8FF2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ED3D435-2134-47A4-8AEC-BBFD5976B3A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2AA8088-51C9-43CD-A093-086E451618A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CB00E62-A6CF-4333-AC56-DDBA2048643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0325B78F-99DD-4130-894A-AAC88075744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E2F1D94-AE08-4EA7-91F1-C090B926714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923DA68-3002-422D-8937-AFC4CDF31D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D61FCA4-192F-4A44-9CF6-39D58F07E68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CE78832-3AD6-47CF-8B6F-0C7CCAE7F05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1B6E473-76AE-464F-A2DD-9E839F43B4C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7F66FE7-B539-4E2C-99DA-053120A96E1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8B7B440-761C-48C0-877F-E02E2672CF2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4F1BB9-509C-4758-B85B-F62C21322A90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547" y="4032395"/>
              <a:ext cx="108000" cy="1128940"/>
              <a:chOff x="823807" y="646764"/>
              <a:chExt cx="560629" cy="586033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C52E98B-BB6E-48AB-BE58-E5C4E278EE3E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E29E36F-0C66-4BB1-AB8C-C0B98D8BA8E1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F711FB7-9249-4E1D-B741-462D250A930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D66259-72A8-47F4-869B-9D489BEFF3B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7A08256-2F98-4239-952D-84D04CF4D0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3EEC4A9-8D27-4632-BFFB-BC27117F4AF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60D3962-548B-473E-8268-FB7031D0C6B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125CE321-F689-4E7E-BF07-7A69B28B37B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3AACA41-7158-4326-BB80-813F799E935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44439E3-EC1D-437C-90A9-EA09A85B108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FE8A2674-B291-436B-A109-6D0C1DFA432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A02E488-2707-439B-AC22-2E8332A2C39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BECEA78-5B77-4A73-B2F4-E6FE6CBAB55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863F243-7362-4550-B376-B77CA6B10C0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4C42D22-226A-49E7-848D-FF2F16DBA5A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A3EA022-47B2-4BF7-BFC9-503A8E06F13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E34DA36-B8EF-4C32-94E8-F61C021933B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A63AFFB-FD06-447F-A13B-6752664413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E9DCD55-7E11-4FC6-A25A-C5DD910F9E0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2C08169-603A-4650-B138-32A1EE2E734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0F1936B-11E7-447C-8775-6AA0A81516D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EE1F2C3-C8CD-442F-A318-2511139C48E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0A234CA-ABDB-4A4E-981B-9317AC0BD1A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E75C28F-4301-4736-AE4F-9B73070E6CE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641409E-F58B-4B1B-A5DE-D3AF0099D13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0C29CB4-D3A4-4423-A5F2-696DD28CD76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72D9876-6AFC-4C3A-B51B-1266F38CB91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010E35-54AE-4BEA-91C6-B79697C177D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9A6BD8B-C7A2-4767-8B05-4F2E641D12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8874450-D183-478A-8308-B91DBE485D5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F90F03-DE74-4AE0-BAD3-618DFAE29D5E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408" y="5192894"/>
              <a:ext cx="108000" cy="1128940"/>
              <a:chOff x="823807" y="646764"/>
              <a:chExt cx="560629" cy="586033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829E466-7AAB-486F-A2BF-84B7B41FFCE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996A9AC-3AB5-4514-BD3E-514D962FBBD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AD74ACC-B0A8-4DFA-88EA-61F4F4831D9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6CB2A5-4DD4-4025-8032-4FE66D8C605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A30F717-28E7-4E2B-8E88-5AD47394667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C9C6C5F-0B3C-4632-A8E8-25198ABCC03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4C2058C-89AC-4433-9BEC-D0767D13810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FA9581C-C2D8-4629-9E3E-92F248726E8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3FB4AC9-7188-4D61-A207-9DC43BD8ED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4286BD1-9CAD-4DCA-9AA2-DDDA8372031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A6FF60E-409C-4EEC-B1F7-5F1F12C61EF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99AF263-3575-42AA-8582-9E7972CFB13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51D1EC-D55E-48AE-AEFC-A1392875AF2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7F47F4A-1738-4A68-9DC6-B45D519C38F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4CCCF31-2491-424B-A693-8A4BB7834D4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B349AC-2E75-4DD9-BDAF-44ED0459C7F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B9D801-670C-48DD-954B-8A47B24C027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3721090-9857-4215-A04F-0B0369E19E4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53001B-DDF1-4B20-881E-8641F46AF5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6B2D881-A387-4CFC-BF29-117D2B29B3D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F01A4DB-D2FF-4347-8BA8-0E4C4AD73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354242-0E76-4588-9F7B-0509DA07D32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EC84DE-AB8C-4198-B021-010EA5A9E9F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9B5F5E9-3D96-49A5-B75A-EE2F8D733AE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5043EC2-008D-4B6D-AC84-953D7D7E957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E2A5D90-E2C7-41B4-8BDD-6901945122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BDC7AC1-CEA0-4FBF-993A-64B1A402B3B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3774E78-F40A-4F2E-97F8-78B45A1D6AE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ED4B3EB-1F17-4E7E-BA53-227D4A7FFB6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70C5E10-EDF3-4A57-964A-A7EADEFE30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1B9C4B-6654-4BC1-94B5-8D59EA46C8DF}"/>
                </a:ext>
              </a:extLst>
            </p:cNvPr>
            <p:cNvGrpSpPr/>
            <p:nvPr userDrawn="1"/>
          </p:nvGrpSpPr>
          <p:grpSpPr bwMode="ltGray">
            <a:xfrm flipV="1">
              <a:off x="11251902" y="6648145"/>
              <a:ext cx="108000" cy="48545"/>
              <a:chOff x="9609371" y="214009"/>
              <a:chExt cx="1185182" cy="66761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6A138F6-C36C-42D7-9FC5-1B5C1B8E3E9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775FB4-FFEE-4C85-ABE9-BC3EC2C5C7B4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9CF176-81B4-4943-804D-B453E8A28C0C}"/>
                </a:ext>
              </a:extLst>
            </p:cNvPr>
            <p:cNvGrpSpPr/>
            <p:nvPr userDrawn="1"/>
          </p:nvGrpSpPr>
          <p:grpSpPr bwMode="ltGray">
            <a:xfrm flipV="1">
              <a:off x="11251902" y="6768189"/>
              <a:ext cx="108000" cy="48545"/>
              <a:chOff x="9609371" y="214009"/>
              <a:chExt cx="1185182" cy="66761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587F02-4514-43DE-B3A9-433D2F06D5AD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C06D143-0748-47D0-B611-C4699685504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A5BDCC-B5C3-40C5-B023-3BC5F920EFD3}"/>
                </a:ext>
              </a:extLst>
            </p:cNvPr>
            <p:cNvGrpSpPr/>
            <p:nvPr userDrawn="1"/>
          </p:nvGrpSpPr>
          <p:grpSpPr bwMode="ltGray">
            <a:xfrm flipV="1">
              <a:off x="11251902" y="6408058"/>
              <a:ext cx="108000" cy="48545"/>
              <a:chOff x="9609371" y="214009"/>
              <a:chExt cx="1185182" cy="66761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DAAEC6-0C9A-4856-8198-59AA25E9A3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4BA676-04B7-4EA6-93A9-EE38FCACE2A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209FF89-F29B-4094-A366-04717E200E70}"/>
                </a:ext>
              </a:extLst>
            </p:cNvPr>
            <p:cNvGrpSpPr/>
            <p:nvPr userDrawn="1"/>
          </p:nvGrpSpPr>
          <p:grpSpPr bwMode="ltGray">
            <a:xfrm flipV="1">
              <a:off x="11251902" y="6528101"/>
              <a:ext cx="108000" cy="48545"/>
              <a:chOff x="9609371" y="214009"/>
              <a:chExt cx="1185182" cy="66761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A70795-1702-485E-AE86-D58132B6ECF0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2304A-6AAC-4A33-986C-DE27C3CF64C6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5737-D740-48D6-ADBF-B8910D61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3" y="6182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600" spc="-150" smtClean="0">
                <a:solidFill>
                  <a:schemeClr val="bg1"/>
                </a:solidFill>
              </a:defRPr>
            </a:lvl1pPr>
          </a:lstStyle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E5AEE-BED6-4164-9B3B-8357F8881C70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2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B0A26B-E98A-4671-AD6E-C6C42EFC35D7}"/>
              </a:ext>
            </a:extLst>
          </p:cNvPr>
          <p:cNvGrpSpPr/>
          <p:nvPr userDrawn="1"/>
        </p:nvGrpSpPr>
        <p:grpSpPr bwMode="ltGray">
          <a:xfrm flipH="1">
            <a:off x="4578659" y="475428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5FD7D885-4E73-4F3D-940F-9FD1576B113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863FC7DD-97AB-4F81-A601-2C420D0E2E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AAB0DD1B-5B76-4AEF-9A78-01243147EBD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5CC58262-ADC6-4D71-A692-1BBCF7E3873E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38DED403-3D9A-44C6-BB39-E9256753AC6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668745-83F5-40D4-BE42-6868AB3C54F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9CDBDA02-85D2-4EC9-949B-4984617FDC9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B5B0FC7F-834F-49A6-B524-18CC37838ED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19901EB-B9ED-4F5B-8986-99A103A2D7A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E6677469-A075-483E-BACC-E4A6537853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113DCF5C-AC66-4121-9591-46F39C4A91C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9140E6-9BDD-4B4A-BEA9-55867938ABE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4F28059F-51EC-4963-8925-4AEB9FE722A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0E9F78A-830B-4BA4-84A5-324E8C33092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13550F07-2E83-4DEA-970B-3ACEF9D7179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DBAB9A4D-4489-4D34-B97C-4EBE23D8A6A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7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59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Levenim MT" panose="02010502060101010101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40EEF04C-0F49-4582-AE7D-B2578C3E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IPL AUCTION 2020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C7691B-1097-AAB2-1D0E-A78CB496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224" y="386223"/>
            <a:ext cx="2850776" cy="18765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545248-88D3-A795-6194-40CFD07C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2262730"/>
            <a:ext cx="7736540" cy="45952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F91E27-1E6C-2BE6-79EA-5916FCBF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529"/>
            <a:ext cx="2680448" cy="18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8525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84BCD8A-09DB-45C2-AA6B-94D01AF0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23" y="1058986"/>
            <a:ext cx="9816353" cy="107831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1. Get the count of cities that have hosted an IPL match.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4C83B-5B69-4DC6-BD5A-C764A2A3685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B8E65C96-46C6-509E-5DB4-5CB3FE13E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15" y="2655145"/>
            <a:ext cx="1969701" cy="7738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/>
        </p:nvSpPr>
        <p:spPr>
          <a:xfrm rot="10800000" flipV="1">
            <a:off x="4596957" y="3756212"/>
            <a:ext cx="2391015" cy="1703293"/>
          </a:xfrm>
          <a:prstGeom prst="rect">
            <a:avLst/>
          </a:prstGeom>
          <a:noFill/>
          <a:ln w="19050"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vert="horz" lIns="180000" tIns="180000" rIns="180000" bIns="180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Levenim MT" panose="02010502060101010101" pitchFamily="2" charset="-79"/>
              </a:defRPr>
            </a:lvl1pPr>
          </a:lstStyle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count(distinct city)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cities 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ipl_matches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169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4E91CB0E-B6EC-4B01-9AE4-5490DC44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68" y="587750"/>
            <a:ext cx="9800663" cy="2708336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/>
              <a:t>2. Create table </a:t>
            </a:r>
            <a:r>
              <a:rPr lang="en-US" sz="2800" b="0" i="1" u="none" strike="noStrike" baseline="0" dirty="0"/>
              <a:t>deliveries_v02 </a:t>
            </a:r>
            <a:r>
              <a:rPr lang="en-US" sz="2800" b="0" i="0" u="none" strike="noStrike" baseline="0" dirty="0"/>
              <a:t>with all the columns of the table ‘</a:t>
            </a:r>
            <a:r>
              <a:rPr lang="en-US" sz="2800" b="0" i="1" u="none" strike="noStrike" baseline="0" dirty="0"/>
              <a:t>deliveries’ </a:t>
            </a:r>
            <a:r>
              <a:rPr lang="en-US" sz="2800" b="0" i="0" u="none" strike="noStrike" baseline="0" dirty="0"/>
              <a:t>and an additional</a:t>
            </a:r>
            <a:br>
              <a:rPr lang="en-US" sz="2800" b="0" i="0" u="none" strike="noStrike" baseline="0" dirty="0"/>
            </a:br>
            <a:r>
              <a:rPr lang="en-US" sz="2800" b="0" i="0" u="none" strike="noStrike" baseline="0" dirty="0"/>
              <a:t>column </a:t>
            </a:r>
            <a:r>
              <a:rPr lang="en-US" sz="2800" b="0" i="1" u="none" strike="noStrike" baseline="0" dirty="0"/>
              <a:t>ball_result </a:t>
            </a:r>
            <a:r>
              <a:rPr lang="en-US" sz="2800" b="0" i="0" u="none" strike="noStrike" baseline="0" dirty="0"/>
              <a:t>containing values </a:t>
            </a:r>
            <a:r>
              <a:rPr lang="en-US" sz="2800" b="0" i="1" u="none" strike="noStrike" baseline="0" dirty="0"/>
              <a:t>boundary</a:t>
            </a:r>
            <a:r>
              <a:rPr lang="en-US" sz="2800" b="0" i="0" u="none" strike="noStrike" baseline="0" dirty="0"/>
              <a:t>, </a:t>
            </a:r>
            <a:r>
              <a:rPr lang="en-US" sz="2800" b="0" i="1" u="none" strike="noStrike" baseline="0" dirty="0"/>
              <a:t>dot </a:t>
            </a:r>
            <a:r>
              <a:rPr lang="en-US" sz="2800" b="0" i="0" u="none" strike="noStrike" baseline="0" dirty="0"/>
              <a:t>or </a:t>
            </a:r>
            <a:r>
              <a:rPr lang="en-US" sz="2800" b="0" i="1" u="none" strike="noStrike" baseline="0" dirty="0"/>
              <a:t>other </a:t>
            </a:r>
            <a:r>
              <a:rPr lang="en-US" sz="2800" b="0" i="0" u="none" strike="noStrike" baseline="0" dirty="0"/>
              <a:t>depending on the </a:t>
            </a:r>
            <a:r>
              <a:rPr lang="en-US" sz="2800" b="0" i="1" u="none" strike="noStrike" baseline="0" dirty="0"/>
              <a:t>total_run</a:t>
            </a:r>
            <a:br>
              <a:rPr lang="en-US" sz="2800" b="0" i="1" u="none" strike="noStrike" baseline="0" dirty="0"/>
            </a:br>
            <a:r>
              <a:rPr lang="en-US" sz="2800" b="0" i="0" u="none" strike="noStrike" baseline="0" dirty="0"/>
              <a:t>(boundary for &gt;= 4, dot for 0 and other for any other number)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745E3-BCFB-4BF4-98AE-F26B4B2EA4D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150FE-991C-A3F2-8F4F-85D97295B7B7}"/>
              </a:ext>
            </a:extLst>
          </p:cNvPr>
          <p:cNvSpPr txBox="1"/>
          <p:nvPr/>
        </p:nvSpPr>
        <p:spPr>
          <a:xfrm>
            <a:off x="2380129" y="3296086"/>
            <a:ext cx="7431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TABLE deliveries_v02 AS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SELECT *,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CASE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WHEN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&gt;= 4 THEN 'boundary’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WHEN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= 0 THEN 'dot’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ELSE 'other’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END AS ball_result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FROM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ipl_ball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8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41C335CC-237C-4B50-AE9A-A644F0B7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0" y="931335"/>
            <a:ext cx="9377083" cy="1184336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/>
              <a:t>3. Write a query to fetch the total number of boundaries and dot balls from the</a:t>
            </a:r>
            <a:br>
              <a:rPr lang="en-US" sz="2800" b="0" i="0" u="none" strike="noStrike" baseline="0" dirty="0"/>
            </a:br>
            <a:r>
              <a:rPr lang="en-IN" sz="2800" b="0" i="1" u="none" strike="noStrike" baseline="0" dirty="0"/>
              <a:t>deliveries_v02 </a:t>
            </a:r>
            <a:r>
              <a:rPr lang="en-IN" sz="2800" b="0" i="0" u="none" strike="noStrike" baseline="0" dirty="0"/>
              <a:t>table.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F9043-33B9-4A2F-ACC3-8B7C6098CED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C7F095D-58A2-E002-CD48-FE8EB715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2" y="2707384"/>
            <a:ext cx="4813417" cy="7216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/>
        </p:nvSpPr>
        <p:spPr>
          <a:xfrm rot="10800000" flipV="1">
            <a:off x="1954302" y="3781694"/>
            <a:ext cx="7879979" cy="1480587"/>
          </a:xfrm>
          <a:prstGeom prst="rect">
            <a:avLst/>
          </a:prstGeom>
          <a:noFill/>
          <a:ln w="19050"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vert="horz" lIns="180000" tIns="180000" rIns="180000" bIns="180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Levenim MT" panose="02010502060101010101" pitchFamily="2" charset="-79"/>
              </a:defRPr>
            </a:lvl1pPr>
          </a:lstStyle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ball_result,count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dots_and_boundries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deliveries_v02 where ball result in(‘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boundry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’,’dot’) group by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961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88" y="806824"/>
            <a:ext cx="9843247" cy="1918448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/>
              <a:t>4. Write a query to fetch the total number of boundaries scored by each team from the</a:t>
            </a:r>
            <a:br>
              <a:rPr lang="en-US" sz="2800" b="0" i="0" u="none" strike="noStrike" baseline="0" dirty="0"/>
            </a:br>
            <a:r>
              <a:rPr lang="en-US" sz="2800" b="0" i="1" u="none" strike="noStrike" baseline="0" dirty="0"/>
              <a:t>deliveries_v02 </a:t>
            </a:r>
            <a:r>
              <a:rPr lang="en-US" sz="2800" b="0" i="0" u="none" strike="noStrike" baseline="0" dirty="0"/>
              <a:t>table and order it in descending order of the number of boundaries</a:t>
            </a:r>
            <a:br>
              <a:rPr lang="en-US" sz="2800" b="0" i="0" u="none" strike="noStrike" baseline="0" dirty="0"/>
            </a:br>
            <a:r>
              <a:rPr lang="en-IN" sz="2800" b="0" i="0" u="none" strike="noStrike" baseline="0" dirty="0"/>
              <a:t>scored.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D147A75-7652-FABB-41B4-804AF38C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2799001"/>
            <a:ext cx="3892736" cy="37483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/>
        </p:nvSpPr>
        <p:spPr>
          <a:xfrm rot="10800000" flipV="1">
            <a:off x="5380877" y="3429000"/>
            <a:ext cx="5896723" cy="2043952"/>
          </a:xfrm>
          <a:prstGeom prst="rect">
            <a:avLst/>
          </a:prstGeom>
          <a:noFill/>
          <a:ln w="19050"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vert="horz" lIns="180000" tIns="180000" rIns="180000" bIns="18000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Levenim MT" panose="02010502060101010101" pitchFamily="2" charset="-79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batting_team</a:t>
            </a: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</a:t>
            </a:r>
            <a:r>
              <a:rPr lang="en-US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</a:t>
            </a: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no_boundries</a:t>
            </a:r>
            <a:endParaRPr lang="en-US" sz="20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deliveries_v02</a:t>
            </a:r>
          </a:p>
          <a:p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</a:t>
            </a: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=‘</a:t>
            </a:r>
            <a:r>
              <a:rPr lang="en-US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boundry</a:t>
            </a: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batting_team</a:t>
            </a: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US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no_boundries</a:t>
            </a: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1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675818"/>
            <a:ext cx="10479741" cy="1945342"/>
          </a:xfrm>
        </p:spPr>
        <p:txBody>
          <a:bodyPr>
            <a:noAutofit/>
          </a:bodyPr>
          <a:lstStyle/>
          <a:p>
            <a:r>
              <a:rPr lang="en-US" sz="2800" dirty="0"/>
              <a:t>5.</a:t>
            </a:r>
            <a:r>
              <a:rPr lang="en-US" sz="2800" b="0" i="0" u="none" strike="noStrike" baseline="0" dirty="0"/>
              <a:t> Write a query to fetch the total number of dot balls bowled by each team and order it in</a:t>
            </a:r>
            <a:br>
              <a:rPr lang="en-US" sz="2800" b="0" i="0" u="none" strike="noStrike" baseline="0" dirty="0"/>
            </a:br>
            <a:r>
              <a:rPr lang="en-US" sz="2800" b="0" i="0" u="none" strike="noStrike" baseline="0" dirty="0"/>
              <a:t>descending order of the total number of dot balls bowled.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75C403E-8505-8B51-BCC1-85F9B94D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35" y="2722287"/>
            <a:ext cx="3917212" cy="3642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DE03-0E2F-D38B-8783-42AD26BBFD23}"/>
              </a:ext>
            </a:extLst>
          </p:cNvPr>
          <p:cNvSpPr txBox="1"/>
          <p:nvPr/>
        </p:nvSpPr>
        <p:spPr>
          <a:xfrm>
            <a:off x="5576046" y="3433954"/>
            <a:ext cx="6149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bowling_team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dot_balls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deliveries_v02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‘dot’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bowling_team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dot_balls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desc;  </a:t>
            </a:r>
          </a:p>
        </p:txBody>
      </p:sp>
    </p:spTree>
    <p:extLst>
      <p:ext uri="{BB962C8B-B14F-4D97-AF65-F5344CB8AC3E}">
        <p14:creationId xmlns:p14="http://schemas.microsoft.com/office/powerpoint/2010/main" val="188507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29" y="905436"/>
            <a:ext cx="9870141" cy="1497106"/>
          </a:xfrm>
        </p:spPr>
        <p:txBody>
          <a:bodyPr>
            <a:noAutofit/>
          </a:bodyPr>
          <a:lstStyle/>
          <a:p>
            <a:r>
              <a:rPr lang="en-US" sz="2800" dirty="0"/>
              <a:t>6</a:t>
            </a:r>
            <a:r>
              <a:rPr lang="en-US" sz="2800" b="0" i="0" u="none" strike="noStrike" baseline="0" dirty="0"/>
              <a:t>. Write a query to fetch the total number of dismissals by dismissal kinds where dismissal</a:t>
            </a:r>
            <a:br>
              <a:rPr lang="en-US" sz="2800" b="0" i="0" u="none" strike="noStrike" baseline="0" dirty="0"/>
            </a:br>
            <a:r>
              <a:rPr lang="en-IN" sz="2800" b="0" i="0" u="none" strike="noStrike" baseline="0" dirty="0"/>
              <a:t>kind is not NA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CE3B91-95F9-4684-FA5F-8C0C8110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11" y="3019189"/>
            <a:ext cx="3837319" cy="819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BE2E7-7F1C-77AE-D0A4-485867A4673E}"/>
              </a:ext>
            </a:extLst>
          </p:cNvPr>
          <p:cNvSpPr txBox="1"/>
          <p:nvPr/>
        </p:nvSpPr>
        <p:spPr>
          <a:xfrm>
            <a:off x="3272118" y="4218365"/>
            <a:ext cx="6893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dismissal_kind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dismissal_kind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dismissal_kind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deliveries_v02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dismissal_kind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‘NA’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missal_kind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64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806823"/>
            <a:ext cx="9825318" cy="1658471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/>
              <a:t>7. Write a query to get the top 5 bowlers who conceded maximum extra runs from the</a:t>
            </a:r>
            <a:br>
              <a:rPr lang="en-US" sz="2800" b="0" i="0" u="none" strike="noStrike" baseline="0" dirty="0"/>
            </a:br>
            <a:r>
              <a:rPr lang="en-IN" sz="2800" b="0" i="1" u="none" strike="noStrike" baseline="0" dirty="0"/>
              <a:t>deliveries </a:t>
            </a:r>
            <a:r>
              <a:rPr lang="en-IN" sz="2800" b="0" i="0" u="none" strike="noStrike" baseline="0" dirty="0"/>
              <a:t>table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16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8356DC-004E-2E75-B0C3-9E130096A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5" y="2882173"/>
            <a:ext cx="3585882" cy="2272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79D7C-66C8-2655-FC4F-156CD994F753}"/>
              </a:ext>
            </a:extLst>
          </p:cNvPr>
          <p:cNvSpPr txBox="1"/>
          <p:nvPr/>
        </p:nvSpPr>
        <p:spPr>
          <a:xfrm>
            <a:off x="5423647" y="3279775"/>
            <a:ext cx="5360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bowler ,sum(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extra_runs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extra_run_conceded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deliveries_v02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bow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 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extra_run_conceded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 5; 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9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6" y="833717"/>
            <a:ext cx="9457765" cy="2008093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/>
              <a:t>8. Write a query to create a table named </a:t>
            </a:r>
            <a:r>
              <a:rPr lang="en-US" sz="2800" b="0" i="1" u="none" strike="noStrike" baseline="0" dirty="0"/>
              <a:t>deliveries_v03 </a:t>
            </a:r>
            <a:r>
              <a:rPr lang="en-US" sz="2800" b="0" i="0" u="none" strike="noStrike" baseline="0" dirty="0"/>
              <a:t>with all the columns of</a:t>
            </a:r>
            <a:br>
              <a:rPr lang="en-US" sz="2800" b="0" i="0" u="none" strike="noStrike" baseline="0" dirty="0"/>
            </a:br>
            <a:r>
              <a:rPr lang="en-US" sz="2800" b="0" i="1" u="none" strike="noStrike" baseline="0" dirty="0"/>
              <a:t>deliveries_v02 </a:t>
            </a:r>
            <a:r>
              <a:rPr lang="en-US" sz="2800" b="0" i="0" u="none" strike="noStrike" baseline="0" dirty="0"/>
              <a:t>table and two additional column (named </a:t>
            </a:r>
            <a:r>
              <a:rPr lang="en-US" sz="2800" b="0" i="1" u="none" strike="noStrike" baseline="0" dirty="0"/>
              <a:t>venue </a:t>
            </a:r>
            <a:r>
              <a:rPr lang="en-US" sz="2800" b="0" i="0" u="none" strike="noStrike" baseline="0" dirty="0"/>
              <a:t>and </a:t>
            </a:r>
            <a:r>
              <a:rPr lang="en-US" sz="2800" b="0" i="1" u="none" strike="noStrike" baseline="0" dirty="0" err="1"/>
              <a:t>match_date</a:t>
            </a:r>
            <a:r>
              <a:rPr lang="en-US" sz="2800" b="0" i="0" u="none" strike="noStrike" baseline="0" dirty="0"/>
              <a:t>) of </a:t>
            </a:r>
            <a:r>
              <a:rPr lang="en-US" sz="2800" b="0" i="1" u="none" strike="noStrike" baseline="0" dirty="0"/>
              <a:t>venue</a:t>
            </a:r>
            <a:br>
              <a:rPr lang="en-US" sz="2800" b="0" i="1" u="none" strike="noStrike" baseline="0" dirty="0"/>
            </a:br>
            <a:r>
              <a:rPr lang="en-US" sz="2800" b="0" i="0" u="none" strike="noStrike" baseline="0" dirty="0"/>
              <a:t>and </a:t>
            </a:r>
            <a:r>
              <a:rPr lang="en-US" sz="2800" b="0" i="1" u="none" strike="noStrike" baseline="0" dirty="0"/>
              <a:t>date </a:t>
            </a:r>
            <a:r>
              <a:rPr lang="en-US" sz="2800" b="0" i="0" u="none" strike="noStrike" baseline="0" dirty="0"/>
              <a:t>from table </a:t>
            </a:r>
            <a:r>
              <a:rPr lang="en-US" sz="2800" b="0" i="1" u="none" strike="noStrike" baseline="0" dirty="0"/>
              <a:t>matches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2203F-45B5-7A17-1FA7-A95DD448C251}"/>
              </a:ext>
            </a:extLst>
          </p:cNvPr>
          <p:cNvSpPr txBox="1"/>
          <p:nvPr/>
        </p:nvSpPr>
        <p:spPr>
          <a:xfrm>
            <a:off x="2294965" y="3216131"/>
            <a:ext cx="63201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CREATE TABLE deliveries_v03 AS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SELECT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d.*,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m.venue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EXTRACT(DAY FROM </a:t>
            </a:r>
            <a:r>
              <a:rPr lang="en-US" dirty="0" err="1">
                <a:solidFill>
                  <a:srgbClr val="FFFF00"/>
                </a:solidFill>
              </a:rPr>
              <a:t>m.date</a:t>
            </a:r>
            <a:r>
              <a:rPr lang="en-US" dirty="0">
                <a:solidFill>
                  <a:srgbClr val="FFFF00"/>
                </a:solidFill>
              </a:rPr>
              <a:t>) AS date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FROM deliveries_v02 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LEFT JOIN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ipl_match</a:t>
            </a:r>
            <a:r>
              <a:rPr lang="en-US" dirty="0">
                <a:solidFill>
                  <a:srgbClr val="FFFF00"/>
                </a:solidFill>
              </a:rPr>
              <a:t> m ON d.id = m.id;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1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5DE8E88-3140-91CD-9D70-1F690A59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7" y="516171"/>
            <a:ext cx="10390095" cy="1258841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/>
              <a:t>9. Write a query to fetch the total runs scored for each venue and order it in the descending</a:t>
            </a:r>
            <a:br>
              <a:rPr lang="en-US" sz="2800" b="0" i="0" u="none" strike="noStrike" baseline="0" dirty="0"/>
            </a:br>
            <a:r>
              <a:rPr lang="en-US" sz="2800" b="0" i="0" u="none" strike="noStrike" baseline="0" dirty="0"/>
              <a:t>order of total runs scored.</a:t>
            </a:r>
            <a:endParaRPr lang="en-IN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E8226C-1ABE-D9C8-0C7B-8FADFCA6E85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18</a:t>
            </a:fld>
            <a:endParaRPr lang="en-US" noProof="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2F52D0D-51CE-EAD4-F342-0B8455E0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10" y="1775012"/>
            <a:ext cx="4223359" cy="4745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CA722-9BC8-FEBB-C8E0-855B8651F1B6}"/>
              </a:ext>
            </a:extLst>
          </p:cNvPr>
          <p:cNvSpPr txBox="1"/>
          <p:nvPr/>
        </p:nvSpPr>
        <p:spPr>
          <a:xfrm>
            <a:off x="5813615" y="3378432"/>
            <a:ext cx="6149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venue, sum(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deliveries_v03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venue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desc;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0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A55274-11BD-1582-499A-B9AFD02E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58" y="582705"/>
            <a:ext cx="10139083" cy="1631577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/>
              <a:t>10. Write a query to fetch the year-wise total runs scored at </a:t>
            </a:r>
            <a:r>
              <a:rPr lang="en-US" sz="2800" b="0" i="1" u="none" strike="noStrike" baseline="0" dirty="0"/>
              <a:t>Eden Gardens </a:t>
            </a:r>
            <a:r>
              <a:rPr lang="en-US" sz="2800" b="0" i="0" u="none" strike="noStrike" baseline="0" dirty="0"/>
              <a:t>and order it in the</a:t>
            </a:r>
            <a:br>
              <a:rPr lang="en-US" sz="2800" b="0" i="0" u="none" strike="noStrike" baseline="0" dirty="0"/>
            </a:br>
            <a:r>
              <a:rPr lang="en-US" sz="2800" b="0" i="0" u="none" strike="noStrike" baseline="0" dirty="0"/>
              <a:t>descending order of total runs scored.</a:t>
            </a:r>
            <a:endParaRPr lang="en-IN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48E11-95E7-5D95-ABA6-B5322FDB52B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19</a:t>
            </a:fld>
            <a:endParaRPr lang="en-US" noProof="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A41E384-8343-16AD-C9A8-C162D325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8" y="2214283"/>
            <a:ext cx="3411071" cy="3367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7DD6E-B42A-4B5E-B15F-6701053A7BE7}"/>
              </a:ext>
            </a:extLst>
          </p:cNvPr>
          <p:cNvSpPr txBox="1"/>
          <p:nvPr/>
        </p:nvSpPr>
        <p:spPr>
          <a:xfrm>
            <a:off x="4616824" y="3298051"/>
            <a:ext cx="6678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extract(year from data), sum(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total_runs_scored</a:t>
            </a:r>
            <a:endParaRPr lang="en-US"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deliveries_v03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venue= ‘Eden Gardens’</a:t>
            </a:r>
          </a:p>
          <a:p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extract(year from data) order by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total_runs_scored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47308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6810E3-B25F-0BDB-1193-665632D3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3" y="531380"/>
            <a:ext cx="9197788" cy="735106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List of 10 batsman with high batting strike rate who have faced atleast 500 balls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7B27F-2B0A-8941-317E-DC424AB8591C}"/>
              </a:ext>
            </a:extLst>
          </p:cNvPr>
          <p:cNvSpPr txBox="1"/>
          <p:nvPr/>
        </p:nvSpPr>
        <p:spPr>
          <a:xfrm>
            <a:off x="1353671" y="1679261"/>
            <a:ext cx="36307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SQL QUERY 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ROUND((SUM(batsman_runs)*1.0 / COUNT(ball)) * 100,2) AS batsman_sr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FROM ipl_ball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extras_type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COUNT(ball)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batsman_sr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D9B1F1-D152-3DAB-35F8-6B30ACAA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00" y="1529579"/>
            <a:ext cx="5005335" cy="26571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09E10C-7B3D-14E4-497C-5CF27E31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01" y="4186694"/>
            <a:ext cx="2656023" cy="22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E6CF6-9233-4E0A-B2D1-49F7A5362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5035" y="1707777"/>
            <a:ext cx="9161929" cy="3442446"/>
          </a:xfrm>
        </p:spPr>
        <p:txBody>
          <a:bodyPr/>
          <a:lstStyle/>
          <a:p>
            <a:r>
              <a:rPr lang="en-US" u="sng" dirty="0">
                <a:solidFill>
                  <a:srgbClr val="CCFF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E14307-6444-BF29-D6F0-34CF70F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47" y="383055"/>
            <a:ext cx="9056166" cy="90786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List of 10 players with best average who have played more than 2 IPL seasons (or 28 matches)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D3670-8A42-ABDC-78A8-4BF00BBABB1C}"/>
              </a:ext>
            </a:extLst>
          </p:cNvPr>
          <p:cNvSpPr txBox="1"/>
          <p:nvPr/>
        </p:nvSpPr>
        <p:spPr>
          <a:xfrm>
            <a:off x="1253247" y="2093157"/>
            <a:ext cx="4286941" cy="438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QUERY-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batsman,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SUM(batsman_runs) AS runs,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ROUND(SUM(batsman_runs)*1.0/SUM(is_wicket),2) AS 	average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ipl_ball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batsman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SUM(is_wicket) &gt; 0 AND COUNT(DISTINCT id) &gt; 28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average DESC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 10;</a:t>
            </a:r>
            <a:endParaRPr lang="en-IN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90909-DC50-429D-9697-384F679E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47" y="4557696"/>
            <a:ext cx="3042299" cy="212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07266-9170-B7B4-7221-EDCE216D4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31" y="1586754"/>
            <a:ext cx="4959822" cy="29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929A9472-7DD3-4613-BBE2-2F25EDA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636494"/>
            <a:ext cx="11317944" cy="1013012"/>
          </a:xfrm>
        </p:spPr>
        <p:txBody>
          <a:bodyPr>
            <a:noAutofit/>
          </a:bodyPr>
          <a:lstStyle/>
          <a:p>
            <a:r>
              <a:rPr lang="en-IN" sz="2800" dirty="0"/>
              <a:t>List of 10 players who have scored most runs in boundaries and have played more than 2 IPL seasons which is more than 28 matches.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5180-51D6-C028-ED5B-77A9ACAE3372}"/>
              </a:ext>
            </a:extLst>
          </p:cNvPr>
          <p:cNvSpPr txBox="1"/>
          <p:nvPr/>
        </p:nvSpPr>
        <p:spPr>
          <a:xfrm>
            <a:off x="1102660" y="1745993"/>
            <a:ext cx="4329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SQL QUERY-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ROUND(SUM(CASE WHEN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in(4,6) THEN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else 0 END)*1.0 / SUM(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)*100,2) AS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boundary_percentage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extras_type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COUNT(DISTINCT id) &gt; 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boundary_percentage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CF5D-D6FE-E480-52D5-8F125980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83" y="1745993"/>
            <a:ext cx="5074023" cy="2628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87ED7-60E7-5933-05BA-0EEE25AD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90" y="4374776"/>
            <a:ext cx="2877669" cy="21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62" y="753035"/>
            <a:ext cx="9717741" cy="1007711"/>
          </a:xfrm>
        </p:spPr>
        <p:txBody>
          <a:bodyPr>
            <a:noAutofit/>
          </a:bodyPr>
          <a:lstStyle/>
          <a:p>
            <a:r>
              <a:rPr lang="en-IN" sz="2800" dirty="0"/>
              <a:t>List of 10 bowlers with best economy who have bowled at least 500 balls in IPL</a:t>
            </a:r>
            <a:br>
              <a:rPr lang="en-IN" sz="2800" dirty="0">
                <a:solidFill>
                  <a:schemeClr val="accent1"/>
                </a:solidFill>
              </a:rPr>
            </a:b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722A9-5C66-B521-A841-6A3485862745}"/>
              </a:ext>
            </a:extLst>
          </p:cNvPr>
          <p:cNvSpPr txBox="1"/>
          <p:nvPr/>
        </p:nvSpPr>
        <p:spPr>
          <a:xfrm>
            <a:off x="1129554" y="2146397"/>
            <a:ext cx="3478305" cy="395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SQL QUERY-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	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</a:rPr>
              <a:t>	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ROUND(SUM(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total_runs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)/(COUNT(bowler)/6.0), 2)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</a:rPr>
              <a:t>	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</a:rPr>
              <a:t>	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</a:rPr>
              <a:t>	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</a:rPr>
              <a:t>	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4E42C7-2870-1CC7-B5A6-B6963047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23" y="1760747"/>
            <a:ext cx="5217459" cy="2479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BB9542-4907-A262-E9DA-A9DB9DD1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52" y="4240306"/>
            <a:ext cx="2743200" cy="21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27F2071-6AF5-4F31-9368-D7653D87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894" y="715122"/>
            <a:ext cx="9090211" cy="869576"/>
          </a:xfrm>
        </p:spPr>
        <p:txBody>
          <a:bodyPr>
            <a:noAutofit/>
          </a:bodyPr>
          <a:lstStyle/>
          <a:p>
            <a:r>
              <a:rPr lang="en-IN" sz="2800" dirty="0"/>
              <a:t>List of 10 bowlers who have the best strike rate and who gave bowled at least 500 balls.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D1311-8B72-8D22-E6DC-31316AA27CA7}"/>
              </a:ext>
            </a:extLst>
          </p:cNvPr>
          <p:cNvSpPr txBox="1"/>
          <p:nvPr/>
        </p:nvSpPr>
        <p:spPr>
          <a:xfrm>
            <a:off x="1550894" y="1655763"/>
            <a:ext cx="4518212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SQL QUERY-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WITH </a:t>
            </a:r>
            <a:r>
              <a:rPr lang="en-IN" sz="11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ValidDismissals</a:t>
            </a: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AS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    </a:t>
            </a:r>
            <a:r>
              <a:rPr lang="en-IN" sz="11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is_wicket</a:t>
            </a: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    CASE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        WHEN </a:t>
            </a:r>
            <a:r>
              <a:rPr lang="en-IN" sz="11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dismissal_kind</a:t>
            </a: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IN ('bowled', 'caught', 'caught and bowled', 'hit wicket', 'lbw', 'stumped')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        THEN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        ELSE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    END AS </a:t>
            </a:r>
            <a:r>
              <a:rPr lang="en-IN" sz="11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is_valid_dismissal</a:t>
            </a:r>
            <a:endParaRPr lang="en-IN" sz="11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FROM </a:t>
            </a:r>
            <a:r>
              <a:rPr lang="en-IN" sz="11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ipl_ball</a:t>
            </a:r>
            <a:endParaRPr lang="en-IN" sz="11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ROUND(COUNT(bowler) * 1.0 / SUM(</a:t>
            </a:r>
            <a:r>
              <a:rPr lang="en-IN" sz="11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is_valid_dismissal</a:t>
            </a: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),2) 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en-IN" sz="11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ValidDismissals</a:t>
            </a:r>
            <a:endParaRPr lang="en-IN" sz="11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  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LIMIT 10;</a:t>
            </a:r>
            <a:endParaRPr lang="en-IN" sz="1100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5BCE5-91E6-8222-BB65-A9D3A15C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896" y="1655763"/>
            <a:ext cx="4715433" cy="2704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A5064-8BF5-A103-383D-FFD185D8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33" y="4360644"/>
            <a:ext cx="2312758" cy="21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62AEAB66-5D0B-48D9-BCB8-2598CE27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7" y="1211449"/>
            <a:ext cx="9637058" cy="553384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List of 10 allrounders who have the best bowling and batting strike rate and who gave faced at least 500 balls and bowled at least 300 balls.</a:t>
            </a:r>
            <a:br>
              <a:rPr lang="en-IN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6921-FAEF-88D2-85BF-059E0AC3F65B}"/>
              </a:ext>
            </a:extLst>
          </p:cNvPr>
          <p:cNvSpPr txBox="1"/>
          <p:nvPr/>
        </p:nvSpPr>
        <p:spPr>
          <a:xfrm>
            <a:off x="1093694" y="2068866"/>
            <a:ext cx="3370730" cy="382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SQL QUERY-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SELECT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AS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all_rounder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b.bowling_sr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batting_sr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INNER JOIN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bowling_sr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b ON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b.bowler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DESC,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b.bowling_sr</a:t>
            </a: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ASC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LIMIT 10;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16769-916E-7BE0-815B-A3B256DE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24" y="4111305"/>
            <a:ext cx="3603952" cy="2113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12BA3D-9A70-65C2-9422-FFE84E36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24" y="1854489"/>
            <a:ext cx="3603952" cy="2167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96BAC5-D5FC-C296-2183-6AE5A636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988" y="2537012"/>
            <a:ext cx="3119577" cy="27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9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0475ECD-0D02-4B5E-BAD4-6677C555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9" y="797858"/>
            <a:ext cx="9117106" cy="753036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Criteria for selecting </a:t>
            </a:r>
            <a:r>
              <a:rPr lang="en-IN" sz="2800" u="sng" dirty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WICKETKEEPERS </a:t>
            </a:r>
            <a:r>
              <a:rPr lang="en-IN" sz="2800" b="1" u="sng" dirty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in the IPL.</a:t>
            </a:r>
            <a:endParaRPr lang="en-US" sz="2800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1907E-0B46-4897-A29A-56BCE4D177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E9122-555A-FB0E-062B-9A386CFB1D6C}"/>
              </a:ext>
            </a:extLst>
          </p:cNvPr>
          <p:cNvSpPr txBox="1"/>
          <p:nvPr/>
        </p:nvSpPr>
        <p:spPr>
          <a:xfrm>
            <a:off x="1255058" y="1819837"/>
            <a:ext cx="9681883" cy="417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1) </a:t>
            </a:r>
            <a:r>
              <a:rPr lang="en-IN" sz="1600" b="1" i="1" u="sng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Batting </a:t>
            </a:r>
            <a:r>
              <a:rPr lang="en-IN" sz="1600" b="1" i="1" u="sng" dirty="0">
                <a:solidFill>
                  <a:srgbClr val="FFFF00"/>
                </a:solidFill>
                <a:latin typeface="Calibri" panose="020F0502020204030204" pitchFamily="34" charset="0"/>
              </a:rPr>
              <a:t>Performance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W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icketkeepers who can score quickly and hit boundaries, contributing to the team's run total.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2) </a:t>
            </a:r>
            <a:r>
              <a:rPr lang="en-IN" sz="1600" b="1" i="1" u="sng" dirty="0">
                <a:solidFill>
                  <a:srgbClr val="FFFF00"/>
                </a:solidFill>
                <a:latin typeface="Calibri" panose="020F0502020204030204" pitchFamily="34" charset="0"/>
              </a:rPr>
              <a:t>Reflexes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W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icketkeepers with quick reflexes, clean catching ability, and accurate stumpings.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3) </a:t>
            </a:r>
            <a:r>
              <a:rPr lang="en-IN" sz="1600" b="1" i="1" u="sng" dirty="0">
                <a:solidFill>
                  <a:srgbClr val="FFFF00"/>
                </a:solidFill>
                <a:latin typeface="Calibri" panose="020F0502020204030204" pitchFamily="34" charset="0"/>
              </a:rPr>
              <a:t>Experience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W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icketkeepers with T20 experience who can handle pressure situations effectively and guide team calmly.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4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IN" sz="1600" b="1" i="1" u="sng" dirty="0">
                <a:solidFill>
                  <a:srgbClr val="FFFF00"/>
                </a:solidFill>
                <a:latin typeface="Calibri" panose="020F0502020204030204" pitchFamily="34" charset="0"/>
              </a:rPr>
              <a:t>Leadership</a:t>
            </a:r>
            <a:r>
              <a:rPr lang="en-IN" sz="1600" b="1" i="1" u="sng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600" b="1" i="1" u="sng" dirty="0">
                <a:solidFill>
                  <a:srgbClr val="FFFF00"/>
                </a:solidFill>
                <a:latin typeface="Calibri" panose="020F0502020204030204" pitchFamily="34" charset="0"/>
              </a:rPr>
              <a:t>And Motivation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Wicketkeepers who can lead the fielding unit and effectively communicate with bowlers and fielders are valuable. Plays important role in supporting captain.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5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IN" sz="1600" b="1" i="1" u="sng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Fielding Capability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Wicketkeepers with excellent fielding skills, capable of creating run-out opportunities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. Plays vital role in making strategies.</a:t>
            </a: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6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IN" sz="1600" b="1" i="1" u="sng" dirty="0">
                <a:solidFill>
                  <a:srgbClr val="FFFF00"/>
                </a:solidFill>
                <a:latin typeface="Calibri" panose="020F0502020204030204" pitchFamily="34" charset="0"/>
              </a:rPr>
              <a:t>Accuracy</a:t>
            </a:r>
            <a:r>
              <a:rPr lang="en-IN" sz="1600" b="1" i="1" u="sng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In Game</a:t>
            </a: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 Wicketkeepers with a consistent track record, both in batting and wicketkeeping, to ensure stable performance throughout the tournament.</a:t>
            </a:r>
          </a:p>
        </p:txBody>
      </p:sp>
    </p:spTree>
    <p:extLst>
      <p:ext uri="{BB962C8B-B14F-4D97-AF65-F5344CB8AC3E}">
        <p14:creationId xmlns:p14="http://schemas.microsoft.com/office/powerpoint/2010/main" val="219001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4622"/>
            <a:ext cx="12192000" cy="1243866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/>
              <a:t>Additional Questions for Final Assessment </a:t>
            </a:r>
            <a:r>
              <a:rPr lang="en-US" sz="2800" b="1" i="0" u="none" strike="noStrike" baseline="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4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423853_Sports award photo album_AAS_v4" id="{A8ADD10C-C8A2-4081-B8FD-9CB8EE780F98}" vid="{8ADEED8E-CAF7-41D0-90AC-B0E57C3107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784B4D-2F44-455C-B347-CDAF49D085A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8D0E0B-B83C-4395-A4E3-435F2E2EE5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F46E71-9D96-4DD5-A076-0B2F47526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1396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Sans</vt:lpstr>
      <vt:lpstr>Wingdings</vt:lpstr>
      <vt:lpstr>Office Theme</vt:lpstr>
      <vt:lpstr>IPL AUCTION 2020</vt:lpstr>
      <vt:lpstr>List of 10 batsman with high batting strike rate who have faced atleast 500 balls</vt:lpstr>
      <vt:lpstr>List of 10 players with best average who have played more than 2 IPL seasons (or 28 matches)</vt:lpstr>
      <vt:lpstr>List of 10 players who have scored most runs in boundaries and have played more than 2 IPL seasons which is more than 28 matches.</vt:lpstr>
      <vt:lpstr>List of 10 bowlers with best economy who have bowled at least 500 balls in IPL </vt:lpstr>
      <vt:lpstr>List of 10 bowlers who have the best strike rate and who gave bowled at least 500 balls.</vt:lpstr>
      <vt:lpstr>List of 10 allrounders who have the best bowling and batting strike rate and who gave faced at least 500 balls and bowled at least 300 balls. </vt:lpstr>
      <vt:lpstr>Criteria for selecting WICKETKEEPERS in the IPL.</vt:lpstr>
      <vt:lpstr>Additional Questions for Final Assessment </vt:lpstr>
      <vt:lpstr>1. Get the count of cities that have hosted an IPL match.</vt:lpstr>
      <vt:lpstr>2. Create table deliveries_v02 with all the columns of the table ‘deliveries’ and an additional column ball_result containing values boundary, dot or other depending on the total_run (boundary for &gt;= 4, dot for 0 and other for any other number)</vt:lpstr>
      <vt:lpstr>3. Write a query to fetch the total number of boundaries and dot balls from the deliveries_v02 table.</vt:lpstr>
      <vt:lpstr>4. Write a query to fetch the total number of boundaries scored by each team from the deliveries_v02 table and order it in descending order of the number of boundaries scored.</vt:lpstr>
      <vt:lpstr>5. Write a query to fetch the total number of dot balls bowled by each team and order it in descending order of the total number of dot balls bowled.</vt:lpstr>
      <vt:lpstr>6. Write a query to fetch the total number of dismissals by dismissal kinds where dismissal kind is not NA</vt:lpstr>
      <vt:lpstr>7. Write a query to get the top 5 bowlers who conceded maximum extra runs from the deliveries table</vt:lpstr>
      <vt:lpstr>8. Write a query to create a table named deliveries_v03 with all the columns of deliveries_v02 table and two additional column (named venue and match_date) of venue and date from table matches</vt:lpstr>
      <vt:lpstr>9. Write a query to fetch the total runs scored for each venue and order it in the descending order of total runs scored.</vt:lpstr>
      <vt:lpstr>10. Write a query to fetch the year-wise total runs scored at Eden Gardens and order it in the descending order of total runs scored.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ankur ramapure</dc:creator>
  <cp:lastModifiedBy>ankur ramapure</cp:lastModifiedBy>
  <cp:revision>36</cp:revision>
  <dcterms:created xsi:type="dcterms:W3CDTF">2024-07-08T11:47:52Z</dcterms:created>
  <dcterms:modified xsi:type="dcterms:W3CDTF">2024-07-11T00:02:25Z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