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Fredericka the Great"/>
      <p:regular r:id="rId35"/>
    </p:embeddedFont>
    <p:embeddedFont>
      <p:font typeface="Merriweather"/>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AAA308-F7C5-47A0-BC1C-7EA2ADBB8F82}">
  <a:tblStyle styleId="{8AAAA308-F7C5-47A0-BC1C-7EA2ADBB8F8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FrederickatheGreat-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Merriweather-bold.fntdata"/><Relationship Id="rId14" Type="http://schemas.openxmlformats.org/officeDocument/2006/relationships/slide" Target="slides/slide8.xml"/><Relationship Id="rId36" Type="http://schemas.openxmlformats.org/officeDocument/2006/relationships/font" Target="fonts/Merriweather-regular.fntdata"/><Relationship Id="rId17" Type="http://schemas.openxmlformats.org/officeDocument/2006/relationships/slide" Target="slides/slide11.xml"/><Relationship Id="rId39" Type="http://schemas.openxmlformats.org/officeDocument/2006/relationships/font" Target="fonts/Merriweather-boldItalic.fntdata"/><Relationship Id="rId16" Type="http://schemas.openxmlformats.org/officeDocument/2006/relationships/slide" Target="slides/slide10.xml"/><Relationship Id="rId38" Type="http://schemas.openxmlformats.org/officeDocument/2006/relationships/font" Target="fonts/Merriweather-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cf3cfd8ff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cf3cfd8ff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cf3cfd8ff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cf3cfd8ff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cf3cfd8ff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cf3cfd8ff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cf3cfd8ff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cf3cfd8ff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cf3cfd8ff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cf3cfd8ff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cf3cfd8ff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cf3cfd8ff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cf3cfd8ff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cf3cfd8ff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cf3cfd8ff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cf3cfd8ff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cf3cfd8ff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cf3cfd8ff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cf3cfd8ff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cf3cfd8ff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cf3cfd8ff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cf3cfd8ff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e24b548a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e24b548a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e24b548a1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e24b548a1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8a08e6b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38a08e6b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e24b548a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e24b548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96c0ff7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96c0ff7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cf3cfd8ff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cf3cfd8ff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cf3cfd8ff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2cf3cfd8ff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cf3cfd8ff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cf3cfd8ff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cf3cfd8ff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2cf3cfd8ff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cf3cfd8ff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cf3cfd8ff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e24b548a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e24b548a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cf3cfd8ff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cf3cfd8ff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b="1" lang="en" sz="2400">
                <a:solidFill>
                  <a:srgbClr val="000000"/>
                </a:solidFill>
                <a:latin typeface="Times New Roman"/>
                <a:ea typeface="Times New Roman"/>
                <a:cs typeface="Times New Roman"/>
                <a:sym typeface="Times New Roman"/>
              </a:rPr>
              <a:t>Fact or Fiction</a:t>
            </a:r>
            <a:endParaRPr b="1" sz="2400">
              <a:solidFill>
                <a:srgbClr val="000000"/>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b="1" lang="en" sz="2400">
                <a:solidFill>
                  <a:srgbClr val="000000"/>
                </a:solidFill>
                <a:latin typeface="Times New Roman"/>
                <a:ea typeface="Times New Roman"/>
                <a:cs typeface="Times New Roman"/>
                <a:sym typeface="Times New Roman"/>
              </a:rPr>
              <a:t>Data Mining Exploration of the LIAR Dataset</a:t>
            </a:r>
            <a:r>
              <a:rPr b="1" lang="en" sz="1200">
                <a:solidFill>
                  <a:srgbClr val="000000"/>
                </a:solidFill>
                <a:latin typeface="Times New Roman"/>
                <a:ea typeface="Times New Roman"/>
                <a:cs typeface="Times New Roman"/>
                <a:sym typeface="Times New Roman"/>
              </a:rPr>
              <a:t> </a:t>
            </a:r>
            <a:endParaRPr/>
          </a:p>
        </p:txBody>
      </p:sp>
      <p:sp>
        <p:nvSpPr>
          <p:cNvPr id="65" name="Google Shape;65;p13"/>
          <p:cNvSpPr txBox="1"/>
          <p:nvPr/>
        </p:nvSpPr>
        <p:spPr>
          <a:xfrm>
            <a:off x="5901900" y="3793225"/>
            <a:ext cx="3242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accent2"/>
              </a:solidFill>
              <a:latin typeface="Roboto"/>
              <a:ea typeface="Roboto"/>
              <a:cs typeface="Roboto"/>
              <a:sym typeface="Roboto"/>
            </a:endParaRPr>
          </a:p>
          <a:p>
            <a:pPr indent="0" lvl="0" marL="0" rtl="0" algn="l">
              <a:spcBef>
                <a:spcPts val="0"/>
              </a:spcBef>
              <a:spcAft>
                <a:spcPts val="0"/>
              </a:spcAft>
              <a:buNone/>
            </a:pPr>
            <a:r>
              <a:rPr lang="en" sz="2100">
                <a:solidFill>
                  <a:schemeClr val="accent2"/>
                </a:solidFill>
                <a:latin typeface="Roboto"/>
                <a:ea typeface="Roboto"/>
                <a:cs typeface="Roboto"/>
                <a:sym typeface="Roboto"/>
              </a:rPr>
              <a:t>Ankuran Chattoraj</a:t>
            </a:r>
            <a:endParaRPr sz="2100">
              <a:solidFill>
                <a:schemeClr val="accent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pic>
        <p:nvPicPr>
          <p:cNvPr id="120" name="Google Shape;120;p22"/>
          <p:cNvPicPr preferRelativeResize="0"/>
          <p:nvPr/>
        </p:nvPicPr>
        <p:blipFill>
          <a:blip r:embed="rId3">
            <a:alphaModFix/>
          </a:blip>
          <a:stretch>
            <a:fillRect/>
          </a:stretch>
        </p:blipFill>
        <p:spPr>
          <a:xfrm>
            <a:off x="26600" y="2297990"/>
            <a:ext cx="2917975" cy="1901461"/>
          </a:xfrm>
          <a:prstGeom prst="rect">
            <a:avLst/>
          </a:prstGeom>
          <a:noFill/>
          <a:ln>
            <a:noFill/>
          </a:ln>
        </p:spPr>
      </p:pic>
      <p:pic>
        <p:nvPicPr>
          <p:cNvPr id="121" name="Google Shape;121;p22"/>
          <p:cNvPicPr preferRelativeResize="0"/>
          <p:nvPr/>
        </p:nvPicPr>
        <p:blipFill>
          <a:blip r:embed="rId4">
            <a:alphaModFix/>
          </a:blip>
          <a:stretch>
            <a:fillRect/>
          </a:stretch>
        </p:blipFill>
        <p:spPr>
          <a:xfrm>
            <a:off x="6044000" y="2320524"/>
            <a:ext cx="2883426" cy="1878949"/>
          </a:xfrm>
          <a:prstGeom prst="rect">
            <a:avLst/>
          </a:prstGeom>
          <a:noFill/>
          <a:ln>
            <a:noFill/>
          </a:ln>
        </p:spPr>
      </p:pic>
      <p:pic>
        <p:nvPicPr>
          <p:cNvPr id="122" name="Google Shape;122;p22"/>
          <p:cNvPicPr preferRelativeResize="0"/>
          <p:nvPr/>
        </p:nvPicPr>
        <p:blipFill>
          <a:blip r:embed="rId5">
            <a:alphaModFix/>
          </a:blip>
          <a:stretch>
            <a:fillRect/>
          </a:stretch>
        </p:blipFill>
        <p:spPr>
          <a:xfrm>
            <a:off x="3035300" y="2309250"/>
            <a:ext cx="2917978" cy="1901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Distribution</a:t>
            </a:r>
            <a:r>
              <a:rPr lang="en" sz="2420"/>
              <a:t> of Speaker’s Political Affiliation and Jobs</a:t>
            </a:r>
            <a:endParaRPr sz="2420"/>
          </a:p>
        </p:txBody>
      </p:sp>
      <p:pic>
        <p:nvPicPr>
          <p:cNvPr id="128" name="Google Shape;128;p23"/>
          <p:cNvPicPr preferRelativeResize="0"/>
          <p:nvPr/>
        </p:nvPicPr>
        <p:blipFill>
          <a:blip r:embed="rId3">
            <a:alphaModFix/>
          </a:blip>
          <a:stretch>
            <a:fillRect/>
          </a:stretch>
        </p:blipFill>
        <p:spPr>
          <a:xfrm>
            <a:off x="53750" y="2019075"/>
            <a:ext cx="4254450" cy="2634150"/>
          </a:xfrm>
          <a:prstGeom prst="rect">
            <a:avLst/>
          </a:prstGeom>
          <a:noFill/>
          <a:ln>
            <a:noFill/>
          </a:ln>
        </p:spPr>
      </p:pic>
      <p:pic>
        <p:nvPicPr>
          <p:cNvPr id="129" name="Google Shape;129;p23"/>
          <p:cNvPicPr preferRelativeResize="0"/>
          <p:nvPr/>
        </p:nvPicPr>
        <p:blipFill>
          <a:blip r:embed="rId4">
            <a:alphaModFix/>
          </a:blip>
          <a:stretch>
            <a:fillRect/>
          </a:stretch>
        </p:blipFill>
        <p:spPr>
          <a:xfrm>
            <a:off x="4476600" y="2026225"/>
            <a:ext cx="4254449" cy="26198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4"/>
          <p:cNvPicPr preferRelativeResize="0"/>
          <p:nvPr/>
        </p:nvPicPr>
        <p:blipFill>
          <a:blip r:embed="rId3">
            <a:alphaModFix/>
          </a:blip>
          <a:stretch>
            <a:fillRect/>
          </a:stretch>
        </p:blipFill>
        <p:spPr>
          <a:xfrm>
            <a:off x="94900" y="1425900"/>
            <a:ext cx="4804087" cy="3334226"/>
          </a:xfrm>
          <a:prstGeom prst="rect">
            <a:avLst/>
          </a:prstGeom>
          <a:noFill/>
          <a:ln>
            <a:noFill/>
          </a:ln>
        </p:spPr>
      </p:pic>
      <p:pic>
        <p:nvPicPr>
          <p:cNvPr id="135" name="Google Shape;135;p24"/>
          <p:cNvPicPr preferRelativeResize="0"/>
          <p:nvPr/>
        </p:nvPicPr>
        <p:blipFill>
          <a:blip r:embed="rId4">
            <a:alphaModFix/>
          </a:blip>
          <a:stretch>
            <a:fillRect/>
          </a:stretch>
        </p:blipFill>
        <p:spPr>
          <a:xfrm>
            <a:off x="5191400" y="1425900"/>
            <a:ext cx="3334249" cy="3334225"/>
          </a:xfrm>
          <a:prstGeom prst="rect">
            <a:avLst/>
          </a:prstGeom>
          <a:noFill/>
          <a:ln>
            <a:noFill/>
          </a:ln>
        </p:spPr>
      </p:pic>
      <p:sp>
        <p:nvSpPr>
          <p:cNvPr id="136" name="Google Shape;136;p24"/>
          <p:cNvSpPr txBox="1"/>
          <p:nvPr/>
        </p:nvSpPr>
        <p:spPr>
          <a:xfrm>
            <a:off x="173375" y="546750"/>
            <a:ext cx="4725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Merriweather"/>
                <a:ea typeface="Merriweather"/>
                <a:cs typeface="Merriweather"/>
                <a:sym typeface="Merriweather"/>
              </a:rPr>
              <a:t>Stacked Bar Chart and Word Cloud</a:t>
            </a:r>
            <a:endParaRPr sz="2100">
              <a:solidFill>
                <a:schemeClr val="lt1"/>
              </a:solidFill>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Pie plots and Bar chart </a:t>
            </a:r>
            <a:endParaRPr/>
          </a:p>
        </p:txBody>
      </p:sp>
      <p:pic>
        <p:nvPicPr>
          <p:cNvPr id="142" name="Google Shape;142;p25"/>
          <p:cNvPicPr preferRelativeResize="0"/>
          <p:nvPr/>
        </p:nvPicPr>
        <p:blipFill>
          <a:blip r:embed="rId3">
            <a:alphaModFix/>
          </a:blip>
          <a:stretch>
            <a:fillRect/>
          </a:stretch>
        </p:blipFill>
        <p:spPr>
          <a:xfrm>
            <a:off x="152425" y="1328150"/>
            <a:ext cx="8839198" cy="1911700"/>
          </a:xfrm>
          <a:prstGeom prst="rect">
            <a:avLst/>
          </a:prstGeom>
          <a:noFill/>
          <a:ln>
            <a:noFill/>
          </a:ln>
        </p:spPr>
      </p:pic>
      <p:pic>
        <p:nvPicPr>
          <p:cNvPr id="143" name="Google Shape;143;p25"/>
          <p:cNvPicPr preferRelativeResize="0"/>
          <p:nvPr/>
        </p:nvPicPr>
        <p:blipFill>
          <a:blip r:embed="rId4">
            <a:alphaModFix/>
          </a:blip>
          <a:stretch>
            <a:fillRect/>
          </a:stretch>
        </p:blipFill>
        <p:spPr>
          <a:xfrm>
            <a:off x="466425" y="3297350"/>
            <a:ext cx="8640201" cy="1811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Treemap</a:t>
            </a:r>
            <a:endParaRPr/>
          </a:p>
        </p:txBody>
      </p:sp>
      <p:pic>
        <p:nvPicPr>
          <p:cNvPr id="149" name="Google Shape;149;p26"/>
          <p:cNvPicPr preferRelativeResize="0"/>
          <p:nvPr/>
        </p:nvPicPr>
        <p:blipFill>
          <a:blip r:embed="rId3">
            <a:alphaModFix/>
          </a:blip>
          <a:stretch>
            <a:fillRect/>
          </a:stretch>
        </p:blipFill>
        <p:spPr>
          <a:xfrm>
            <a:off x="1700013" y="1308975"/>
            <a:ext cx="5744035" cy="3714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idx="1" type="body"/>
          </p:nvPr>
        </p:nvSpPr>
        <p:spPr>
          <a:xfrm>
            <a:off x="637575" y="565300"/>
            <a:ext cx="5334900" cy="94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600"/>
              <a:t>Data Mining Model</a:t>
            </a:r>
            <a:endParaRPr sz="2600"/>
          </a:p>
        </p:txBody>
      </p:sp>
      <p:sp>
        <p:nvSpPr>
          <p:cNvPr id="155" name="Google Shape;155;p27"/>
          <p:cNvSpPr txBox="1"/>
          <p:nvPr/>
        </p:nvSpPr>
        <p:spPr>
          <a:xfrm>
            <a:off x="637575" y="1360975"/>
            <a:ext cx="7692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Roboto"/>
                <a:ea typeface="Roboto"/>
                <a:cs typeface="Roboto"/>
                <a:sym typeface="Roboto"/>
              </a:rPr>
              <a:t>We have three datasets separately for training, testing and validation which consist of 10269, 1283 and 1284 records respectively</a:t>
            </a:r>
            <a:endParaRPr>
              <a:solidFill>
                <a:schemeClr val="accent2"/>
              </a:solidFill>
              <a:latin typeface="Roboto"/>
              <a:ea typeface="Roboto"/>
              <a:cs typeface="Roboto"/>
              <a:sym typeface="Roboto"/>
            </a:endParaRPr>
          </a:p>
          <a:p>
            <a:pPr indent="0" lvl="0" marL="0" rtl="0" algn="l">
              <a:spcBef>
                <a:spcPts val="0"/>
              </a:spcBef>
              <a:spcAft>
                <a:spcPts val="0"/>
              </a:spcAft>
              <a:buNone/>
            </a:pPr>
            <a:r>
              <a:t/>
            </a:r>
            <a:endParaRPr>
              <a:solidFill>
                <a:schemeClr val="accent2"/>
              </a:solidFill>
              <a:latin typeface="Roboto"/>
              <a:ea typeface="Roboto"/>
              <a:cs typeface="Roboto"/>
              <a:sym typeface="Roboto"/>
            </a:endParaRPr>
          </a:p>
          <a:p>
            <a:pPr indent="0" lvl="0" marL="0" rtl="0" algn="l">
              <a:spcBef>
                <a:spcPts val="0"/>
              </a:spcBef>
              <a:spcAft>
                <a:spcPts val="0"/>
              </a:spcAft>
              <a:buNone/>
            </a:pPr>
            <a:r>
              <a:t/>
            </a:r>
            <a:endParaRPr>
              <a:solidFill>
                <a:schemeClr val="accent2"/>
              </a:solidFill>
              <a:latin typeface="Roboto"/>
              <a:ea typeface="Roboto"/>
              <a:cs typeface="Roboto"/>
              <a:sym typeface="Roboto"/>
            </a:endParaRPr>
          </a:p>
          <a:p>
            <a:pPr indent="0" lvl="0" marL="0" rtl="0" algn="l">
              <a:spcBef>
                <a:spcPts val="0"/>
              </a:spcBef>
              <a:spcAft>
                <a:spcPts val="0"/>
              </a:spcAft>
              <a:buNone/>
            </a:pPr>
            <a:r>
              <a:rPr lang="en">
                <a:solidFill>
                  <a:schemeClr val="accent2"/>
                </a:solidFill>
                <a:latin typeface="Roboto"/>
                <a:ea typeface="Roboto"/>
                <a:cs typeface="Roboto"/>
                <a:sym typeface="Roboto"/>
              </a:rPr>
              <a:t>The following models are used for classification:</a:t>
            </a:r>
            <a:endParaRPr>
              <a:solidFill>
                <a:schemeClr val="accent2"/>
              </a:solidFill>
              <a:latin typeface="Roboto"/>
              <a:ea typeface="Roboto"/>
              <a:cs typeface="Roboto"/>
              <a:sym typeface="Roboto"/>
            </a:endParaRPr>
          </a:p>
          <a:p>
            <a:pPr indent="0" lvl="0" marL="0" rtl="0" algn="l">
              <a:spcBef>
                <a:spcPts val="0"/>
              </a:spcBef>
              <a:spcAft>
                <a:spcPts val="0"/>
              </a:spcAft>
              <a:buNone/>
            </a:pPr>
            <a:r>
              <a:t/>
            </a:r>
            <a:endParaRPr>
              <a:solidFill>
                <a:schemeClr val="accent2"/>
              </a:solidFill>
              <a:latin typeface="Roboto"/>
              <a:ea typeface="Roboto"/>
              <a:cs typeface="Roboto"/>
              <a:sym typeface="Roboto"/>
            </a:endParaRPr>
          </a:p>
          <a:p>
            <a:pPr indent="-317500" lvl="0" marL="457200" rtl="0" algn="l">
              <a:lnSpc>
                <a:spcPct val="150000"/>
              </a:lnSpc>
              <a:spcBef>
                <a:spcPts val="0"/>
              </a:spcBef>
              <a:spcAft>
                <a:spcPts val="0"/>
              </a:spcAft>
              <a:buClr>
                <a:schemeClr val="accent2"/>
              </a:buClr>
              <a:buSzPts val="1400"/>
              <a:buFont typeface="Roboto"/>
              <a:buAutoNum type="arabicParenR"/>
            </a:pPr>
            <a:r>
              <a:rPr lang="en">
                <a:solidFill>
                  <a:schemeClr val="accent2"/>
                </a:solidFill>
                <a:latin typeface="Roboto"/>
                <a:ea typeface="Roboto"/>
                <a:cs typeface="Roboto"/>
                <a:sym typeface="Roboto"/>
              </a:rPr>
              <a:t>Logistic Regression </a:t>
            </a:r>
            <a:endParaRPr>
              <a:solidFill>
                <a:schemeClr val="accent2"/>
              </a:solidFill>
              <a:latin typeface="Roboto"/>
              <a:ea typeface="Roboto"/>
              <a:cs typeface="Roboto"/>
              <a:sym typeface="Roboto"/>
            </a:endParaRPr>
          </a:p>
          <a:p>
            <a:pPr indent="-317500" lvl="0" marL="457200" rtl="0" algn="l">
              <a:lnSpc>
                <a:spcPct val="150000"/>
              </a:lnSpc>
              <a:spcBef>
                <a:spcPts val="0"/>
              </a:spcBef>
              <a:spcAft>
                <a:spcPts val="0"/>
              </a:spcAft>
              <a:buClr>
                <a:schemeClr val="accent2"/>
              </a:buClr>
              <a:buSzPts val="1400"/>
              <a:buFont typeface="Roboto"/>
              <a:buAutoNum type="arabicParenR"/>
            </a:pPr>
            <a:r>
              <a:rPr lang="en">
                <a:solidFill>
                  <a:schemeClr val="accent2"/>
                </a:solidFill>
                <a:latin typeface="Roboto"/>
                <a:ea typeface="Roboto"/>
                <a:cs typeface="Roboto"/>
                <a:sym typeface="Roboto"/>
              </a:rPr>
              <a:t>Naive Bayes</a:t>
            </a:r>
            <a:endParaRPr>
              <a:solidFill>
                <a:schemeClr val="accent2"/>
              </a:solidFill>
              <a:latin typeface="Roboto"/>
              <a:ea typeface="Roboto"/>
              <a:cs typeface="Roboto"/>
              <a:sym typeface="Roboto"/>
            </a:endParaRPr>
          </a:p>
          <a:p>
            <a:pPr indent="-317500" lvl="0" marL="457200" rtl="0" algn="l">
              <a:lnSpc>
                <a:spcPct val="150000"/>
              </a:lnSpc>
              <a:spcBef>
                <a:spcPts val="0"/>
              </a:spcBef>
              <a:spcAft>
                <a:spcPts val="0"/>
              </a:spcAft>
              <a:buClr>
                <a:schemeClr val="accent2"/>
              </a:buClr>
              <a:buSzPts val="1400"/>
              <a:buFont typeface="Roboto"/>
              <a:buAutoNum type="arabicParenR"/>
            </a:pPr>
            <a:r>
              <a:rPr lang="en">
                <a:solidFill>
                  <a:schemeClr val="accent2"/>
                </a:solidFill>
                <a:latin typeface="Roboto"/>
                <a:ea typeface="Roboto"/>
                <a:cs typeface="Roboto"/>
                <a:sym typeface="Roboto"/>
              </a:rPr>
              <a:t>Support Vector Machines</a:t>
            </a:r>
            <a:endParaRPr>
              <a:solidFill>
                <a:schemeClr val="accent2"/>
              </a:solidFill>
              <a:latin typeface="Roboto"/>
              <a:ea typeface="Roboto"/>
              <a:cs typeface="Roboto"/>
              <a:sym typeface="Roboto"/>
            </a:endParaRPr>
          </a:p>
          <a:p>
            <a:pPr indent="-317500" lvl="0" marL="457200" rtl="0" algn="l">
              <a:lnSpc>
                <a:spcPct val="150000"/>
              </a:lnSpc>
              <a:spcBef>
                <a:spcPts val="0"/>
              </a:spcBef>
              <a:spcAft>
                <a:spcPts val="0"/>
              </a:spcAft>
              <a:buClr>
                <a:schemeClr val="accent2"/>
              </a:buClr>
              <a:buSzPts val="1400"/>
              <a:buFont typeface="Roboto"/>
              <a:buAutoNum type="arabicParenR"/>
            </a:pPr>
            <a:r>
              <a:rPr lang="en">
                <a:solidFill>
                  <a:schemeClr val="accent2"/>
                </a:solidFill>
                <a:latin typeface="Roboto"/>
                <a:ea typeface="Roboto"/>
                <a:cs typeface="Roboto"/>
                <a:sym typeface="Roboto"/>
              </a:rPr>
              <a:t>Random Forest Classifier</a:t>
            </a:r>
            <a:endParaRPr>
              <a:solidFill>
                <a:schemeClr val="accent2"/>
              </a:solidFill>
              <a:latin typeface="Roboto"/>
              <a:ea typeface="Roboto"/>
              <a:cs typeface="Roboto"/>
              <a:sym typeface="Roboto"/>
            </a:endParaRPr>
          </a:p>
          <a:p>
            <a:pPr indent="-317500" lvl="0" marL="457200" rtl="0" algn="l">
              <a:lnSpc>
                <a:spcPct val="150000"/>
              </a:lnSpc>
              <a:spcBef>
                <a:spcPts val="0"/>
              </a:spcBef>
              <a:spcAft>
                <a:spcPts val="0"/>
              </a:spcAft>
              <a:buClr>
                <a:schemeClr val="accent2"/>
              </a:buClr>
              <a:buSzPts val="1400"/>
              <a:buFont typeface="Roboto"/>
              <a:buAutoNum type="arabicParenR"/>
            </a:pPr>
            <a:r>
              <a:rPr lang="en">
                <a:solidFill>
                  <a:schemeClr val="accent2"/>
                </a:solidFill>
                <a:latin typeface="Roboto"/>
                <a:ea typeface="Roboto"/>
                <a:cs typeface="Roboto"/>
                <a:sym typeface="Roboto"/>
              </a:rPr>
              <a:t>Voting Classifier</a:t>
            </a:r>
            <a:endParaRPr>
              <a:solidFill>
                <a:schemeClr val="accent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59" name="Shape 159"/>
        <p:cNvGrpSpPr/>
        <p:nvPr/>
      </p:nvGrpSpPr>
      <p:grpSpPr>
        <a:xfrm>
          <a:off x="0" y="0"/>
          <a:ext cx="0" cy="0"/>
          <a:chOff x="0" y="0"/>
          <a:chExt cx="0" cy="0"/>
        </a:xfrm>
      </p:grpSpPr>
      <p:sp>
        <p:nvSpPr>
          <p:cNvPr id="160" name="Google Shape;160;p28"/>
          <p:cNvSpPr txBox="1"/>
          <p:nvPr>
            <p:ph type="title"/>
          </p:nvPr>
        </p:nvSpPr>
        <p:spPr>
          <a:xfrm>
            <a:off x="311300" y="522150"/>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Logistic Regression Model</a:t>
            </a:r>
            <a:endParaRPr sz="2100"/>
          </a:p>
        </p:txBody>
      </p:sp>
      <p:sp>
        <p:nvSpPr>
          <p:cNvPr id="161" name="Google Shape;161;p28"/>
          <p:cNvSpPr txBox="1"/>
          <p:nvPr>
            <p:ph idx="1" type="subTitle"/>
          </p:nvPr>
        </p:nvSpPr>
        <p:spPr>
          <a:xfrm>
            <a:off x="-25600" y="1290675"/>
            <a:ext cx="4533600" cy="2894400"/>
          </a:xfrm>
          <a:prstGeom prst="rect">
            <a:avLst/>
          </a:prstGeom>
        </p:spPr>
        <p:txBody>
          <a:bodyPr anchorCtr="0" anchor="t" bIns="91425" lIns="91425" spcFirstLastPara="1" rIns="91425" wrap="square" tIns="91425">
            <a:noAutofit/>
          </a:bodyPr>
          <a:lstStyle/>
          <a:p>
            <a:pPr indent="-309684" lvl="0" marL="457200" rtl="0" algn="l">
              <a:lnSpc>
                <a:spcPct val="80000"/>
              </a:lnSpc>
              <a:spcBef>
                <a:spcPts val="0"/>
              </a:spcBef>
              <a:spcAft>
                <a:spcPts val="0"/>
              </a:spcAft>
              <a:buSzPts val="1277"/>
              <a:buChar char="●"/>
            </a:pPr>
            <a:r>
              <a:rPr lang="en" sz="1276"/>
              <a:t>Logistic regression model was evaluated on a fake news dataset</a:t>
            </a:r>
            <a:endParaRPr sz="1276"/>
          </a:p>
          <a:p>
            <a:pPr indent="0" lvl="0" marL="457200" rtl="0" algn="l">
              <a:lnSpc>
                <a:spcPct val="80000"/>
              </a:lnSpc>
              <a:spcBef>
                <a:spcPts val="0"/>
              </a:spcBef>
              <a:spcAft>
                <a:spcPts val="0"/>
              </a:spcAft>
              <a:buNone/>
            </a:pPr>
            <a:r>
              <a:t/>
            </a:r>
            <a:endParaRPr sz="1276"/>
          </a:p>
          <a:p>
            <a:pPr indent="-309684" lvl="0" marL="457200" rtl="0" algn="l">
              <a:lnSpc>
                <a:spcPct val="80000"/>
              </a:lnSpc>
              <a:spcBef>
                <a:spcPts val="0"/>
              </a:spcBef>
              <a:spcAft>
                <a:spcPts val="0"/>
              </a:spcAft>
              <a:buSzPts val="1277"/>
              <a:buChar char="●"/>
            </a:pPr>
            <a:r>
              <a:rPr lang="en" sz="1276"/>
              <a:t>Model performance was measured using accuracy, precision, recall, and F1 score</a:t>
            </a:r>
            <a:endParaRPr sz="1276"/>
          </a:p>
          <a:p>
            <a:pPr indent="0" lvl="0" marL="457200" rtl="0" algn="l">
              <a:lnSpc>
                <a:spcPct val="80000"/>
              </a:lnSpc>
              <a:spcBef>
                <a:spcPts val="0"/>
              </a:spcBef>
              <a:spcAft>
                <a:spcPts val="0"/>
              </a:spcAft>
              <a:buNone/>
            </a:pPr>
            <a:r>
              <a:t/>
            </a:r>
            <a:endParaRPr sz="1276"/>
          </a:p>
          <a:p>
            <a:pPr indent="-309684" lvl="0" marL="457200" rtl="0" algn="l">
              <a:lnSpc>
                <a:spcPct val="80000"/>
              </a:lnSpc>
              <a:spcBef>
                <a:spcPts val="0"/>
              </a:spcBef>
              <a:spcAft>
                <a:spcPts val="0"/>
              </a:spcAft>
              <a:buSzPts val="1277"/>
              <a:buChar char="●"/>
            </a:pPr>
            <a:r>
              <a:rPr lang="en" sz="1276"/>
              <a:t>Accuracy was 60.3%, indicating the percentage of correctly classified instances of fake news</a:t>
            </a:r>
            <a:endParaRPr sz="1276"/>
          </a:p>
          <a:p>
            <a:pPr indent="0" lvl="0" marL="457200" rtl="0" algn="l">
              <a:lnSpc>
                <a:spcPct val="80000"/>
              </a:lnSpc>
              <a:spcBef>
                <a:spcPts val="0"/>
              </a:spcBef>
              <a:spcAft>
                <a:spcPts val="0"/>
              </a:spcAft>
              <a:buNone/>
            </a:pPr>
            <a:r>
              <a:t/>
            </a:r>
            <a:endParaRPr sz="1276"/>
          </a:p>
          <a:p>
            <a:pPr indent="-309684" lvl="0" marL="457200" rtl="0" algn="l">
              <a:lnSpc>
                <a:spcPct val="80000"/>
              </a:lnSpc>
              <a:spcBef>
                <a:spcPts val="0"/>
              </a:spcBef>
              <a:spcAft>
                <a:spcPts val="0"/>
              </a:spcAft>
              <a:buSzPts val="1277"/>
              <a:buChar char="●"/>
            </a:pPr>
            <a:r>
              <a:rPr lang="en" sz="1276"/>
              <a:t>Precision was 60.9%, indicating the ability of the model to correctly classify instances of fake news</a:t>
            </a:r>
            <a:endParaRPr sz="1276"/>
          </a:p>
          <a:p>
            <a:pPr indent="0" lvl="0" marL="457200" rtl="0" algn="l">
              <a:lnSpc>
                <a:spcPct val="80000"/>
              </a:lnSpc>
              <a:spcBef>
                <a:spcPts val="0"/>
              </a:spcBef>
              <a:spcAft>
                <a:spcPts val="0"/>
              </a:spcAft>
              <a:buNone/>
            </a:pPr>
            <a:r>
              <a:t/>
            </a:r>
            <a:endParaRPr sz="1276"/>
          </a:p>
          <a:p>
            <a:pPr indent="-309684" lvl="0" marL="457200" rtl="0" algn="l">
              <a:lnSpc>
                <a:spcPct val="80000"/>
              </a:lnSpc>
              <a:spcBef>
                <a:spcPts val="0"/>
              </a:spcBef>
              <a:spcAft>
                <a:spcPts val="0"/>
              </a:spcAft>
              <a:buSzPts val="1277"/>
              <a:buChar char="●"/>
            </a:pPr>
            <a:r>
              <a:rPr lang="en" sz="1276"/>
              <a:t>Recall was 48.2%, indicating the ability of the model to detect all instances of fake news</a:t>
            </a:r>
            <a:endParaRPr sz="1276"/>
          </a:p>
          <a:p>
            <a:pPr indent="0" lvl="0" marL="457200" rtl="0" algn="l">
              <a:lnSpc>
                <a:spcPct val="80000"/>
              </a:lnSpc>
              <a:spcBef>
                <a:spcPts val="0"/>
              </a:spcBef>
              <a:spcAft>
                <a:spcPts val="0"/>
              </a:spcAft>
              <a:buNone/>
            </a:pPr>
            <a:r>
              <a:t/>
            </a:r>
            <a:endParaRPr sz="1276"/>
          </a:p>
          <a:p>
            <a:pPr indent="-309684" lvl="0" marL="457200" rtl="0" algn="l">
              <a:lnSpc>
                <a:spcPct val="80000"/>
              </a:lnSpc>
              <a:spcBef>
                <a:spcPts val="0"/>
              </a:spcBef>
              <a:spcAft>
                <a:spcPts val="0"/>
              </a:spcAft>
              <a:buSzPts val="1277"/>
              <a:buChar char="●"/>
            </a:pPr>
            <a:r>
              <a:rPr lang="en" sz="1276"/>
              <a:t>F1 score, which is the harmonic mean of precision and recall, was around 54%</a:t>
            </a:r>
            <a:endParaRPr sz="1276"/>
          </a:p>
          <a:p>
            <a:pPr indent="0" lvl="0" marL="457200" rtl="0" algn="l">
              <a:lnSpc>
                <a:spcPct val="80000"/>
              </a:lnSpc>
              <a:spcBef>
                <a:spcPts val="0"/>
              </a:spcBef>
              <a:spcAft>
                <a:spcPts val="0"/>
              </a:spcAft>
              <a:buNone/>
            </a:pPr>
            <a:r>
              <a:t/>
            </a:r>
            <a:endParaRPr sz="1276"/>
          </a:p>
          <a:p>
            <a:pPr indent="0" lvl="0" marL="457200" rtl="0" algn="l">
              <a:lnSpc>
                <a:spcPct val="80000"/>
              </a:lnSpc>
              <a:spcBef>
                <a:spcPts val="0"/>
              </a:spcBef>
              <a:spcAft>
                <a:spcPts val="0"/>
              </a:spcAft>
              <a:buNone/>
            </a:pPr>
            <a:r>
              <a:t/>
            </a:r>
            <a:endParaRPr sz="1276"/>
          </a:p>
          <a:p>
            <a:pPr indent="0" lvl="0" marL="0" rtl="0" algn="l">
              <a:lnSpc>
                <a:spcPct val="80000"/>
              </a:lnSpc>
              <a:spcBef>
                <a:spcPts val="0"/>
              </a:spcBef>
              <a:spcAft>
                <a:spcPts val="0"/>
              </a:spcAft>
              <a:buSzPts val="275"/>
              <a:buNone/>
            </a:pPr>
            <a:r>
              <a:t/>
            </a:r>
            <a:endParaRPr sz="600"/>
          </a:p>
        </p:txBody>
      </p:sp>
      <p:pic>
        <p:nvPicPr>
          <p:cNvPr id="162" name="Google Shape;162;p28"/>
          <p:cNvPicPr preferRelativeResize="0"/>
          <p:nvPr/>
        </p:nvPicPr>
        <p:blipFill>
          <a:blip r:embed="rId3">
            <a:alphaModFix/>
          </a:blip>
          <a:stretch>
            <a:fillRect/>
          </a:stretch>
        </p:blipFill>
        <p:spPr>
          <a:xfrm>
            <a:off x="5347050" y="944013"/>
            <a:ext cx="3105150" cy="1019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66" name="Shape 166"/>
        <p:cNvGrpSpPr/>
        <p:nvPr/>
      </p:nvGrpSpPr>
      <p:grpSpPr>
        <a:xfrm>
          <a:off x="0" y="0"/>
          <a:ext cx="0" cy="0"/>
          <a:chOff x="0" y="0"/>
          <a:chExt cx="0" cy="0"/>
        </a:xfrm>
      </p:grpSpPr>
      <p:sp>
        <p:nvSpPr>
          <p:cNvPr id="167" name="Google Shape;167;p29"/>
          <p:cNvSpPr txBox="1"/>
          <p:nvPr>
            <p:ph type="title"/>
          </p:nvPr>
        </p:nvSpPr>
        <p:spPr>
          <a:xfrm>
            <a:off x="311300" y="522150"/>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Naive bayes Model</a:t>
            </a:r>
            <a:endParaRPr sz="2100"/>
          </a:p>
        </p:txBody>
      </p:sp>
      <p:sp>
        <p:nvSpPr>
          <p:cNvPr id="168" name="Google Shape;168;p29"/>
          <p:cNvSpPr txBox="1"/>
          <p:nvPr>
            <p:ph idx="1" type="subTitle"/>
          </p:nvPr>
        </p:nvSpPr>
        <p:spPr>
          <a:xfrm>
            <a:off x="-70325" y="1507925"/>
            <a:ext cx="4533600" cy="2894400"/>
          </a:xfrm>
          <a:prstGeom prst="rect">
            <a:avLst/>
          </a:prstGeom>
        </p:spPr>
        <p:txBody>
          <a:bodyPr anchorCtr="0" anchor="t" bIns="91425" lIns="91425" spcFirstLastPara="1" rIns="91425" wrap="square" tIns="91425">
            <a:noAutofit/>
          </a:bodyPr>
          <a:lstStyle/>
          <a:p>
            <a:pPr indent="-309684" lvl="0" marL="457200" rtl="0" algn="l">
              <a:lnSpc>
                <a:spcPct val="80000"/>
              </a:lnSpc>
              <a:spcBef>
                <a:spcPts val="0"/>
              </a:spcBef>
              <a:spcAft>
                <a:spcPts val="0"/>
              </a:spcAft>
              <a:buSzPts val="1277"/>
              <a:buChar char="●"/>
            </a:pPr>
            <a:r>
              <a:rPr lang="en" sz="1276"/>
              <a:t>Naive Bayes</a:t>
            </a:r>
            <a:r>
              <a:rPr lang="en" sz="1276"/>
              <a:t> model was evaluated on a fake news dataset</a:t>
            </a:r>
            <a:endParaRPr sz="1276"/>
          </a:p>
          <a:p>
            <a:pPr indent="0" lvl="0" marL="457200" rtl="0" algn="l">
              <a:lnSpc>
                <a:spcPct val="80000"/>
              </a:lnSpc>
              <a:spcBef>
                <a:spcPts val="0"/>
              </a:spcBef>
              <a:spcAft>
                <a:spcPts val="0"/>
              </a:spcAft>
              <a:buNone/>
            </a:pPr>
            <a:r>
              <a:t/>
            </a:r>
            <a:endParaRPr sz="1276"/>
          </a:p>
          <a:p>
            <a:pPr indent="-309684" lvl="0" marL="457200" rtl="0" algn="l">
              <a:lnSpc>
                <a:spcPct val="80000"/>
              </a:lnSpc>
              <a:spcBef>
                <a:spcPts val="0"/>
              </a:spcBef>
              <a:spcAft>
                <a:spcPts val="0"/>
              </a:spcAft>
              <a:buSzPts val="1277"/>
              <a:buChar char="●"/>
            </a:pPr>
            <a:r>
              <a:rPr lang="en" sz="1276"/>
              <a:t>Model performance was measured using accuracy, precision, recall, and F1 score</a:t>
            </a:r>
            <a:endParaRPr sz="1276"/>
          </a:p>
          <a:p>
            <a:pPr indent="0" lvl="0" marL="457200" rtl="0" algn="l">
              <a:lnSpc>
                <a:spcPct val="80000"/>
              </a:lnSpc>
              <a:spcBef>
                <a:spcPts val="0"/>
              </a:spcBef>
              <a:spcAft>
                <a:spcPts val="0"/>
              </a:spcAft>
              <a:buNone/>
            </a:pPr>
            <a:r>
              <a:t/>
            </a:r>
            <a:endParaRPr sz="1276"/>
          </a:p>
          <a:p>
            <a:pPr indent="-309684" lvl="0" marL="457200" rtl="0" algn="l">
              <a:lnSpc>
                <a:spcPct val="80000"/>
              </a:lnSpc>
              <a:spcBef>
                <a:spcPts val="0"/>
              </a:spcBef>
              <a:spcAft>
                <a:spcPts val="0"/>
              </a:spcAft>
              <a:buSzPts val="1277"/>
              <a:buChar char="●"/>
            </a:pPr>
            <a:r>
              <a:rPr lang="en" sz="1276"/>
              <a:t>The performance metrics can be observed on the right </a:t>
            </a:r>
            <a:endParaRPr sz="1276"/>
          </a:p>
          <a:p>
            <a:pPr indent="0" lvl="0" marL="457200" rtl="0" algn="l">
              <a:lnSpc>
                <a:spcPct val="80000"/>
              </a:lnSpc>
              <a:spcBef>
                <a:spcPts val="0"/>
              </a:spcBef>
              <a:spcAft>
                <a:spcPts val="0"/>
              </a:spcAft>
              <a:buNone/>
            </a:pPr>
            <a:r>
              <a:t/>
            </a:r>
            <a:endParaRPr sz="1276"/>
          </a:p>
          <a:p>
            <a:pPr indent="-309684" lvl="0" marL="457200" rtl="0" algn="l">
              <a:lnSpc>
                <a:spcPct val="80000"/>
              </a:lnSpc>
              <a:spcBef>
                <a:spcPts val="0"/>
              </a:spcBef>
              <a:spcAft>
                <a:spcPts val="0"/>
              </a:spcAft>
              <a:buSzPts val="1277"/>
              <a:buChar char="●"/>
            </a:pPr>
            <a:r>
              <a:rPr lang="en" sz="1276"/>
              <a:t>The Naive Bayes model </a:t>
            </a:r>
            <a:r>
              <a:rPr lang="en" sz="1276"/>
              <a:t>performed</a:t>
            </a:r>
            <a:r>
              <a:rPr lang="en" sz="1276"/>
              <a:t> </a:t>
            </a:r>
            <a:r>
              <a:rPr lang="en" sz="1276"/>
              <a:t>poorly</a:t>
            </a:r>
            <a:r>
              <a:rPr lang="en" sz="1276"/>
              <a:t> giving the least F1 score compared to all the models used in this project</a:t>
            </a:r>
            <a:endParaRPr sz="1276"/>
          </a:p>
          <a:p>
            <a:pPr indent="0" lvl="0" marL="457200" rtl="0" algn="l">
              <a:lnSpc>
                <a:spcPct val="80000"/>
              </a:lnSpc>
              <a:spcBef>
                <a:spcPts val="0"/>
              </a:spcBef>
              <a:spcAft>
                <a:spcPts val="0"/>
              </a:spcAft>
              <a:buNone/>
            </a:pPr>
            <a:r>
              <a:t/>
            </a:r>
            <a:endParaRPr sz="1276"/>
          </a:p>
          <a:p>
            <a:pPr indent="0" lvl="0" marL="457200" rtl="0" algn="l">
              <a:lnSpc>
                <a:spcPct val="80000"/>
              </a:lnSpc>
              <a:spcBef>
                <a:spcPts val="0"/>
              </a:spcBef>
              <a:spcAft>
                <a:spcPts val="0"/>
              </a:spcAft>
              <a:buNone/>
            </a:pPr>
            <a:r>
              <a:t/>
            </a:r>
            <a:endParaRPr sz="1276"/>
          </a:p>
          <a:p>
            <a:pPr indent="0" lvl="0" marL="0" rtl="0" algn="l">
              <a:lnSpc>
                <a:spcPct val="80000"/>
              </a:lnSpc>
              <a:spcBef>
                <a:spcPts val="0"/>
              </a:spcBef>
              <a:spcAft>
                <a:spcPts val="0"/>
              </a:spcAft>
              <a:buSzPts val="275"/>
              <a:buNone/>
            </a:pPr>
            <a:r>
              <a:t/>
            </a:r>
            <a:endParaRPr sz="600"/>
          </a:p>
        </p:txBody>
      </p:sp>
      <p:pic>
        <p:nvPicPr>
          <p:cNvPr id="169" name="Google Shape;169;p29"/>
          <p:cNvPicPr preferRelativeResize="0"/>
          <p:nvPr/>
        </p:nvPicPr>
        <p:blipFill>
          <a:blip r:embed="rId3">
            <a:alphaModFix/>
          </a:blip>
          <a:stretch>
            <a:fillRect/>
          </a:stretch>
        </p:blipFill>
        <p:spPr>
          <a:xfrm>
            <a:off x="5448750" y="2047875"/>
            <a:ext cx="3022200" cy="1047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3" name="Shape 173"/>
        <p:cNvGrpSpPr/>
        <p:nvPr/>
      </p:nvGrpSpPr>
      <p:grpSpPr>
        <a:xfrm>
          <a:off x="0" y="0"/>
          <a:ext cx="0" cy="0"/>
          <a:chOff x="0" y="0"/>
          <a:chExt cx="0" cy="0"/>
        </a:xfrm>
      </p:grpSpPr>
      <p:sp>
        <p:nvSpPr>
          <p:cNvPr id="174" name="Google Shape;174;p30"/>
          <p:cNvSpPr txBox="1"/>
          <p:nvPr>
            <p:ph type="title"/>
          </p:nvPr>
        </p:nvSpPr>
        <p:spPr>
          <a:xfrm>
            <a:off x="311300" y="522150"/>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Support Vector Machines</a:t>
            </a:r>
            <a:endParaRPr sz="2100"/>
          </a:p>
        </p:txBody>
      </p:sp>
      <p:sp>
        <p:nvSpPr>
          <p:cNvPr id="175" name="Google Shape;175;p30"/>
          <p:cNvSpPr txBox="1"/>
          <p:nvPr>
            <p:ph idx="1" type="subTitle"/>
          </p:nvPr>
        </p:nvSpPr>
        <p:spPr>
          <a:xfrm>
            <a:off x="-25600" y="1290675"/>
            <a:ext cx="4533600" cy="2894400"/>
          </a:xfrm>
          <a:prstGeom prst="rect">
            <a:avLst/>
          </a:prstGeom>
        </p:spPr>
        <p:txBody>
          <a:bodyPr anchorCtr="0" anchor="t" bIns="91425" lIns="91425" spcFirstLastPara="1" rIns="91425" wrap="square" tIns="91425">
            <a:noAutofit/>
          </a:bodyPr>
          <a:lstStyle/>
          <a:p>
            <a:pPr indent="-309684" lvl="0" marL="457200" rtl="0" algn="l">
              <a:lnSpc>
                <a:spcPct val="80000"/>
              </a:lnSpc>
              <a:spcBef>
                <a:spcPts val="0"/>
              </a:spcBef>
              <a:spcAft>
                <a:spcPts val="0"/>
              </a:spcAft>
              <a:buSzPts val="1277"/>
              <a:buChar char="●"/>
            </a:pPr>
            <a:r>
              <a:rPr lang="en" sz="1276"/>
              <a:t>Support Vector Machines model</a:t>
            </a:r>
            <a:r>
              <a:rPr lang="en" sz="1276"/>
              <a:t> was evaluated on a fake news dataset</a:t>
            </a:r>
            <a:endParaRPr sz="1276"/>
          </a:p>
          <a:p>
            <a:pPr indent="0" lvl="0" marL="457200" rtl="0" algn="l">
              <a:lnSpc>
                <a:spcPct val="80000"/>
              </a:lnSpc>
              <a:spcBef>
                <a:spcPts val="0"/>
              </a:spcBef>
              <a:spcAft>
                <a:spcPts val="0"/>
              </a:spcAft>
              <a:buNone/>
            </a:pPr>
            <a:r>
              <a:t/>
            </a:r>
            <a:endParaRPr sz="1276"/>
          </a:p>
          <a:p>
            <a:pPr indent="-309684" lvl="0" marL="457200" rtl="0" algn="l">
              <a:lnSpc>
                <a:spcPct val="80000"/>
              </a:lnSpc>
              <a:spcBef>
                <a:spcPts val="0"/>
              </a:spcBef>
              <a:spcAft>
                <a:spcPts val="0"/>
              </a:spcAft>
              <a:buSzPts val="1277"/>
              <a:buChar char="●"/>
            </a:pPr>
            <a:r>
              <a:rPr lang="en" sz="1276"/>
              <a:t>Performance evaluation of SVM on the fake news dataset involves using metrics such as accuracy, precision, recall, and F1 score</a:t>
            </a:r>
            <a:endParaRPr sz="1276"/>
          </a:p>
          <a:p>
            <a:pPr indent="0" lvl="0" marL="457200" rtl="0" algn="l">
              <a:lnSpc>
                <a:spcPct val="80000"/>
              </a:lnSpc>
              <a:spcBef>
                <a:spcPts val="0"/>
              </a:spcBef>
              <a:spcAft>
                <a:spcPts val="0"/>
              </a:spcAft>
              <a:buNone/>
            </a:pPr>
            <a:r>
              <a:t/>
            </a:r>
            <a:endParaRPr sz="1276"/>
          </a:p>
          <a:p>
            <a:pPr indent="-309684" lvl="0" marL="457200" rtl="0" algn="l">
              <a:lnSpc>
                <a:spcPct val="80000"/>
              </a:lnSpc>
              <a:spcBef>
                <a:spcPts val="0"/>
              </a:spcBef>
              <a:spcAft>
                <a:spcPts val="0"/>
              </a:spcAft>
              <a:buSzPts val="1277"/>
              <a:buChar char="●"/>
            </a:pPr>
            <a:r>
              <a:rPr lang="en" sz="1276"/>
              <a:t>SVM finds the best separating hyperplane between the two classes of data</a:t>
            </a:r>
            <a:endParaRPr sz="1276"/>
          </a:p>
          <a:p>
            <a:pPr indent="0" lvl="0" marL="457200" rtl="0" algn="l">
              <a:lnSpc>
                <a:spcPct val="80000"/>
              </a:lnSpc>
              <a:spcBef>
                <a:spcPts val="0"/>
              </a:spcBef>
              <a:spcAft>
                <a:spcPts val="0"/>
              </a:spcAft>
              <a:buNone/>
            </a:pPr>
            <a:r>
              <a:t/>
            </a:r>
            <a:endParaRPr sz="1276"/>
          </a:p>
          <a:p>
            <a:pPr indent="-309684" lvl="0" marL="457200" rtl="0" algn="l">
              <a:lnSpc>
                <a:spcPct val="80000"/>
              </a:lnSpc>
              <a:spcBef>
                <a:spcPts val="0"/>
              </a:spcBef>
              <a:spcAft>
                <a:spcPts val="0"/>
              </a:spcAft>
              <a:buSzPts val="1277"/>
              <a:buChar char="●"/>
            </a:pPr>
            <a:r>
              <a:rPr lang="en" sz="1276"/>
              <a:t>The effectiveness of SVM in classifying fake news can be measured by its ability to correctly classify true positives and true negatives while minimizing false positives and false negatives</a:t>
            </a:r>
            <a:endParaRPr sz="1276"/>
          </a:p>
          <a:p>
            <a:pPr indent="0" lvl="0" marL="457200" rtl="0" algn="l">
              <a:lnSpc>
                <a:spcPct val="80000"/>
              </a:lnSpc>
              <a:spcBef>
                <a:spcPts val="0"/>
              </a:spcBef>
              <a:spcAft>
                <a:spcPts val="0"/>
              </a:spcAft>
              <a:buNone/>
            </a:pPr>
            <a:r>
              <a:t/>
            </a:r>
            <a:endParaRPr sz="1276"/>
          </a:p>
          <a:p>
            <a:pPr indent="-309684" lvl="0" marL="457200" rtl="0" algn="l">
              <a:lnSpc>
                <a:spcPct val="80000"/>
              </a:lnSpc>
              <a:spcBef>
                <a:spcPts val="0"/>
              </a:spcBef>
              <a:spcAft>
                <a:spcPts val="0"/>
              </a:spcAft>
              <a:buSzPts val="1277"/>
              <a:buChar char="●"/>
            </a:pPr>
            <a:r>
              <a:rPr lang="en" sz="1276"/>
              <a:t>By observing the metrics we can say that the model is an overfitting model </a:t>
            </a:r>
            <a:endParaRPr sz="1276"/>
          </a:p>
          <a:p>
            <a:pPr indent="0" lvl="0" marL="457200" rtl="0" algn="l">
              <a:lnSpc>
                <a:spcPct val="80000"/>
              </a:lnSpc>
              <a:spcBef>
                <a:spcPts val="0"/>
              </a:spcBef>
              <a:spcAft>
                <a:spcPts val="0"/>
              </a:spcAft>
              <a:buNone/>
            </a:pPr>
            <a:r>
              <a:t/>
            </a:r>
            <a:endParaRPr sz="1276"/>
          </a:p>
          <a:p>
            <a:pPr indent="0" lvl="0" marL="457200" rtl="0" algn="l">
              <a:lnSpc>
                <a:spcPct val="80000"/>
              </a:lnSpc>
              <a:spcBef>
                <a:spcPts val="0"/>
              </a:spcBef>
              <a:spcAft>
                <a:spcPts val="0"/>
              </a:spcAft>
              <a:buNone/>
            </a:pPr>
            <a:r>
              <a:t/>
            </a:r>
            <a:endParaRPr sz="1276"/>
          </a:p>
          <a:p>
            <a:pPr indent="0" lvl="0" marL="0" rtl="0" algn="l">
              <a:lnSpc>
                <a:spcPct val="80000"/>
              </a:lnSpc>
              <a:spcBef>
                <a:spcPts val="0"/>
              </a:spcBef>
              <a:spcAft>
                <a:spcPts val="0"/>
              </a:spcAft>
              <a:buSzPts val="275"/>
              <a:buNone/>
            </a:pPr>
            <a:r>
              <a:t/>
            </a:r>
            <a:endParaRPr sz="600"/>
          </a:p>
        </p:txBody>
      </p:sp>
      <p:pic>
        <p:nvPicPr>
          <p:cNvPr id="176" name="Google Shape;176;p30"/>
          <p:cNvPicPr preferRelativeResize="0"/>
          <p:nvPr/>
        </p:nvPicPr>
        <p:blipFill>
          <a:blip r:embed="rId3">
            <a:alphaModFix/>
          </a:blip>
          <a:stretch>
            <a:fillRect/>
          </a:stretch>
        </p:blipFill>
        <p:spPr>
          <a:xfrm>
            <a:off x="5525250" y="2848900"/>
            <a:ext cx="2676525" cy="1019175"/>
          </a:xfrm>
          <a:prstGeom prst="rect">
            <a:avLst/>
          </a:prstGeom>
          <a:noFill/>
          <a:ln>
            <a:noFill/>
          </a:ln>
        </p:spPr>
      </p:pic>
      <p:pic>
        <p:nvPicPr>
          <p:cNvPr id="177" name="Google Shape;177;p30"/>
          <p:cNvPicPr preferRelativeResize="0"/>
          <p:nvPr/>
        </p:nvPicPr>
        <p:blipFill>
          <a:blip r:embed="rId4">
            <a:alphaModFix/>
          </a:blip>
          <a:stretch>
            <a:fillRect/>
          </a:stretch>
        </p:blipFill>
        <p:spPr>
          <a:xfrm>
            <a:off x="5525250" y="1004025"/>
            <a:ext cx="2676525" cy="1085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81" name="Shape 181"/>
        <p:cNvGrpSpPr/>
        <p:nvPr/>
      </p:nvGrpSpPr>
      <p:grpSpPr>
        <a:xfrm>
          <a:off x="0" y="0"/>
          <a:ext cx="0" cy="0"/>
          <a:chOff x="0" y="0"/>
          <a:chExt cx="0" cy="0"/>
        </a:xfrm>
      </p:grpSpPr>
      <p:sp>
        <p:nvSpPr>
          <p:cNvPr id="182" name="Google Shape;182;p31"/>
          <p:cNvSpPr txBox="1"/>
          <p:nvPr>
            <p:ph type="title"/>
          </p:nvPr>
        </p:nvSpPr>
        <p:spPr>
          <a:xfrm>
            <a:off x="311300" y="522150"/>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Random Forest</a:t>
            </a:r>
            <a:r>
              <a:rPr lang="en" sz="2100"/>
              <a:t> Model</a:t>
            </a:r>
            <a:endParaRPr sz="2100"/>
          </a:p>
        </p:txBody>
      </p:sp>
      <p:sp>
        <p:nvSpPr>
          <p:cNvPr id="183" name="Google Shape;183;p31"/>
          <p:cNvSpPr txBox="1"/>
          <p:nvPr>
            <p:ph idx="1" type="subTitle"/>
          </p:nvPr>
        </p:nvSpPr>
        <p:spPr>
          <a:xfrm>
            <a:off x="-25600" y="1290675"/>
            <a:ext cx="4533600" cy="2894400"/>
          </a:xfrm>
          <a:prstGeom prst="rect">
            <a:avLst/>
          </a:prstGeom>
        </p:spPr>
        <p:txBody>
          <a:bodyPr anchorCtr="0" anchor="t" bIns="91425" lIns="91425" spcFirstLastPara="1" rIns="91425" wrap="square" tIns="91425">
            <a:noAutofit/>
          </a:bodyPr>
          <a:lstStyle/>
          <a:p>
            <a:pPr indent="-309684" lvl="0" marL="457200" rtl="0" algn="l">
              <a:lnSpc>
                <a:spcPct val="80000"/>
              </a:lnSpc>
              <a:spcBef>
                <a:spcPts val="0"/>
              </a:spcBef>
              <a:spcAft>
                <a:spcPts val="0"/>
              </a:spcAft>
              <a:buSzPts val="1277"/>
              <a:buChar char="●"/>
            </a:pPr>
            <a:r>
              <a:rPr lang="en" sz="1276"/>
              <a:t>Random Forest</a:t>
            </a:r>
            <a:r>
              <a:rPr lang="en" sz="1276"/>
              <a:t> model was evaluated on the fake news dataset</a:t>
            </a:r>
            <a:endParaRPr sz="1276"/>
          </a:p>
          <a:p>
            <a:pPr indent="0" lvl="0" marL="457200" rtl="0" algn="l">
              <a:lnSpc>
                <a:spcPct val="80000"/>
              </a:lnSpc>
              <a:spcBef>
                <a:spcPts val="0"/>
              </a:spcBef>
              <a:spcAft>
                <a:spcPts val="0"/>
              </a:spcAft>
              <a:buNone/>
            </a:pPr>
            <a:r>
              <a:t/>
            </a:r>
            <a:endParaRPr sz="1276"/>
          </a:p>
          <a:p>
            <a:pPr indent="-309684" lvl="0" marL="457200" rtl="0" algn="l">
              <a:lnSpc>
                <a:spcPct val="80000"/>
              </a:lnSpc>
              <a:spcBef>
                <a:spcPts val="0"/>
              </a:spcBef>
              <a:spcAft>
                <a:spcPts val="0"/>
              </a:spcAft>
              <a:buSzPts val="1277"/>
              <a:buChar char="●"/>
            </a:pPr>
            <a:r>
              <a:rPr lang="en" sz="1276"/>
              <a:t>The model performs better than the SVM model slightly</a:t>
            </a:r>
            <a:endParaRPr sz="1276"/>
          </a:p>
          <a:p>
            <a:pPr indent="0" lvl="0" marL="457200" rtl="0" algn="l">
              <a:lnSpc>
                <a:spcPct val="80000"/>
              </a:lnSpc>
              <a:spcBef>
                <a:spcPts val="0"/>
              </a:spcBef>
              <a:spcAft>
                <a:spcPts val="0"/>
              </a:spcAft>
              <a:buNone/>
            </a:pPr>
            <a:r>
              <a:t/>
            </a:r>
            <a:endParaRPr sz="1276"/>
          </a:p>
          <a:p>
            <a:pPr indent="-309684" lvl="0" marL="457200" rtl="0" algn="l">
              <a:lnSpc>
                <a:spcPct val="80000"/>
              </a:lnSpc>
              <a:spcBef>
                <a:spcPts val="0"/>
              </a:spcBef>
              <a:spcAft>
                <a:spcPts val="0"/>
              </a:spcAft>
              <a:buSzPts val="1277"/>
              <a:buChar char="●"/>
            </a:pPr>
            <a:r>
              <a:rPr lang="en" sz="1276"/>
              <a:t>By observing the </a:t>
            </a:r>
            <a:r>
              <a:rPr lang="en" sz="1276"/>
              <a:t>performance</a:t>
            </a:r>
            <a:r>
              <a:rPr lang="en" sz="1276"/>
              <a:t> metrics of the training and testing data we can say that the model is overfitting the data </a:t>
            </a:r>
            <a:endParaRPr sz="1276"/>
          </a:p>
          <a:p>
            <a:pPr indent="0" lvl="0" marL="0" rtl="0" algn="l">
              <a:lnSpc>
                <a:spcPct val="80000"/>
              </a:lnSpc>
              <a:spcBef>
                <a:spcPts val="0"/>
              </a:spcBef>
              <a:spcAft>
                <a:spcPts val="0"/>
              </a:spcAft>
              <a:buNone/>
            </a:pPr>
            <a:r>
              <a:t/>
            </a:r>
            <a:endParaRPr sz="1276"/>
          </a:p>
          <a:p>
            <a:pPr indent="-309684" lvl="0" marL="457200" rtl="0" algn="l">
              <a:lnSpc>
                <a:spcPct val="80000"/>
              </a:lnSpc>
              <a:spcBef>
                <a:spcPts val="0"/>
              </a:spcBef>
              <a:spcAft>
                <a:spcPts val="0"/>
              </a:spcAft>
              <a:buSzPts val="1277"/>
              <a:buChar char="●"/>
            </a:pPr>
            <a:r>
              <a:rPr lang="en" sz="1276"/>
              <a:t>The concept of hyperparameter tuning on Random Forest </a:t>
            </a:r>
            <a:r>
              <a:rPr lang="en" sz="1276"/>
              <a:t>classifier</a:t>
            </a:r>
            <a:r>
              <a:rPr lang="en" sz="1276"/>
              <a:t> gave the best performance </a:t>
            </a:r>
            <a:r>
              <a:rPr lang="en" sz="1276"/>
              <a:t>metrics</a:t>
            </a:r>
            <a:r>
              <a:rPr lang="en" sz="1276"/>
              <a:t> compared to the other models used in this project</a:t>
            </a:r>
            <a:endParaRPr sz="1276"/>
          </a:p>
          <a:p>
            <a:pPr indent="0" lvl="0" marL="0" rtl="0" algn="l">
              <a:lnSpc>
                <a:spcPct val="80000"/>
              </a:lnSpc>
              <a:spcBef>
                <a:spcPts val="0"/>
              </a:spcBef>
              <a:spcAft>
                <a:spcPts val="0"/>
              </a:spcAft>
              <a:buNone/>
            </a:pPr>
            <a:r>
              <a:t/>
            </a:r>
            <a:endParaRPr sz="1276"/>
          </a:p>
          <a:p>
            <a:pPr indent="-309684" lvl="0" marL="457200" rtl="0" algn="l">
              <a:lnSpc>
                <a:spcPct val="80000"/>
              </a:lnSpc>
              <a:spcBef>
                <a:spcPts val="0"/>
              </a:spcBef>
              <a:spcAft>
                <a:spcPts val="0"/>
              </a:spcAft>
              <a:buSzPts val="1277"/>
              <a:buChar char="●"/>
            </a:pPr>
            <a:r>
              <a:rPr lang="en" sz="1276"/>
              <a:t>Hence, the Random Forest model has been chosen as the best performing model</a:t>
            </a:r>
            <a:endParaRPr sz="1276"/>
          </a:p>
          <a:p>
            <a:pPr indent="0" lvl="0" marL="457200" rtl="0" algn="l">
              <a:lnSpc>
                <a:spcPct val="80000"/>
              </a:lnSpc>
              <a:spcBef>
                <a:spcPts val="0"/>
              </a:spcBef>
              <a:spcAft>
                <a:spcPts val="0"/>
              </a:spcAft>
              <a:buNone/>
            </a:pPr>
            <a:r>
              <a:t/>
            </a:r>
            <a:endParaRPr sz="1276"/>
          </a:p>
          <a:p>
            <a:pPr indent="0" lvl="0" marL="457200" rtl="0" algn="l">
              <a:lnSpc>
                <a:spcPct val="80000"/>
              </a:lnSpc>
              <a:spcBef>
                <a:spcPts val="0"/>
              </a:spcBef>
              <a:spcAft>
                <a:spcPts val="0"/>
              </a:spcAft>
              <a:buNone/>
            </a:pPr>
            <a:r>
              <a:t/>
            </a:r>
            <a:endParaRPr sz="1276"/>
          </a:p>
          <a:p>
            <a:pPr indent="0" lvl="0" marL="0" rtl="0" algn="l">
              <a:lnSpc>
                <a:spcPct val="80000"/>
              </a:lnSpc>
              <a:spcBef>
                <a:spcPts val="0"/>
              </a:spcBef>
              <a:spcAft>
                <a:spcPts val="0"/>
              </a:spcAft>
              <a:buSzPts val="275"/>
              <a:buNone/>
            </a:pPr>
            <a:r>
              <a:t/>
            </a:r>
            <a:endParaRPr sz="600"/>
          </a:p>
        </p:txBody>
      </p:sp>
      <p:pic>
        <p:nvPicPr>
          <p:cNvPr id="184" name="Google Shape;184;p31"/>
          <p:cNvPicPr preferRelativeResize="0"/>
          <p:nvPr/>
        </p:nvPicPr>
        <p:blipFill>
          <a:blip r:embed="rId3">
            <a:alphaModFix/>
          </a:blip>
          <a:stretch>
            <a:fillRect/>
          </a:stretch>
        </p:blipFill>
        <p:spPr>
          <a:xfrm>
            <a:off x="5114050" y="1206650"/>
            <a:ext cx="3581400" cy="1066800"/>
          </a:xfrm>
          <a:prstGeom prst="rect">
            <a:avLst/>
          </a:prstGeom>
          <a:noFill/>
          <a:ln>
            <a:noFill/>
          </a:ln>
        </p:spPr>
      </p:pic>
      <p:pic>
        <p:nvPicPr>
          <p:cNvPr id="185" name="Google Shape;185;p31"/>
          <p:cNvPicPr preferRelativeResize="0"/>
          <p:nvPr/>
        </p:nvPicPr>
        <p:blipFill>
          <a:blip r:embed="rId4">
            <a:alphaModFix/>
          </a:blip>
          <a:stretch>
            <a:fillRect/>
          </a:stretch>
        </p:blipFill>
        <p:spPr>
          <a:xfrm>
            <a:off x="5114050" y="2571750"/>
            <a:ext cx="3581400" cy="1076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71" name="Google Shape;71;p14"/>
          <p:cNvSpPr txBox="1"/>
          <p:nvPr/>
        </p:nvSpPr>
        <p:spPr>
          <a:xfrm>
            <a:off x="126325" y="1294300"/>
            <a:ext cx="8891400" cy="3740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Fake news is a type of false or misleading information that is deliberately spread through traditional or social media platforms.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spread of fake news has become a major problem in recent years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Fake news can have serious consequences. Ex: It can affect public opinion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Therefore, detecting and combating fake news has become a priority for many individuals, organizations, and governments around the world</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The goal of this project is to develop a model that can accurately classify the veracity of political statements using the LIAR dataset. Specifically, the model will predict whether a statement is true or false</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89" name="Shape 189"/>
        <p:cNvGrpSpPr/>
        <p:nvPr/>
      </p:nvGrpSpPr>
      <p:grpSpPr>
        <a:xfrm>
          <a:off x="0" y="0"/>
          <a:ext cx="0" cy="0"/>
          <a:chOff x="0" y="0"/>
          <a:chExt cx="0" cy="0"/>
        </a:xfrm>
      </p:grpSpPr>
      <p:sp>
        <p:nvSpPr>
          <p:cNvPr id="190" name="Google Shape;190;p32"/>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Voting Classifier </a:t>
            </a:r>
            <a:endParaRPr/>
          </a:p>
        </p:txBody>
      </p:sp>
      <p:sp>
        <p:nvSpPr>
          <p:cNvPr id="191" name="Google Shape;191;p32"/>
          <p:cNvSpPr txBox="1"/>
          <p:nvPr/>
        </p:nvSpPr>
        <p:spPr>
          <a:xfrm>
            <a:off x="16100" y="780175"/>
            <a:ext cx="4294800" cy="408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a:latin typeface="Roboto"/>
              <a:ea typeface="Roboto"/>
              <a:cs typeface="Roboto"/>
              <a:sym typeface="Roboto"/>
            </a:endParaRPr>
          </a:p>
          <a:p>
            <a:pPr indent="-298450" lvl="0" marL="457200" rtl="0" algn="l">
              <a:lnSpc>
                <a:spcPct val="115000"/>
              </a:lnSpc>
              <a:spcBef>
                <a:spcPts val="1500"/>
              </a:spcBef>
              <a:spcAft>
                <a:spcPts val="0"/>
              </a:spcAft>
              <a:buClr>
                <a:schemeClr val="accent2"/>
              </a:buClr>
              <a:buSzPts val="1100"/>
              <a:buChar char="●"/>
            </a:pPr>
            <a:r>
              <a:rPr lang="en">
                <a:solidFill>
                  <a:schemeClr val="accent2"/>
                </a:solidFill>
                <a:latin typeface="Roboto"/>
                <a:ea typeface="Roboto"/>
                <a:cs typeface="Roboto"/>
                <a:sym typeface="Roboto"/>
              </a:rPr>
              <a:t>Voting classifier is an ensemble machine learning model that combines multiple algorithms to improve the overall performance</a:t>
            </a:r>
            <a:endParaRPr>
              <a:solidFill>
                <a:schemeClr val="accent2"/>
              </a:solidFill>
              <a:latin typeface="Roboto"/>
              <a:ea typeface="Roboto"/>
              <a:cs typeface="Roboto"/>
              <a:sym typeface="Roboto"/>
            </a:endParaRPr>
          </a:p>
          <a:p>
            <a:pPr indent="0" lvl="0" marL="0" rtl="0" algn="l">
              <a:lnSpc>
                <a:spcPct val="115000"/>
              </a:lnSpc>
              <a:spcBef>
                <a:spcPts val="1200"/>
              </a:spcBef>
              <a:spcAft>
                <a:spcPts val="0"/>
              </a:spcAft>
              <a:buNone/>
            </a:pPr>
            <a:r>
              <a:t/>
            </a:r>
            <a:endParaRPr>
              <a:solidFill>
                <a:schemeClr val="accent2"/>
              </a:solidFill>
              <a:latin typeface="Roboto"/>
              <a:ea typeface="Roboto"/>
              <a:cs typeface="Roboto"/>
              <a:sym typeface="Roboto"/>
            </a:endParaRPr>
          </a:p>
          <a:p>
            <a:pPr indent="-298450" lvl="0" marL="457200" rtl="0" algn="l">
              <a:lnSpc>
                <a:spcPct val="115000"/>
              </a:lnSpc>
              <a:spcBef>
                <a:spcPts val="1200"/>
              </a:spcBef>
              <a:spcAft>
                <a:spcPts val="0"/>
              </a:spcAft>
              <a:buClr>
                <a:schemeClr val="accent2"/>
              </a:buClr>
              <a:buSzPts val="1100"/>
              <a:buFont typeface="Roboto"/>
              <a:buChar char="●"/>
            </a:pPr>
            <a:r>
              <a:rPr lang="en">
                <a:solidFill>
                  <a:schemeClr val="accent2"/>
                </a:solidFill>
                <a:latin typeface="Roboto"/>
                <a:ea typeface="Roboto"/>
                <a:cs typeface="Roboto"/>
                <a:sym typeface="Roboto"/>
              </a:rPr>
              <a:t>It can be used for both classification and regression tasks.</a:t>
            </a:r>
            <a:endParaRPr>
              <a:solidFill>
                <a:schemeClr val="accent2"/>
              </a:solidFill>
              <a:latin typeface="Roboto"/>
              <a:ea typeface="Roboto"/>
              <a:cs typeface="Roboto"/>
              <a:sym typeface="Roboto"/>
            </a:endParaRPr>
          </a:p>
          <a:p>
            <a:pPr indent="0" lvl="0" marL="457200" rtl="0" algn="l">
              <a:lnSpc>
                <a:spcPct val="115000"/>
              </a:lnSpc>
              <a:spcBef>
                <a:spcPts val="1200"/>
              </a:spcBef>
              <a:spcAft>
                <a:spcPts val="0"/>
              </a:spcAft>
              <a:buNone/>
            </a:pPr>
            <a:r>
              <a:t/>
            </a:r>
            <a:endParaRPr>
              <a:solidFill>
                <a:schemeClr val="accent2"/>
              </a:solidFill>
              <a:latin typeface="Roboto"/>
              <a:ea typeface="Roboto"/>
              <a:cs typeface="Roboto"/>
              <a:sym typeface="Roboto"/>
            </a:endParaRPr>
          </a:p>
          <a:p>
            <a:pPr indent="-298450" lvl="0" marL="457200" rtl="0" algn="l">
              <a:lnSpc>
                <a:spcPct val="115000"/>
              </a:lnSpc>
              <a:spcBef>
                <a:spcPts val="1200"/>
              </a:spcBef>
              <a:spcAft>
                <a:spcPts val="0"/>
              </a:spcAft>
              <a:buClr>
                <a:schemeClr val="accent2"/>
              </a:buClr>
              <a:buSzPts val="1100"/>
              <a:buChar char="●"/>
            </a:pPr>
            <a:r>
              <a:rPr lang="en">
                <a:solidFill>
                  <a:schemeClr val="accent2"/>
                </a:solidFill>
                <a:latin typeface="Roboto"/>
                <a:ea typeface="Roboto"/>
                <a:cs typeface="Roboto"/>
                <a:sym typeface="Roboto"/>
              </a:rPr>
              <a:t>In this project, we used a voting classifier that combined logistic regression, decision tree, and SVM models to classify the LIAR dataset</a:t>
            </a:r>
            <a:endParaRPr>
              <a:solidFill>
                <a:schemeClr val="accent2"/>
              </a:solidFill>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pic>
        <p:nvPicPr>
          <p:cNvPr id="192" name="Google Shape;192;p32"/>
          <p:cNvPicPr preferRelativeResize="0"/>
          <p:nvPr/>
        </p:nvPicPr>
        <p:blipFill>
          <a:blip r:embed="rId3">
            <a:alphaModFix/>
          </a:blip>
          <a:stretch>
            <a:fillRect/>
          </a:stretch>
        </p:blipFill>
        <p:spPr>
          <a:xfrm>
            <a:off x="5798625" y="2128838"/>
            <a:ext cx="2466975" cy="885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96" name="Shape 196"/>
        <p:cNvGrpSpPr/>
        <p:nvPr/>
      </p:nvGrpSpPr>
      <p:grpSpPr>
        <a:xfrm>
          <a:off x="0" y="0"/>
          <a:ext cx="0" cy="0"/>
          <a:chOff x="0" y="0"/>
          <a:chExt cx="0" cy="0"/>
        </a:xfrm>
      </p:grpSpPr>
      <p:sp>
        <p:nvSpPr>
          <p:cNvPr id="197" name="Google Shape;197;p33"/>
          <p:cNvSpPr txBox="1"/>
          <p:nvPr>
            <p:ph type="title"/>
          </p:nvPr>
        </p:nvSpPr>
        <p:spPr>
          <a:xfrm>
            <a:off x="268900" y="200350"/>
            <a:ext cx="4175100" cy="11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Hyperparmeter Tuning of Random Forest using Grid Search CV</a:t>
            </a:r>
            <a:endParaRPr sz="1820"/>
          </a:p>
        </p:txBody>
      </p:sp>
      <p:sp>
        <p:nvSpPr>
          <p:cNvPr id="198" name="Google Shape;198;p33"/>
          <p:cNvSpPr txBox="1"/>
          <p:nvPr/>
        </p:nvSpPr>
        <p:spPr>
          <a:xfrm>
            <a:off x="0" y="1019750"/>
            <a:ext cx="4394400" cy="4217400"/>
          </a:xfrm>
          <a:prstGeom prst="rect">
            <a:avLst/>
          </a:prstGeom>
          <a:noFill/>
          <a:ln>
            <a:noFill/>
          </a:ln>
        </p:spPr>
        <p:txBody>
          <a:bodyPr anchorCtr="0" anchor="t" bIns="91425" lIns="91425" spcFirstLastPara="1" rIns="91425" wrap="square" tIns="91425">
            <a:spAutoFit/>
          </a:bodyPr>
          <a:lstStyle/>
          <a:p>
            <a:pPr indent="-317500" lvl="0" marL="457200" rtl="0" algn="just">
              <a:lnSpc>
                <a:spcPct val="100000"/>
              </a:lnSpc>
              <a:spcBef>
                <a:spcPts val="0"/>
              </a:spcBef>
              <a:spcAft>
                <a:spcPts val="0"/>
              </a:spcAft>
              <a:buClr>
                <a:schemeClr val="accent2"/>
              </a:buClr>
              <a:buSzPts val="1400"/>
              <a:buFont typeface="Roboto"/>
              <a:buChar char="●"/>
            </a:pPr>
            <a:r>
              <a:rPr lang="en">
                <a:solidFill>
                  <a:schemeClr val="accent2"/>
                </a:solidFill>
                <a:latin typeface="Roboto"/>
                <a:ea typeface="Roboto"/>
                <a:cs typeface="Roboto"/>
                <a:sym typeface="Roboto"/>
              </a:rPr>
              <a:t>Hyperparameter tuning is an important step in machine learning to improve the performance of models</a:t>
            </a:r>
            <a:endParaRPr>
              <a:solidFill>
                <a:schemeClr val="accent2"/>
              </a:solidFill>
              <a:latin typeface="Roboto"/>
              <a:ea typeface="Roboto"/>
              <a:cs typeface="Roboto"/>
              <a:sym typeface="Roboto"/>
            </a:endParaRPr>
          </a:p>
          <a:p>
            <a:pPr indent="0" lvl="0" marL="457200" rtl="0" algn="just">
              <a:lnSpc>
                <a:spcPct val="100000"/>
              </a:lnSpc>
              <a:spcBef>
                <a:spcPts val="0"/>
              </a:spcBef>
              <a:spcAft>
                <a:spcPts val="0"/>
              </a:spcAft>
              <a:buNone/>
            </a:pPr>
            <a:r>
              <a:t/>
            </a:r>
            <a:endParaRPr sz="800">
              <a:solidFill>
                <a:schemeClr val="accent2"/>
              </a:solidFill>
              <a:latin typeface="Roboto"/>
              <a:ea typeface="Roboto"/>
              <a:cs typeface="Roboto"/>
              <a:sym typeface="Roboto"/>
            </a:endParaRPr>
          </a:p>
          <a:p>
            <a:pPr indent="-317500" lvl="0" marL="457200" rtl="0" algn="just">
              <a:lnSpc>
                <a:spcPct val="100000"/>
              </a:lnSpc>
              <a:spcBef>
                <a:spcPts val="0"/>
              </a:spcBef>
              <a:spcAft>
                <a:spcPts val="0"/>
              </a:spcAft>
              <a:buClr>
                <a:schemeClr val="accent2"/>
              </a:buClr>
              <a:buSzPts val="1400"/>
              <a:buFont typeface="Roboto"/>
              <a:buChar char="●"/>
            </a:pPr>
            <a:r>
              <a:rPr lang="en">
                <a:solidFill>
                  <a:schemeClr val="accent2"/>
                </a:solidFill>
                <a:latin typeface="Roboto"/>
                <a:ea typeface="Roboto"/>
                <a:cs typeface="Roboto"/>
                <a:sym typeface="Roboto"/>
              </a:rPr>
              <a:t>Random forest is a popular ensemble learning method that can improve the accuracy of predictions</a:t>
            </a:r>
            <a:endParaRPr>
              <a:solidFill>
                <a:schemeClr val="accent2"/>
              </a:solidFill>
              <a:latin typeface="Roboto"/>
              <a:ea typeface="Roboto"/>
              <a:cs typeface="Roboto"/>
              <a:sym typeface="Roboto"/>
            </a:endParaRPr>
          </a:p>
          <a:p>
            <a:pPr indent="0" lvl="0" marL="457200" rtl="0" algn="just">
              <a:lnSpc>
                <a:spcPct val="100000"/>
              </a:lnSpc>
              <a:spcBef>
                <a:spcPts val="0"/>
              </a:spcBef>
              <a:spcAft>
                <a:spcPts val="0"/>
              </a:spcAft>
              <a:buNone/>
            </a:pPr>
            <a:r>
              <a:t/>
            </a:r>
            <a:endParaRPr sz="800">
              <a:solidFill>
                <a:schemeClr val="accent2"/>
              </a:solidFill>
              <a:latin typeface="Roboto"/>
              <a:ea typeface="Roboto"/>
              <a:cs typeface="Roboto"/>
              <a:sym typeface="Roboto"/>
            </a:endParaRPr>
          </a:p>
          <a:p>
            <a:pPr indent="-317500" lvl="0" marL="457200" rtl="0" algn="just">
              <a:lnSpc>
                <a:spcPct val="100000"/>
              </a:lnSpc>
              <a:spcBef>
                <a:spcPts val="0"/>
              </a:spcBef>
              <a:spcAft>
                <a:spcPts val="0"/>
              </a:spcAft>
              <a:buClr>
                <a:schemeClr val="accent2"/>
              </a:buClr>
              <a:buSzPts val="1400"/>
              <a:buFont typeface="Roboto"/>
              <a:buChar char="●"/>
            </a:pPr>
            <a:r>
              <a:rPr lang="en">
                <a:solidFill>
                  <a:schemeClr val="accent2"/>
                </a:solidFill>
                <a:latin typeface="Roboto"/>
                <a:ea typeface="Roboto"/>
                <a:cs typeface="Roboto"/>
                <a:sym typeface="Roboto"/>
              </a:rPr>
              <a:t>In this project, we used grid search CV to find the optimal hyperparameters for the random forest model, which include the number of trees in the forest, the maximum depth of the trees, and the minimum number of samples required to split a node</a:t>
            </a:r>
            <a:endParaRPr>
              <a:solidFill>
                <a:schemeClr val="accent2"/>
              </a:solidFill>
              <a:latin typeface="Roboto"/>
              <a:ea typeface="Roboto"/>
              <a:cs typeface="Roboto"/>
              <a:sym typeface="Roboto"/>
            </a:endParaRPr>
          </a:p>
          <a:p>
            <a:pPr indent="0" lvl="0" marL="457200" rtl="0" algn="just">
              <a:lnSpc>
                <a:spcPct val="100000"/>
              </a:lnSpc>
              <a:spcBef>
                <a:spcPts val="0"/>
              </a:spcBef>
              <a:spcAft>
                <a:spcPts val="0"/>
              </a:spcAft>
              <a:buNone/>
            </a:pPr>
            <a:r>
              <a:t/>
            </a:r>
            <a:endParaRPr sz="800">
              <a:solidFill>
                <a:schemeClr val="accent2"/>
              </a:solidFill>
              <a:latin typeface="Roboto"/>
              <a:ea typeface="Roboto"/>
              <a:cs typeface="Roboto"/>
              <a:sym typeface="Roboto"/>
            </a:endParaRPr>
          </a:p>
          <a:p>
            <a:pPr indent="-317500" lvl="0" marL="457200" rtl="0" algn="just">
              <a:lnSpc>
                <a:spcPct val="100000"/>
              </a:lnSpc>
              <a:spcBef>
                <a:spcPts val="0"/>
              </a:spcBef>
              <a:spcAft>
                <a:spcPts val="0"/>
              </a:spcAft>
              <a:buClr>
                <a:schemeClr val="accent2"/>
              </a:buClr>
              <a:buSzPts val="1400"/>
              <a:buFont typeface="Roboto"/>
              <a:buChar char="●"/>
            </a:pPr>
            <a:r>
              <a:rPr lang="en">
                <a:solidFill>
                  <a:schemeClr val="accent2"/>
                </a:solidFill>
                <a:latin typeface="Roboto"/>
                <a:ea typeface="Roboto"/>
                <a:cs typeface="Roboto"/>
                <a:sym typeface="Roboto"/>
              </a:rPr>
              <a:t>The optimized hyperparameters were used to train the random forest model and achieved a higher accuracy compared to the default hyperparameters</a:t>
            </a:r>
            <a:endParaRPr>
              <a:solidFill>
                <a:schemeClr val="accent2"/>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99" name="Google Shape;199;p33"/>
          <p:cNvPicPr preferRelativeResize="0"/>
          <p:nvPr/>
        </p:nvPicPr>
        <p:blipFill>
          <a:blip r:embed="rId3">
            <a:alphaModFix/>
          </a:blip>
          <a:stretch>
            <a:fillRect/>
          </a:stretch>
        </p:blipFill>
        <p:spPr>
          <a:xfrm>
            <a:off x="4751625" y="2158650"/>
            <a:ext cx="4221251" cy="858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03" name="Shape 203"/>
        <p:cNvGrpSpPr/>
        <p:nvPr/>
      </p:nvGrpSpPr>
      <p:grpSpPr>
        <a:xfrm>
          <a:off x="0" y="0"/>
          <a:ext cx="0" cy="0"/>
          <a:chOff x="0" y="0"/>
          <a:chExt cx="0" cy="0"/>
        </a:xfrm>
      </p:grpSpPr>
      <p:sp>
        <p:nvSpPr>
          <p:cNvPr id="204" name="Google Shape;204;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Performance Evaluation Visualizations</a:t>
            </a:r>
            <a:endParaRPr/>
          </a:p>
        </p:txBody>
      </p:sp>
      <p:pic>
        <p:nvPicPr>
          <p:cNvPr id="205" name="Google Shape;205;p34"/>
          <p:cNvPicPr preferRelativeResize="0"/>
          <p:nvPr/>
        </p:nvPicPr>
        <p:blipFill>
          <a:blip r:embed="rId3">
            <a:alphaModFix/>
          </a:blip>
          <a:stretch>
            <a:fillRect/>
          </a:stretch>
        </p:blipFill>
        <p:spPr>
          <a:xfrm>
            <a:off x="435025" y="1617950"/>
            <a:ext cx="3955650" cy="3140000"/>
          </a:xfrm>
          <a:prstGeom prst="rect">
            <a:avLst/>
          </a:prstGeom>
          <a:noFill/>
          <a:ln>
            <a:noFill/>
          </a:ln>
        </p:spPr>
      </p:pic>
      <p:pic>
        <p:nvPicPr>
          <p:cNvPr id="206" name="Google Shape;206;p34"/>
          <p:cNvPicPr preferRelativeResize="0"/>
          <p:nvPr/>
        </p:nvPicPr>
        <p:blipFill>
          <a:blip r:embed="rId4">
            <a:alphaModFix/>
          </a:blip>
          <a:stretch>
            <a:fillRect/>
          </a:stretch>
        </p:blipFill>
        <p:spPr>
          <a:xfrm>
            <a:off x="5227893" y="1617938"/>
            <a:ext cx="3419931" cy="31682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255275" y="20630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15" name="Shape 215"/>
        <p:cNvGrpSpPr/>
        <p:nvPr/>
      </p:nvGrpSpPr>
      <p:grpSpPr>
        <a:xfrm>
          <a:off x="0" y="0"/>
          <a:ext cx="0" cy="0"/>
          <a:chOff x="0" y="0"/>
          <a:chExt cx="0" cy="0"/>
        </a:xfrm>
      </p:grpSpPr>
      <p:sp>
        <p:nvSpPr>
          <p:cNvPr id="216" name="Google Shape;216;p36"/>
          <p:cNvSpPr txBox="1"/>
          <p:nvPr>
            <p:ph idx="4294967295" type="title"/>
          </p:nvPr>
        </p:nvSpPr>
        <p:spPr>
          <a:xfrm>
            <a:off x="311700" y="1227900"/>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latin typeface="Fredericka the Great"/>
                <a:ea typeface="Fredericka the Great"/>
                <a:cs typeface="Fredericka the Great"/>
                <a:sym typeface="Fredericka the Great"/>
              </a:rPr>
              <a:t>Try &amp; Fail. </a:t>
            </a:r>
            <a:endParaRPr sz="3800">
              <a:latin typeface="Fredericka the Great"/>
              <a:ea typeface="Fredericka the Great"/>
              <a:cs typeface="Fredericka the Great"/>
              <a:sym typeface="Fredericka the Great"/>
            </a:endParaRPr>
          </a:p>
          <a:p>
            <a:pPr indent="0" lvl="0" marL="0" rtl="0" algn="ctr">
              <a:spcBef>
                <a:spcPts val="0"/>
              </a:spcBef>
              <a:spcAft>
                <a:spcPts val="0"/>
              </a:spcAft>
              <a:buNone/>
            </a:pPr>
            <a:r>
              <a:rPr lang="en" sz="3800">
                <a:latin typeface="Fredericka the Great"/>
                <a:ea typeface="Fredericka the Great"/>
                <a:cs typeface="Fredericka the Great"/>
                <a:sym typeface="Fredericka the Great"/>
              </a:rPr>
              <a:t>But don’t Fail to Try.</a:t>
            </a:r>
            <a:endParaRPr sz="3800">
              <a:latin typeface="Fredericka the Great"/>
              <a:ea typeface="Fredericka the Great"/>
              <a:cs typeface="Fredericka the Great"/>
              <a:sym typeface="Fredericka the Gr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Description</a:t>
            </a:r>
            <a:endParaRPr/>
          </a:p>
        </p:txBody>
      </p:sp>
      <p:sp>
        <p:nvSpPr>
          <p:cNvPr id="77" name="Google Shape;77;p15"/>
          <p:cNvSpPr txBox="1"/>
          <p:nvPr/>
        </p:nvSpPr>
        <p:spPr>
          <a:xfrm>
            <a:off x="121400" y="1373725"/>
            <a:ext cx="8913300" cy="3632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The fake </a:t>
            </a:r>
            <a:r>
              <a:rPr lang="en">
                <a:latin typeface="Roboto"/>
                <a:ea typeface="Roboto"/>
                <a:cs typeface="Roboto"/>
                <a:sym typeface="Roboto"/>
              </a:rPr>
              <a:t>news</a:t>
            </a:r>
            <a:r>
              <a:rPr lang="en">
                <a:latin typeface="Roboto"/>
                <a:ea typeface="Roboto"/>
                <a:cs typeface="Roboto"/>
                <a:sym typeface="Roboto"/>
              </a:rPr>
              <a:t> dataset was obtained from Kaggle, A subsidiary of Google. Kaggle allows users to find datasets they want to use in building AI models to solve data science challenges</a:t>
            </a:r>
            <a:endParaRPr>
              <a:latin typeface="Roboto"/>
              <a:ea typeface="Roboto"/>
              <a:cs typeface="Roboto"/>
              <a:sym typeface="Roboto"/>
            </a:endParaRPr>
          </a:p>
          <a:p>
            <a:pPr indent="0" lvl="0" marL="0" rtl="0" algn="l">
              <a:lnSpc>
                <a:spcPct val="150000"/>
              </a:lnSpc>
              <a:spcBef>
                <a:spcPts val="0"/>
              </a:spcBef>
              <a:spcAft>
                <a:spcPts val="0"/>
              </a:spcAft>
              <a:buNone/>
            </a:pPr>
            <a:r>
              <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The dataset consists three separate datasets for training, testing and validation</a:t>
            </a:r>
            <a:endParaRPr>
              <a:latin typeface="Roboto"/>
              <a:ea typeface="Roboto"/>
              <a:cs typeface="Roboto"/>
              <a:sym typeface="Roboto"/>
            </a:endParaRPr>
          </a:p>
          <a:p>
            <a:pPr indent="0" lvl="0" marL="457200" rtl="0" algn="l">
              <a:lnSpc>
                <a:spcPct val="150000"/>
              </a:lnSpc>
              <a:spcBef>
                <a:spcPts val="0"/>
              </a:spcBef>
              <a:spcAft>
                <a:spcPts val="0"/>
              </a:spcAft>
              <a:buNone/>
            </a:pPr>
            <a:r>
              <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The training dataset consists a total of 10269 records and 14 variables</a:t>
            </a:r>
            <a:endParaRPr>
              <a:latin typeface="Roboto"/>
              <a:ea typeface="Roboto"/>
              <a:cs typeface="Roboto"/>
              <a:sym typeface="Roboto"/>
            </a:endParaRPr>
          </a:p>
          <a:p>
            <a:pPr indent="0" lvl="0" marL="457200" rtl="0" algn="l">
              <a:lnSpc>
                <a:spcPct val="150000"/>
              </a:lnSpc>
              <a:spcBef>
                <a:spcPts val="0"/>
              </a:spcBef>
              <a:spcAft>
                <a:spcPts val="0"/>
              </a:spcAft>
              <a:buNone/>
            </a:pPr>
            <a:r>
              <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The testing dataset consists a total of 1283 rows and 14 columns</a:t>
            </a:r>
            <a:endParaRPr>
              <a:latin typeface="Roboto"/>
              <a:ea typeface="Roboto"/>
              <a:cs typeface="Roboto"/>
              <a:sym typeface="Roboto"/>
            </a:endParaRPr>
          </a:p>
          <a:p>
            <a:pPr indent="0" lvl="0" marL="457200" rtl="0" algn="l">
              <a:lnSpc>
                <a:spcPct val="150000"/>
              </a:lnSpc>
              <a:spcBef>
                <a:spcPts val="0"/>
              </a:spcBef>
              <a:spcAft>
                <a:spcPts val="0"/>
              </a:spcAft>
              <a:buNone/>
            </a:pPr>
            <a:r>
              <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The validation dataset consists a total of 1284 rows and 14 columns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pic>
        <p:nvPicPr>
          <p:cNvPr id="83" name="Google Shape;83;p16"/>
          <p:cNvPicPr preferRelativeResize="0"/>
          <p:nvPr/>
        </p:nvPicPr>
        <p:blipFill>
          <a:blip r:embed="rId3">
            <a:alphaModFix/>
          </a:blip>
          <a:stretch>
            <a:fillRect/>
          </a:stretch>
        </p:blipFill>
        <p:spPr>
          <a:xfrm>
            <a:off x="108625" y="1431225"/>
            <a:ext cx="8938823" cy="3635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 Description</a:t>
            </a:r>
            <a:endParaRPr/>
          </a:p>
        </p:txBody>
      </p:sp>
      <p:pic>
        <p:nvPicPr>
          <p:cNvPr id="89" name="Google Shape;89;p17"/>
          <p:cNvPicPr preferRelativeResize="0"/>
          <p:nvPr/>
        </p:nvPicPr>
        <p:blipFill>
          <a:blip r:embed="rId3">
            <a:alphaModFix/>
          </a:blip>
          <a:stretch>
            <a:fillRect/>
          </a:stretch>
        </p:blipFill>
        <p:spPr>
          <a:xfrm>
            <a:off x="2433663" y="1455900"/>
            <a:ext cx="4276725" cy="3457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 Description</a:t>
            </a:r>
            <a:endParaRPr/>
          </a:p>
        </p:txBody>
      </p:sp>
      <p:graphicFrame>
        <p:nvGraphicFramePr>
          <p:cNvPr id="95" name="Google Shape;95;p18"/>
          <p:cNvGraphicFramePr/>
          <p:nvPr/>
        </p:nvGraphicFramePr>
        <p:xfrm>
          <a:off x="463700" y="1418800"/>
          <a:ext cx="3000000" cy="3000000"/>
        </p:xfrm>
        <a:graphic>
          <a:graphicData uri="http://schemas.openxmlformats.org/drawingml/2006/table">
            <a:tbl>
              <a:tblPr>
                <a:noFill/>
                <a:tableStyleId>{8AAAA308-F7C5-47A0-BC1C-7EA2ADBB8F82}</a:tableStyleId>
              </a:tblPr>
              <a:tblGrid>
                <a:gridCol w="1881575"/>
                <a:gridCol w="1881575"/>
              </a:tblGrid>
              <a:tr h="456900">
                <a:tc>
                  <a:txBody>
                    <a:bodyPr/>
                    <a:lstStyle/>
                    <a:p>
                      <a:pPr indent="0" lvl="0" marL="0" rtl="0" algn="l">
                        <a:spcBef>
                          <a:spcPts val="0"/>
                        </a:spcBef>
                        <a:spcAft>
                          <a:spcPts val="0"/>
                        </a:spcAft>
                        <a:buNone/>
                      </a:pPr>
                      <a:r>
                        <a:rPr lang="en"/>
                        <a:t>id</a:t>
                      </a:r>
                      <a:endParaRPr/>
                    </a:p>
                  </a:txBody>
                  <a:tcPr marT="91425" marB="91425" marR="91425" marL="91425"/>
                </a:tc>
                <a:tc>
                  <a:txBody>
                    <a:bodyPr/>
                    <a:lstStyle/>
                    <a:p>
                      <a:pPr indent="0" lvl="0" marL="0" rtl="0" algn="l">
                        <a:spcBef>
                          <a:spcPts val="0"/>
                        </a:spcBef>
                        <a:spcAft>
                          <a:spcPts val="0"/>
                        </a:spcAft>
                        <a:buNone/>
                      </a:pPr>
                      <a:r>
                        <a:rPr lang="en" sz="1200"/>
                        <a:t>Unique identification for the record</a:t>
                      </a:r>
                      <a:endParaRPr sz="1200"/>
                    </a:p>
                  </a:txBody>
                  <a:tcPr marT="91425" marB="91425" marR="91425" marL="91425"/>
                </a:tc>
              </a:tr>
              <a:tr h="456900">
                <a:tc>
                  <a:txBody>
                    <a:bodyPr/>
                    <a:lstStyle/>
                    <a:p>
                      <a:pPr indent="0" lvl="0" marL="0" rtl="0" algn="l">
                        <a:spcBef>
                          <a:spcPts val="0"/>
                        </a:spcBef>
                        <a:spcAft>
                          <a:spcPts val="0"/>
                        </a:spcAft>
                        <a:buNone/>
                      </a:pPr>
                      <a:r>
                        <a:rPr lang="en"/>
                        <a:t>label</a:t>
                      </a:r>
                      <a:endParaRPr/>
                    </a:p>
                  </a:txBody>
                  <a:tcPr marT="91425" marB="91425" marR="91425" marL="91425"/>
                </a:tc>
                <a:tc>
                  <a:txBody>
                    <a:bodyPr/>
                    <a:lstStyle/>
                    <a:p>
                      <a:pPr indent="0" lvl="0" marL="0" rtl="0" algn="l">
                        <a:spcBef>
                          <a:spcPts val="0"/>
                        </a:spcBef>
                        <a:spcAft>
                          <a:spcPts val="0"/>
                        </a:spcAft>
                        <a:buNone/>
                      </a:pPr>
                      <a:r>
                        <a:rPr lang="en" sz="1200"/>
                        <a:t>Label denoting whether record is true or false</a:t>
                      </a:r>
                      <a:endParaRPr sz="1200"/>
                    </a:p>
                  </a:txBody>
                  <a:tcPr marT="91425" marB="91425" marR="91425" marL="91425"/>
                </a:tc>
              </a:tr>
              <a:tr h="456900">
                <a:tc>
                  <a:txBody>
                    <a:bodyPr/>
                    <a:lstStyle/>
                    <a:p>
                      <a:pPr indent="0" lvl="0" marL="0" rtl="0" algn="l">
                        <a:spcBef>
                          <a:spcPts val="0"/>
                        </a:spcBef>
                        <a:spcAft>
                          <a:spcPts val="0"/>
                        </a:spcAft>
                        <a:buNone/>
                      </a:pPr>
                      <a:r>
                        <a:rPr lang="en"/>
                        <a:t>s</a:t>
                      </a:r>
                      <a:r>
                        <a:rPr lang="en"/>
                        <a:t>tatement</a:t>
                      </a:r>
                      <a:endParaRPr/>
                    </a:p>
                  </a:txBody>
                  <a:tcPr marT="91425" marB="91425" marR="91425" marL="91425"/>
                </a:tc>
                <a:tc>
                  <a:txBody>
                    <a:bodyPr/>
                    <a:lstStyle/>
                    <a:p>
                      <a:pPr indent="0" lvl="0" marL="0" rtl="0" algn="l">
                        <a:spcBef>
                          <a:spcPts val="0"/>
                        </a:spcBef>
                        <a:spcAft>
                          <a:spcPts val="0"/>
                        </a:spcAft>
                        <a:buNone/>
                      </a:pPr>
                      <a:r>
                        <a:rPr lang="en"/>
                        <a:t>Statement by the speaker</a:t>
                      </a:r>
                      <a:endParaRPr/>
                    </a:p>
                  </a:txBody>
                  <a:tcPr marT="91425" marB="91425" marR="91425" marL="91425"/>
                </a:tc>
              </a:tr>
              <a:tr h="456900">
                <a:tc>
                  <a:txBody>
                    <a:bodyPr/>
                    <a:lstStyle/>
                    <a:p>
                      <a:pPr indent="0" lvl="0" marL="0" rtl="0" algn="l">
                        <a:spcBef>
                          <a:spcPts val="0"/>
                        </a:spcBef>
                        <a:spcAft>
                          <a:spcPts val="0"/>
                        </a:spcAft>
                        <a:buNone/>
                      </a:pPr>
                      <a:r>
                        <a:rPr lang="en"/>
                        <a:t>subject</a:t>
                      </a:r>
                      <a:endParaRPr/>
                    </a:p>
                  </a:txBody>
                  <a:tcPr marT="91425" marB="91425" marR="91425" marL="91425"/>
                </a:tc>
                <a:tc>
                  <a:txBody>
                    <a:bodyPr/>
                    <a:lstStyle/>
                    <a:p>
                      <a:pPr indent="0" lvl="0" marL="0" rtl="0" algn="l">
                        <a:spcBef>
                          <a:spcPts val="0"/>
                        </a:spcBef>
                        <a:spcAft>
                          <a:spcPts val="0"/>
                        </a:spcAft>
                        <a:buNone/>
                      </a:pPr>
                      <a:r>
                        <a:rPr lang="en" sz="1200"/>
                        <a:t>Subject of what the statement is about</a:t>
                      </a:r>
                      <a:endParaRPr sz="1200"/>
                    </a:p>
                  </a:txBody>
                  <a:tcPr marT="91425" marB="91425" marR="91425" marL="91425"/>
                </a:tc>
              </a:tr>
              <a:tr h="456900">
                <a:tc>
                  <a:txBody>
                    <a:bodyPr/>
                    <a:lstStyle/>
                    <a:p>
                      <a:pPr indent="0" lvl="0" marL="0" rtl="0" algn="l">
                        <a:spcBef>
                          <a:spcPts val="0"/>
                        </a:spcBef>
                        <a:spcAft>
                          <a:spcPts val="0"/>
                        </a:spcAft>
                        <a:buNone/>
                      </a:pPr>
                      <a:r>
                        <a:rPr lang="en"/>
                        <a:t>speaker</a:t>
                      </a:r>
                      <a:endParaRPr/>
                    </a:p>
                  </a:txBody>
                  <a:tcPr marT="91425" marB="91425" marR="91425" marL="91425"/>
                </a:tc>
                <a:tc>
                  <a:txBody>
                    <a:bodyPr/>
                    <a:lstStyle/>
                    <a:p>
                      <a:pPr indent="0" lvl="0" marL="0" rtl="0" algn="l">
                        <a:spcBef>
                          <a:spcPts val="0"/>
                        </a:spcBef>
                        <a:spcAft>
                          <a:spcPts val="0"/>
                        </a:spcAft>
                        <a:buNone/>
                      </a:pPr>
                      <a:r>
                        <a:rPr lang="en"/>
                        <a:t>Name of the speaker</a:t>
                      </a:r>
                      <a:endParaRPr/>
                    </a:p>
                  </a:txBody>
                  <a:tcPr marT="91425" marB="91425" marR="91425" marL="91425"/>
                </a:tc>
              </a:tr>
              <a:tr h="456900">
                <a:tc>
                  <a:txBody>
                    <a:bodyPr/>
                    <a:lstStyle/>
                    <a:p>
                      <a:pPr indent="0" lvl="0" marL="0" rtl="0" algn="l">
                        <a:spcBef>
                          <a:spcPts val="0"/>
                        </a:spcBef>
                        <a:spcAft>
                          <a:spcPts val="0"/>
                        </a:spcAft>
                        <a:buNone/>
                      </a:pPr>
                      <a:r>
                        <a:rPr lang="en"/>
                        <a:t>job_title</a:t>
                      </a:r>
                      <a:endParaRPr/>
                    </a:p>
                  </a:txBody>
                  <a:tcPr marT="91425" marB="91425" marR="91425" marL="91425"/>
                </a:tc>
                <a:tc>
                  <a:txBody>
                    <a:bodyPr/>
                    <a:lstStyle/>
                    <a:p>
                      <a:pPr indent="0" lvl="0" marL="0" rtl="0" algn="l">
                        <a:spcBef>
                          <a:spcPts val="0"/>
                        </a:spcBef>
                        <a:spcAft>
                          <a:spcPts val="0"/>
                        </a:spcAft>
                        <a:buNone/>
                      </a:pPr>
                      <a:r>
                        <a:rPr lang="en"/>
                        <a:t>Job title of speaker</a:t>
                      </a:r>
                      <a:endParaRPr/>
                    </a:p>
                  </a:txBody>
                  <a:tcPr marT="91425" marB="91425" marR="91425" marL="91425"/>
                </a:tc>
              </a:tr>
              <a:tr h="456900">
                <a:tc>
                  <a:txBody>
                    <a:bodyPr/>
                    <a:lstStyle/>
                    <a:p>
                      <a:pPr indent="0" lvl="0" marL="0" rtl="0" algn="l">
                        <a:spcBef>
                          <a:spcPts val="0"/>
                        </a:spcBef>
                        <a:spcAft>
                          <a:spcPts val="0"/>
                        </a:spcAft>
                        <a:buNone/>
                      </a:pPr>
                      <a:r>
                        <a:rPr lang="en"/>
                        <a:t>state_info</a:t>
                      </a:r>
                      <a:endParaRPr/>
                    </a:p>
                  </a:txBody>
                  <a:tcPr marT="91425" marB="91425" marR="91425" marL="91425"/>
                </a:tc>
                <a:tc>
                  <a:txBody>
                    <a:bodyPr/>
                    <a:lstStyle/>
                    <a:p>
                      <a:pPr indent="0" lvl="0" marL="0" rtl="0" algn="l">
                        <a:spcBef>
                          <a:spcPts val="0"/>
                        </a:spcBef>
                        <a:spcAft>
                          <a:spcPts val="0"/>
                        </a:spcAft>
                        <a:buNone/>
                      </a:pPr>
                      <a:r>
                        <a:rPr lang="en"/>
                        <a:t>State of the speaker</a:t>
                      </a:r>
                      <a:endParaRPr/>
                    </a:p>
                  </a:txBody>
                  <a:tcPr marT="91425" marB="91425" marR="91425" marL="91425"/>
                </a:tc>
              </a:tr>
            </a:tbl>
          </a:graphicData>
        </a:graphic>
      </p:graphicFrame>
      <p:graphicFrame>
        <p:nvGraphicFramePr>
          <p:cNvPr id="96" name="Google Shape;96;p18"/>
          <p:cNvGraphicFramePr/>
          <p:nvPr/>
        </p:nvGraphicFramePr>
        <p:xfrm>
          <a:off x="4572000" y="1480025"/>
          <a:ext cx="3000000" cy="3000000"/>
        </p:xfrm>
        <a:graphic>
          <a:graphicData uri="http://schemas.openxmlformats.org/drawingml/2006/table">
            <a:tbl>
              <a:tblPr>
                <a:noFill/>
                <a:tableStyleId>{8AAAA308-F7C5-47A0-BC1C-7EA2ADBB8F82}</a:tableStyleId>
              </a:tblPr>
              <a:tblGrid>
                <a:gridCol w="1907150"/>
                <a:gridCol w="1856000"/>
              </a:tblGrid>
              <a:tr h="456900">
                <a:tc>
                  <a:txBody>
                    <a:bodyPr/>
                    <a:lstStyle/>
                    <a:p>
                      <a:pPr indent="0" lvl="0" marL="0" rtl="0" algn="l">
                        <a:spcBef>
                          <a:spcPts val="0"/>
                        </a:spcBef>
                        <a:spcAft>
                          <a:spcPts val="0"/>
                        </a:spcAft>
                        <a:buNone/>
                      </a:pPr>
                      <a:r>
                        <a:rPr lang="en"/>
                        <a:t>party_affiliation</a:t>
                      </a:r>
                      <a:endParaRPr/>
                    </a:p>
                  </a:txBody>
                  <a:tcPr marT="91425" marB="91425" marR="91425" marL="91425"/>
                </a:tc>
                <a:tc>
                  <a:txBody>
                    <a:bodyPr/>
                    <a:lstStyle/>
                    <a:p>
                      <a:pPr indent="0" lvl="0" marL="0" rtl="0" algn="l">
                        <a:spcBef>
                          <a:spcPts val="0"/>
                        </a:spcBef>
                        <a:spcAft>
                          <a:spcPts val="0"/>
                        </a:spcAft>
                        <a:buNone/>
                      </a:pPr>
                      <a:r>
                        <a:rPr lang="en"/>
                        <a:t>Political affiliation of the speaker</a:t>
                      </a:r>
                      <a:endParaRPr/>
                    </a:p>
                  </a:txBody>
                  <a:tcPr marT="91425" marB="91425" marR="91425" marL="91425"/>
                </a:tc>
              </a:tr>
              <a:tr h="456900">
                <a:tc>
                  <a:txBody>
                    <a:bodyPr/>
                    <a:lstStyle/>
                    <a:p>
                      <a:pPr indent="0" lvl="0" marL="0" rtl="0" algn="l">
                        <a:spcBef>
                          <a:spcPts val="0"/>
                        </a:spcBef>
                        <a:spcAft>
                          <a:spcPts val="0"/>
                        </a:spcAft>
                        <a:buNone/>
                      </a:pPr>
                      <a:r>
                        <a:rPr lang="en"/>
                        <a:t>barely_true_counts</a:t>
                      </a:r>
                      <a:endParaRPr/>
                    </a:p>
                  </a:txBody>
                  <a:tcPr marT="91425" marB="91425" marR="91425" marL="91425"/>
                </a:tc>
                <a:tc>
                  <a:txBody>
                    <a:bodyPr/>
                    <a:lstStyle/>
                    <a:p>
                      <a:pPr indent="0" lvl="0" marL="0" rtl="0" algn="l">
                        <a:spcBef>
                          <a:spcPts val="0"/>
                        </a:spcBef>
                        <a:spcAft>
                          <a:spcPts val="0"/>
                        </a:spcAft>
                        <a:buNone/>
                      </a:pPr>
                      <a:r>
                        <a:rPr lang="en"/>
                        <a:t>Numeric</a:t>
                      </a:r>
                      <a:endParaRPr/>
                    </a:p>
                  </a:txBody>
                  <a:tcPr marT="91425" marB="91425" marR="91425" marL="91425"/>
                </a:tc>
              </a:tr>
              <a:tr h="456900">
                <a:tc>
                  <a:txBody>
                    <a:bodyPr/>
                    <a:lstStyle/>
                    <a:p>
                      <a:pPr indent="0" lvl="0" marL="0" rtl="0" algn="l">
                        <a:spcBef>
                          <a:spcPts val="0"/>
                        </a:spcBef>
                        <a:spcAft>
                          <a:spcPts val="0"/>
                        </a:spcAft>
                        <a:buNone/>
                      </a:pPr>
                      <a:r>
                        <a:rPr lang="en"/>
                        <a:t>false_counts</a:t>
                      </a:r>
                      <a:endParaRPr/>
                    </a:p>
                  </a:txBody>
                  <a:tcPr marT="91425" marB="91425" marR="91425" marL="91425"/>
                </a:tc>
                <a:tc>
                  <a:txBody>
                    <a:bodyPr/>
                    <a:lstStyle/>
                    <a:p>
                      <a:pPr indent="0" lvl="0" marL="0" rtl="0" algn="l">
                        <a:spcBef>
                          <a:spcPts val="0"/>
                        </a:spcBef>
                        <a:spcAft>
                          <a:spcPts val="0"/>
                        </a:spcAft>
                        <a:buNone/>
                      </a:pPr>
                      <a:r>
                        <a:rPr lang="en"/>
                        <a:t>Numeric</a:t>
                      </a:r>
                      <a:endParaRPr/>
                    </a:p>
                  </a:txBody>
                  <a:tcPr marT="91425" marB="91425" marR="91425" marL="91425"/>
                </a:tc>
              </a:tr>
              <a:tr h="456900">
                <a:tc>
                  <a:txBody>
                    <a:bodyPr/>
                    <a:lstStyle/>
                    <a:p>
                      <a:pPr indent="0" lvl="0" marL="0" rtl="0" algn="l">
                        <a:spcBef>
                          <a:spcPts val="0"/>
                        </a:spcBef>
                        <a:spcAft>
                          <a:spcPts val="0"/>
                        </a:spcAft>
                        <a:buNone/>
                      </a:pPr>
                      <a:r>
                        <a:rPr lang="en"/>
                        <a:t>h</a:t>
                      </a:r>
                      <a:r>
                        <a:rPr lang="en"/>
                        <a:t>alf _true_counts</a:t>
                      </a:r>
                      <a:endParaRPr/>
                    </a:p>
                  </a:txBody>
                  <a:tcPr marT="91425" marB="91425" marR="91425" marL="91425"/>
                </a:tc>
                <a:tc>
                  <a:txBody>
                    <a:bodyPr/>
                    <a:lstStyle/>
                    <a:p>
                      <a:pPr indent="0" lvl="0" marL="0" rtl="0" algn="l">
                        <a:spcBef>
                          <a:spcPts val="0"/>
                        </a:spcBef>
                        <a:spcAft>
                          <a:spcPts val="0"/>
                        </a:spcAft>
                        <a:buNone/>
                      </a:pPr>
                      <a:r>
                        <a:rPr lang="en"/>
                        <a:t>Numeric</a:t>
                      </a:r>
                      <a:endParaRPr/>
                    </a:p>
                  </a:txBody>
                  <a:tcPr marT="91425" marB="91425" marR="91425" marL="91425"/>
                </a:tc>
              </a:tr>
              <a:tr h="456900">
                <a:tc>
                  <a:txBody>
                    <a:bodyPr/>
                    <a:lstStyle/>
                    <a:p>
                      <a:pPr indent="0" lvl="0" marL="0" rtl="0" algn="l">
                        <a:spcBef>
                          <a:spcPts val="0"/>
                        </a:spcBef>
                        <a:spcAft>
                          <a:spcPts val="0"/>
                        </a:spcAft>
                        <a:buNone/>
                      </a:pPr>
                      <a:r>
                        <a:rPr lang="en"/>
                        <a:t>mostly_true_counts</a:t>
                      </a:r>
                      <a:endParaRPr/>
                    </a:p>
                  </a:txBody>
                  <a:tcPr marT="91425" marB="91425" marR="91425" marL="91425"/>
                </a:tc>
                <a:tc>
                  <a:txBody>
                    <a:bodyPr/>
                    <a:lstStyle/>
                    <a:p>
                      <a:pPr indent="0" lvl="0" marL="0" rtl="0" algn="l">
                        <a:spcBef>
                          <a:spcPts val="0"/>
                        </a:spcBef>
                        <a:spcAft>
                          <a:spcPts val="0"/>
                        </a:spcAft>
                        <a:buNone/>
                      </a:pPr>
                      <a:r>
                        <a:rPr lang="en"/>
                        <a:t>Numeric</a:t>
                      </a:r>
                      <a:endParaRPr/>
                    </a:p>
                  </a:txBody>
                  <a:tcPr marT="91425" marB="91425" marR="91425" marL="91425"/>
                </a:tc>
              </a:tr>
              <a:tr h="456900">
                <a:tc>
                  <a:txBody>
                    <a:bodyPr/>
                    <a:lstStyle/>
                    <a:p>
                      <a:pPr indent="0" lvl="0" marL="0" rtl="0" algn="l">
                        <a:spcBef>
                          <a:spcPts val="0"/>
                        </a:spcBef>
                        <a:spcAft>
                          <a:spcPts val="0"/>
                        </a:spcAft>
                        <a:buNone/>
                      </a:pPr>
                      <a:r>
                        <a:rPr lang="en"/>
                        <a:t>pants_on_fire_counts</a:t>
                      </a:r>
                      <a:endParaRPr/>
                    </a:p>
                  </a:txBody>
                  <a:tcPr marT="91425" marB="91425" marR="91425" marL="91425"/>
                </a:tc>
                <a:tc>
                  <a:txBody>
                    <a:bodyPr/>
                    <a:lstStyle/>
                    <a:p>
                      <a:pPr indent="0" lvl="0" marL="0" rtl="0" algn="l">
                        <a:spcBef>
                          <a:spcPts val="0"/>
                        </a:spcBef>
                        <a:spcAft>
                          <a:spcPts val="0"/>
                        </a:spcAft>
                        <a:buNone/>
                      </a:pPr>
                      <a:r>
                        <a:rPr lang="en"/>
                        <a:t>Numeric</a:t>
                      </a:r>
                      <a:endParaRPr/>
                    </a:p>
                  </a:txBody>
                  <a:tcPr marT="91425" marB="91425" marR="91425" marL="91425"/>
                </a:tc>
              </a:tr>
              <a:tr h="456900">
                <a:tc>
                  <a:txBody>
                    <a:bodyPr/>
                    <a:lstStyle/>
                    <a:p>
                      <a:pPr indent="0" lvl="0" marL="0" rtl="0" algn="l">
                        <a:spcBef>
                          <a:spcPts val="0"/>
                        </a:spcBef>
                        <a:spcAft>
                          <a:spcPts val="0"/>
                        </a:spcAft>
                        <a:buNone/>
                      </a:pPr>
                      <a:r>
                        <a:rPr lang="en"/>
                        <a:t>context</a:t>
                      </a:r>
                      <a:endParaRPr/>
                    </a:p>
                  </a:txBody>
                  <a:tcPr marT="91425" marB="91425" marR="91425" marL="91425"/>
                </a:tc>
                <a:tc>
                  <a:txBody>
                    <a:bodyPr/>
                    <a:lstStyle/>
                    <a:p>
                      <a:pPr indent="0" lvl="0" marL="0" rtl="0" algn="l">
                        <a:spcBef>
                          <a:spcPts val="0"/>
                        </a:spcBef>
                        <a:spcAft>
                          <a:spcPts val="0"/>
                        </a:spcAft>
                        <a:buNone/>
                      </a:pPr>
                      <a:r>
                        <a:rPr lang="en"/>
                        <a:t>Medium of the statement</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and Preprocessing</a:t>
            </a:r>
            <a:endParaRPr/>
          </a:p>
        </p:txBody>
      </p:sp>
      <p:sp>
        <p:nvSpPr>
          <p:cNvPr id="102" name="Google Shape;102;p19"/>
          <p:cNvSpPr txBox="1"/>
          <p:nvPr/>
        </p:nvSpPr>
        <p:spPr>
          <a:xfrm>
            <a:off x="0" y="1488700"/>
            <a:ext cx="8843100" cy="2382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Firstly, we convert all the blank entries in the dataset into null values</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There are null values present in </a:t>
            </a:r>
            <a:r>
              <a:rPr lang="en">
                <a:latin typeface="Roboto"/>
                <a:ea typeface="Roboto"/>
                <a:cs typeface="Roboto"/>
                <a:sym typeface="Roboto"/>
              </a:rPr>
              <a:t>the job_title, state_info and context variables. So we are dropping all the records where these three columns are null</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The numeric entries of the label column are replaced to their dedicated ordinal categories </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Next we correct the state names in the state_info column so that one state name has the same string if it repeats in the variable</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We also strip the blank spaces present for every entry and capitalize so that the entries are uniform and follow the same casing throughout the dataset </a:t>
            </a:r>
            <a:endParaRPr>
              <a:latin typeface="Roboto"/>
              <a:ea typeface="Roboto"/>
              <a:cs typeface="Roboto"/>
              <a:sym typeface="Roboto"/>
            </a:endParaRPr>
          </a:p>
          <a:p>
            <a:pPr indent="0" lvl="0" marL="45720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and Preprocessing</a:t>
            </a:r>
            <a:endParaRPr/>
          </a:p>
        </p:txBody>
      </p:sp>
      <p:sp>
        <p:nvSpPr>
          <p:cNvPr id="108" name="Google Shape;108;p20"/>
          <p:cNvSpPr txBox="1"/>
          <p:nvPr/>
        </p:nvSpPr>
        <p:spPr>
          <a:xfrm>
            <a:off x="162000" y="1969025"/>
            <a:ext cx="88200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Tokenization is the process of breaking text into smaller units, called tokens, which are typically words or individual characters. Word-based tokenization involves separating text into tokens based on word boundaries, using techniques such as regular expressions or specific NLP libraries</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The TF-IDF vectorizer is being used to solve this purpose </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The concept of Binary Classification is used to classify whether the statements are true or false</a:t>
            </a:r>
            <a:endParaRPr>
              <a:latin typeface="Roboto"/>
              <a:ea typeface="Roboto"/>
              <a:cs typeface="Roboto"/>
              <a:sym typeface="Roboto"/>
            </a:endParaRPr>
          </a:p>
          <a:p>
            <a:pPr indent="0" lvl="0" marL="457200" rtl="0" algn="l">
              <a:lnSpc>
                <a:spcPct val="200000"/>
              </a:lnSpc>
              <a:spcBef>
                <a:spcPts val="0"/>
              </a:spcBef>
              <a:spcAft>
                <a:spcPts val="0"/>
              </a:spcAft>
              <a:buNone/>
            </a:pPr>
            <a:r>
              <a:rPr lang="en">
                <a:latin typeface="Roboto"/>
                <a:ea typeface="Roboto"/>
                <a:cs typeface="Roboto"/>
                <a:sym typeface="Roboto"/>
              </a:rPr>
              <a:t>True, Mostly True, Half true are classified as true and pants on fire, barely true and false counts are classified as false</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a:t>
            </a:r>
            <a:endParaRPr/>
          </a:p>
        </p:txBody>
      </p:sp>
      <p:sp>
        <p:nvSpPr>
          <p:cNvPr id="114" name="Google Shape;114;p21"/>
          <p:cNvSpPr txBox="1"/>
          <p:nvPr/>
        </p:nvSpPr>
        <p:spPr>
          <a:xfrm>
            <a:off x="134175" y="1392900"/>
            <a:ext cx="8894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initial exploration of the data involves analyzing the distribution of the two labels and checking for any class imbalance. Next, examining the length of the articles, the number of words per sentence, and the most frequent words and phrases used in each label. This can provide insights into the writing style and content of the articles, which may be indicative of their authenticity.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Additionally, we use visualization techniques to identify any clustering or grouping of articles based on certain features, such as the source or the topic. This can help in identifying any patterns or relationships between the features and the labels.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Furthermore, we apply machine learning algorithms to the data, such as classification models or clustering algorithms, to explore the performance of various approaches in identifying fake news. This involves splitting the data into training and testing sets, evaluating the models' accuracy, and tuning their hyperparameters to improve performance.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