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50e01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50e01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50e015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50e015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d50e015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50e015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50e015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50e015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d50e015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50e015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50e015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50e015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d50e015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d50e015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en.wikipedia.org/wiki/National_Informatics_Centre" TargetMode="External"/><Relationship Id="rId4" Type="http://schemas.openxmlformats.org/officeDocument/2006/relationships/hyperlink" Target="https://www.mygov.in/group-issue/panaji-smart-city-%E2%80%93-fast-track-m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zure.microsoft.com/en-in/pricing/details/storage/blob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nvidia.com/deeplearning/triton-inference-server/user-guide/docs/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Solution- Industry 4.0, Data Driven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 additional Hardware is required by Ministry of Goa. Cloud Services like AWS, Azure , Google Cloud Platform can be used to host model and can be accessed by an API call. In our case, sending an image is equivalent to a call</a:t>
            </a:r>
            <a:endParaRPr sz="1400"/>
          </a:p>
          <a:p>
            <a:pPr indent="-317500" lvl="0" marL="457200" rtl="0" algn="l">
              <a:spcBef>
                <a:spcPts val="0"/>
              </a:spcBef>
              <a:spcAft>
                <a:spcPts val="0"/>
              </a:spcAft>
              <a:buSzPts val="1400"/>
              <a:buChar char="●"/>
            </a:pPr>
            <a:r>
              <a:rPr lang="en" sz="1400"/>
              <a:t>With a Standard price- Prediction (10 calls per second) of ₹132 for 1000 calls [With Image Storage], Training can be done locally or on cloud itself @ ₹1,321 compute /hr .Our Model V3 training on around 2000 images took 10-15 minutes. Training is a rare process and hence, cost is effectively less. </a:t>
            </a:r>
            <a:endParaRPr sz="1400"/>
          </a:p>
          <a:p>
            <a:pPr indent="-317500" lvl="0" marL="457200" rtl="0" algn="l">
              <a:spcBef>
                <a:spcPts val="0"/>
              </a:spcBef>
              <a:spcAft>
                <a:spcPts val="0"/>
              </a:spcAft>
              <a:buSzPts val="1400"/>
              <a:buChar char="●"/>
            </a:pPr>
            <a:r>
              <a:rPr lang="en" sz="1400"/>
              <a:t>Since, India is </a:t>
            </a:r>
            <a:r>
              <a:rPr lang="en" sz="1400"/>
              <a:t>shifting</a:t>
            </a:r>
            <a:r>
              <a:rPr lang="en" sz="1400"/>
              <a:t> towards Industry 4.0, NIC (National Informatics center)  already have GPU and CPU support (</a:t>
            </a:r>
            <a:r>
              <a:rPr lang="en" sz="1400" u="sng">
                <a:solidFill>
                  <a:schemeClr val="hlink"/>
                </a:solidFill>
                <a:hlinkClick r:id="rId3"/>
              </a:rPr>
              <a:t>State Data Centers</a:t>
            </a:r>
            <a:r>
              <a:rPr lang="en" sz="1400"/>
              <a:t>) pan India, where One Time training can take place, at a negligible cost. Hence, Additional Super Computers aren’t required</a:t>
            </a:r>
            <a:endParaRPr sz="1400"/>
          </a:p>
          <a:p>
            <a:pPr indent="-317500" lvl="0" marL="457200" rtl="0" algn="l">
              <a:spcBef>
                <a:spcPts val="0"/>
              </a:spcBef>
              <a:spcAft>
                <a:spcPts val="0"/>
              </a:spcAft>
              <a:buSzPts val="1400"/>
              <a:buChar char="●"/>
            </a:pPr>
            <a:r>
              <a:rPr lang="en" sz="1400"/>
              <a:t>Taking Example of Goa, GOI is planning to make </a:t>
            </a:r>
            <a:r>
              <a:rPr lang="en" sz="1400" u="sng">
                <a:solidFill>
                  <a:schemeClr val="hlink"/>
                </a:solidFill>
                <a:hlinkClick r:id="rId4"/>
              </a:rPr>
              <a:t>Panji - a smart city</a:t>
            </a:r>
            <a:r>
              <a:rPr lang="en" sz="1400"/>
              <a:t>, Fitted with HD CCTV Cameras, IoT Sensor Nodes  etc. which obviously is the future of india. </a:t>
            </a:r>
            <a:endParaRPr sz="1400"/>
          </a:p>
          <a:p>
            <a:pPr indent="-317500" lvl="0" marL="457200" rtl="0" algn="l">
              <a:spcBef>
                <a:spcPts val="0"/>
              </a:spcBef>
              <a:spcAft>
                <a:spcPts val="0"/>
              </a:spcAft>
              <a:buSzPts val="1400"/>
              <a:buChar char="●"/>
            </a:pPr>
            <a:r>
              <a:rPr lang="en" sz="1400"/>
              <a:t>Our system is easily deployable with present Infrastructure and scalable as Infrastructure grows.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Economic Solution- Industry 4.0, Data Driven</a:t>
            </a:r>
            <a:endParaRPr/>
          </a:p>
        </p:txBody>
      </p:sp>
      <p:sp>
        <p:nvSpPr>
          <p:cNvPr id="61" name="Google Shape;61;p14"/>
          <p:cNvSpPr txBox="1"/>
          <p:nvPr>
            <p:ph idx="1" type="body"/>
          </p:nvPr>
        </p:nvSpPr>
        <p:spPr>
          <a:xfrm>
            <a:off x="311700" y="1152475"/>
            <a:ext cx="8520600" cy="3814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Storage</a:t>
            </a:r>
            <a:r>
              <a:rPr lang="en" sz="1500"/>
              <a:t>:- Storage is required to store images from CCTV cameras as well as complaints. Images can range anything from 200kb to 4mb in size</a:t>
            </a:r>
            <a:endParaRPr sz="1500"/>
          </a:p>
          <a:p>
            <a:pPr indent="-323850" lvl="0" marL="457200" rtl="0" algn="l">
              <a:spcBef>
                <a:spcPts val="0"/>
              </a:spcBef>
              <a:spcAft>
                <a:spcPts val="0"/>
              </a:spcAft>
              <a:buSzPts val="1500"/>
              <a:buChar char="●"/>
            </a:pPr>
            <a:r>
              <a:rPr lang="en" sz="1500"/>
              <a:t>Cloud Storage:- </a:t>
            </a:r>
            <a:endParaRPr sz="1500"/>
          </a:p>
          <a:p>
            <a:pPr indent="-323850" lvl="1" marL="914400" rtl="0" algn="l">
              <a:spcBef>
                <a:spcPts val="0"/>
              </a:spcBef>
              <a:spcAft>
                <a:spcPts val="0"/>
              </a:spcAft>
              <a:buSzPts val="1500"/>
              <a:buChar char="○"/>
            </a:pPr>
            <a:r>
              <a:rPr lang="en" sz="1500"/>
              <a:t>Private cloud Services like Azure(</a:t>
            </a:r>
            <a:r>
              <a:rPr lang="en" sz="1500" u="sng">
                <a:solidFill>
                  <a:schemeClr val="hlink"/>
                </a:solidFill>
                <a:hlinkClick r:id="rId3"/>
              </a:rPr>
              <a:t>Premium BLob Storage</a:t>
            </a:r>
            <a:r>
              <a:rPr lang="en" sz="1500"/>
              <a:t>): approx  ₹</a:t>
            </a:r>
            <a:r>
              <a:rPr lang="en" sz="1500"/>
              <a:t>4.5</a:t>
            </a:r>
            <a:r>
              <a:rPr lang="en" sz="1500"/>
              <a:t> per GB/ month. Considering a single Camera capturing image every 30 minutes ( avg. image of </a:t>
            </a:r>
            <a:r>
              <a:rPr lang="en" sz="1500"/>
              <a:t>1</a:t>
            </a:r>
            <a:r>
              <a:rPr lang="en" sz="1500"/>
              <a:t>mb) . Cost is 6.48₹ /Month /Camera. If a city has 100 cameras, 648₹/month</a:t>
            </a:r>
            <a:endParaRPr sz="1500"/>
          </a:p>
          <a:p>
            <a:pPr indent="-323850" lvl="1" marL="914400" rtl="0" algn="l">
              <a:spcBef>
                <a:spcPts val="0"/>
              </a:spcBef>
              <a:spcAft>
                <a:spcPts val="0"/>
              </a:spcAft>
              <a:buSzPts val="1500"/>
              <a:buChar char="○"/>
            </a:pPr>
            <a:r>
              <a:rPr lang="en" sz="1500"/>
              <a:t>Govt. Cloud Services like NIC State Data Centers can reduce cost many folds</a:t>
            </a:r>
            <a:endParaRPr sz="1500"/>
          </a:p>
          <a:p>
            <a:pPr indent="-323850" lvl="0" marL="457200" rtl="0" algn="l">
              <a:spcBef>
                <a:spcPts val="0"/>
              </a:spcBef>
              <a:spcAft>
                <a:spcPts val="0"/>
              </a:spcAft>
              <a:buSzPts val="1500"/>
              <a:buChar char="●"/>
            </a:pPr>
            <a:r>
              <a:rPr lang="en" sz="1500"/>
              <a:t>In order to reduce, load on data centers, Images can be removed After a defined time say, 1 week. And Images rejected by Admins can be removed in reduced time, say 2-3 days. Similar steps can be implemented for Mobile App. Hence, making system more Pocket Friendly</a:t>
            </a:r>
            <a:endParaRPr sz="1500"/>
          </a:p>
          <a:p>
            <a:pPr indent="-323850" lvl="0" marL="457200" rtl="0" algn="l">
              <a:spcBef>
                <a:spcPts val="0"/>
              </a:spcBef>
              <a:spcAft>
                <a:spcPts val="0"/>
              </a:spcAft>
              <a:buSzPts val="1500"/>
              <a:buChar char="●"/>
            </a:pPr>
            <a:r>
              <a:rPr lang="en" sz="1500"/>
              <a:t>IR cameras Work in night, Normal cameras can be turned off, to reduce cost of Storage</a:t>
            </a:r>
            <a:endParaRPr sz="1500"/>
          </a:p>
          <a:p>
            <a:pPr indent="-323850" lvl="0" marL="457200" rtl="0" algn="l">
              <a:spcBef>
                <a:spcPts val="0"/>
              </a:spcBef>
              <a:spcAft>
                <a:spcPts val="0"/>
              </a:spcAft>
              <a:buSzPts val="1500"/>
              <a:buChar char="●"/>
            </a:pPr>
            <a:r>
              <a:rPr lang="en" sz="1500"/>
              <a:t>For a record, though Every Animal Detection is saved in SQL file </a:t>
            </a:r>
            <a:r>
              <a:rPr b="1" lang="en" sz="1500"/>
              <a:t>(Text Only)</a:t>
            </a:r>
            <a:r>
              <a:rPr lang="en" sz="1500"/>
              <a:t>, and can be extracted as Excel Sheet, for govt. use</a:t>
            </a:r>
            <a:endParaRPr sz="15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Economic Solution- Industry 4.0, Data Driven</a:t>
            </a:r>
            <a:endParaRPr/>
          </a:p>
        </p:txBody>
      </p:sp>
      <p:sp>
        <p:nvSpPr>
          <p:cNvPr id="67" name="Google Shape;67;p15"/>
          <p:cNvSpPr txBox="1"/>
          <p:nvPr>
            <p:ph idx="1" type="body"/>
          </p:nvPr>
        </p:nvSpPr>
        <p:spPr>
          <a:xfrm>
            <a:off x="311700" y="1152475"/>
            <a:ext cx="8520600" cy="364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Computation Resources</a:t>
            </a:r>
            <a:r>
              <a:rPr lang="en"/>
              <a:t>:- </a:t>
            </a:r>
            <a:endParaRPr/>
          </a:p>
          <a:p>
            <a:pPr indent="-317500" lvl="1" marL="914400" rtl="0" algn="l">
              <a:spcBef>
                <a:spcPts val="0"/>
              </a:spcBef>
              <a:spcAft>
                <a:spcPts val="0"/>
              </a:spcAft>
              <a:buSzPts val="1400"/>
              <a:buChar char="○"/>
            </a:pPr>
            <a:r>
              <a:rPr b="1" lang="en"/>
              <a:t>Training AI Model</a:t>
            </a:r>
            <a:r>
              <a:rPr lang="en"/>
              <a:t>: For </a:t>
            </a:r>
            <a:r>
              <a:rPr b="1" lang="en" u="sng"/>
              <a:t>Rare</a:t>
            </a:r>
            <a:r>
              <a:rPr lang="en"/>
              <a:t> Training process, GPU are needed either on-</a:t>
            </a:r>
            <a:r>
              <a:rPr lang="en"/>
              <a:t>premise</a:t>
            </a:r>
            <a:r>
              <a:rPr lang="en"/>
              <a:t> or on-cloud. It can take anywhere between few minutes to few hours based on quantity of data and architecture of model.</a:t>
            </a:r>
            <a:endParaRPr/>
          </a:p>
          <a:p>
            <a:pPr indent="-317500" lvl="1" marL="914400" rtl="0" algn="l">
              <a:spcBef>
                <a:spcPts val="0"/>
              </a:spcBef>
              <a:spcAft>
                <a:spcPts val="0"/>
              </a:spcAft>
              <a:buSzPts val="1400"/>
              <a:buChar char="○"/>
            </a:pPr>
            <a:r>
              <a:rPr b="1" lang="en"/>
              <a:t>Prediction on input Images: </a:t>
            </a:r>
            <a:r>
              <a:rPr lang="en"/>
              <a:t>Prediction </a:t>
            </a:r>
            <a:r>
              <a:rPr b="1" lang="en"/>
              <a:t>isn’t </a:t>
            </a:r>
            <a:r>
              <a:rPr lang="en"/>
              <a:t>a tedious task, and can take place on </a:t>
            </a:r>
            <a:r>
              <a:rPr lang="en"/>
              <a:t>comparatively</a:t>
            </a:r>
            <a:r>
              <a:rPr lang="en"/>
              <a:t> less resources and in real time. </a:t>
            </a:r>
            <a:endParaRPr/>
          </a:p>
          <a:p>
            <a:pPr indent="-317500" lvl="2" marL="1371600" rtl="0" algn="l">
              <a:spcBef>
                <a:spcPts val="0"/>
              </a:spcBef>
              <a:spcAft>
                <a:spcPts val="0"/>
              </a:spcAft>
              <a:buSzPts val="1400"/>
              <a:buChar char="■"/>
            </a:pPr>
            <a:r>
              <a:rPr lang="en"/>
              <a:t>REST API:- Using Prediction key of Cloud or On-Premise system, </a:t>
            </a:r>
            <a:r>
              <a:rPr b="1" lang="en"/>
              <a:t>No resource required</a:t>
            </a:r>
            <a:endParaRPr b="1"/>
          </a:p>
          <a:p>
            <a:pPr indent="-317500" lvl="2" marL="1371600" rtl="0" algn="l">
              <a:spcBef>
                <a:spcPts val="0"/>
              </a:spcBef>
              <a:spcAft>
                <a:spcPts val="0"/>
              </a:spcAft>
              <a:buSzPts val="1400"/>
              <a:buChar char="■"/>
            </a:pPr>
            <a:r>
              <a:rPr lang="en"/>
              <a:t>Inference Model, TensorRT or ONNX RT:- Can be run on Server(with API) like (</a:t>
            </a:r>
            <a:r>
              <a:rPr lang="en" u="sng">
                <a:solidFill>
                  <a:schemeClr val="hlink"/>
                </a:solidFill>
                <a:hlinkClick r:id="rId3"/>
              </a:rPr>
              <a:t>Trition Server</a:t>
            </a:r>
            <a:r>
              <a:rPr lang="en"/>
              <a:t>), with almost no cost and at a amazing speed. This server can run locally, even on devices with no GPU. </a:t>
            </a:r>
            <a:endParaRPr/>
          </a:p>
          <a:p>
            <a:pPr indent="-317500" lvl="2" marL="1371600" rtl="0" algn="l">
              <a:spcBef>
                <a:spcPts val="0"/>
              </a:spcBef>
              <a:spcAft>
                <a:spcPts val="0"/>
              </a:spcAft>
              <a:buSzPts val="1400"/>
              <a:buChar char="■"/>
            </a:pPr>
            <a:r>
              <a:rPr lang="en"/>
              <a:t>Inference Model, can also be embedded in Mobile apps. With newer chips, more RAM, AutoML(iOS) and TensorRT(Android) are a great option. They will use resources of Mobile, for prediction at 0 cost. In future, IoT devices of Smart Cities, can also run these.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Solution- Industry 4.0, Data Driven</a:t>
            </a:r>
            <a:endParaRPr/>
          </a:p>
        </p:txBody>
      </p:sp>
      <p:sp>
        <p:nvSpPr>
          <p:cNvPr id="73" name="Google Shape;73;p16"/>
          <p:cNvSpPr txBox="1"/>
          <p:nvPr>
            <p:ph idx="1" type="body"/>
          </p:nvPr>
        </p:nvSpPr>
        <p:spPr>
          <a:xfrm>
            <a:off x="311700" y="1152475"/>
            <a:ext cx="8520600" cy="364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Computation Resources</a:t>
            </a:r>
            <a:r>
              <a:rPr lang="en"/>
              <a:t>:- </a:t>
            </a:r>
            <a:endParaRPr/>
          </a:p>
          <a:p>
            <a:pPr indent="-317500" lvl="1" marL="914400" rtl="0" algn="l">
              <a:spcBef>
                <a:spcPts val="0"/>
              </a:spcBef>
              <a:spcAft>
                <a:spcPts val="0"/>
              </a:spcAft>
              <a:buSzPts val="1400"/>
              <a:buChar char="○"/>
            </a:pPr>
            <a:r>
              <a:rPr b="1" lang="en"/>
              <a:t>Data Centers:- </a:t>
            </a:r>
            <a:r>
              <a:rPr lang="en"/>
              <a:t>These are centers Where feed of CCTV Cameras go, Our solution can be deployed here. CLicking Pictures after fixed interval, and doing the needful. No additional infrastructure is required in this case. As these centers are already managing huge Streams of data.</a:t>
            </a:r>
            <a:endParaRPr/>
          </a:p>
          <a:p>
            <a:pPr indent="-317500" lvl="1" marL="914400" rtl="0" algn="l">
              <a:spcBef>
                <a:spcPts val="0"/>
              </a:spcBef>
              <a:spcAft>
                <a:spcPts val="0"/>
              </a:spcAft>
              <a:buSzPts val="1400"/>
              <a:buChar char="○"/>
            </a:pPr>
            <a:r>
              <a:rPr lang="en"/>
              <a:t>Although, all mentioned Computation Resources including storage can be found here only. Cloud services can be used where ever required at a very low cost.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Economic Solution- Industry 4.0, Data Driven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342900" lvl="0" marL="457200" rtl="0" algn="l">
              <a:spcBef>
                <a:spcPts val="1600"/>
              </a:spcBef>
              <a:spcAft>
                <a:spcPts val="0"/>
              </a:spcAft>
              <a:buSzPts val="1800"/>
              <a:buAutoNum type="arabicPeriod"/>
            </a:pPr>
            <a:r>
              <a:rPr lang="en"/>
              <a:t>Price of Predictions and storage, is even less than price of Hosting a Website</a:t>
            </a:r>
            <a:endParaRPr/>
          </a:p>
          <a:p>
            <a:pPr indent="-342900" lvl="0" marL="457200" rtl="0" algn="l">
              <a:spcBef>
                <a:spcPts val="0"/>
              </a:spcBef>
              <a:spcAft>
                <a:spcPts val="0"/>
              </a:spcAft>
              <a:buSzPts val="1800"/>
              <a:buAutoNum type="arabicPeriod"/>
            </a:pPr>
            <a:r>
              <a:rPr lang="en"/>
              <a:t>Server Solution is an additional feature, Based on Location it can be deployed. Cost plans can be adjusted accordingly.</a:t>
            </a:r>
            <a:endParaRPr/>
          </a:p>
          <a:p>
            <a:pPr indent="-342900" lvl="0" marL="457200" rtl="0" algn="l">
              <a:spcBef>
                <a:spcPts val="0"/>
              </a:spcBef>
              <a:spcAft>
                <a:spcPts val="0"/>
              </a:spcAft>
              <a:buSzPts val="1800"/>
              <a:buAutoNum type="arabicPeriod"/>
            </a:pPr>
            <a:r>
              <a:rPr lang="en"/>
              <a:t>As </a:t>
            </a:r>
            <a:r>
              <a:rPr lang="en"/>
              <a:t>Infrastructure</a:t>
            </a:r>
            <a:r>
              <a:rPr lang="en"/>
              <a:t> grows, our proposed system can be scaled up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Emergency Situations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special Button is being planned in app, to mark, a complaint as an emergency</a:t>
            </a:r>
            <a:endParaRPr/>
          </a:p>
          <a:p>
            <a:pPr indent="-342900" lvl="0" marL="457200" rtl="0" algn="l">
              <a:spcBef>
                <a:spcPts val="0"/>
              </a:spcBef>
              <a:spcAft>
                <a:spcPts val="0"/>
              </a:spcAft>
              <a:buSzPts val="1800"/>
              <a:buChar char="●"/>
            </a:pPr>
            <a:r>
              <a:rPr lang="en"/>
              <a:t>This is also confirmed by Admin (Through a </a:t>
            </a:r>
            <a:r>
              <a:rPr b="1" lang="en"/>
              <a:t>Prioritized Notification</a:t>
            </a:r>
            <a:r>
              <a:rPr lang="en"/>
              <a:t>), in order to avoid any mischief</a:t>
            </a:r>
            <a:endParaRPr/>
          </a:p>
          <a:p>
            <a:pPr indent="-342900" lvl="0" marL="457200" rtl="0" algn="l">
              <a:spcBef>
                <a:spcPts val="0"/>
              </a:spcBef>
              <a:spcAft>
                <a:spcPts val="0"/>
              </a:spcAft>
              <a:buSzPts val="1800"/>
              <a:buChar char="●"/>
            </a:pPr>
            <a:r>
              <a:rPr lang="en"/>
              <a:t>Nearest POC is informed with “EMERGENCY ALERT” . For example, A cattle accident near Chennai International Airport is informed to authorities nearest to that physical location, while an accident near Veltech University is informed to authorities nearest to Veltech</a:t>
            </a:r>
            <a:endParaRPr/>
          </a:p>
          <a:p>
            <a:pPr indent="-342900" lvl="0" marL="457200" rtl="0" algn="l">
              <a:spcBef>
                <a:spcPts val="0"/>
              </a:spcBef>
              <a:spcAft>
                <a:spcPts val="0"/>
              </a:spcAft>
              <a:buSzPts val="1800"/>
              <a:buChar char="●"/>
            </a:pPr>
            <a:r>
              <a:rPr lang="en"/>
              <a:t>Emergency Situations, can also be depicted on map using an Alert Sign, and are solved in priority. </a:t>
            </a:r>
            <a:endParaRPr/>
          </a:p>
          <a:p>
            <a:pPr indent="-342900" lvl="0" marL="457200" rtl="0" algn="l">
              <a:spcBef>
                <a:spcPts val="0"/>
              </a:spcBef>
              <a:spcAft>
                <a:spcPts val="0"/>
              </a:spcAft>
              <a:buSzPts val="1800"/>
              <a:buChar char="●"/>
            </a:pPr>
            <a:r>
              <a:rPr lang="en"/>
              <a:t>Nearby, Registered Hospitals can also be contacted.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Traffic</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Cloud Services:- </a:t>
            </a:r>
            <a:r>
              <a:rPr lang="en"/>
              <a:t>They are managed by 3rd party Private Companies like Amazon, Microsoft, Google Etc, and manage network traffic themselves. Read and Write Operations are performed seamlessly. The only requirement is good Internet Connection, easily Available at Data Centers</a:t>
            </a:r>
            <a:endParaRPr/>
          </a:p>
          <a:p>
            <a:pPr indent="-342900" lvl="0" marL="457200" rtl="0" algn="l">
              <a:spcBef>
                <a:spcPts val="0"/>
              </a:spcBef>
              <a:spcAft>
                <a:spcPts val="0"/>
              </a:spcAft>
              <a:buSzPts val="1800"/>
              <a:buChar char="●"/>
            </a:pPr>
            <a:r>
              <a:rPr b="1" lang="en"/>
              <a:t>NIC Data Centers:-</a:t>
            </a:r>
            <a:r>
              <a:rPr lang="en"/>
              <a:t> NIC Data Centers are Quality Data centers spread pan India. They already run many e-services like CBSE and Board Results, E-gov, E-</a:t>
            </a:r>
            <a:r>
              <a:rPr lang="en"/>
              <a:t>prison</a:t>
            </a:r>
            <a:r>
              <a:rPr lang="en"/>
              <a:t>, E-Healthcare, Agritech and Smart Cities etc. These centers have with time adapted to </a:t>
            </a:r>
            <a:r>
              <a:rPr lang="en"/>
              <a:t>deliver</a:t>
            </a:r>
            <a:r>
              <a:rPr lang="en"/>
              <a:t> great performance in terms of Network Lags. Connection to these centers can be local or Over Internet.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