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7" r:id="rId3"/>
    <p:sldId id="258" r:id="rId4"/>
    <p:sldId id="259" r:id="rId5"/>
    <p:sldId id="260" r:id="rId6"/>
    <p:sldId id="261"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4" autoAdjust="0"/>
  </p:normalViewPr>
  <p:slideViewPr>
    <p:cSldViewPr>
      <p:cViewPr varScale="1">
        <p:scale>
          <a:sx n="82" d="100"/>
          <a:sy n="82" d="100"/>
        </p:scale>
        <p:origin x="1502" y="6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3/5/2021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81A144E-236C-4099-B42D-9780F8673E52}" type="datetimeFigureOut">
              <a:rPr lang="en-US" smtClean="0"/>
              <a:pPr/>
              <a:t>3/5/2021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81A144E-236C-4099-B42D-9780F8673E52}" type="datetimeFigureOut">
              <a:rPr lang="en-US" smtClean="0"/>
              <a:pPr/>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81A144E-236C-4099-B42D-9780F8673E52}" type="datetimeFigureOut">
              <a:rPr lang="en-US" smtClean="0"/>
              <a:pPr/>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6CA2C1-C3B3-4608-A4FC-2BC4C13145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A144E-236C-4099-B42D-9780F8673E52}" type="datetimeFigureOut">
              <a:rPr lang="en-US" smtClean="0"/>
              <a:pPr/>
              <a:t>3/5/2021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6CA2C1-C3B3-4608-A4FC-2BC4C13145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523999"/>
          </a:xfrm>
        </p:spPr>
        <p:txBody>
          <a:bodyPr>
            <a:normAutofit fontScale="90000"/>
          </a:bodyPr>
          <a:lstStyle/>
          <a:p>
            <a:pPr marL="914400" indent="-914400"/>
            <a:r>
              <a:rPr lang="en-US" dirty="0"/>
              <a:t>Housing: Price Prediction Model</a:t>
            </a:r>
          </a:p>
        </p:txBody>
      </p:sp>
      <p:sp>
        <p:nvSpPr>
          <p:cNvPr id="3" name="Subtitle 2"/>
          <p:cNvSpPr>
            <a:spLocks noGrp="1"/>
          </p:cNvSpPr>
          <p:nvPr>
            <p:ph type="subTitle" idx="1"/>
          </p:nvPr>
        </p:nvSpPr>
        <p:spPr>
          <a:xfrm>
            <a:off x="228600" y="1676400"/>
            <a:ext cx="8686800" cy="4800600"/>
          </a:xfrm>
        </p:spPr>
        <p:txBody>
          <a:bodyPr>
            <a:normAutofit/>
          </a:bodyPr>
          <a:lstStyle/>
          <a:p>
            <a:pPr algn="l"/>
            <a:r>
              <a:rPr lang="en-US" sz="3200" b="1" dirty="0">
                <a:latin typeface="Arial Black" pitchFamily="34" charset="0"/>
              </a:rPr>
              <a:t>Basic Introduction of the Project</a:t>
            </a:r>
            <a:r>
              <a:rPr lang="en-US" b="1" dirty="0">
                <a:latin typeface="Arial Black" pitchFamily="34" charset="0"/>
              </a:rPr>
              <a:t>:</a:t>
            </a:r>
          </a:p>
          <a:p>
            <a:pPr marR="64008" algn="l">
              <a:spcBef>
                <a:spcPts val="400"/>
              </a:spcBef>
              <a:buClr>
                <a:schemeClr val="accent1"/>
              </a:buClr>
              <a:buSzPct val="68000"/>
              <a:defRPr/>
            </a:pPr>
            <a:r>
              <a:rPr lang="en-IN" sz="2800" dirty="0"/>
              <a:t>A US-based housing company named </a:t>
            </a:r>
            <a:r>
              <a:rPr lang="en-IN" sz="2800" b="1" dirty="0"/>
              <a:t>Surprise Housing</a:t>
            </a:r>
            <a:r>
              <a:rPr lang="en-IN" sz="2800" dirty="0"/>
              <a:t>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This is the Regression problem so we have to build a model which predict the price of the house.</a:t>
            </a:r>
            <a:endParaRPr lang="en-US" sz="2800" dirty="0"/>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kern="1200" dirty="0">
              <a:solidFill>
                <a:schemeClr val="tx2"/>
              </a:solidFill>
              <a:latin typeface="+mn-lt"/>
              <a:ea typeface="+mn-ea"/>
              <a:cs typeface="+mn-c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a:t>Problem Statement:</a:t>
            </a:r>
            <a:br>
              <a:rPr lang="en-US" sz="3600" b="1" dirty="0"/>
            </a:br>
            <a:endParaRPr lang="en-US" sz="3600" b="1" dirty="0"/>
          </a:p>
        </p:txBody>
      </p:sp>
      <p:sp>
        <p:nvSpPr>
          <p:cNvPr id="3" name="Content Placeholder 2"/>
          <p:cNvSpPr>
            <a:spLocks noGrp="1"/>
          </p:cNvSpPr>
          <p:nvPr>
            <p:ph idx="1"/>
          </p:nvPr>
        </p:nvSpPr>
        <p:spPr>
          <a:xfrm>
            <a:off x="304800" y="609600"/>
            <a:ext cx="8610600" cy="6019800"/>
          </a:xfrm>
        </p:spPr>
        <p:txBody>
          <a:bodyPr>
            <a:normAutofit/>
          </a:bodyPr>
          <a:lstStyle/>
          <a:p>
            <a:r>
              <a:rPr lang="en-IN" sz="2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IN" sz="2400" dirty="0"/>
              <a:t>Data science comes as a very important tool to solve problems in the domain to help the companies increase their overall revenue, profits, improving their marketing strategies and focusing on changing trends in house sales and purchases. </a:t>
            </a:r>
          </a:p>
          <a:p>
            <a:r>
              <a:rPr lang="en-IN" sz="2400" dirty="0"/>
              <a:t>Predictive modelling, Market mix modelling, recommendation systems are some of the machine learning techniques used for achieving the business goals for housing companies. Our problem is related to one such housing company.</a:t>
            </a:r>
            <a:endParaRPr lang="en-US" sz="2400"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4000" b="1" i="1" dirty="0"/>
              <a:t>Data Cleaning Steps</a:t>
            </a:r>
            <a:r>
              <a:rPr lang="en-US" dirty="0"/>
              <a:t>:</a:t>
            </a:r>
          </a:p>
        </p:txBody>
      </p:sp>
      <p:sp>
        <p:nvSpPr>
          <p:cNvPr id="3" name="Content Placeholder 2"/>
          <p:cNvSpPr>
            <a:spLocks noGrp="1"/>
          </p:cNvSpPr>
          <p:nvPr>
            <p:ph idx="1"/>
          </p:nvPr>
        </p:nvSpPr>
        <p:spPr>
          <a:xfrm>
            <a:off x="457200" y="990600"/>
            <a:ext cx="8382000" cy="5715000"/>
          </a:xfrm>
        </p:spPr>
        <p:txBody>
          <a:bodyPr>
            <a:normAutofit/>
          </a:bodyPr>
          <a:lstStyle/>
          <a:p>
            <a:r>
              <a:rPr lang="en-US" dirty="0"/>
              <a:t>First we check the information of the given dataset because it tells that how many rows and columns are present in our dataset and data type of the columns whether they are object, integer or float.</a:t>
            </a:r>
          </a:p>
          <a:p>
            <a:r>
              <a:rPr lang="en-US" dirty="0"/>
              <a:t>Drop duplicates rows if present in dataset.</a:t>
            </a:r>
          </a:p>
          <a:p>
            <a:r>
              <a:rPr lang="en-US" dirty="0"/>
              <a:t>Then we check for the null values present in our dataset. If null values are present then fill it via mean, median or mode. Or also you can remove that rows but kindly check it properly.</a:t>
            </a:r>
          </a:p>
          <a:p>
            <a:r>
              <a:rPr lang="en-US" dirty="0"/>
              <a:t>After that we check the summary statistics of our dataset. This part tells about the statistics of our dataset i.e. mean, median, max value ,min values and also it tell whether outliers are present in our dataset or not.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i="1" dirty="0"/>
              <a:t>Data Cleaning steps continued</a:t>
            </a:r>
          </a:p>
        </p:txBody>
      </p:sp>
      <p:sp>
        <p:nvSpPr>
          <p:cNvPr id="3" name="Content Placeholder 2"/>
          <p:cNvSpPr>
            <a:spLocks noGrp="1"/>
          </p:cNvSpPr>
          <p:nvPr>
            <p:ph idx="1"/>
          </p:nvPr>
        </p:nvSpPr>
        <p:spPr>
          <a:xfrm>
            <a:off x="457200" y="990600"/>
            <a:ext cx="8229600" cy="5486400"/>
          </a:xfrm>
        </p:spPr>
        <p:txBody>
          <a:bodyPr>
            <a:normAutofit/>
          </a:bodyPr>
          <a:lstStyle/>
          <a:p>
            <a:r>
              <a:rPr lang="en-US" dirty="0"/>
              <a:t>We also check the correlation of our dataset to check the correlation of the columns with each other. If columns are highly correlated with each other let’s say 90% or above then remove those columns to avoid multicollinearity problem.</a:t>
            </a:r>
          </a:p>
          <a:p>
            <a:r>
              <a:rPr lang="en-US" dirty="0"/>
              <a:t>We  also drop some columns because it has null values more than 90%.</a:t>
            </a:r>
          </a:p>
          <a:p>
            <a:r>
              <a:rPr lang="en-US" dirty="0"/>
              <a:t>We cannot remove outliers because more than 100 percent information is lost if we remove the outliers.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lstStyle/>
          <a:p>
            <a:r>
              <a:rPr lang="en-US" sz="4000" b="1" i="1" dirty="0"/>
              <a:t>Visualization:</a:t>
            </a:r>
          </a:p>
        </p:txBody>
      </p:sp>
      <p:sp>
        <p:nvSpPr>
          <p:cNvPr id="5" name="Content Placeholder 4"/>
          <p:cNvSpPr>
            <a:spLocks noGrp="1"/>
          </p:cNvSpPr>
          <p:nvPr>
            <p:ph idx="1"/>
          </p:nvPr>
        </p:nvSpPr>
        <p:spPr>
          <a:xfrm>
            <a:off x="457200" y="990600"/>
            <a:ext cx="8229600" cy="5867400"/>
          </a:xfrm>
        </p:spPr>
        <p:txBody>
          <a:bodyPr>
            <a:normAutofit fontScale="92500" lnSpcReduction="10000"/>
          </a:bodyPr>
          <a:lstStyle/>
          <a:p>
            <a:pPr>
              <a:lnSpc>
                <a:spcPct val="107000"/>
              </a:lnSpc>
              <a:spcAft>
                <a:spcPts val="1200"/>
              </a:spcAft>
            </a:pPr>
            <a:r>
              <a:rPr lang="en-IN" sz="2400" dirty="0">
                <a:solidFill>
                  <a:srgbClr val="24292E"/>
                </a:solidFill>
                <a:effectLst/>
                <a:ea typeface="Times New Roman" panose="02020603050405020304" pitchFamily="18" charset="0"/>
                <a:cs typeface="Times New Roman" panose="02020603050405020304" pitchFamily="18" charset="0"/>
              </a:rPr>
              <a:t>EDA Analysis is categorized into Univariate Analysis, Bivariate Analysis, and Multivariate Analysis, here we check the relationship between different independent variable and dependent Variable.</a:t>
            </a:r>
            <a:endParaRPr lang="en-IN" sz="2400" dirty="0">
              <a:effectLst/>
              <a:ea typeface="Calibri" panose="020F0502020204030204" pitchFamily="34" charset="0"/>
              <a:cs typeface="Times New Roman" panose="02020603050405020304" pitchFamily="18" charset="0"/>
            </a:endParaRPr>
          </a:p>
          <a:p>
            <a:pPr marL="342900" marR="304800" lvl="0" indent="-342900">
              <a:lnSpc>
                <a:spcPts val="1500"/>
              </a:lnSpc>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There’s lot of null values in Dataset</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drop the columns having more than 90 percent of missing values.</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also check for corelation and Multicollinearity</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cannot remove the outliers because more than 50 percent of information is lost</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remove the skewness from features.</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have also drawn Q-Q Plot to check the distribution of the datapoints</a:t>
            </a:r>
            <a:endParaRPr lang="en-IN" sz="2400" dirty="0">
              <a:effectLst/>
              <a:ea typeface="Calibri" panose="020F0502020204030204" pitchFamily="34" charset="0"/>
              <a:cs typeface="Times New Roman" panose="02020603050405020304"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4000" b="1" dirty="0"/>
              <a:t>Modeling Parts</a:t>
            </a:r>
            <a:r>
              <a:rPr lang="en-US" dirty="0"/>
              <a:t>:</a:t>
            </a:r>
          </a:p>
        </p:txBody>
      </p:sp>
      <p:sp>
        <p:nvSpPr>
          <p:cNvPr id="3" name="Content Placeholder 2"/>
          <p:cNvSpPr>
            <a:spLocks noGrp="1"/>
          </p:cNvSpPr>
          <p:nvPr>
            <p:ph idx="1"/>
          </p:nvPr>
        </p:nvSpPr>
        <p:spPr>
          <a:xfrm>
            <a:off x="457200" y="685800"/>
            <a:ext cx="8229600" cy="5791200"/>
          </a:xfrm>
        </p:spPr>
        <p:txBody>
          <a:bodyPr>
            <a:noAutofit/>
          </a:bodyPr>
          <a:lstStyle/>
          <a:p>
            <a:pPr>
              <a:lnSpc>
                <a:spcPct val="107000"/>
              </a:lnSpc>
              <a:spcAft>
                <a:spcPts val="1200"/>
              </a:spcAft>
            </a:pPr>
            <a:r>
              <a:rPr lang="en-IN" sz="2400" dirty="0">
                <a:solidFill>
                  <a:srgbClr val="24292E"/>
                </a:solidFill>
                <a:effectLst/>
                <a:ea typeface="Times New Roman" panose="02020603050405020304" pitchFamily="18" charset="0"/>
                <a:cs typeface="Times New Roman" panose="02020603050405020304" pitchFamily="18" charset="0"/>
              </a:rPr>
              <a:t>In our Case our Dataset is have lot of Categorical features we need to convert them to numerical before implementation.</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24292E"/>
                </a:solidFill>
                <a:effectLst/>
                <a:ea typeface="Times New Roman" panose="02020603050405020304" pitchFamily="18" charset="0"/>
                <a:cs typeface="Times New Roman" panose="02020603050405020304" pitchFamily="18" charset="0"/>
              </a:rPr>
              <a:t>Linear Regression gave us the score R2 Score of 87% mean R2 Score 87%, Standard deviation of 0.0317, MAE Score of 0.107, MSE Score of 0.023, RMSE Score of 0.153.</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24292E"/>
                </a:solidFill>
                <a:effectLst/>
                <a:ea typeface="Times New Roman" panose="02020603050405020304" pitchFamily="18" charset="0"/>
                <a:cs typeface="Times New Roman" panose="02020603050405020304" pitchFamily="18" charset="0"/>
              </a:rPr>
              <a:t>Random Forest Regression gave us the score R2 Score of 84% mean R2 Score 86%, Standard deviation of 0.023 after performing hyperparameter tuning.</a:t>
            </a:r>
          </a:p>
          <a:p>
            <a:pPr marL="342900" lvl="0" indent="-342900">
              <a:lnSpc>
                <a:spcPct val="107000"/>
              </a:lnSpc>
              <a:spcAft>
                <a:spcPts val="1200"/>
              </a:spcAft>
              <a:buFont typeface="Symbol" panose="05050102010706020507" pitchFamily="18" charset="2"/>
              <a:buChar char=""/>
            </a:pPr>
            <a:r>
              <a:rPr lang="en-IN" sz="2400" dirty="0">
                <a:solidFill>
                  <a:srgbClr val="24292E"/>
                </a:solidFill>
                <a:effectLst/>
                <a:ea typeface="Times New Roman" panose="02020603050405020304" pitchFamily="18" charset="0"/>
                <a:cs typeface="Times New Roman" panose="02020603050405020304" pitchFamily="18" charset="0"/>
              </a:rPr>
              <a:t>Lasso Regularisation gave us the score mean R2 Score 87%, Standard deviation of 0.029, MAE Score of 0.107, MSE Score of 0.023, RMSE Score of 0.153 after hyperparameter tuning.</a:t>
            </a:r>
            <a:endParaRPr lang="en-IN" sz="24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a:t>Conclusion of the Project</a:t>
            </a:r>
            <a:r>
              <a:rPr lang="en-US" dirty="0"/>
              <a:t>:</a:t>
            </a:r>
          </a:p>
        </p:txBody>
      </p:sp>
      <p:sp>
        <p:nvSpPr>
          <p:cNvPr id="3" name="Content Placeholder 2"/>
          <p:cNvSpPr>
            <a:spLocks noGrp="1"/>
          </p:cNvSpPr>
          <p:nvPr>
            <p:ph idx="1"/>
          </p:nvPr>
        </p:nvSpPr>
        <p:spPr>
          <a:xfrm>
            <a:off x="457200" y="1935480"/>
            <a:ext cx="8229600" cy="4693920"/>
          </a:xfrm>
        </p:spPr>
        <p:txBody>
          <a:bodyPr>
            <a:noAutofit/>
          </a:bodyPr>
          <a:lstStyle/>
          <a:p>
            <a:pPr marL="342900" lvl="0" indent="-342900">
              <a:lnSpc>
                <a:spcPct val="107000"/>
              </a:lnSpc>
              <a:spcAft>
                <a:spcPts val="1200"/>
              </a:spcAft>
              <a:buFont typeface="Wingdings 2" panose="050201020105070707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In this project the sample data is provided to us from our client database. </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Wingdings 2" panose="05020102010507070707" pitchFamily="18" charset="2"/>
              <a:buChar char=""/>
              <a:tabLst>
                <a:tab pos="457200" algn="l"/>
              </a:tabLst>
            </a:pPr>
            <a:r>
              <a:rPr lang="en-IN" sz="2400" dirty="0">
                <a:solidFill>
                  <a:srgbClr val="24292E"/>
                </a:solidFill>
                <a:effectLst/>
                <a:ea typeface="Times New Roman" panose="02020603050405020304" pitchFamily="18" charset="0"/>
                <a:cs typeface="Times New Roman" panose="02020603050405020304" pitchFamily="18" charset="0"/>
              </a:rPr>
              <a:t>We are required to predict the price of houses with the available independent variables. This model will then be used by the management to understand how exactly the prices vary with the variables. </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Wingdings 2" panose="05020102010507070707" pitchFamily="18" charset="2"/>
              <a:buChar char=""/>
              <a:tabLst>
                <a:tab pos="457200" algn="l"/>
              </a:tabLst>
            </a:pPr>
            <a:r>
              <a:rPr lang="en-IN" sz="2400" dirty="0">
                <a:solidFill>
                  <a:srgbClr val="24292E"/>
                </a:solidFill>
                <a:effectLst/>
                <a:ea typeface="Times New Roman" panose="02020603050405020304" pitchFamily="18" charset="0"/>
                <a:cs typeface="Times New Roman" panose="02020603050405020304" pitchFamily="18" charset="0"/>
              </a:rPr>
              <a:t>They can accordingly manipulate the strategy of the firm and concentrate on areas that will yield high returns </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Wingdings 2" panose="050201020105070707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We make a machine learning model in order to improve the house price prediction according to the given features.</a:t>
            </a:r>
            <a:endParaRPr lang="en-IN" sz="2400" dirty="0">
              <a:effectLst/>
              <a:ea typeface="Calibri" panose="020F0502020204030204" pitchFamily="34" charset="0"/>
              <a:cs typeface="Times New Roman" panose="02020603050405020304" pitchFamily="18" charset="0"/>
            </a:endParaRPr>
          </a:p>
          <a:p>
            <a:endParaRPr lang="en-US" sz="2400"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1020</TotalTime>
  <Words>753</Words>
  <Application>Microsoft Office PowerPoint</Application>
  <PresentationFormat>On-screen Show (4:3)</PresentationFormat>
  <Paragraphs>35</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 Black</vt:lpstr>
      <vt:lpstr>Calibri</vt:lpstr>
      <vt:lpstr>Constantia</vt:lpstr>
      <vt:lpstr>Symbol</vt:lpstr>
      <vt:lpstr>Wingdings 2</vt:lpstr>
      <vt:lpstr>Wingdings 3</vt:lpstr>
      <vt:lpstr>Flow</vt:lpstr>
      <vt:lpstr>Housing: Price Prediction Model</vt:lpstr>
      <vt:lpstr>Problem Statement: </vt:lpstr>
      <vt:lpstr>Data Cleaning Steps:</vt:lpstr>
      <vt:lpstr>Data Cleaning steps continued</vt:lpstr>
      <vt:lpstr>Visualization:</vt:lpstr>
      <vt:lpstr>Modeling Parts:</vt:lpstr>
      <vt:lpstr>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binit biswal</cp:lastModifiedBy>
  <cp:revision>58</cp:revision>
  <dcterms:created xsi:type="dcterms:W3CDTF">2020-09-19T16:06:16Z</dcterms:created>
  <dcterms:modified xsi:type="dcterms:W3CDTF">2021-03-05T13:21:02Z</dcterms:modified>
</cp:coreProperties>
</file>