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84" r:id="rId5"/>
    <p:sldId id="259" r:id="rId6"/>
    <p:sldId id="288" r:id="rId7"/>
    <p:sldId id="289" r:id="rId8"/>
    <p:sldId id="290" r:id="rId9"/>
    <p:sldId id="291" r:id="rId10"/>
    <p:sldId id="292" r:id="rId11"/>
    <p:sldId id="293" r:id="rId12"/>
    <p:sldId id="296" r:id="rId13"/>
    <p:sldId id="297" r:id="rId14"/>
    <p:sldId id="294" r:id="rId15"/>
    <p:sldId id="295" r:id="rId16"/>
    <p:sldId id="300" r:id="rId17"/>
    <p:sldId id="299" r:id="rId18"/>
    <p:sldId id="298" r:id="rId19"/>
    <p:sldId id="30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6F274-5886-4926-A3B5-A92EFBD260BD}" v="7" dt="2025-06-06T08:11:54.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3673" autoAdjust="0"/>
  </p:normalViewPr>
  <p:slideViewPr>
    <p:cSldViewPr snapToGrid="0" snapToObjects="1" showGuides="1">
      <p:cViewPr varScale="1">
        <p:scale>
          <a:sx n="73" d="100"/>
          <a:sy n="73" d="100"/>
        </p:scale>
        <p:origin x="1762"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Gaurav Talele" userId="6d7a94f76344f815" providerId="LiveId" clId="{6296F274-5886-4926-A3B5-A92EFBD260BD}"/>
    <pc:docChg chg="modSld">
      <pc:chgData name="Mr.Gaurav Talele" userId="6d7a94f76344f815" providerId="LiveId" clId="{6296F274-5886-4926-A3B5-A92EFBD260BD}" dt="2025-06-06T08:12:02.145" v="30" actId="1076"/>
      <pc:docMkLst>
        <pc:docMk/>
      </pc:docMkLst>
      <pc:sldChg chg="addSp modSp mod">
        <pc:chgData name="Mr.Gaurav Talele" userId="6d7a94f76344f815" providerId="LiveId" clId="{6296F274-5886-4926-A3B5-A92EFBD260BD}" dt="2025-06-06T08:09:42.223" v="10" actId="14100"/>
        <pc:sldMkLst>
          <pc:docMk/>
          <pc:sldMk cId="0" sldId="296"/>
        </pc:sldMkLst>
        <pc:picChg chg="add mod">
          <ac:chgData name="Mr.Gaurav Talele" userId="6d7a94f76344f815" providerId="LiveId" clId="{6296F274-5886-4926-A3B5-A92EFBD260BD}" dt="2025-06-06T08:08:38.417" v="2" actId="1076"/>
          <ac:picMkLst>
            <pc:docMk/>
            <pc:sldMk cId="0" sldId="296"/>
            <ac:picMk id="4" creationId="{A878AD30-9A1A-EA3B-6715-863AA9B13C8B}"/>
          </ac:picMkLst>
        </pc:picChg>
        <pc:picChg chg="add mod">
          <ac:chgData name="Mr.Gaurav Talele" userId="6d7a94f76344f815" providerId="LiveId" clId="{6296F274-5886-4926-A3B5-A92EFBD260BD}" dt="2025-06-06T08:09:26.628" v="5" actId="1076"/>
          <ac:picMkLst>
            <pc:docMk/>
            <pc:sldMk cId="0" sldId="296"/>
            <ac:picMk id="12" creationId="{DB32ABF7-6B5F-C858-EB70-A802E952AFE0}"/>
          </ac:picMkLst>
        </pc:picChg>
        <pc:cxnChg chg="add">
          <ac:chgData name="Mr.Gaurav Talele" userId="6d7a94f76344f815" providerId="LiveId" clId="{6296F274-5886-4926-A3B5-A92EFBD260BD}" dt="2025-06-06T08:08:44.950" v="3" actId="11529"/>
          <ac:cxnSpMkLst>
            <pc:docMk/>
            <pc:sldMk cId="0" sldId="296"/>
            <ac:cxnSpMk id="10" creationId="{48F084EC-EBB9-D3A8-3317-D883864E5F20}"/>
          </ac:cxnSpMkLst>
        </pc:cxnChg>
        <pc:cxnChg chg="add mod">
          <ac:chgData name="Mr.Gaurav Talele" userId="6d7a94f76344f815" providerId="LiveId" clId="{6296F274-5886-4926-A3B5-A92EFBD260BD}" dt="2025-06-06T08:09:42.223" v="10" actId="14100"/>
          <ac:cxnSpMkLst>
            <pc:docMk/>
            <pc:sldMk cId="0" sldId="296"/>
            <ac:cxnSpMk id="13" creationId="{3D856EF6-7B3A-C58E-CE09-B936FA97538F}"/>
          </ac:cxnSpMkLst>
        </pc:cxnChg>
      </pc:sldChg>
      <pc:sldChg chg="addSp modSp mod">
        <pc:chgData name="Mr.Gaurav Talele" userId="6d7a94f76344f815" providerId="LiveId" clId="{6296F274-5886-4926-A3B5-A92EFBD260BD}" dt="2025-06-06T08:12:02.145" v="30" actId="1076"/>
        <pc:sldMkLst>
          <pc:docMk/>
          <pc:sldMk cId="0" sldId="297"/>
        </pc:sldMkLst>
        <pc:picChg chg="mod">
          <ac:chgData name="Mr.Gaurav Talele" userId="6d7a94f76344f815" providerId="LiveId" clId="{6296F274-5886-4926-A3B5-A92EFBD260BD}" dt="2025-06-06T08:11:04.375" v="20" actId="1076"/>
          <ac:picMkLst>
            <pc:docMk/>
            <pc:sldMk cId="0" sldId="297"/>
            <ac:picMk id="4" creationId="{00000000-0000-0000-0000-000000000000}"/>
          </ac:picMkLst>
        </pc:picChg>
        <pc:picChg chg="add mod">
          <ac:chgData name="Mr.Gaurav Talele" userId="6d7a94f76344f815" providerId="LiveId" clId="{6296F274-5886-4926-A3B5-A92EFBD260BD}" dt="2025-06-06T08:10:48.044" v="17" actId="1076"/>
          <ac:picMkLst>
            <pc:docMk/>
            <pc:sldMk cId="0" sldId="297"/>
            <ac:picMk id="6" creationId="{F1EDE440-6BF1-A746-42A7-875860B7C165}"/>
          </ac:picMkLst>
        </pc:picChg>
        <pc:picChg chg="add mod">
          <ac:chgData name="Mr.Gaurav Talele" userId="6d7a94f76344f815" providerId="LiveId" clId="{6296F274-5886-4926-A3B5-A92EFBD260BD}" dt="2025-06-06T08:11:50.854" v="26" actId="1076"/>
          <ac:picMkLst>
            <pc:docMk/>
            <pc:sldMk cId="0" sldId="297"/>
            <ac:picMk id="13" creationId="{FE2749DD-CA03-2C95-0379-E5EF661B6B0B}"/>
          </ac:picMkLst>
        </pc:picChg>
        <pc:cxnChg chg="add mod">
          <ac:chgData name="Mr.Gaurav Talele" userId="6d7a94f76344f815" providerId="LiveId" clId="{6296F274-5886-4926-A3B5-A92EFBD260BD}" dt="2025-06-06T08:11:11.683" v="22" actId="14100"/>
          <ac:cxnSpMkLst>
            <pc:docMk/>
            <pc:sldMk cId="0" sldId="297"/>
            <ac:cxnSpMk id="8" creationId="{151EE1DF-9C19-1B47-7164-64AB4BE46D1E}"/>
          </ac:cxnSpMkLst>
        </pc:cxnChg>
        <pc:cxnChg chg="add mod">
          <ac:chgData name="Mr.Gaurav Talele" userId="6d7a94f76344f815" providerId="LiveId" clId="{6296F274-5886-4926-A3B5-A92EFBD260BD}" dt="2025-06-06T08:12:02.145" v="30" actId="1076"/>
          <ac:cxnSpMkLst>
            <pc:docMk/>
            <pc:sldMk cId="0" sldId="297"/>
            <ac:cxnSpMk id="14" creationId="{ECFDE45F-A65B-501C-67B1-BC80EADEEFE6}"/>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6/6/2025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a:fillRect/>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6/6/2025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 y="2985002"/>
            <a:ext cx="9143999" cy="1224837"/>
          </a:xfrm>
        </p:spPr>
        <p:txBody>
          <a:bodyPr>
            <a:noAutofit/>
          </a:bodyPr>
          <a:lstStyle/>
          <a:p>
            <a:pPr algn="ctr">
              <a:defRPr sz="3600" b="1">
                <a:solidFill>
                  <a:srgbClr val="003366"/>
                </a:solidFill>
              </a:defRPr>
            </a:pPr>
            <a:r>
              <a:rPr lang="en-IN" sz="6000" dirty="0"/>
              <a:t>FLIGHT DELAY ANALYSIS</a:t>
            </a:r>
            <a:endParaRPr sz="6000" dirty="0"/>
          </a:p>
        </p:txBody>
      </p:sp>
      <p:sp>
        <p:nvSpPr>
          <p:cNvPr id="3" name="Subtitle 2"/>
          <p:cNvSpPr>
            <a:spLocks noGrp="1"/>
          </p:cNvSpPr>
          <p:nvPr>
            <p:ph type="subTitle" idx="4294967295"/>
          </p:nvPr>
        </p:nvSpPr>
        <p:spPr>
          <a:xfrm>
            <a:off x="900215" y="2016228"/>
            <a:ext cx="4487862" cy="495300"/>
          </a:xfrm>
        </p:spPr>
        <p:txBody>
          <a:bodyPr>
            <a:normAutofit/>
          </a:bodyPr>
          <a:lstStyle/>
          <a:p>
            <a:pPr marL="0" indent="0" algn="l">
              <a:buNone/>
              <a:defRPr sz="2000">
                <a:solidFill>
                  <a:srgbClr val="323232"/>
                </a:solidFill>
              </a:defRPr>
            </a:pPr>
            <a:r>
              <a:rPr lang="en-IN" sz="2400" dirty="0"/>
              <a:t>    </a:t>
            </a:r>
            <a:r>
              <a:rPr lang="en-IN" sz="2400" b="1" dirty="0"/>
              <a:t>PROJECT NAME</a:t>
            </a:r>
            <a:endParaRPr sz="2400" b="1" dirty="0"/>
          </a:p>
        </p:txBody>
      </p:sp>
      <p:pic>
        <p:nvPicPr>
          <p:cNvPr id="5" name="Graphic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9975" y="500111"/>
            <a:ext cx="3243810" cy="18337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77706"/>
            <a:ext cx="9144000" cy="6561574"/>
          </a:xfrm>
          <a:prstGeom prst="rect">
            <a:avLst/>
          </a:prstGeom>
        </p:spPr>
      </p:pic>
      <p:sp>
        <p:nvSpPr>
          <p:cNvPr id="5" name="TextBox 4"/>
          <p:cNvSpPr txBox="1"/>
          <p:nvPr/>
        </p:nvSpPr>
        <p:spPr>
          <a:xfrm>
            <a:off x="0" y="8374"/>
            <a:ext cx="7630160" cy="369332"/>
          </a:xfrm>
          <a:prstGeom prst="rect">
            <a:avLst/>
          </a:prstGeom>
          <a:noFill/>
        </p:spPr>
        <p:txBody>
          <a:bodyPr wrap="square" rtlCol="0">
            <a:spAutoFit/>
          </a:bodyPr>
          <a:lstStyle/>
          <a:p>
            <a:r>
              <a:rPr lang="en-IN" b="1" dirty="0"/>
              <a:t>EXCEL DASHBOARD OVERVIEW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8374"/>
            <a:ext cx="7630160" cy="369332"/>
          </a:xfrm>
          <a:prstGeom prst="rect">
            <a:avLst/>
          </a:prstGeom>
          <a:noFill/>
        </p:spPr>
        <p:txBody>
          <a:bodyPr wrap="square" rtlCol="0">
            <a:spAutoFit/>
          </a:bodyPr>
          <a:lstStyle/>
          <a:p>
            <a:r>
              <a:rPr lang="en-IN" b="1" dirty="0"/>
              <a:t>TABLEAU DASHBOARD OVERVIEW</a:t>
            </a:r>
          </a:p>
        </p:txBody>
      </p:sp>
      <p:pic>
        <p:nvPicPr>
          <p:cNvPr id="4" name="Picture 3"/>
          <p:cNvPicPr>
            <a:picLocks noChangeAspect="1"/>
          </p:cNvPicPr>
          <p:nvPr/>
        </p:nvPicPr>
        <p:blipFill>
          <a:blip r:embed="rId2"/>
          <a:stretch>
            <a:fillRect/>
          </a:stretch>
        </p:blipFill>
        <p:spPr>
          <a:xfrm>
            <a:off x="0" y="377706"/>
            <a:ext cx="9144000" cy="56878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8374"/>
            <a:ext cx="7630160" cy="369332"/>
          </a:xfrm>
          <a:prstGeom prst="rect">
            <a:avLst/>
          </a:prstGeom>
          <a:noFill/>
        </p:spPr>
        <p:txBody>
          <a:bodyPr wrap="square" rtlCol="0">
            <a:spAutoFit/>
          </a:bodyPr>
          <a:lstStyle/>
          <a:p>
            <a:r>
              <a:rPr lang="en-IN" b="1" dirty="0"/>
              <a:t>SQL QUERIES</a:t>
            </a:r>
          </a:p>
        </p:txBody>
      </p:sp>
      <p:sp>
        <p:nvSpPr>
          <p:cNvPr id="2" name="TextBox 1"/>
          <p:cNvSpPr txBox="1"/>
          <p:nvPr/>
        </p:nvSpPr>
        <p:spPr>
          <a:xfrm>
            <a:off x="81280" y="701040"/>
            <a:ext cx="3007360" cy="369332"/>
          </a:xfrm>
          <a:prstGeom prst="rect">
            <a:avLst/>
          </a:prstGeom>
          <a:noFill/>
        </p:spPr>
        <p:txBody>
          <a:bodyPr wrap="square" rtlCol="0">
            <a:spAutoFit/>
          </a:bodyPr>
          <a:lstStyle/>
          <a:p>
            <a:r>
              <a:rPr lang="en-IN" b="1" dirty="0"/>
              <a:t>KPI 1</a:t>
            </a:r>
          </a:p>
        </p:txBody>
      </p:sp>
      <p:pic>
        <p:nvPicPr>
          <p:cNvPr id="6" name="Picture 5"/>
          <p:cNvPicPr>
            <a:picLocks noChangeAspect="1"/>
          </p:cNvPicPr>
          <p:nvPr/>
        </p:nvPicPr>
        <p:blipFill>
          <a:blip r:embed="rId2"/>
          <a:stretch>
            <a:fillRect/>
          </a:stretch>
        </p:blipFill>
        <p:spPr>
          <a:xfrm>
            <a:off x="588676" y="1070372"/>
            <a:ext cx="4105848" cy="2219635"/>
          </a:xfrm>
          <a:prstGeom prst="rect">
            <a:avLst/>
          </a:prstGeom>
        </p:spPr>
      </p:pic>
      <p:sp>
        <p:nvSpPr>
          <p:cNvPr id="7" name="TextBox 6"/>
          <p:cNvSpPr txBox="1"/>
          <p:nvPr/>
        </p:nvSpPr>
        <p:spPr>
          <a:xfrm>
            <a:off x="3815080" y="3525520"/>
            <a:ext cx="2291080" cy="369332"/>
          </a:xfrm>
          <a:prstGeom prst="rect">
            <a:avLst/>
          </a:prstGeom>
          <a:noFill/>
        </p:spPr>
        <p:txBody>
          <a:bodyPr wrap="square" rtlCol="0">
            <a:spAutoFit/>
          </a:bodyPr>
          <a:lstStyle/>
          <a:p>
            <a:r>
              <a:rPr lang="en-IN" b="1" dirty="0"/>
              <a:t>KPI 2</a:t>
            </a:r>
          </a:p>
        </p:txBody>
      </p:sp>
      <p:pic>
        <p:nvPicPr>
          <p:cNvPr id="9" name="Picture 8"/>
          <p:cNvPicPr>
            <a:picLocks noChangeAspect="1"/>
          </p:cNvPicPr>
          <p:nvPr/>
        </p:nvPicPr>
        <p:blipFill>
          <a:blip r:embed="rId3"/>
          <a:stretch>
            <a:fillRect/>
          </a:stretch>
        </p:blipFill>
        <p:spPr>
          <a:xfrm>
            <a:off x="4152607" y="3991372"/>
            <a:ext cx="4191585" cy="1566148"/>
          </a:xfrm>
          <a:prstGeom prst="rect">
            <a:avLst/>
          </a:prstGeom>
        </p:spPr>
      </p:pic>
      <p:pic>
        <p:nvPicPr>
          <p:cNvPr id="4" name="Picture 3">
            <a:extLst>
              <a:ext uri="{FF2B5EF4-FFF2-40B4-BE49-F238E27FC236}">
                <a16:creationId xmlns:a16="http://schemas.microsoft.com/office/drawing/2014/main" id="{A878AD30-9A1A-EA3B-6715-863AA9B13C8B}"/>
              </a:ext>
            </a:extLst>
          </p:cNvPr>
          <p:cNvPicPr>
            <a:picLocks noChangeAspect="1"/>
          </p:cNvPicPr>
          <p:nvPr/>
        </p:nvPicPr>
        <p:blipFill>
          <a:blip r:embed="rId4"/>
          <a:stretch>
            <a:fillRect/>
          </a:stretch>
        </p:blipFill>
        <p:spPr>
          <a:xfrm>
            <a:off x="5636997" y="1462442"/>
            <a:ext cx="2305372" cy="1343212"/>
          </a:xfrm>
          <a:prstGeom prst="rect">
            <a:avLst/>
          </a:prstGeom>
        </p:spPr>
      </p:pic>
      <p:cxnSp>
        <p:nvCxnSpPr>
          <p:cNvPr id="10" name="Straight Arrow Connector 9">
            <a:extLst>
              <a:ext uri="{FF2B5EF4-FFF2-40B4-BE49-F238E27FC236}">
                <a16:creationId xmlns:a16="http://schemas.microsoft.com/office/drawing/2014/main" id="{48F084EC-EBB9-D3A8-3317-D883864E5F20}"/>
              </a:ext>
            </a:extLst>
          </p:cNvPr>
          <p:cNvCxnSpPr/>
          <p:nvPr/>
        </p:nvCxnSpPr>
        <p:spPr>
          <a:xfrm>
            <a:off x="4824248" y="2180189"/>
            <a:ext cx="5885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B32ABF7-6B5F-C858-EB70-A802E952AFE0}"/>
              </a:ext>
            </a:extLst>
          </p:cNvPr>
          <p:cNvPicPr>
            <a:picLocks noChangeAspect="1"/>
          </p:cNvPicPr>
          <p:nvPr/>
        </p:nvPicPr>
        <p:blipFill>
          <a:blip r:embed="rId5"/>
          <a:stretch>
            <a:fillRect/>
          </a:stretch>
        </p:blipFill>
        <p:spPr>
          <a:xfrm>
            <a:off x="680720" y="4397363"/>
            <a:ext cx="2191056" cy="943107"/>
          </a:xfrm>
          <a:prstGeom prst="rect">
            <a:avLst/>
          </a:prstGeom>
        </p:spPr>
      </p:pic>
      <p:cxnSp>
        <p:nvCxnSpPr>
          <p:cNvPr id="13" name="Straight Arrow Connector 12">
            <a:extLst>
              <a:ext uri="{FF2B5EF4-FFF2-40B4-BE49-F238E27FC236}">
                <a16:creationId xmlns:a16="http://schemas.microsoft.com/office/drawing/2014/main" id="{3D856EF6-7B3A-C58E-CE09-B936FA97538F}"/>
              </a:ext>
            </a:extLst>
          </p:cNvPr>
          <p:cNvCxnSpPr>
            <a:cxnSpLocks/>
          </p:cNvCxnSpPr>
          <p:nvPr/>
        </p:nvCxnSpPr>
        <p:spPr>
          <a:xfrm flipH="1">
            <a:off x="3280876" y="4868915"/>
            <a:ext cx="692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8374"/>
            <a:ext cx="7630160" cy="369332"/>
          </a:xfrm>
          <a:prstGeom prst="rect">
            <a:avLst/>
          </a:prstGeom>
          <a:noFill/>
        </p:spPr>
        <p:txBody>
          <a:bodyPr wrap="square" rtlCol="0">
            <a:spAutoFit/>
          </a:bodyPr>
          <a:lstStyle/>
          <a:p>
            <a:r>
              <a:rPr lang="en-IN" b="1" dirty="0"/>
              <a:t>SQL QUERIES</a:t>
            </a:r>
          </a:p>
        </p:txBody>
      </p:sp>
      <p:sp>
        <p:nvSpPr>
          <p:cNvPr id="2" name="TextBox 1"/>
          <p:cNvSpPr txBox="1"/>
          <p:nvPr/>
        </p:nvSpPr>
        <p:spPr>
          <a:xfrm>
            <a:off x="81280" y="701040"/>
            <a:ext cx="3007360" cy="369332"/>
          </a:xfrm>
          <a:prstGeom prst="rect">
            <a:avLst/>
          </a:prstGeom>
          <a:noFill/>
        </p:spPr>
        <p:txBody>
          <a:bodyPr wrap="square" rtlCol="0">
            <a:spAutoFit/>
          </a:bodyPr>
          <a:lstStyle/>
          <a:p>
            <a:r>
              <a:rPr lang="en-IN" b="1" dirty="0"/>
              <a:t>KPI 3</a:t>
            </a:r>
          </a:p>
        </p:txBody>
      </p:sp>
      <p:sp>
        <p:nvSpPr>
          <p:cNvPr id="7" name="TextBox 6"/>
          <p:cNvSpPr txBox="1"/>
          <p:nvPr/>
        </p:nvSpPr>
        <p:spPr>
          <a:xfrm>
            <a:off x="3815080" y="3525520"/>
            <a:ext cx="2291080" cy="369332"/>
          </a:xfrm>
          <a:prstGeom prst="rect">
            <a:avLst/>
          </a:prstGeom>
          <a:noFill/>
        </p:spPr>
        <p:txBody>
          <a:bodyPr wrap="square" rtlCol="0">
            <a:spAutoFit/>
          </a:bodyPr>
          <a:lstStyle/>
          <a:p>
            <a:r>
              <a:rPr lang="en-IN" b="1" dirty="0"/>
              <a:t>KPI 4</a:t>
            </a:r>
          </a:p>
        </p:txBody>
      </p:sp>
      <p:pic>
        <p:nvPicPr>
          <p:cNvPr id="4" name="Picture 3"/>
          <p:cNvPicPr>
            <a:picLocks noChangeAspect="1"/>
          </p:cNvPicPr>
          <p:nvPr/>
        </p:nvPicPr>
        <p:blipFill>
          <a:blip r:embed="rId2"/>
          <a:stretch>
            <a:fillRect/>
          </a:stretch>
        </p:blipFill>
        <p:spPr>
          <a:xfrm>
            <a:off x="287529" y="1168890"/>
            <a:ext cx="4163006" cy="1600423"/>
          </a:xfrm>
          <a:prstGeom prst="rect">
            <a:avLst/>
          </a:prstGeom>
        </p:spPr>
      </p:pic>
      <p:pic>
        <p:nvPicPr>
          <p:cNvPr id="10" name="Picture 9"/>
          <p:cNvPicPr>
            <a:picLocks noChangeAspect="1"/>
          </p:cNvPicPr>
          <p:nvPr/>
        </p:nvPicPr>
        <p:blipFill>
          <a:blip r:embed="rId3"/>
          <a:stretch>
            <a:fillRect/>
          </a:stretch>
        </p:blipFill>
        <p:spPr>
          <a:xfrm>
            <a:off x="4140219" y="3984198"/>
            <a:ext cx="4277322" cy="1571844"/>
          </a:xfrm>
          <a:prstGeom prst="rect">
            <a:avLst/>
          </a:prstGeom>
        </p:spPr>
      </p:pic>
      <p:pic>
        <p:nvPicPr>
          <p:cNvPr id="6" name="Picture 5">
            <a:extLst>
              <a:ext uri="{FF2B5EF4-FFF2-40B4-BE49-F238E27FC236}">
                <a16:creationId xmlns:a16="http://schemas.microsoft.com/office/drawing/2014/main" id="{F1EDE440-6BF1-A746-42A7-875860B7C165}"/>
              </a:ext>
            </a:extLst>
          </p:cNvPr>
          <p:cNvPicPr>
            <a:picLocks noChangeAspect="1"/>
          </p:cNvPicPr>
          <p:nvPr/>
        </p:nvPicPr>
        <p:blipFill>
          <a:blip r:embed="rId4"/>
          <a:stretch>
            <a:fillRect/>
          </a:stretch>
        </p:blipFill>
        <p:spPr>
          <a:xfrm>
            <a:off x="5310417" y="1276436"/>
            <a:ext cx="3735240" cy="1350354"/>
          </a:xfrm>
          <a:prstGeom prst="rect">
            <a:avLst/>
          </a:prstGeom>
        </p:spPr>
      </p:pic>
      <p:cxnSp>
        <p:nvCxnSpPr>
          <p:cNvPr id="8" name="Straight Arrow Connector 7">
            <a:extLst>
              <a:ext uri="{FF2B5EF4-FFF2-40B4-BE49-F238E27FC236}">
                <a16:creationId xmlns:a16="http://schemas.microsoft.com/office/drawing/2014/main" id="{151EE1DF-9C19-1B47-7164-64AB4BE46D1E}"/>
              </a:ext>
            </a:extLst>
          </p:cNvPr>
          <p:cNvCxnSpPr>
            <a:cxnSpLocks/>
          </p:cNvCxnSpPr>
          <p:nvPr/>
        </p:nvCxnSpPr>
        <p:spPr>
          <a:xfrm>
            <a:off x="4572000" y="1984159"/>
            <a:ext cx="583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E2749DD-CA03-2C95-0379-E5EF661B6B0B}"/>
              </a:ext>
            </a:extLst>
          </p:cNvPr>
          <p:cNvPicPr>
            <a:picLocks noChangeAspect="1"/>
          </p:cNvPicPr>
          <p:nvPr/>
        </p:nvPicPr>
        <p:blipFill>
          <a:blip r:embed="rId5"/>
          <a:stretch>
            <a:fillRect/>
          </a:stretch>
        </p:blipFill>
        <p:spPr>
          <a:xfrm>
            <a:off x="446563" y="4088688"/>
            <a:ext cx="2276793" cy="1488939"/>
          </a:xfrm>
          <a:prstGeom prst="rect">
            <a:avLst/>
          </a:prstGeom>
        </p:spPr>
      </p:pic>
      <p:cxnSp>
        <p:nvCxnSpPr>
          <p:cNvPr id="14" name="Straight Arrow Connector 13">
            <a:extLst>
              <a:ext uri="{FF2B5EF4-FFF2-40B4-BE49-F238E27FC236}">
                <a16:creationId xmlns:a16="http://schemas.microsoft.com/office/drawing/2014/main" id="{ECFDE45F-A65B-501C-67B1-BC80EADEEFE6}"/>
              </a:ext>
            </a:extLst>
          </p:cNvPr>
          <p:cNvCxnSpPr>
            <a:cxnSpLocks/>
          </p:cNvCxnSpPr>
          <p:nvPr/>
        </p:nvCxnSpPr>
        <p:spPr>
          <a:xfrm flipH="1">
            <a:off x="2900854" y="4770120"/>
            <a:ext cx="818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8374"/>
            <a:ext cx="7630160" cy="369332"/>
          </a:xfrm>
          <a:prstGeom prst="rect">
            <a:avLst/>
          </a:prstGeom>
          <a:noFill/>
        </p:spPr>
        <p:txBody>
          <a:bodyPr wrap="square" rtlCol="0">
            <a:spAutoFit/>
          </a:bodyPr>
          <a:lstStyle/>
          <a:p>
            <a:r>
              <a:rPr lang="en-IN" b="1" dirty="0"/>
              <a:t>POWER BI DASHBOARD OVERVIEW</a:t>
            </a:r>
          </a:p>
        </p:txBody>
      </p:sp>
      <p:pic>
        <p:nvPicPr>
          <p:cNvPr id="7" name="Picture 6"/>
          <p:cNvPicPr>
            <a:picLocks noChangeAspect="1"/>
          </p:cNvPicPr>
          <p:nvPr/>
        </p:nvPicPr>
        <p:blipFill>
          <a:blip r:embed="rId2"/>
          <a:stretch>
            <a:fillRect/>
          </a:stretch>
        </p:blipFill>
        <p:spPr>
          <a:xfrm>
            <a:off x="0" y="507133"/>
            <a:ext cx="9144000" cy="58437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3460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9292"/>
            <a:ext cx="8877300" cy="755803"/>
          </a:xfrm>
        </p:spPr>
        <p:txBody>
          <a:bodyPr/>
          <a:lstStyle/>
          <a:p>
            <a:pPr algn="ctr">
              <a:defRPr sz="3600" b="1">
                <a:solidFill>
                  <a:srgbClr val="003366"/>
                </a:solidFill>
              </a:defRPr>
            </a:pPr>
            <a:r>
              <a:rPr lang="en-IN" u="sng" dirty="0"/>
              <a:t>Challenges</a:t>
            </a:r>
            <a:endParaRPr u="sng" dirty="0"/>
          </a:p>
        </p:txBody>
      </p:sp>
      <p:sp>
        <p:nvSpPr>
          <p:cNvPr id="3" name="Content Placeholder 2"/>
          <p:cNvSpPr>
            <a:spLocks noGrp="1"/>
          </p:cNvSpPr>
          <p:nvPr>
            <p:ph idx="4294967295"/>
          </p:nvPr>
        </p:nvSpPr>
        <p:spPr>
          <a:xfrm>
            <a:off x="353961" y="737419"/>
            <a:ext cx="7344697" cy="5643716"/>
          </a:xfrm>
        </p:spPr>
        <p:txBody>
          <a:bodyPr>
            <a:noAutofit/>
          </a:bodyPr>
          <a:lstStyle/>
          <a:p>
            <a:pPr>
              <a:defRPr sz="2000">
                <a:solidFill>
                  <a:srgbClr val="323232"/>
                </a:solidFill>
              </a:defRPr>
            </a:pPr>
            <a:r>
              <a:rPr lang="en-US" sz="1500" dirty="0"/>
              <a:t>Data Cleaning  : Solved using Excel and SQL to clean records and standardize values.</a:t>
            </a:r>
          </a:p>
          <a:p>
            <a:pPr>
              <a:defRPr sz="2000">
                <a:solidFill>
                  <a:srgbClr val="323232"/>
                </a:solidFill>
              </a:defRPr>
            </a:pPr>
            <a:r>
              <a:rPr lang="en-US" sz="1500" dirty="0"/>
              <a:t>Understanding KPI Requirements : Team collaboration and reviewing real examples helped clarify metrics.</a:t>
            </a:r>
          </a:p>
          <a:p>
            <a:pPr>
              <a:defRPr sz="2000">
                <a:solidFill>
                  <a:srgbClr val="323232"/>
                </a:solidFill>
              </a:defRPr>
            </a:pPr>
            <a:r>
              <a:rPr lang="en-US" sz="1500" dirty="0"/>
              <a:t>Understood Data modelling in more Elaborative way</a:t>
            </a:r>
          </a:p>
          <a:p>
            <a:pPr>
              <a:defRPr sz="2000">
                <a:solidFill>
                  <a:srgbClr val="323232"/>
                </a:solidFill>
              </a:defRPr>
            </a:pPr>
            <a:r>
              <a:rPr lang="en-US" sz="1500" dirty="0"/>
              <a:t>I also Got to know that How I can use DAX formulae in Excel if possible, to retrieve date (min and max )</a:t>
            </a:r>
          </a:p>
          <a:p>
            <a:pPr>
              <a:defRPr sz="2000">
                <a:solidFill>
                  <a:srgbClr val="323232"/>
                </a:solidFill>
              </a:defRPr>
            </a:pPr>
            <a:r>
              <a:rPr lang="en-US" sz="1500" dirty="0"/>
              <a:t>Visualizing Data Clearly : Used charts, graphs, and color-coded analysis in PowerPoint.</a:t>
            </a:r>
          </a:p>
          <a:p>
            <a:pPr>
              <a:defRPr sz="2000">
                <a:solidFill>
                  <a:srgbClr val="323232"/>
                </a:solidFill>
              </a:defRPr>
            </a:pPr>
            <a:r>
              <a:rPr lang="en-US" sz="1500" dirty="0"/>
              <a:t>Time Management : Planned deadlines and tracked via shared documents.</a:t>
            </a:r>
          </a:p>
          <a:p>
            <a:pPr>
              <a:defRPr sz="2000">
                <a:solidFill>
                  <a:srgbClr val="323232"/>
                </a:solidFill>
              </a:defRPr>
            </a:pPr>
            <a:r>
              <a:rPr lang="en-US" sz="1500" dirty="0"/>
              <a:t>Handling Missing Data : Used data imputation methods and filtered out outliers to maintain quality.</a:t>
            </a:r>
          </a:p>
          <a:p>
            <a:pPr>
              <a:defRPr sz="2000">
                <a:solidFill>
                  <a:srgbClr val="323232"/>
                </a:solidFill>
              </a:defRPr>
            </a:pPr>
            <a:r>
              <a:rPr lang="en-US" sz="1500" dirty="0"/>
              <a:t>While Importing data Most Of Rows are Not getting Imported </a:t>
            </a:r>
          </a:p>
          <a:p>
            <a:pPr>
              <a:defRPr sz="2000">
                <a:solidFill>
                  <a:srgbClr val="323232"/>
                </a:solidFill>
              </a:defRPr>
            </a:pPr>
            <a:r>
              <a:rPr lang="en-US" sz="1500" dirty="0"/>
              <a:t>While Adjusting Tableau charts.</a:t>
            </a:r>
          </a:p>
          <a:p>
            <a:pPr>
              <a:defRPr sz="2000">
                <a:solidFill>
                  <a:srgbClr val="323232"/>
                </a:solidFill>
              </a:defRPr>
            </a:pPr>
            <a:r>
              <a:rPr lang="en-US" sz="1500" dirty="0"/>
              <a:t>We Also Got to Know that Creating Buckets is a new concept for me here and What is most important AS Analyst</a:t>
            </a:r>
          </a:p>
          <a:p>
            <a:pPr marL="0" indent="0" algn="l">
              <a:buNone/>
              <a:defRPr sz="2000">
                <a:solidFill>
                  <a:srgbClr val="323232"/>
                </a:solidFill>
              </a:defRPr>
            </a:pPr>
            <a:endParaRPr lang="en-I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9292"/>
            <a:ext cx="8877300" cy="755803"/>
          </a:xfrm>
        </p:spPr>
        <p:txBody>
          <a:bodyPr/>
          <a:lstStyle/>
          <a:p>
            <a:pPr algn="ctr">
              <a:defRPr sz="3600" b="1">
                <a:solidFill>
                  <a:srgbClr val="003366"/>
                </a:solidFill>
              </a:defRPr>
            </a:pPr>
            <a:r>
              <a:rPr lang="en-IN" sz="3600" b="1" dirty="0"/>
              <a:t>Recommendations</a:t>
            </a:r>
            <a:endParaRPr u="sng" dirty="0"/>
          </a:p>
        </p:txBody>
      </p:sp>
      <p:sp>
        <p:nvSpPr>
          <p:cNvPr id="3" name="Content Placeholder 2"/>
          <p:cNvSpPr>
            <a:spLocks noGrp="1"/>
          </p:cNvSpPr>
          <p:nvPr>
            <p:ph idx="4294967295"/>
          </p:nvPr>
        </p:nvSpPr>
        <p:spPr>
          <a:xfrm>
            <a:off x="353961" y="737419"/>
            <a:ext cx="7344697" cy="5643716"/>
          </a:xfrm>
        </p:spPr>
        <p:txBody>
          <a:bodyPr>
            <a:noAutofit/>
          </a:bodyPr>
          <a:lstStyle/>
          <a:p>
            <a:r>
              <a:rPr lang="en-US" sz="2400" dirty="0"/>
              <a:t>Improve Operational Efficiency in High Delay Airlines</a:t>
            </a:r>
          </a:p>
          <a:p>
            <a:r>
              <a:rPr lang="en-US" sz="2400" dirty="0"/>
              <a:t>Enhance Focus on On-Time Performance</a:t>
            </a:r>
            <a:r>
              <a:rPr lang="en-US" sz="2200" dirty="0">
                <a:ea typeface="+mn-lt"/>
                <a:cs typeface="+mn-lt"/>
              </a:rPr>
              <a:t>.</a:t>
            </a:r>
          </a:p>
          <a:p>
            <a:r>
              <a:rPr lang="en-US" sz="2400" dirty="0"/>
              <a:t>Investigate JetBlue Monthly Cancellation Spikes.</a:t>
            </a:r>
          </a:p>
          <a:p>
            <a:r>
              <a:rPr lang="en-IN" sz="2400" dirty="0"/>
              <a:t>Optimize Weekday vs Weekend Operations.</a:t>
            </a:r>
          </a:p>
          <a:p>
            <a:r>
              <a:rPr lang="en-US" sz="2400" dirty="0"/>
              <a:t>Focus on Long-Haul Flight Efficiency.</a:t>
            </a:r>
          </a:p>
          <a:p>
            <a:r>
              <a:rPr lang="en-US" sz="2400" dirty="0"/>
              <a:t>Reduce Flight Cancellations with Predictive Planning</a:t>
            </a:r>
          </a:p>
          <a:p>
            <a:r>
              <a:rPr lang="en-IN" sz="2400" dirty="0"/>
              <a:t>Regional/City-Wise Delay Mapping</a:t>
            </a:r>
            <a:endParaRPr lang="en-US" sz="2400" dirty="0"/>
          </a:p>
          <a:p>
            <a:pPr marL="0" indent="0">
              <a:buNone/>
            </a:pPr>
            <a:endParaRPr lang="en-IN" sz="2400" dirty="0"/>
          </a:p>
          <a:p>
            <a:pPr marL="0" indent="0" algn="l">
              <a:buNone/>
              <a:defRPr sz="2000">
                <a:solidFill>
                  <a:srgbClr val="323232"/>
                </a:solidFill>
              </a:defRPr>
            </a:pPr>
            <a:endParaRPr lang="en-I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9292"/>
            <a:ext cx="8877300" cy="755803"/>
          </a:xfrm>
        </p:spPr>
        <p:txBody>
          <a:bodyPr/>
          <a:lstStyle/>
          <a:p>
            <a:pPr algn="ctr">
              <a:defRPr sz="3600" b="1">
                <a:solidFill>
                  <a:srgbClr val="003366"/>
                </a:solidFill>
              </a:defRPr>
            </a:pPr>
            <a:r>
              <a:rPr lang="en-IN" u="sng" dirty="0"/>
              <a:t>CONCLUSION</a:t>
            </a:r>
            <a:endParaRPr u="sng" dirty="0"/>
          </a:p>
        </p:txBody>
      </p:sp>
      <p:sp>
        <p:nvSpPr>
          <p:cNvPr id="3" name="Content Placeholder 2"/>
          <p:cNvSpPr>
            <a:spLocks noGrp="1"/>
          </p:cNvSpPr>
          <p:nvPr>
            <p:ph idx="4294967295"/>
          </p:nvPr>
        </p:nvSpPr>
        <p:spPr>
          <a:xfrm>
            <a:off x="353961" y="737419"/>
            <a:ext cx="7344697" cy="5643716"/>
          </a:xfrm>
        </p:spPr>
        <p:txBody>
          <a:bodyPr>
            <a:noAutofit/>
          </a:bodyPr>
          <a:lstStyle/>
          <a:p>
            <a:pPr>
              <a:buNone/>
            </a:pPr>
            <a:r>
              <a:rPr lang="en-US" sz="2200" dirty="0">
                <a:ea typeface="+mn-lt"/>
                <a:cs typeface="+mn-lt"/>
              </a:rPr>
              <a:t>Throughout this project, we effectively utilized multiple data analytics tools to clean, process, analyze, and visualize data.</a:t>
            </a:r>
            <a:endParaRPr lang="en-US" sz="2200" dirty="0"/>
          </a:p>
          <a:p>
            <a:r>
              <a:rPr lang="en-US" sz="2200" b="1" dirty="0">
                <a:ea typeface="+mn-lt"/>
                <a:cs typeface="+mn-lt"/>
              </a:rPr>
              <a:t>Excel</a:t>
            </a:r>
            <a:r>
              <a:rPr lang="en-US" sz="2200" dirty="0">
                <a:ea typeface="+mn-lt"/>
                <a:cs typeface="+mn-lt"/>
              </a:rPr>
              <a:t> helped in data cleaning and basic analysis.</a:t>
            </a:r>
          </a:p>
          <a:p>
            <a:r>
              <a:rPr lang="en-US" sz="2200" b="1" dirty="0">
                <a:ea typeface="+mn-lt"/>
                <a:cs typeface="+mn-lt"/>
              </a:rPr>
              <a:t>SQL</a:t>
            </a:r>
            <a:r>
              <a:rPr lang="en-US" sz="2200" dirty="0">
                <a:ea typeface="+mn-lt"/>
                <a:cs typeface="+mn-lt"/>
              </a:rPr>
              <a:t> enabled efficient data extraction and querying.</a:t>
            </a:r>
          </a:p>
          <a:p>
            <a:r>
              <a:rPr lang="en-US" sz="2200" b="1" dirty="0"/>
              <a:t>Power BI</a:t>
            </a:r>
            <a:r>
              <a:rPr lang="en-US" sz="2200" dirty="0"/>
              <a:t> and </a:t>
            </a:r>
            <a:r>
              <a:rPr lang="en-US" sz="2200" b="1" dirty="0"/>
              <a:t>Tableau</a:t>
            </a:r>
            <a:r>
              <a:rPr lang="en-US" sz="2200" dirty="0"/>
              <a:t> provided interactive dashboards and advanced visualizations for better decision-making.</a:t>
            </a:r>
            <a:endParaRPr lang="en-US" sz="2200" dirty="0">
              <a:ea typeface="Calibri" panose="020F0502020204030204"/>
              <a:cs typeface="Calibri" panose="020F0502020204030204"/>
            </a:endParaRPr>
          </a:p>
          <a:p>
            <a:pPr marL="0" indent="0">
              <a:buNone/>
            </a:pPr>
            <a:r>
              <a:rPr lang="en-US" sz="2200" dirty="0"/>
              <a:t>By integrating these tools, we streamlined the data analysis process, ensuring accuracy, efficiency, and impactful decision-making. This approach showcases the power of combining different technologies for a comprehensive data-driven strategy.</a:t>
            </a:r>
            <a:endParaRPr lang="en-US" sz="2200" dirty="0">
              <a:ea typeface="Calibri" panose="020F0502020204030204"/>
              <a:cs typeface="Calibri" panose="020F0502020204030204"/>
            </a:endParaRPr>
          </a:p>
          <a:p>
            <a:pPr marL="0" indent="0" algn="l">
              <a:buNone/>
              <a:defRPr sz="2000">
                <a:solidFill>
                  <a:srgbClr val="323232"/>
                </a:solidFill>
              </a:defRPr>
            </a:pPr>
            <a:endParaRPr lang="en-I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4083" y="316018"/>
            <a:ext cx="9144000" cy="2976880"/>
          </a:xfrm>
        </p:spPr>
        <p:txBody>
          <a:bodyPr>
            <a:noAutofit/>
          </a:bodyPr>
          <a:lstStyle/>
          <a:p>
            <a:pPr algn="ctr">
              <a:defRPr sz="3600" b="1">
                <a:solidFill>
                  <a:srgbClr val="003366"/>
                </a:solidFill>
              </a:defRPr>
            </a:pPr>
            <a:br>
              <a:rPr lang="en-IN" sz="7200" dirty="0"/>
            </a:br>
            <a:r>
              <a:rPr lang="en-IN" sz="7200" dirty="0"/>
              <a:t>THANK  </a:t>
            </a:r>
            <a:br>
              <a:rPr lang="en-IN" sz="7200" dirty="0"/>
            </a:br>
            <a:r>
              <a:rPr lang="en-IN" sz="7200" dirty="0"/>
              <a:t>YOU</a:t>
            </a:r>
            <a:endParaRPr sz="7200" dirty="0"/>
          </a:p>
        </p:txBody>
      </p:sp>
      <p:sp>
        <p:nvSpPr>
          <p:cNvPr id="3" name="Subtitle 2"/>
          <p:cNvSpPr>
            <a:spLocks noGrp="1"/>
          </p:cNvSpPr>
          <p:nvPr>
            <p:ph type="subTitle" idx="4294967295"/>
          </p:nvPr>
        </p:nvSpPr>
        <p:spPr>
          <a:xfrm>
            <a:off x="5538952" y="4839933"/>
            <a:ext cx="3605048" cy="1229710"/>
          </a:xfrm>
        </p:spPr>
        <p:txBody>
          <a:bodyPr>
            <a:normAutofit fontScale="92500" lnSpcReduction="10000"/>
          </a:bodyPr>
          <a:lstStyle/>
          <a:p>
            <a:pPr marL="0" indent="0" algn="ctr">
              <a:buNone/>
              <a:defRPr sz="2000">
                <a:solidFill>
                  <a:srgbClr val="323232"/>
                </a:solidFill>
              </a:defRPr>
            </a:pPr>
            <a:r>
              <a:rPr lang="en-IN" sz="2400" b="1" dirty="0"/>
              <a:t>    </a:t>
            </a:r>
            <a:r>
              <a:rPr lang="en-US" sz="2400" dirty="0"/>
              <a:t>We are</a:t>
            </a:r>
            <a:r>
              <a:rPr lang="en-US" dirty="0"/>
              <a:t> grateful to our mentor,      </a:t>
            </a:r>
          </a:p>
          <a:p>
            <a:pPr marL="0" indent="0">
              <a:buNone/>
              <a:defRPr sz="2000">
                <a:solidFill>
                  <a:srgbClr val="323232"/>
                </a:solidFill>
              </a:defRPr>
            </a:pPr>
            <a:r>
              <a:rPr lang="en-US" dirty="0"/>
              <a:t>           </a:t>
            </a:r>
            <a:r>
              <a:rPr lang="en-US" b="1" dirty="0"/>
              <a:t>  Ms.  DIPTI SINHA </a:t>
            </a:r>
            <a:endParaRPr sz="2400" b="1" dirty="0"/>
          </a:p>
        </p:txBody>
      </p:sp>
      <p:pic>
        <p:nvPicPr>
          <p:cNvPr id="5" name="Graphic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06974" y="4053672"/>
            <a:ext cx="1761886" cy="15725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1"/>
            <a:ext cx="6571343" cy="798138"/>
          </a:xfrm>
        </p:spPr>
        <p:txBody>
          <a:bodyPr/>
          <a:lstStyle/>
          <a:p>
            <a:r>
              <a:rPr lang="en-IN" dirty="0"/>
              <a:t>GROUP MEMBERS </a:t>
            </a:r>
          </a:p>
        </p:txBody>
      </p:sp>
      <p:sp>
        <p:nvSpPr>
          <p:cNvPr id="3" name="Content Placeholder 2"/>
          <p:cNvSpPr>
            <a:spLocks noGrp="1"/>
          </p:cNvSpPr>
          <p:nvPr>
            <p:ph idx="1"/>
          </p:nvPr>
        </p:nvSpPr>
        <p:spPr/>
        <p:txBody>
          <a:bodyPr/>
          <a:lstStyle/>
          <a:p>
            <a:r>
              <a:rPr lang="en-IN" dirty="0"/>
              <a:t>POLISETTI SAI RAGHU RAM</a:t>
            </a:r>
          </a:p>
          <a:p>
            <a:r>
              <a:rPr lang="en-IN" dirty="0"/>
              <a:t>ANKUR KUMAR</a:t>
            </a:r>
          </a:p>
          <a:p>
            <a:r>
              <a:rPr lang="en-IN" dirty="0"/>
              <a:t>PARIKSHIT NARAYANRAO THAKARE</a:t>
            </a:r>
          </a:p>
          <a:p>
            <a:r>
              <a:rPr lang="en-IN" dirty="0"/>
              <a:t>AKANKSHA SUNIL MAHAJAN</a:t>
            </a:r>
          </a:p>
          <a:p>
            <a:r>
              <a:rPr lang="en-IN" dirty="0"/>
              <a:t>YUKTA ARVIND BHAI PATEL</a:t>
            </a:r>
          </a:p>
          <a:p>
            <a:r>
              <a:rPr lang="en-IN" dirty="0"/>
              <a:t>GAURAV GAJANAN TALELE</a:t>
            </a:r>
          </a:p>
          <a:p>
            <a:r>
              <a:rPr lang="en-IN" dirty="0"/>
              <a:t>AVDHUT AVINASH LONE</a:t>
            </a:r>
          </a:p>
          <a:p>
            <a:pPr marL="0" indent="0">
              <a:buNone/>
            </a:pPr>
            <a:endParaRPr lang="en-IN" dirty="0"/>
          </a:p>
        </p:txBody>
      </p:sp>
      <p:pic>
        <p:nvPicPr>
          <p:cNvPr id="5" name="Graphic 4" descr="Children with solid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58697" y="851223"/>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9292"/>
            <a:ext cx="8877300" cy="755803"/>
          </a:xfrm>
        </p:spPr>
        <p:txBody>
          <a:bodyPr/>
          <a:lstStyle/>
          <a:p>
            <a:pPr algn="ctr">
              <a:defRPr sz="3600" b="1">
                <a:solidFill>
                  <a:srgbClr val="003366"/>
                </a:solidFill>
              </a:defRPr>
            </a:pPr>
            <a:r>
              <a:rPr lang="en-IN" u="sng"/>
              <a:t>INTRODUCTION</a:t>
            </a:r>
            <a:endParaRPr u="sng" dirty="0"/>
          </a:p>
        </p:txBody>
      </p:sp>
      <p:sp>
        <p:nvSpPr>
          <p:cNvPr id="3" name="Content Placeholder 2"/>
          <p:cNvSpPr>
            <a:spLocks noGrp="1"/>
          </p:cNvSpPr>
          <p:nvPr>
            <p:ph idx="4294967295"/>
          </p:nvPr>
        </p:nvSpPr>
        <p:spPr>
          <a:xfrm>
            <a:off x="353961" y="737419"/>
            <a:ext cx="7344697" cy="5643716"/>
          </a:xfrm>
        </p:spPr>
        <p:txBody>
          <a:bodyPr>
            <a:noAutofit/>
          </a:bodyPr>
          <a:lstStyle/>
          <a:p>
            <a:pPr>
              <a:buNone/>
            </a:pPr>
            <a:r>
              <a:rPr lang="en-US" sz="1800" b="1" dirty="0"/>
              <a:t>✈️ About FLIGHT DELAY ANALYSIS:</a:t>
            </a:r>
            <a:endParaRPr lang="en-US" sz="1800" b="1" dirty="0">
              <a:ea typeface="Calibri" panose="020F0502020204030204"/>
              <a:cs typeface="Calibri" panose="020F0502020204030204"/>
            </a:endParaRPr>
          </a:p>
          <a:p>
            <a:pPr marL="0" indent="0">
              <a:buNone/>
            </a:pPr>
            <a:r>
              <a:rPr lang="en-US" sz="1800" dirty="0"/>
              <a:t>Flight delays are a major concern in the aviation industry, affecting passenger satisfaction and operational efficiency. This analysis focuses on understanding the key factors behind delays by examining historical flight data. By identifying trends and causes—such as weather, airline performance, and airport congestion the study aims to provide insights that can help improve airline operations and reduce delays.</a:t>
            </a:r>
          </a:p>
          <a:p>
            <a:pPr marL="0" indent="0">
              <a:buNone/>
            </a:pPr>
            <a:endParaRPr lang="en-US" sz="1800" dirty="0"/>
          </a:p>
          <a:p>
            <a:pPr>
              <a:buNone/>
            </a:pPr>
            <a:r>
              <a:rPr lang="en-US" sz="1800" b="1" dirty="0"/>
              <a:t>Project Objective :</a:t>
            </a:r>
          </a:p>
          <a:p>
            <a:pPr>
              <a:buNone/>
            </a:pPr>
            <a:r>
              <a:rPr lang="en-US" sz="1600" b="1" dirty="0"/>
              <a:t>    </a:t>
            </a:r>
            <a:r>
              <a:rPr lang="en-US" sz="1800" dirty="0"/>
              <a:t>The objective of this analysis is to identify the main causes of flight delays, analyze historical data to uncover patterns, and provide insights to help reduce delays and improve airline efficiency through data-driven decisions.</a:t>
            </a:r>
            <a:endParaRPr lang="en-US" sz="1800" b="1" dirty="0">
              <a:ea typeface="Calibri" panose="020F0502020204030204"/>
              <a:cs typeface="Calibri" panose="020F0502020204030204"/>
            </a:endParaRPr>
          </a:p>
          <a:p>
            <a:pPr algn="l">
              <a:defRPr sz="2000">
                <a:solidFill>
                  <a:srgbClr val="323232"/>
                </a:solidFill>
              </a:defRPr>
            </a:pP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9292"/>
            <a:ext cx="9144000" cy="755803"/>
          </a:xfrm>
        </p:spPr>
        <p:txBody>
          <a:bodyPr/>
          <a:lstStyle/>
          <a:p>
            <a:pPr algn="ctr">
              <a:defRPr sz="3600" b="1">
                <a:solidFill>
                  <a:srgbClr val="003366"/>
                </a:solidFill>
              </a:defRPr>
            </a:pPr>
            <a:r>
              <a:rPr lang="en-IN" dirty="0"/>
              <a:t>DATASET OVEREVIEW</a:t>
            </a:r>
            <a:endParaRPr dirty="0"/>
          </a:p>
        </p:txBody>
      </p:sp>
      <p:sp>
        <p:nvSpPr>
          <p:cNvPr id="3" name="Content Placeholder 2"/>
          <p:cNvSpPr>
            <a:spLocks noGrp="1"/>
          </p:cNvSpPr>
          <p:nvPr>
            <p:ph idx="4294967295"/>
          </p:nvPr>
        </p:nvSpPr>
        <p:spPr>
          <a:xfrm>
            <a:off x="353961" y="737419"/>
            <a:ext cx="7344697" cy="5643716"/>
          </a:xfrm>
        </p:spPr>
        <p:txBody>
          <a:bodyPr>
            <a:noAutofit/>
          </a:bodyPr>
          <a:lstStyle/>
          <a:p>
            <a:pPr marL="0" indent="0" algn="l">
              <a:buNone/>
              <a:defRPr sz="2000">
                <a:solidFill>
                  <a:srgbClr val="323232"/>
                </a:solidFill>
              </a:defRPr>
            </a:pPr>
            <a:r>
              <a:rPr lang="en-IN" sz="1600" b="1" dirty="0"/>
              <a:t>1.Dataset Size and Source:</a:t>
            </a:r>
          </a:p>
          <a:p>
            <a:pPr marL="0" indent="0" algn="l">
              <a:buNone/>
              <a:defRPr sz="2000">
                <a:solidFill>
                  <a:srgbClr val="323232"/>
                </a:solidFill>
              </a:defRPr>
            </a:pPr>
            <a:r>
              <a:rPr lang="en-IN" sz="1600" b="1" dirty="0"/>
              <a:t>   Contains</a:t>
            </a:r>
            <a:r>
              <a:rPr lang="en-IN" sz="1400" dirty="0"/>
              <a:t>:10 Lakh+ rows of airline operational data.</a:t>
            </a:r>
          </a:p>
          <a:p>
            <a:pPr marL="0" indent="0" algn="l">
              <a:buNone/>
              <a:defRPr sz="2000">
                <a:solidFill>
                  <a:srgbClr val="323232"/>
                </a:solidFill>
              </a:defRPr>
            </a:pPr>
            <a:r>
              <a:rPr lang="en-IN" sz="1400" b="1" dirty="0"/>
              <a:t>   </a:t>
            </a:r>
            <a:r>
              <a:rPr lang="en-IN" sz="1600" b="1" dirty="0"/>
              <a:t>Source:</a:t>
            </a:r>
            <a:r>
              <a:rPr lang="en-IN" sz="1400" b="1" dirty="0"/>
              <a:t> </a:t>
            </a:r>
            <a:r>
              <a:rPr lang="en-IN" sz="1400" dirty="0"/>
              <a:t>Flight Data Analysis Record.</a:t>
            </a:r>
          </a:p>
          <a:p>
            <a:pPr marL="0" indent="0" algn="l">
              <a:buNone/>
              <a:defRPr sz="2000">
                <a:solidFill>
                  <a:srgbClr val="323232"/>
                </a:solidFill>
              </a:defRPr>
            </a:pPr>
            <a:endParaRPr lang="en-IN" sz="1400" dirty="0"/>
          </a:p>
          <a:p>
            <a:pPr marL="0" indent="0">
              <a:buNone/>
              <a:defRPr sz="2000">
                <a:solidFill>
                  <a:srgbClr val="323232"/>
                </a:solidFill>
              </a:defRPr>
            </a:pPr>
            <a:r>
              <a:rPr lang="en-IN" sz="1600" b="1" dirty="0"/>
              <a:t>2.Flight Details: </a:t>
            </a:r>
            <a:r>
              <a:rPr lang="en-IN" sz="1400" dirty="0">
                <a:ea typeface="+mn-lt"/>
                <a:cs typeface="+mn-lt"/>
              </a:rPr>
              <a:t>Carrier Name, Flight Number, Route, Distance, Departure </a:t>
            </a:r>
          </a:p>
          <a:p>
            <a:pPr marL="0" indent="0">
              <a:buNone/>
              <a:defRPr sz="2000">
                <a:solidFill>
                  <a:srgbClr val="323232"/>
                </a:solidFill>
              </a:defRPr>
            </a:pPr>
            <a:r>
              <a:rPr lang="en-IN" sz="1400" dirty="0">
                <a:ea typeface="+mn-lt"/>
                <a:cs typeface="+mn-lt"/>
              </a:rPr>
              <a:t>   &amp; Arrival Times, IATA Code, Airport Details, Country, Lattitude, Longitude</a:t>
            </a:r>
          </a:p>
          <a:p>
            <a:pPr marL="0" indent="0">
              <a:buNone/>
              <a:defRPr sz="2000">
                <a:solidFill>
                  <a:srgbClr val="323232"/>
                </a:solidFill>
              </a:defRPr>
            </a:pPr>
            <a:endParaRPr lang="en-IN" sz="1400" dirty="0">
              <a:ea typeface="+mn-lt"/>
              <a:cs typeface="+mn-lt"/>
            </a:endParaRPr>
          </a:p>
          <a:p>
            <a:pPr marL="0" indent="0">
              <a:buNone/>
              <a:defRPr sz="2000">
                <a:solidFill>
                  <a:srgbClr val="323232"/>
                </a:solidFill>
              </a:defRPr>
            </a:pPr>
            <a:r>
              <a:rPr lang="en-IN" sz="1600" dirty="0">
                <a:ea typeface="+mn-lt"/>
                <a:cs typeface="+mn-lt"/>
              </a:rPr>
              <a:t>3.</a:t>
            </a:r>
            <a:r>
              <a:rPr lang="en-IN" sz="1600" b="1" dirty="0">
                <a:ea typeface="+mn-lt"/>
                <a:cs typeface="+mn-lt"/>
              </a:rPr>
              <a:t> Date Information:</a:t>
            </a:r>
            <a:r>
              <a:rPr lang="en-IN" sz="1600" dirty="0">
                <a:ea typeface="+mn-lt"/>
                <a:cs typeface="+mn-lt"/>
              </a:rPr>
              <a:t> </a:t>
            </a:r>
            <a:r>
              <a:rPr lang="en-IN" sz="1400" dirty="0">
                <a:ea typeface="+mn-lt"/>
                <a:cs typeface="+mn-lt"/>
              </a:rPr>
              <a:t>Year, Month, Day.</a:t>
            </a:r>
          </a:p>
          <a:p>
            <a:pPr marL="0" indent="0">
              <a:buNone/>
              <a:defRPr sz="2000">
                <a:solidFill>
                  <a:srgbClr val="323232"/>
                </a:solidFill>
              </a:defRPr>
            </a:pPr>
            <a:endParaRPr lang="en-IN" sz="1400" dirty="0">
              <a:ea typeface="+mn-lt"/>
              <a:cs typeface="+mn-lt"/>
            </a:endParaRPr>
          </a:p>
          <a:p>
            <a:pPr marL="0" indent="0">
              <a:buNone/>
              <a:defRPr sz="2000">
                <a:solidFill>
                  <a:srgbClr val="323232"/>
                </a:solidFill>
              </a:defRPr>
            </a:pPr>
            <a:r>
              <a:rPr lang="en-IN" sz="1600" dirty="0">
                <a:ea typeface="+mn-lt"/>
                <a:cs typeface="+mn-lt"/>
              </a:rPr>
              <a:t>4. </a:t>
            </a:r>
            <a:r>
              <a:rPr lang="en-IN" sz="1600" b="1" dirty="0">
                <a:ea typeface="+mn-lt"/>
                <a:cs typeface="+mn-lt"/>
              </a:rPr>
              <a:t>Data Cleaning &amp; Optimization:</a:t>
            </a:r>
          </a:p>
          <a:p>
            <a:r>
              <a:rPr lang="en-IN" sz="1600" b="1" dirty="0">
                <a:ea typeface="+mn-lt"/>
                <a:cs typeface="+mn-lt"/>
              </a:rPr>
              <a:t>Error Handling:</a:t>
            </a:r>
            <a:r>
              <a:rPr lang="en-IN" sz="1600" dirty="0">
                <a:ea typeface="+mn-lt"/>
                <a:cs typeface="+mn-lt"/>
              </a:rPr>
              <a:t> </a:t>
            </a:r>
            <a:r>
              <a:rPr lang="en-IN" sz="1400" dirty="0">
                <a:ea typeface="+mn-lt"/>
                <a:cs typeface="+mn-lt"/>
              </a:rPr>
              <a:t>Replaced invalid Load Factor values with </a:t>
            </a:r>
            <a:r>
              <a:rPr lang="en-IN" sz="1400" b="1" dirty="0">
                <a:ea typeface="+mn-lt"/>
                <a:cs typeface="+mn-lt"/>
              </a:rPr>
              <a:t>0%  </a:t>
            </a:r>
            <a:r>
              <a:rPr lang="en-IN" sz="1400" dirty="0">
                <a:ea typeface="+mn-lt"/>
                <a:cs typeface="+mn-lt"/>
              </a:rPr>
              <a:t>after removing null values and Duplicates.</a:t>
            </a:r>
            <a:endParaRPr lang="en-IN" sz="1400" dirty="0">
              <a:ea typeface="Calibri" panose="020F0502020204030204"/>
              <a:cs typeface="Calibri" panose="020F0502020204030204"/>
            </a:endParaRPr>
          </a:p>
          <a:p>
            <a:r>
              <a:rPr lang="en-IN" sz="1600" b="1" dirty="0">
                <a:ea typeface="+mn-lt"/>
                <a:cs typeface="+mn-lt"/>
              </a:rPr>
              <a:t>SQL Optimization</a:t>
            </a:r>
            <a:r>
              <a:rPr lang="en-IN" sz="1400" b="1" dirty="0">
                <a:ea typeface="+mn-lt"/>
                <a:cs typeface="+mn-lt"/>
              </a:rPr>
              <a:t>:</a:t>
            </a:r>
            <a:r>
              <a:rPr lang="en-IN" sz="1400" dirty="0">
                <a:ea typeface="+mn-lt"/>
                <a:cs typeface="+mn-lt"/>
              </a:rPr>
              <a:t> Used </a:t>
            </a:r>
            <a:r>
              <a:rPr lang="en-IN" sz="1400" b="1" dirty="0">
                <a:ea typeface="+mn-lt"/>
                <a:cs typeface="+mn-lt"/>
              </a:rPr>
              <a:t>indexing</a:t>
            </a:r>
            <a:r>
              <a:rPr lang="en-IN" sz="1400" dirty="0">
                <a:ea typeface="+mn-lt"/>
                <a:cs typeface="+mn-lt"/>
              </a:rPr>
              <a:t> to improve query performance.</a:t>
            </a:r>
            <a:endParaRPr lang="en-IN" sz="1400" dirty="0">
              <a:ea typeface="Calibri" panose="020F0502020204030204"/>
              <a:cs typeface="Calibri" panose="020F0502020204030204"/>
            </a:endParaRPr>
          </a:p>
          <a:p>
            <a:pPr marL="0" indent="0">
              <a:buNone/>
              <a:defRPr sz="2000">
                <a:solidFill>
                  <a:srgbClr val="323232"/>
                </a:solidFill>
              </a:defRPr>
            </a:pPr>
            <a:endParaRPr lang="en-IN" sz="1600" dirty="0">
              <a:ea typeface="+mn-lt"/>
              <a:cs typeface="+mn-lt"/>
            </a:endParaRPr>
          </a:p>
          <a:p>
            <a:pPr marL="0" indent="0">
              <a:buNone/>
              <a:defRPr sz="2000">
                <a:solidFill>
                  <a:srgbClr val="323232"/>
                </a:solidFill>
              </a:defRPr>
            </a:pPr>
            <a:endParaRPr lang="en-IN" sz="1600" dirty="0">
              <a:ea typeface="+mn-lt"/>
              <a:cs typeface="+mn-lt"/>
            </a:endParaRPr>
          </a:p>
          <a:p>
            <a:pPr marL="0" indent="0">
              <a:buNone/>
              <a:defRPr sz="2000">
                <a:solidFill>
                  <a:srgbClr val="323232"/>
                </a:solidFill>
              </a:defRPr>
            </a:pPr>
            <a:endParaRPr lang="en-IN" sz="1600" dirty="0">
              <a:ea typeface="Calibri" panose="020F0502020204030204"/>
              <a:cs typeface="Calibri" panose="020F0502020204030204"/>
            </a:endParaRPr>
          </a:p>
          <a:p>
            <a:pPr marL="0" indent="0" algn="l">
              <a:buNone/>
              <a:defRPr sz="2000">
                <a:solidFill>
                  <a:srgbClr val="323232"/>
                </a:solidFill>
              </a:defRPr>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240"/>
            <a:ext cx="9144000" cy="822325"/>
          </a:xfrm>
        </p:spPr>
        <p:txBody>
          <a:bodyPr>
            <a:noAutofit/>
          </a:bodyPr>
          <a:lstStyle/>
          <a:p>
            <a:pPr algn="ctr">
              <a:defRPr sz="3600" b="1">
                <a:solidFill>
                  <a:srgbClr val="003366"/>
                </a:solidFill>
              </a:defRPr>
            </a:pPr>
            <a:r>
              <a:rPr lang="en-US" sz="3600" dirty="0"/>
              <a:t> </a:t>
            </a:r>
            <a:r>
              <a:rPr lang="en-US" sz="3600" b="1" u="sng" dirty="0"/>
              <a:t>Tools Used &amp;  Key Insights</a:t>
            </a:r>
            <a:br>
              <a:rPr lang="en-IN" sz="3600" b="1" u="sng" dirty="0"/>
            </a:br>
            <a:endParaRPr sz="3600" dirty="0"/>
          </a:p>
        </p:txBody>
      </p:sp>
      <p:sp>
        <p:nvSpPr>
          <p:cNvPr id="3" name="Content Placeholder 2"/>
          <p:cNvSpPr>
            <a:spLocks noGrp="1"/>
          </p:cNvSpPr>
          <p:nvPr>
            <p:ph idx="4294967295"/>
          </p:nvPr>
        </p:nvSpPr>
        <p:spPr>
          <a:xfrm>
            <a:off x="423658" y="707922"/>
            <a:ext cx="8258225" cy="5377917"/>
          </a:xfrm>
        </p:spPr>
        <p:txBody>
          <a:bodyPr>
            <a:normAutofit/>
          </a:bodyPr>
          <a:lstStyle/>
          <a:p>
            <a:pPr marL="0" indent="0">
              <a:buNone/>
            </a:pPr>
            <a:r>
              <a:rPr lang="en-IN" sz="1600" dirty="0"/>
              <a:t> </a:t>
            </a:r>
          </a:p>
          <a:p>
            <a:pPr marL="0" indent="0">
              <a:buNone/>
            </a:pPr>
            <a:r>
              <a:rPr lang="en-IN" sz="1600" dirty="0"/>
              <a:t> </a:t>
            </a:r>
            <a:r>
              <a:rPr lang="en-US" sz="1800" b="1" dirty="0"/>
              <a:t>Tools Used :</a:t>
            </a:r>
            <a:endParaRPr lang="en-US" sz="1800" b="1" dirty="0">
              <a:ea typeface="Calibri" panose="020F0502020204030204"/>
              <a:cs typeface="Calibri" panose="020F0502020204030204"/>
            </a:endParaRPr>
          </a:p>
          <a:p>
            <a:pPr marL="0" indent="0">
              <a:buNone/>
            </a:pPr>
            <a:r>
              <a:rPr lang="en-US" sz="1600" dirty="0"/>
              <a:t>We have used </a:t>
            </a:r>
            <a:r>
              <a:rPr lang="en-US" sz="1600" b="1" dirty="0"/>
              <a:t>four powerful tools</a:t>
            </a:r>
            <a:r>
              <a:rPr lang="en-US" sz="1600" dirty="0"/>
              <a:t> to analyze airline operations:</a:t>
            </a:r>
            <a:endParaRPr lang="en-US" sz="1600" dirty="0">
              <a:ea typeface="Calibri" panose="020F0502020204030204"/>
              <a:cs typeface="Calibri" panose="020F0502020204030204"/>
            </a:endParaRPr>
          </a:p>
          <a:p>
            <a:r>
              <a:rPr lang="en-US" sz="1600" b="1" dirty="0"/>
              <a:t>Excel</a:t>
            </a:r>
            <a:r>
              <a:rPr lang="en-US" sz="1600" dirty="0"/>
              <a:t> – Cleaning and organizing data for initial analysis.</a:t>
            </a:r>
            <a:endParaRPr lang="en-US" sz="1600" dirty="0">
              <a:ea typeface="Calibri" panose="020F0502020204030204"/>
              <a:cs typeface="Calibri" panose="020F0502020204030204"/>
            </a:endParaRPr>
          </a:p>
          <a:p>
            <a:r>
              <a:rPr lang="en-US" sz="1600" dirty="0"/>
              <a:t> </a:t>
            </a:r>
            <a:r>
              <a:rPr lang="en-US" sz="1600" b="1" dirty="0"/>
              <a:t>SQL</a:t>
            </a:r>
            <a:r>
              <a:rPr lang="en-US" sz="1600" dirty="0"/>
              <a:t> – Extracting useful insights from large databases.</a:t>
            </a:r>
            <a:endParaRPr lang="en-US" sz="1600" dirty="0">
              <a:ea typeface="Calibri" panose="020F0502020204030204"/>
              <a:cs typeface="Calibri" panose="020F0502020204030204"/>
            </a:endParaRPr>
          </a:p>
          <a:p>
            <a:r>
              <a:rPr lang="en-US" sz="1600" b="1" dirty="0"/>
              <a:t>Power BI &amp; Tableau</a:t>
            </a:r>
            <a:r>
              <a:rPr lang="en-US" sz="1600" dirty="0"/>
              <a:t> – Interactive dashboards and data visualization.</a:t>
            </a:r>
          </a:p>
          <a:p>
            <a:endParaRPr lang="en-US" sz="1600" dirty="0">
              <a:ea typeface="Calibri" panose="020F0502020204030204"/>
              <a:cs typeface="Calibri" panose="020F0502020204030204"/>
            </a:endParaRPr>
          </a:p>
          <a:p>
            <a:pPr>
              <a:buNone/>
            </a:pPr>
            <a:r>
              <a:rPr lang="en-IN" sz="1600" b="1" dirty="0"/>
              <a:t>Key Insights</a:t>
            </a:r>
            <a:endParaRPr lang="en-IN" sz="1600" b="1" dirty="0">
              <a:ea typeface="Calibri" panose="020F0502020204030204"/>
              <a:cs typeface="Calibri" panose="020F0502020204030204"/>
            </a:endParaRPr>
          </a:p>
          <a:p>
            <a:r>
              <a:rPr lang="en-IN" sz="1600" b="1" dirty="0"/>
              <a:t>Weekday vs. Weekend Travel</a:t>
            </a:r>
            <a:r>
              <a:rPr lang="en-IN" sz="1600" dirty="0"/>
              <a:t> – Analise passenger flow patterns.</a:t>
            </a:r>
          </a:p>
          <a:p>
            <a:r>
              <a:rPr lang="en-IN" sz="1600" b="1" dirty="0"/>
              <a:t>Busiest Flight Routes</a:t>
            </a:r>
            <a:r>
              <a:rPr lang="en-IN" sz="1600" dirty="0"/>
              <a:t> – Identified the most travelled routes.</a:t>
            </a:r>
            <a:endParaRPr lang="en-IN" sz="1600" dirty="0">
              <a:ea typeface="Calibri" panose="020F0502020204030204"/>
              <a:cs typeface="Calibri" panose="020F0502020204030204"/>
            </a:endParaRPr>
          </a:p>
          <a:p>
            <a:r>
              <a:rPr lang="en-IN" sz="1600" b="1" dirty="0"/>
              <a:t>Seasonal Trends</a:t>
            </a:r>
            <a:r>
              <a:rPr lang="en-IN" sz="1600" dirty="0"/>
              <a:t> – Found peak and off-peak travel periods.</a:t>
            </a:r>
            <a:endParaRPr lang="en-IN" sz="1600" dirty="0">
              <a:ea typeface="Calibri" panose="020F0502020204030204"/>
              <a:cs typeface="Calibri" panose="020F0502020204030204"/>
            </a:endParaRPr>
          </a:p>
          <a:p>
            <a:pPr marL="0" indent="0" algn="l">
              <a:buNone/>
              <a:defRPr sz="2000">
                <a:solidFill>
                  <a:srgbClr val="323232"/>
                </a:solidFill>
              </a:defRP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241"/>
            <a:ext cx="9144000" cy="491120"/>
          </a:xfrm>
        </p:spPr>
        <p:txBody>
          <a:bodyPr>
            <a:noAutofit/>
          </a:bodyPr>
          <a:lstStyle/>
          <a:p>
            <a:pPr algn="ctr"/>
            <a:r>
              <a:rPr lang="en-IN" sz="2200" b="1" dirty="0" err="1"/>
              <a:t>Kpi</a:t>
            </a:r>
            <a:r>
              <a:rPr lang="en-IN" sz="2200" b="1" dirty="0"/>
              <a:t> 1(Weekday Vs Weekend total flights statistics)</a:t>
            </a:r>
          </a:p>
        </p:txBody>
      </p:sp>
      <p:sp>
        <p:nvSpPr>
          <p:cNvPr id="3" name="Content Placeholder 2"/>
          <p:cNvSpPr>
            <a:spLocks noGrp="1"/>
          </p:cNvSpPr>
          <p:nvPr>
            <p:ph idx="4294967295"/>
          </p:nvPr>
        </p:nvSpPr>
        <p:spPr>
          <a:xfrm>
            <a:off x="423658" y="721361"/>
            <a:ext cx="8258225" cy="5161279"/>
          </a:xfrm>
        </p:spPr>
        <p:txBody>
          <a:bodyPr>
            <a:normAutofit/>
          </a:bodyPr>
          <a:lstStyle/>
          <a:p>
            <a:pPr marL="0" indent="0">
              <a:buNone/>
              <a:defRPr sz="2000">
                <a:solidFill>
                  <a:srgbClr val="323232"/>
                </a:solidFill>
              </a:defRPr>
            </a:pPr>
            <a:r>
              <a:rPr lang="en-IN" b="1" dirty="0">
                <a:solidFill>
                  <a:srgbClr val="002060"/>
                </a:solidFill>
              </a:rPr>
              <a:t>Observation:</a:t>
            </a:r>
          </a:p>
          <a:p>
            <a:r>
              <a:rPr lang="en-US" sz="1400" dirty="0"/>
              <a:t>WN (Southwest Airlines) dominates with 21.25% of total weekday flights.</a:t>
            </a:r>
          </a:p>
          <a:p>
            <a:r>
              <a:rPr lang="en-US" sz="1400" dirty="0"/>
              <a:t>Airlines like VX, HA, F9 have consistently low flight shares around 1% or lower across both </a:t>
            </a:r>
            <a:r>
              <a:rPr lang="en-IN" sz="1400" dirty="0"/>
              <a:t>weekdays and weekends.</a:t>
            </a:r>
          </a:p>
          <a:p>
            <a:r>
              <a:rPr lang="en-US" sz="1400" dirty="0"/>
              <a:t>The percentage share for each airline does not drastically change between weekdays and weekends.</a:t>
            </a:r>
          </a:p>
          <a:p>
            <a:r>
              <a:rPr lang="en-IN" sz="1400" dirty="0"/>
              <a:t>AA and EV operate slightly more on weekdays.</a:t>
            </a:r>
          </a:p>
          <a:p>
            <a:pPr marL="0" indent="0">
              <a:buNone/>
            </a:pPr>
            <a:r>
              <a:rPr lang="en-IN" sz="2100" b="1" dirty="0"/>
              <a:t>Inference:</a:t>
            </a:r>
          </a:p>
          <a:p>
            <a:r>
              <a:rPr lang="en-US" sz="1400" dirty="0"/>
              <a:t>Southwest Airlines (WN) is the most active airline across both weekdays and weekends, indicating strong frequency and consistent scheduling.</a:t>
            </a:r>
          </a:p>
          <a:p>
            <a:r>
              <a:rPr lang="en-US" sz="1400" dirty="0"/>
              <a:t>Delta (DL) and American Airlines (AA) maintain significant presence across the week, reflecting their major network and demand.</a:t>
            </a:r>
          </a:p>
          <a:p>
            <a:r>
              <a:rPr lang="en-US" sz="1400" dirty="0"/>
              <a:t>Operational focus of certain smaller airlines remains low and stable, possibly serving  regional markets.</a:t>
            </a:r>
          </a:p>
          <a:p>
            <a:r>
              <a:rPr lang="en-US" sz="1400" dirty="0"/>
              <a:t>The flight volume pattern is relatively consistent between weekdays and weekends, suggesting airlines maintain similar capacity irrespective of the day of the week.</a:t>
            </a:r>
          </a:p>
          <a:p>
            <a:pPr marL="0" indent="0">
              <a:buNone/>
            </a:pPr>
            <a:endParaRPr lang="en-US" sz="1400"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endParaRPr lang="en-US" dirty="0"/>
          </a:p>
          <a:p>
            <a:endParaRPr lang="en-US" dirty="0">
              <a:ea typeface="Calibri" panose="020F0502020204030204"/>
              <a:cs typeface="Calibri" panose="020F0502020204030204"/>
            </a:endParaRPr>
          </a:p>
          <a:p>
            <a:pPr marL="0" indent="0">
              <a:buNone/>
            </a:pPr>
            <a:endParaRPr lang="en-IN" dirty="0"/>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241"/>
            <a:ext cx="9144000" cy="491120"/>
          </a:xfrm>
        </p:spPr>
        <p:txBody>
          <a:bodyPr>
            <a:noAutofit/>
          </a:bodyPr>
          <a:lstStyle/>
          <a:p>
            <a:pPr algn="ctr"/>
            <a:r>
              <a:rPr lang="en-IN" sz="1800" b="1" dirty="0" err="1"/>
              <a:t>Kpi</a:t>
            </a:r>
            <a:r>
              <a:rPr lang="en-IN" sz="1800" b="1" dirty="0"/>
              <a:t> 2 (Total number of cancelled flights for JetBlue Airways on first date of every month)</a:t>
            </a:r>
            <a:br>
              <a:rPr lang="en-IN" sz="1800" b="1" dirty="0"/>
            </a:br>
            <a:endParaRPr lang="en-IN" sz="1800" b="1" dirty="0"/>
          </a:p>
        </p:txBody>
      </p:sp>
      <p:sp>
        <p:nvSpPr>
          <p:cNvPr id="3" name="Content Placeholder 2"/>
          <p:cNvSpPr>
            <a:spLocks noGrp="1"/>
          </p:cNvSpPr>
          <p:nvPr>
            <p:ph idx="4294967295"/>
          </p:nvPr>
        </p:nvSpPr>
        <p:spPr>
          <a:xfrm>
            <a:off x="423658" y="721361"/>
            <a:ext cx="8258225" cy="5161279"/>
          </a:xfrm>
        </p:spPr>
        <p:txBody>
          <a:bodyPr>
            <a:normAutofit/>
          </a:bodyPr>
          <a:lstStyle/>
          <a:p>
            <a:pPr marL="0" indent="0">
              <a:buNone/>
              <a:defRPr sz="2000">
                <a:solidFill>
                  <a:srgbClr val="323232"/>
                </a:solidFill>
              </a:defRPr>
            </a:pPr>
            <a:r>
              <a:rPr lang="en-IN" b="1" dirty="0"/>
              <a:t>Observation</a:t>
            </a:r>
            <a:r>
              <a:rPr lang="en-IN" b="1" dirty="0">
                <a:solidFill>
                  <a:srgbClr val="002060"/>
                </a:solidFill>
              </a:rPr>
              <a:t>:</a:t>
            </a:r>
          </a:p>
          <a:p>
            <a:r>
              <a:rPr lang="en-US" sz="1400" dirty="0">
                <a:latin typeface="+mj-lt"/>
              </a:rPr>
              <a:t>In January, 0 cancellations on 1</a:t>
            </a:r>
            <a:r>
              <a:rPr lang="en-US" sz="1400" baseline="30000" dirty="0">
                <a:latin typeface="+mj-lt"/>
              </a:rPr>
              <a:t>st</a:t>
            </a:r>
            <a:r>
              <a:rPr lang="en-US" sz="1400" dirty="0">
                <a:latin typeface="+mj-lt"/>
              </a:rPr>
              <a:t> day of month.</a:t>
            </a:r>
          </a:p>
          <a:p>
            <a:r>
              <a:rPr lang="en-IN" sz="1400" dirty="0">
                <a:latin typeface="+mj-lt"/>
              </a:rPr>
              <a:t>In February, a sharp spikes to 42 cancellations on the 1</a:t>
            </a:r>
            <a:r>
              <a:rPr lang="en-IN" sz="1400" baseline="30000" dirty="0">
                <a:latin typeface="+mj-lt"/>
              </a:rPr>
              <a:t>st</a:t>
            </a:r>
            <a:r>
              <a:rPr lang="en-IN" sz="1400" dirty="0">
                <a:latin typeface="+mj-lt"/>
              </a:rPr>
              <a:t> day highest among all 3 months.</a:t>
            </a:r>
          </a:p>
          <a:p>
            <a:r>
              <a:rPr lang="en-US" sz="1400" dirty="0">
                <a:latin typeface="+mj-lt"/>
              </a:rPr>
              <a:t>In March, cancellation drops to 13,a significant decrease from February.</a:t>
            </a:r>
          </a:p>
          <a:p>
            <a:endParaRPr lang="en-IN" sz="1400" dirty="0">
              <a:latin typeface="+mj-lt"/>
            </a:endParaRPr>
          </a:p>
          <a:p>
            <a:pPr marL="0" indent="0">
              <a:buNone/>
            </a:pPr>
            <a:r>
              <a:rPr lang="en-IN" sz="2100" b="1" dirty="0"/>
              <a:t>Inference:</a:t>
            </a:r>
          </a:p>
          <a:p>
            <a:r>
              <a:rPr lang="en-US" sz="1400" dirty="0"/>
              <a:t>February 1st experienced an unusually high number of JetBlue flight cancellations, possibly due to:</a:t>
            </a:r>
          </a:p>
          <a:p>
            <a:pPr marL="0" indent="0">
              <a:buNone/>
            </a:pPr>
            <a:r>
              <a:rPr lang="en-US" sz="1400" dirty="0"/>
              <a:t>     -  Severe weather (e.g., winter storms).</a:t>
            </a:r>
          </a:p>
          <a:p>
            <a:pPr marL="0" indent="0">
              <a:buNone/>
            </a:pPr>
            <a:r>
              <a:rPr lang="en-US" sz="1400" dirty="0"/>
              <a:t>     -  Operational or scheduling disruptions.</a:t>
            </a:r>
          </a:p>
          <a:p>
            <a:pPr marL="0" indent="0">
              <a:buNone/>
            </a:pPr>
            <a:r>
              <a:rPr lang="en-US" sz="1400" dirty="0"/>
              <a:t>     -  System or crew availability issues post-January.</a:t>
            </a:r>
          </a:p>
          <a:p>
            <a:r>
              <a:rPr lang="en-US" sz="1400" dirty="0"/>
              <a:t>The drop in March suggest the February in isolated incident, not a consistent trend.</a:t>
            </a:r>
          </a:p>
          <a:p>
            <a:r>
              <a:rPr lang="en-US" sz="1400" dirty="0"/>
              <a:t>Zero cancellation in January indicates Jet blue typically maintaining strong operational control, expect for exceptional conditions. </a:t>
            </a:r>
          </a:p>
          <a:p>
            <a:endParaRPr lang="en-US" sz="1400" dirty="0"/>
          </a:p>
          <a:p>
            <a:endParaRPr lang="en-US" sz="1400" dirty="0"/>
          </a:p>
          <a:p>
            <a:pPr marL="0" indent="0">
              <a:buNone/>
            </a:pPr>
            <a:endParaRPr lang="en-US" sz="1400" dirty="0"/>
          </a:p>
          <a:p>
            <a:pPr marL="0" indent="0">
              <a:buNone/>
            </a:pPr>
            <a:endParaRPr lang="en-US" sz="1400" dirty="0"/>
          </a:p>
          <a:p>
            <a:pPr marL="0" indent="0">
              <a:buNone/>
            </a:pPr>
            <a:endParaRPr lang="en-US" sz="1400" dirty="0"/>
          </a:p>
          <a:p>
            <a:endParaRPr lang="en-US" sz="1400" dirty="0"/>
          </a:p>
          <a:p>
            <a:pPr marL="0" indent="0">
              <a:buNone/>
            </a:pPr>
            <a:endParaRPr lang="en-US" sz="1400"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endParaRPr lang="en-US" dirty="0"/>
          </a:p>
          <a:p>
            <a:endParaRPr lang="en-US" dirty="0">
              <a:ea typeface="Calibri" panose="020F0502020204030204"/>
              <a:cs typeface="Calibri" panose="020F0502020204030204"/>
            </a:endParaRPr>
          </a:p>
          <a:p>
            <a:pPr marL="0" indent="0">
              <a:buNone/>
            </a:pPr>
            <a:endParaRPr lang="en-IN" dirty="0"/>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241"/>
            <a:ext cx="9144000" cy="491120"/>
          </a:xfrm>
        </p:spPr>
        <p:txBody>
          <a:bodyPr>
            <a:noAutofit/>
          </a:bodyPr>
          <a:lstStyle/>
          <a:p>
            <a:pPr algn="ctr"/>
            <a:r>
              <a:rPr lang="en-IN" sz="1800" b="1" dirty="0" err="1"/>
              <a:t>Kpi</a:t>
            </a:r>
            <a:r>
              <a:rPr lang="en-IN" sz="1800" b="1" dirty="0"/>
              <a:t> 3 (Week wise, State wise and City wise statistics of delay of flights with airline details)</a:t>
            </a:r>
            <a:br>
              <a:rPr lang="en-IN" sz="1800" b="1" dirty="0"/>
            </a:br>
            <a:endParaRPr lang="en-IN" sz="1800" b="1" dirty="0"/>
          </a:p>
        </p:txBody>
      </p:sp>
      <p:sp>
        <p:nvSpPr>
          <p:cNvPr id="3" name="Content Placeholder 2"/>
          <p:cNvSpPr>
            <a:spLocks noGrp="1"/>
          </p:cNvSpPr>
          <p:nvPr>
            <p:ph idx="4294967295"/>
          </p:nvPr>
        </p:nvSpPr>
        <p:spPr>
          <a:xfrm>
            <a:off x="423658" y="721361"/>
            <a:ext cx="8258225" cy="5161279"/>
          </a:xfrm>
        </p:spPr>
        <p:txBody>
          <a:bodyPr>
            <a:normAutofit/>
          </a:bodyPr>
          <a:lstStyle/>
          <a:p>
            <a:pPr marL="0" indent="0">
              <a:buNone/>
              <a:defRPr sz="2000">
                <a:solidFill>
                  <a:srgbClr val="323232"/>
                </a:solidFill>
              </a:defRPr>
            </a:pPr>
            <a:r>
              <a:rPr lang="en-IN" b="1" dirty="0"/>
              <a:t>Observation</a:t>
            </a:r>
            <a:r>
              <a:rPr lang="en-IN" b="1" dirty="0">
                <a:solidFill>
                  <a:srgbClr val="002060"/>
                </a:solidFill>
              </a:rPr>
              <a:t>:</a:t>
            </a:r>
            <a:endParaRPr lang="en-US" dirty="0"/>
          </a:p>
          <a:p>
            <a:r>
              <a:rPr lang="en-US" sz="1400" dirty="0"/>
              <a:t>Southwest Airlines has the highest count of departure delays (215,857).</a:t>
            </a:r>
          </a:p>
          <a:p>
            <a:pPr marL="0" indent="0">
              <a:buNone/>
            </a:pPr>
            <a:r>
              <a:rPr lang="en-US" sz="1400" dirty="0"/>
              <a:t>    -  Delta Air Lines follows with 105,184 delays.</a:t>
            </a:r>
          </a:p>
          <a:p>
            <a:pPr marL="0" indent="0">
              <a:buNone/>
            </a:pPr>
            <a:r>
              <a:rPr lang="en-US" sz="1400" dirty="0"/>
              <a:t>     - Airlines like Frontier, Hawaiian, and Virgin America report the lowest delay counts   (~14,000).</a:t>
            </a:r>
          </a:p>
          <a:p>
            <a:r>
              <a:rPr lang="en-US" sz="1400" dirty="0"/>
              <a:t>The same pattern is seen in arrival delays:</a:t>
            </a:r>
          </a:p>
          <a:p>
            <a:pPr marL="0" indent="0">
              <a:buNone/>
            </a:pPr>
            <a:r>
              <a:rPr lang="en-US" sz="1400" dirty="0"/>
              <a:t>     - Southwest Airlines again leads with 215,453 delays.   </a:t>
            </a:r>
          </a:p>
          <a:p>
            <a:pPr marL="0" indent="0">
              <a:buNone/>
            </a:pPr>
            <a:r>
              <a:rPr lang="en-US" sz="1400" dirty="0"/>
              <a:t>     - Followed by Delta Air Lines (~104,794).                                                        </a:t>
            </a:r>
          </a:p>
          <a:p>
            <a:pPr marL="0" indent="0">
              <a:buNone/>
            </a:pPr>
            <a:r>
              <a:rPr lang="en-US" sz="1400" dirty="0"/>
              <a:t>     - Smaller carriers again show the lowest delays (~14,000).</a:t>
            </a:r>
          </a:p>
          <a:p>
            <a:pPr marL="0" indent="0">
              <a:buNone/>
            </a:pPr>
            <a:r>
              <a:rPr lang="en-IN" b="1" dirty="0"/>
              <a:t>Inference:</a:t>
            </a:r>
          </a:p>
          <a:p>
            <a:r>
              <a:rPr lang="en-US" sz="1400" dirty="0"/>
              <a:t>Southwest Airline consistently experiences highest delays in both departure and arrival, likely due to its large operational volume and frequent scheduling.</a:t>
            </a:r>
          </a:p>
          <a:p>
            <a:r>
              <a:rPr lang="en-US" sz="1400" dirty="0"/>
              <a:t>Delta and American also have significant delay volumes as major carriers.</a:t>
            </a:r>
          </a:p>
          <a:p>
            <a:r>
              <a:rPr lang="en-US" sz="1400" dirty="0"/>
              <a:t> Smaller airlines like Hawaiian, Virgin America, and Frontier report far fewer delays.</a:t>
            </a:r>
          </a:p>
          <a:p>
            <a:pPr marL="0" indent="0">
              <a:buNone/>
            </a:pPr>
            <a:endParaRPr lang="en-US" sz="1400" dirty="0"/>
          </a:p>
          <a:p>
            <a:pPr marL="0" indent="0">
              <a:buNone/>
            </a:pPr>
            <a:endParaRPr lang="en-US" sz="1400" dirty="0"/>
          </a:p>
          <a:p>
            <a:endParaRPr lang="en-US" sz="1400" dirty="0"/>
          </a:p>
          <a:p>
            <a:pPr marL="0" indent="0">
              <a:buNone/>
            </a:pPr>
            <a:endParaRPr lang="en-US" sz="1400" dirty="0"/>
          </a:p>
          <a:p>
            <a:pPr marL="0" indent="0">
              <a:buNone/>
            </a:pPr>
            <a:endParaRPr lang="en-US" sz="1400" dirty="0"/>
          </a:p>
          <a:p>
            <a:pPr marL="0" indent="0">
              <a:buNone/>
            </a:pPr>
            <a:endParaRPr lang="en-US" sz="1400" dirty="0"/>
          </a:p>
          <a:p>
            <a:endParaRPr lang="en-US" sz="1400" dirty="0"/>
          </a:p>
          <a:p>
            <a:pPr marL="0" indent="0">
              <a:buNone/>
            </a:pPr>
            <a:endParaRPr lang="en-US" sz="1400"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endParaRPr lang="en-US" dirty="0"/>
          </a:p>
          <a:p>
            <a:endParaRPr lang="en-US" dirty="0">
              <a:ea typeface="Calibri" panose="020F0502020204030204"/>
              <a:cs typeface="Calibri" panose="020F0502020204030204"/>
            </a:endParaRPr>
          </a:p>
          <a:p>
            <a:pPr marL="0" indent="0">
              <a:buNone/>
            </a:pPr>
            <a:endParaRPr lang="en-IN" dirty="0"/>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241"/>
            <a:ext cx="9144000" cy="491120"/>
          </a:xfrm>
        </p:spPr>
        <p:txBody>
          <a:bodyPr>
            <a:noAutofit/>
          </a:bodyPr>
          <a:lstStyle/>
          <a:p>
            <a:pPr algn="ctr"/>
            <a:r>
              <a:rPr lang="en-IN" sz="1800" b="1" dirty="0" err="1"/>
              <a:t>Kpi</a:t>
            </a:r>
            <a:r>
              <a:rPr lang="en-IN" sz="1800" b="1" dirty="0"/>
              <a:t> 4 (Number of airlines with No departure/arrival delay with distance covered between 2500 and 3000)</a:t>
            </a:r>
            <a:br>
              <a:rPr lang="en-IN" sz="1800" b="1" dirty="0"/>
            </a:br>
            <a:endParaRPr lang="en-IN" sz="1800" b="1" dirty="0"/>
          </a:p>
        </p:txBody>
      </p:sp>
      <p:sp>
        <p:nvSpPr>
          <p:cNvPr id="3" name="Content Placeholder 2"/>
          <p:cNvSpPr>
            <a:spLocks noGrp="1"/>
          </p:cNvSpPr>
          <p:nvPr>
            <p:ph idx="4294967295"/>
          </p:nvPr>
        </p:nvSpPr>
        <p:spPr>
          <a:xfrm>
            <a:off x="423658" y="721361"/>
            <a:ext cx="8258225" cy="5161279"/>
          </a:xfrm>
        </p:spPr>
        <p:txBody>
          <a:bodyPr>
            <a:normAutofit fontScale="85000" lnSpcReduction="20000"/>
          </a:bodyPr>
          <a:lstStyle/>
          <a:p>
            <a:pPr marL="0" indent="0">
              <a:buNone/>
              <a:defRPr sz="2000">
                <a:solidFill>
                  <a:srgbClr val="323232"/>
                </a:solidFill>
              </a:defRPr>
            </a:pPr>
            <a:r>
              <a:rPr lang="en-IN" b="1" dirty="0"/>
              <a:t>Observation</a:t>
            </a:r>
            <a:r>
              <a:rPr lang="en-IN" b="1" dirty="0">
                <a:solidFill>
                  <a:srgbClr val="002060"/>
                </a:solidFill>
              </a:rPr>
              <a:t>:</a:t>
            </a:r>
            <a:endParaRPr lang="en-US" dirty="0"/>
          </a:p>
          <a:p>
            <a:r>
              <a:rPr lang="en-US" sz="1400" dirty="0"/>
              <a:t>United Air Lines Inc. leads with 72 flights in the 2500–3000 km range without any delay.</a:t>
            </a:r>
          </a:p>
          <a:p>
            <a:r>
              <a:rPr lang="en-US" sz="1400" dirty="0"/>
              <a:t>Delta Air Lines, JetBlue, and Alaska Airlines each operate 50+ delay-free flights in this distance bracket.</a:t>
            </a:r>
          </a:p>
          <a:p>
            <a:r>
              <a:rPr lang="en-US" sz="1400" dirty="0"/>
              <a:t>Airlines such as Virgin America (34), US Airways (27), and Hawaiian Airlines (17) have lower numbers of delay-free long-distance flights.</a:t>
            </a:r>
          </a:p>
          <a:p>
            <a:r>
              <a:rPr lang="en-US" sz="1400" dirty="0"/>
              <a:t>Bubble size reinforces the count visually—larger bubbles = more delay-free flights.</a:t>
            </a:r>
          </a:p>
          <a:p>
            <a:pPr marL="0" indent="0">
              <a:buNone/>
            </a:pPr>
            <a:endParaRPr lang="en-US" sz="1400" dirty="0"/>
          </a:p>
          <a:p>
            <a:pPr marL="0" indent="0">
              <a:buNone/>
            </a:pPr>
            <a:r>
              <a:rPr lang="en-IN" sz="2100" b="1" dirty="0"/>
              <a:t>Inference:</a:t>
            </a:r>
          </a:p>
          <a:p>
            <a:r>
              <a:rPr lang="en-US" sz="1500" dirty="0"/>
              <a:t>United Airlines demonstrates strong operational efficiency on long-distance routes (2500–3000 miles), leading in punctuality for this range.</a:t>
            </a:r>
          </a:p>
          <a:p>
            <a:r>
              <a:rPr lang="en-US" sz="1500" dirty="0"/>
              <a:t>Major airlines like Delta, JetBlue, and Alaska also show good performance with a high number of long-haul flights arriving on time.</a:t>
            </a:r>
          </a:p>
          <a:p>
            <a:r>
              <a:rPr lang="en-US" sz="1500" dirty="0"/>
              <a:t>Airlines with fewer such flights (e.g., Hawaiian, US Airways) may:</a:t>
            </a:r>
          </a:p>
          <a:p>
            <a:pPr marL="457200" lvl="1" indent="0">
              <a:buNone/>
            </a:pPr>
            <a:r>
              <a:rPr lang="en-US" sz="1500" dirty="0"/>
              <a:t>- Operate fewer long-distance routes.</a:t>
            </a:r>
          </a:p>
          <a:p>
            <a:pPr marL="457200" lvl="1" indent="0">
              <a:buNone/>
            </a:pPr>
            <a:r>
              <a:rPr lang="en-US" sz="1500" dirty="0"/>
              <a:t>- Face more route-specific challenges impacting punctuality.</a:t>
            </a:r>
          </a:p>
          <a:p>
            <a:r>
              <a:rPr lang="en-US" sz="1500" dirty="0"/>
              <a:t>This chart helps highlight airlines best suited for long-distance, on-time travel—a key insight for both customers and airline performance analysts.</a:t>
            </a:r>
          </a:p>
          <a:p>
            <a:endParaRPr lang="en-US" sz="1500" dirty="0"/>
          </a:p>
          <a:p>
            <a:pPr marL="0" indent="0">
              <a:buNone/>
            </a:pPr>
            <a:endParaRPr lang="en-US" sz="1500" dirty="0"/>
          </a:p>
          <a:p>
            <a:pPr marL="0" indent="0">
              <a:buNone/>
            </a:pPr>
            <a:endParaRPr lang="en-US" sz="1400" dirty="0"/>
          </a:p>
          <a:p>
            <a:endParaRPr lang="en-US" sz="1400" dirty="0"/>
          </a:p>
          <a:p>
            <a:pPr marL="0" indent="0">
              <a:buNone/>
            </a:pPr>
            <a:endParaRPr lang="en-US" sz="1400" dirty="0"/>
          </a:p>
          <a:p>
            <a:pPr marL="0" indent="0">
              <a:buNone/>
            </a:pPr>
            <a:endParaRPr lang="en-US" sz="1400" dirty="0"/>
          </a:p>
          <a:p>
            <a:pPr marL="0" indent="0">
              <a:buNone/>
            </a:pPr>
            <a:endParaRPr lang="en-US" sz="1400" dirty="0"/>
          </a:p>
          <a:p>
            <a:endParaRPr lang="en-US" sz="1400" dirty="0"/>
          </a:p>
          <a:p>
            <a:pPr marL="0" indent="0">
              <a:buNone/>
            </a:pPr>
            <a:endParaRPr lang="en-US" sz="1400"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endParaRPr lang="en-US" dirty="0"/>
          </a:p>
          <a:p>
            <a:endParaRPr lang="en-US" dirty="0">
              <a:ea typeface="Calibri" panose="020F0502020204030204"/>
              <a:cs typeface="Calibri" panose="020F0502020204030204"/>
            </a:endParaRPr>
          </a:p>
          <a:p>
            <a:pPr marL="0" indent="0">
              <a:buNone/>
            </a:pPr>
            <a:endParaRPr lang="en-IN" dirty="0"/>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lang="en-IN" b="1" dirty="0">
              <a:solidFill>
                <a:srgbClr val="002060"/>
              </a:solidFill>
            </a:endParaRPr>
          </a:p>
          <a:p>
            <a:pPr marL="0" indent="0">
              <a:buNone/>
              <a:defRPr sz="2000">
                <a:solidFill>
                  <a:srgbClr val="323232"/>
                </a:solidFill>
              </a:defRPr>
            </a:pPr>
            <a:endParaRPr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TotalTime>
  <Words>1320</Words>
  <Application>Microsoft Office PowerPoint</Application>
  <PresentationFormat>On-screen Show (4:3)</PresentationFormat>
  <Paragraphs>204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FLIGHT DELAY ANALYSIS</vt:lpstr>
      <vt:lpstr>GROUP MEMBERS </vt:lpstr>
      <vt:lpstr>INTRODUCTION</vt:lpstr>
      <vt:lpstr>DATASET OVEREVIEW</vt:lpstr>
      <vt:lpstr> Tools Used &amp;  Key Insights </vt:lpstr>
      <vt:lpstr>Kpi 1(Weekday Vs Weekend total flights statistics)</vt:lpstr>
      <vt:lpstr>Kpi 2 (Total number of cancelled flights for JetBlue Airways on first date of every month) </vt:lpstr>
      <vt:lpstr>Kpi 3 (Week wise, State wise and City wise statistics of delay of flights with airline details) </vt:lpstr>
      <vt:lpstr>Kpi 4 (Number of airlines with No departure/arrival delay with distance covered between 2500 and 3000) </vt:lpstr>
      <vt:lpstr>PowerPoint Presentation</vt:lpstr>
      <vt:lpstr>PowerPoint Presentation</vt:lpstr>
      <vt:lpstr>PowerPoint Presentation</vt:lpstr>
      <vt:lpstr>PowerPoint Presentation</vt:lpstr>
      <vt:lpstr>PowerPoint Presentation</vt:lpstr>
      <vt:lpstr>PowerPoint Presentation</vt:lpstr>
      <vt:lpstr>Challenges</vt:lpstr>
      <vt:lpstr>Recommendations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 Project</dc:title>
  <dc:creator>Vijaya Chandana Vangaveti</dc:creator>
  <dc:description>generated using python-pptx</dc:description>
  <cp:lastModifiedBy>Mr.Gaurav Talele</cp:lastModifiedBy>
  <cp:revision>10</cp:revision>
  <dcterms:created xsi:type="dcterms:W3CDTF">2013-01-27T09:14:00Z</dcterms:created>
  <dcterms:modified xsi:type="dcterms:W3CDTF">2025-06-06T08:12:03Z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6C458E7907874910B1E37101A858D0F9_12</vt:lpwstr>
  </property>
  <property fmtid="{D5CDD505-2E9C-101B-9397-08002B2CF9AE}" pid="3" name="KSOProductBuildVer">
    <vt:lpwstr>1033-12.2.0.21179</vt:lpwstr>
  </property>
</Properties>
</file>