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8"/>
  </p:handoutMasterIdLst>
  <p:sldIdLst>
    <p:sldId id="256" r:id="rId3"/>
    <p:sldId id="257" r:id="rId4"/>
    <p:sldId id="260" r:id="rId5"/>
    <p:sldId id="269" r:id="rId6"/>
    <p:sldId id="270" r:id="rId7"/>
    <p:sldId id="271" r:id="rId8"/>
    <p:sldId id="272" r:id="rId9"/>
    <p:sldId id="273" r:id="rId10"/>
    <p:sldId id="274" r:id="rId11"/>
    <p:sldId id="275" r:id="rId13"/>
    <p:sldId id="276" r:id="rId14"/>
    <p:sldId id="277" r:id="rId15"/>
    <p:sldId id="278" r:id="rId16"/>
    <p:sldId id="279" r:id="rId17"/>
    <p:sldId id="283" r:id="rId18"/>
    <p:sldId id="280" r:id="rId19"/>
    <p:sldId id="281" r:id="rId20"/>
    <p:sldId id="282" r:id="rId21"/>
    <p:sldId id="284" r:id="rId22"/>
    <p:sldId id="286" r:id="rId23"/>
    <p:sldId id="290" r:id="rId24"/>
    <p:sldId id="288" r:id="rId25"/>
    <p:sldId id="287"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64" autoAdjust="0"/>
  </p:normalViewPr>
  <p:slideViewPr>
    <p:cSldViewPr snapToGrid="0">
      <p:cViewPr varScale="1">
        <p:scale>
          <a:sx n="77" d="100"/>
          <a:sy n="77" d="100"/>
        </p:scale>
        <p:origin x="912" y="43"/>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33A350-37B3-4FEA-AF24-8C1EC8C6D63A}"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8218A4-0EB0-4CFD-BCE2-8619D296772D}"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369A2-46EB-43D4-A9BF-F2FC861F907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42A45-8450-42F3-8767-BEAEA57E78C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542A45-8450-42F3-8767-BEAEA57E78C9}"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542A45-8450-42F3-8767-BEAEA57E78C9}"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542A45-8450-42F3-8767-BEAEA57E78C9}"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542A45-8450-42F3-8767-BEAEA57E78C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90EE4C-4822-4CB5-BCCD-7286AC5575A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C3E11A8-EE6A-480B-96AA-3ED4D70BAF6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90EE4C-4822-4CB5-BCCD-7286AC5575A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390EE4C-4822-4CB5-BCCD-7286AC5575A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390EE4C-4822-4CB5-BCCD-7286AC5575A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0EE4C-4822-4CB5-BCCD-7286AC5575A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EE4C-4822-4CB5-BCCD-7286AC5575A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90EE4C-4822-4CB5-BCCD-7286AC5575A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90EE4C-4822-4CB5-BCCD-7286AC5575A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11A8-EE6A-480B-96AA-3ED4D70BAF6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0EE4C-4822-4CB5-BCCD-7286AC5575AD}" type="datetimeFigureOut">
              <a:rPr lang="en-IN" smtClean="0"/>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3E11A8-EE6A-480B-96AA-3ED4D70BAF6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248" y="1200364"/>
            <a:ext cx="10816795" cy="1821131"/>
          </a:xfrm>
        </p:spPr>
        <p:txBody>
          <a:bodyPr>
            <a:noAutofit/>
          </a:bodyPr>
          <a:lstStyle/>
          <a:p>
            <a:r>
              <a:rPr lang="en-IN" sz="4800" b="1" dirty="0">
                <a:latin typeface="Bahnschrift" panose="020B0502040204020203" pitchFamily="34" charset="0"/>
              </a:rPr>
              <a:t>P928</a:t>
            </a:r>
            <a:r>
              <a:rPr lang="en-IN" sz="4800" b="1" dirty="0"/>
              <a:t>  </a:t>
            </a:r>
            <a:r>
              <a:rPr lang="en-IN" sz="4800" b="1" dirty="0">
                <a:latin typeface="Bahnschrift" panose="020B0502040204020203" pitchFamily="34" charset="0"/>
              </a:rPr>
              <a:t>KICKSTARTER CROWD FUNDING</a:t>
            </a:r>
            <a:endParaRPr lang="en-IN" sz="4800" b="1" dirty="0">
              <a:latin typeface="Bahnschrift" panose="020B0502040204020203" pitchFamily="34" charset="0"/>
            </a:endParaRPr>
          </a:p>
        </p:txBody>
      </p:sp>
      <p:sp>
        <p:nvSpPr>
          <p:cNvPr id="3" name="Subtitle 2"/>
          <p:cNvSpPr>
            <a:spLocks noGrp="1"/>
          </p:cNvSpPr>
          <p:nvPr>
            <p:ph type="subTitle" idx="1"/>
          </p:nvPr>
        </p:nvSpPr>
        <p:spPr>
          <a:xfrm>
            <a:off x="4515377" y="3920877"/>
            <a:ext cx="6987645" cy="2032001"/>
          </a:xfrm>
        </p:spPr>
        <p:txBody>
          <a:bodyPr>
            <a:normAutofit fontScale="25000" lnSpcReduction="20000"/>
          </a:bodyPr>
          <a:lstStyle/>
          <a:p>
            <a:r>
              <a:rPr lang="en-IN" sz="12800" b="1" dirty="0"/>
              <a:t>Group 4:</a:t>
            </a:r>
            <a:endParaRPr lang="en-IN" sz="12800" b="1" dirty="0"/>
          </a:p>
          <a:p>
            <a:r>
              <a:rPr lang="en-IN" sz="8000" b="1" dirty="0">
                <a:latin typeface="Bahnschrift" panose="020B0502040204020203" pitchFamily="34" charset="0"/>
              </a:rPr>
              <a:t>ANKUR KUMAR</a:t>
            </a:r>
            <a:endParaRPr lang="en-IN" sz="8000" b="1" dirty="0">
              <a:latin typeface="Bahnschrift" panose="020B0502040204020203" pitchFamily="34" charset="0"/>
            </a:endParaRPr>
          </a:p>
          <a:p>
            <a:r>
              <a:rPr lang="en-IN" sz="8000" b="1" dirty="0">
                <a:latin typeface="Bahnschrift" panose="020B0502040204020203" pitchFamily="34" charset="0"/>
              </a:rPr>
              <a:t>PARIKSHIT NARAYANRAO THAKARE</a:t>
            </a:r>
            <a:endParaRPr lang="en-IN" sz="8000" b="1" dirty="0">
              <a:latin typeface="Bahnschrift" panose="020B0502040204020203" pitchFamily="34" charset="0"/>
            </a:endParaRPr>
          </a:p>
          <a:p>
            <a:r>
              <a:rPr lang="en-IN" sz="8000" b="1" dirty="0">
                <a:latin typeface="Bahnschrift" panose="020B0502040204020203" pitchFamily="34" charset="0"/>
              </a:rPr>
              <a:t>AKANKSHA SUNIL MAHAJAN</a:t>
            </a:r>
            <a:endParaRPr lang="en-IN" sz="8000" b="1" dirty="0">
              <a:latin typeface="Bahnschrift" panose="020B0502040204020203" pitchFamily="34" charset="0"/>
            </a:endParaRPr>
          </a:p>
          <a:p>
            <a:r>
              <a:rPr lang="en-IN" sz="8000" b="1" dirty="0">
                <a:latin typeface="Bahnschrift" panose="020B0502040204020203" pitchFamily="34" charset="0"/>
              </a:rPr>
              <a:t>YUKTA ARVIND BHAI PATEL</a:t>
            </a:r>
            <a:endParaRPr lang="en-IN" sz="8000" b="1" dirty="0">
              <a:latin typeface="Bahnschrift" panose="020B0502040204020203" pitchFamily="34" charset="0"/>
            </a:endParaRPr>
          </a:p>
          <a:p>
            <a:r>
              <a:rPr lang="en-IN" sz="8000" b="1" dirty="0">
                <a:latin typeface="Bahnschrift" panose="020B0502040204020203" pitchFamily="34" charset="0"/>
              </a:rPr>
              <a:t>GAURAV GAJANAN TALELE</a:t>
            </a:r>
            <a:endParaRPr lang="en-IN" sz="8000" b="1" dirty="0">
              <a:latin typeface="Bahnschrift" panose="020B0502040204020203" pitchFamily="34" charset="0"/>
            </a:endParaRPr>
          </a:p>
          <a:p>
            <a:r>
              <a:rPr lang="en-IN" sz="8000" b="1" dirty="0">
                <a:latin typeface="Bahnschrift" panose="020B0502040204020203" pitchFamily="34" charset="0"/>
              </a:rPr>
              <a:t>AVDHUT AVINASH LONE</a:t>
            </a:r>
            <a:endParaRPr lang="en-IN" sz="8000" b="1" dirty="0">
              <a:latin typeface="Bahnschrift" panose="020B0502040204020203" pitchFamily="34" charset="0"/>
            </a:endParaRPr>
          </a:p>
          <a:p>
            <a:endParaRPr lang="en-IN" sz="8000" b="1" dirty="0"/>
          </a:p>
          <a:p>
            <a:endParaRPr lang="en-IN" dirty="0"/>
          </a:p>
        </p:txBody>
      </p:sp>
      <p:pic>
        <p:nvPicPr>
          <p:cNvPr id="8" name="Graphic 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18968" y="-444092"/>
            <a:ext cx="9910916" cy="31725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76155" y="2146852"/>
            <a:ext cx="4808334" cy="3379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Percentage Of Successful Project By Category :   </a:t>
            </a:r>
            <a:endParaRPr lang="en-US"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51439" y="2146851"/>
            <a:ext cx="4752817" cy="3379305"/>
          </a:xfrm>
          <a:prstGeom prst="rect">
            <a:avLst/>
          </a:prstGeom>
        </p:spPr>
      </p:pic>
      <p:sp>
        <p:nvSpPr>
          <p:cNvPr id="7" name="TextBox 6"/>
          <p:cNvSpPr txBox="1"/>
          <p:nvPr/>
        </p:nvSpPr>
        <p:spPr>
          <a:xfrm>
            <a:off x="1573161" y="2241755"/>
            <a:ext cx="4752817" cy="3170099"/>
          </a:xfrm>
          <a:prstGeom prst="rect">
            <a:avLst/>
          </a:prstGeom>
          <a:noFill/>
        </p:spPr>
        <p:txBody>
          <a:bodyPr wrap="square" rtlCol="0">
            <a:spAutoFit/>
          </a:bodyPr>
          <a:lstStyle/>
          <a:p>
            <a:r>
              <a:rPr lang="en-US" sz="2000" dirty="0">
                <a:latin typeface="Century Gothic" panose="020B0502020202020204" pitchFamily="34" charset="0"/>
              </a:rPr>
              <a:t>▪ </a:t>
            </a:r>
            <a:r>
              <a:rPr lang="en-US" sz="2000" b="1" dirty="0"/>
              <a:t>Chiptune</a:t>
            </a:r>
            <a:r>
              <a:rPr lang="en-US" sz="2000" dirty="0"/>
              <a:t>, </a:t>
            </a:r>
            <a:r>
              <a:rPr lang="en-US" sz="2000" b="1" dirty="0"/>
              <a:t>residencies</a:t>
            </a:r>
            <a:r>
              <a:rPr lang="en-US" sz="2000" dirty="0"/>
              <a:t>, and </a:t>
            </a:r>
            <a:r>
              <a:rPr lang="en-US" sz="2000" b="1" dirty="0"/>
              <a:t>anthologies</a:t>
            </a:r>
            <a:r>
              <a:rPr lang="en-US" sz="2000" dirty="0"/>
              <a:t> have the </a:t>
            </a:r>
            <a:r>
              <a:rPr lang="en-US" sz="2000" b="1" dirty="0"/>
              <a:t>highest success rates</a:t>
            </a:r>
            <a:r>
              <a:rPr lang="en-US" sz="2000" dirty="0"/>
              <a:t> — many reach their funding goals.</a:t>
            </a:r>
            <a:endParaRPr lang="en-US" sz="2000" dirty="0"/>
          </a:p>
          <a:p>
            <a:br>
              <a:rPr lang="en-US" sz="2000" dirty="0"/>
            </a:br>
            <a:r>
              <a:rPr lang="en-US" sz="2000" dirty="0">
                <a:latin typeface="Century Gothic" panose="020B0502020202020204" pitchFamily="34" charset="0"/>
              </a:rPr>
              <a:t>▪ </a:t>
            </a:r>
            <a:r>
              <a:rPr lang="en-US" sz="2000" b="1" dirty="0"/>
              <a:t>Dance</a:t>
            </a:r>
            <a:r>
              <a:rPr lang="en-US" sz="2000" dirty="0"/>
              <a:t> and </a:t>
            </a:r>
            <a:r>
              <a:rPr lang="en-US" sz="2000" b="1" dirty="0"/>
              <a:t>indie rock</a:t>
            </a:r>
            <a:r>
              <a:rPr lang="en-US" sz="2000" dirty="0"/>
              <a:t> projects also perform well.</a:t>
            </a:r>
            <a:endParaRPr lang="en-US" sz="2000" dirty="0"/>
          </a:p>
          <a:p>
            <a:br>
              <a:rPr lang="en-US" sz="2000" dirty="0"/>
            </a:br>
            <a:r>
              <a:rPr lang="en-US" sz="2000" dirty="0">
                <a:latin typeface="Century Gothic" panose="020B0502020202020204" pitchFamily="34" charset="0"/>
              </a:rPr>
              <a:t>▪ </a:t>
            </a:r>
            <a:r>
              <a:rPr lang="en-US" sz="2000" dirty="0"/>
              <a:t>These campaigns succeed because they have </a:t>
            </a:r>
            <a:r>
              <a:rPr lang="en-US" sz="2000" b="1" dirty="0"/>
              <a:t>loyal communities</a:t>
            </a:r>
            <a:r>
              <a:rPr lang="en-US" sz="2000" dirty="0"/>
              <a:t> and </a:t>
            </a:r>
            <a:r>
              <a:rPr lang="en-US" sz="2000" b="1" dirty="0"/>
              <a:t>realistic goals</a:t>
            </a:r>
            <a:r>
              <a:rPr lang="en-US" sz="2000" dirty="0"/>
              <a:t>.</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76155" y="2051419"/>
            <a:ext cx="4982269" cy="33057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Percentage Of Successful Project By Goal Range:   </a:t>
            </a:r>
            <a:endParaRPr lang="en-US"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90015" y="2045110"/>
            <a:ext cx="4982270" cy="3312080"/>
          </a:xfrm>
          <a:prstGeom prst="rect">
            <a:avLst/>
          </a:prstGeom>
        </p:spPr>
      </p:pic>
      <p:sp>
        <p:nvSpPr>
          <p:cNvPr id="7" name="TextBox 6"/>
          <p:cNvSpPr txBox="1"/>
          <p:nvPr/>
        </p:nvSpPr>
        <p:spPr>
          <a:xfrm>
            <a:off x="1533832" y="2045110"/>
            <a:ext cx="4857136" cy="3631763"/>
          </a:xfrm>
          <a:prstGeom prst="rect">
            <a:avLst/>
          </a:prstGeom>
          <a:noFill/>
        </p:spPr>
        <p:txBody>
          <a:bodyPr wrap="square" rtlCol="0">
            <a:spAutoFit/>
          </a:bodyPr>
          <a:lstStyle/>
          <a:p>
            <a:r>
              <a:rPr lang="en-US" sz="2100" dirty="0">
                <a:latin typeface="Century Gothic" panose="020B0502020202020204" pitchFamily="34" charset="0"/>
              </a:rPr>
              <a:t>▪ </a:t>
            </a:r>
            <a:r>
              <a:rPr lang="en-US" sz="2100" dirty="0"/>
              <a:t>Smaller funding goals lead to higher success rates — nearly 47% of projects under $5,000 get funded.</a:t>
            </a:r>
            <a:endParaRPr lang="en-US" sz="2100" dirty="0"/>
          </a:p>
          <a:p>
            <a:endParaRPr lang="en-US" sz="2100" dirty="0"/>
          </a:p>
          <a:p>
            <a:r>
              <a:rPr lang="en-US" sz="2100" dirty="0">
                <a:latin typeface="Century Gothic" panose="020B0502020202020204" pitchFamily="34" charset="0"/>
              </a:rPr>
              <a:t>▪ </a:t>
            </a:r>
            <a:r>
              <a:rPr lang="en-US" sz="2100" dirty="0"/>
              <a:t>As goals increase, success drops sharply — only 6% of projects over $100K succeed.</a:t>
            </a:r>
            <a:endParaRPr lang="en-US" sz="2100" dirty="0"/>
          </a:p>
          <a:p>
            <a:endParaRPr lang="en-US" sz="2100" dirty="0"/>
          </a:p>
          <a:p>
            <a:r>
              <a:rPr lang="en-US" sz="2100" dirty="0"/>
              <a:t> </a:t>
            </a:r>
            <a:r>
              <a:rPr lang="en-US" sz="2100" dirty="0">
                <a:latin typeface="Century Gothic" panose="020B0502020202020204" pitchFamily="34" charset="0"/>
              </a:rPr>
              <a:t>▪ </a:t>
            </a:r>
            <a:r>
              <a:rPr lang="en-US" sz="2100" dirty="0"/>
              <a:t>Keep your goal low to boost your chances</a:t>
            </a:r>
            <a:endParaRPr lang="en-US" sz="2100" dirty="0"/>
          </a:p>
          <a:p>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561279" y="1339964"/>
            <a:ext cx="5073806" cy="462351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ln>
                <a:solidFill>
                  <a:schemeClr val="tx1"/>
                </a:solidFill>
              </a:ln>
            </a:endParaRPr>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37832"/>
            <a:ext cx="5073806" cy="2067339"/>
          </a:xfrm>
        </p:spPr>
        <p:txBody>
          <a:bodyPr>
            <a:normAutofit/>
          </a:bodyPr>
          <a:lstStyle/>
          <a:p>
            <a:r>
              <a:rPr lang="en-US" b="1" dirty="0"/>
              <a:t>Projects created By Year ,  Quarter, &amp; Month:   </a:t>
            </a:r>
            <a:endParaRPr lang="en-US"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02684" y="609599"/>
            <a:ext cx="4427648" cy="1907459"/>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684" y="2601111"/>
            <a:ext cx="4427648" cy="208015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684" y="4765315"/>
            <a:ext cx="4427648" cy="1925537"/>
          </a:xfrm>
          <a:prstGeom prst="rect">
            <a:avLst/>
          </a:prstGeom>
        </p:spPr>
      </p:pic>
      <p:sp>
        <p:nvSpPr>
          <p:cNvPr id="11" name="TextBox 10"/>
          <p:cNvSpPr txBox="1"/>
          <p:nvPr/>
        </p:nvSpPr>
        <p:spPr>
          <a:xfrm>
            <a:off x="1654866" y="1339964"/>
            <a:ext cx="5073806" cy="4985980"/>
          </a:xfrm>
          <a:prstGeom prst="rect">
            <a:avLst/>
          </a:prstGeom>
          <a:noFill/>
          <a:ln>
            <a:noFill/>
          </a:ln>
        </p:spPr>
        <p:txBody>
          <a:bodyPr wrap="square" rtlCol="0">
            <a:spAutoFit/>
          </a:bodyPr>
          <a:lstStyle/>
          <a:p>
            <a:r>
              <a:rPr lang="en-US" sz="2000" b="1" dirty="0"/>
              <a:t>Year-wise:</a:t>
            </a:r>
            <a:endParaRPr lang="en-US" sz="2000" b="1" dirty="0"/>
          </a:p>
          <a:p>
            <a:r>
              <a:rPr lang="en-US" sz="2000" dirty="0">
                <a:latin typeface="Century Gothic" panose="020B0502020202020204" pitchFamily="34" charset="0"/>
              </a:rPr>
              <a:t>▪ </a:t>
            </a:r>
            <a:r>
              <a:rPr lang="en-US" sz="2000" dirty="0"/>
              <a:t>Projects grew rapidly from 2009 to 2012, peaking at 16.5K.</a:t>
            </a:r>
            <a:endParaRPr lang="en-US" sz="2000" dirty="0"/>
          </a:p>
          <a:p>
            <a:r>
              <a:rPr lang="en-US" sz="2000" dirty="0"/>
              <a:t>After 2012, numbers declined, hitting a low of 0.5K by 2019.</a:t>
            </a:r>
            <a:endParaRPr lang="en-US" sz="2000" dirty="0"/>
          </a:p>
          <a:p>
            <a:endParaRPr lang="en-US" sz="2000" dirty="0"/>
          </a:p>
          <a:p>
            <a:r>
              <a:rPr lang="en-US" sz="2000" b="1" dirty="0"/>
              <a:t>Quarter-wise:</a:t>
            </a:r>
            <a:endParaRPr lang="en-US" sz="2000" b="1" dirty="0"/>
          </a:p>
          <a:p>
            <a:r>
              <a:rPr lang="en-US" sz="2000" dirty="0">
                <a:latin typeface="Century Gothic" panose="020B0502020202020204" pitchFamily="34" charset="0"/>
              </a:rPr>
              <a:t>▪ </a:t>
            </a:r>
            <a:r>
              <a:rPr lang="en-US" sz="2000" dirty="0"/>
              <a:t>Q3 had the highest activity (33.3K projects), while Q4 had the lowest (27.8K).</a:t>
            </a:r>
            <a:endParaRPr lang="en-US" sz="2000" dirty="0"/>
          </a:p>
          <a:p>
            <a:endParaRPr lang="en-US" sz="2000" dirty="0"/>
          </a:p>
          <a:p>
            <a:r>
              <a:rPr lang="en-US" sz="2000" b="1" dirty="0"/>
              <a:t>Month-wise:</a:t>
            </a:r>
            <a:endParaRPr lang="en-US" sz="2000" b="1" dirty="0"/>
          </a:p>
          <a:p>
            <a:r>
              <a:rPr lang="en-US" sz="2000" dirty="0">
                <a:latin typeface="Century Gothic" panose="020B0502020202020204" pitchFamily="34" charset="0"/>
              </a:rPr>
              <a:t>▪ </a:t>
            </a:r>
            <a:r>
              <a:rPr lang="en-US" sz="2000" dirty="0"/>
              <a:t>July was the busiest month (12.1K projects), and December had the fewest (7.4K).</a:t>
            </a:r>
            <a:endParaRPr lang="en-US" sz="2000" dirty="0"/>
          </a:p>
          <a:p>
            <a:r>
              <a:rPr lang="en-US" sz="2000" dirty="0"/>
              <a:t>Overall, activity dipped toward the end of the year.</a:t>
            </a:r>
            <a:endParaRPr lang="en-US" sz="2000"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078415" y="1627711"/>
            <a:ext cx="5073805" cy="4773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893414" y="0"/>
            <a:ext cx="5073806" cy="2151346"/>
          </a:xfrm>
        </p:spPr>
        <p:txBody>
          <a:bodyPr>
            <a:normAutofit/>
          </a:bodyPr>
          <a:lstStyle/>
          <a:p>
            <a:r>
              <a:rPr lang="en-US" b="1" dirty="0"/>
              <a:t>Percentage Of Successful Projects </a:t>
            </a:r>
            <a:r>
              <a:rPr lang="en-IN" altLang="en-US" b="1" dirty="0"/>
              <a:t>B</a:t>
            </a:r>
            <a:r>
              <a:rPr lang="en-US" b="1" dirty="0"/>
              <a:t>y Year ,  Quarter, &amp; Month:   </a:t>
            </a:r>
            <a:endParaRPr lang="en-US" b="1"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56197" y="2782937"/>
            <a:ext cx="4427648" cy="2073662"/>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197" y="4940582"/>
            <a:ext cx="4427647" cy="191741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197" y="590880"/>
            <a:ext cx="4427648" cy="2073662"/>
          </a:xfrm>
          <a:prstGeom prst="rect">
            <a:avLst/>
          </a:prstGeom>
        </p:spPr>
      </p:pic>
      <p:sp>
        <p:nvSpPr>
          <p:cNvPr id="15" name="TextBox 14"/>
          <p:cNvSpPr txBox="1"/>
          <p:nvPr/>
        </p:nvSpPr>
        <p:spPr>
          <a:xfrm>
            <a:off x="2078415" y="1627711"/>
            <a:ext cx="5073806" cy="5047536"/>
          </a:xfrm>
          <a:prstGeom prst="rect">
            <a:avLst/>
          </a:prstGeom>
          <a:noFill/>
        </p:spPr>
        <p:txBody>
          <a:bodyPr wrap="square" rtlCol="0">
            <a:spAutoFit/>
          </a:bodyPr>
          <a:lstStyle/>
          <a:p>
            <a:r>
              <a:rPr lang="en-US" sz="1900" b="1" dirty="0"/>
              <a:t>Year-wise:</a:t>
            </a:r>
            <a:endParaRPr lang="en-US" sz="1900" b="1" dirty="0"/>
          </a:p>
          <a:p>
            <a:r>
              <a:rPr lang="en-US" dirty="0">
                <a:latin typeface="Century Gothic" panose="020B0502020202020204" pitchFamily="34" charset="0"/>
              </a:rPr>
              <a:t>▪ </a:t>
            </a:r>
            <a:r>
              <a:rPr lang="en-US" sz="1900" dirty="0"/>
              <a:t>Success rates stayed around 41–43% from 2009 to 2013, dropped to 37.86% in 2014, then rose steadily to a high of 49.98% in 2018.</a:t>
            </a:r>
            <a:endParaRPr lang="en-US" sz="1900" dirty="0"/>
          </a:p>
          <a:p>
            <a:r>
              <a:rPr lang="en-US" sz="1900" dirty="0"/>
              <a:t>In 2019, success rates crashed to just 3.33%.</a:t>
            </a:r>
            <a:endParaRPr lang="en-US" sz="1900" dirty="0"/>
          </a:p>
          <a:p>
            <a:endParaRPr lang="en-US" sz="1900" dirty="0"/>
          </a:p>
          <a:p>
            <a:r>
              <a:rPr lang="en-US" sz="1900" b="1" dirty="0"/>
              <a:t>Quarter-wise:</a:t>
            </a:r>
            <a:endParaRPr lang="en-US" sz="1900" b="1" dirty="0"/>
          </a:p>
          <a:p>
            <a:r>
              <a:rPr lang="en-US" dirty="0">
                <a:latin typeface="Century Gothic" panose="020B0502020202020204" pitchFamily="34" charset="0"/>
              </a:rPr>
              <a:t>▪ </a:t>
            </a:r>
            <a:r>
              <a:rPr lang="en-US" sz="1900" dirty="0"/>
              <a:t>Q1 had the highest success rate (44.91%), and Q3 the lowest (40.44%).</a:t>
            </a:r>
            <a:endParaRPr lang="en-US" sz="1900" dirty="0"/>
          </a:p>
          <a:p>
            <a:r>
              <a:rPr lang="en-US" sz="1900" dirty="0"/>
              <a:t>Q4 showed a slight recovery.</a:t>
            </a:r>
            <a:endParaRPr lang="en-US" sz="1900" dirty="0"/>
          </a:p>
          <a:p>
            <a:endParaRPr lang="en-US" sz="1900" b="1" dirty="0"/>
          </a:p>
          <a:p>
            <a:r>
              <a:rPr lang="en-US" sz="1900" b="1" dirty="0"/>
              <a:t>Month-wise:</a:t>
            </a:r>
            <a:endParaRPr lang="en-US" sz="1900" b="1" dirty="0"/>
          </a:p>
          <a:p>
            <a:r>
              <a:rPr lang="en-US" dirty="0">
                <a:latin typeface="Century Gothic" panose="020B0502020202020204" pitchFamily="34" charset="0"/>
              </a:rPr>
              <a:t>▪ </a:t>
            </a:r>
            <a:r>
              <a:rPr lang="en-US" sz="1900" dirty="0"/>
              <a:t>February had the highest success rate (47.05%), while July had the lowest (37.48%).</a:t>
            </a:r>
            <a:endParaRPr lang="en-US" sz="1900" dirty="0"/>
          </a:p>
          <a:p>
            <a:r>
              <a:rPr lang="en-US" sz="1900" dirty="0"/>
              <a:t>Rates picked up again in September before dipping toward December.</a:t>
            </a:r>
            <a:endParaRPr lang="en-US" sz="1900"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PROCESS</a:t>
            </a:r>
            <a:endParaRPr lang="en-IN" u="sng" dirty="0"/>
          </a:p>
        </p:txBody>
      </p:sp>
      <p:sp>
        <p:nvSpPr>
          <p:cNvPr id="3" name="Content Placeholder 2"/>
          <p:cNvSpPr>
            <a:spLocks noGrp="1"/>
          </p:cNvSpPr>
          <p:nvPr>
            <p:ph idx="1"/>
          </p:nvPr>
        </p:nvSpPr>
        <p:spPr>
          <a:xfrm>
            <a:off x="1484310" y="904567"/>
            <a:ext cx="10018713" cy="5476568"/>
          </a:xfrm>
        </p:spPr>
        <p:txBody>
          <a:bodyPr>
            <a:normAutofit/>
          </a:bodyPr>
          <a:lstStyle/>
          <a:p>
            <a:r>
              <a:rPr lang="en-US" b="1" dirty="0"/>
              <a:t>Data Collection</a:t>
            </a:r>
            <a:r>
              <a:rPr lang="en-US" dirty="0"/>
              <a:t> – Used </a:t>
            </a:r>
            <a:r>
              <a:rPr lang="en-US" b="1" dirty="0"/>
              <a:t>Excel</a:t>
            </a:r>
            <a:r>
              <a:rPr lang="en-US" dirty="0"/>
              <a:t> and </a:t>
            </a:r>
            <a:r>
              <a:rPr lang="en-US" b="1" dirty="0"/>
              <a:t>SQL</a:t>
            </a:r>
            <a:r>
              <a:rPr lang="en-US" dirty="0"/>
              <a:t> to import and explore data from CSV files.</a:t>
            </a:r>
            <a:endParaRPr lang="en-US" dirty="0"/>
          </a:p>
          <a:p>
            <a:r>
              <a:rPr lang="en-US" b="1" dirty="0"/>
              <a:t>Data Cleaning</a:t>
            </a:r>
            <a:r>
              <a:rPr lang="en-US" dirty="0"/>
              <a:t> – Removed empty columns, handled missing values, and converted </a:t>
            </a:r>
            <a:r>
              <a:rPr lang="en-US" b="1" dirty="0"/>
              <a:t>Epoch time</a:t>
            </a:r>
            <a:r>
              <a:rPr lang="en-US" dirty="0"/>
              <a:t> using </a:t>
            </a:r>
            <a:r>
              <a:rPr lang="en-US" b="1" dirty="0"/>
              <a:t>Excel/SQL</a:t>
            </a:r>
            <a:r>
              <a:rPr lang="en-US" dirty="0"/>
              <a:t>.</a:t>
            </a:r>
            <a:endParaRPr lang="en-US" dirty="0"/>
          </a:p>
          <a:p>
            <a:r>
              <a:rPr lang="en-US" b="1" dirty="0"/>
              <a:t>Data Transformation</a:t>
            </a:r>
            <a:r>
              <a:rPr lang="en-US" dirty="0"/>
              <a:t> – Created </a:t>
            </a:r>
            <a:r>
              <a:rPr lang="en-US" b="1" dirty="0"/>
              <a:t>year, month, duration</a:t>
            </a:r>
            <a:r>
              <a:rPr lang="en-US" dirty="0"/>
              <a:t>, and funding-related columns using </a:t>
            </a:r>
            <a:r>
              <a:rPr lang="en-US" b="1" dirty="0"/>
              <a:t>Excel/SQL</a:t>
            </a:r>
            <a:r>
              <a:rPr lang="en-US" dirty="0"/>
              <a:t>.</a:t>
            </a:r>
            <a:endParaRPr lang="en-US" dirty="0"/>
          </a:p>
          <a:p>
            <a:r>
              <a:rPr lang="en-US" b="1" dirty="0"/>
              <a:t>Data Modeling</a:t>
            </a:r>
            <a:r>
              <a:rPr lang="en-US" dirty="0"/>
              <a:t> – Built relationships between tables using </a:t>
            </a:r>
            <a:r>
              <a:rPr lang="en-US" b="1" dirty="0"/>
              <a:t>Power BI</a:t>
            </a:r>
            <a:r>
              <a:rPr lang="en-US" dirty="0"/>
              <a:t> and </a:t>
            </a:r>
            <a:r>
              <a:rPr lang="en-US" b="1" dirty="0"/>
              <a:t>SQL joins</a:t>
            </a:r>
            <a:r>
              <a:rPr lang="en-US" dirty="0"/>
              <a:t>.</a:t>
            </a:r>
            <a:endParaRPr lang="en-US" dirty="0"/>
          </a:p>
          <a:p>
            <a:r>
              <a:rPr lang="en-US" b="1" dirty="0"/>
              <a:t>Visualization</a:t>
            </a:r>
            <a:r>
              <a:rPr lang="en-US" dirty="0"/>
              <a:t> – Used </a:t>
            </a:r>
            <a:r>
              <a:rPr lang="en-US" b="1" dirty="0"/>
              <a:t>Power BI</a:t>
            </a:r>
            <a:r>
              <a:rPr lang="en-US" dirty="0"/>
              <a:t> and </a:t>
            </a:r>
            <a:r>
              <a:rPr lang="en-US" b="1" dirty="0"/>
              <a:t>Tableau</a:t>
            </a:r>
            <a:r>
              <a:rPr lang="en-US" dirty="0"/>
              <a:t> to create dashboards and extract insights.</a:t>
            </a:r>
            <a:endParaRPr lang="en-US" dirty="0"/>
          </a:p>
          <a:p>
            <a:pPr marL="0" indent="0">
              <a:buNone/>
            </a:pPr>
            <a:endParaRPr lang="en-IN" b="1"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CHALLENGES &amp; LEARNINGS</a:t>
            </a:r>
            <a:endParaRPr lang="en-IN" u="sng" dirty="0"/>
          </a:p>
        </p:txBody>
      </p:sp>
      <p:sp>
        <p:nvSpPr>
          <p:cNvPr id="3" name="Content Placeholder 2"/>
          <p:cNvSpPr>
            <a:spLocks noGrp="1"/>
          </p:cNvSpPr>
          <p:nvPr>
            <p:ph idx="1"/>
          </p:nvPr>
        </p:nvSpPr>
        <p:spPr>
          <a:xfrm>
            <a:off x="1901754" y="904567"/>
            <a:ext cx="10018713" cy="5476568"/>
          </a:xfrm>
        </p:spPr>
        <p:txBody>
          <a:bodyPr>
            <a:normAutofit lnSpcReduction="10000"/>
          </a:bodyPr>
          <a:lstStyle/>
          <a:p>
            <a:pPr>
              <a:defRPr sz="2000">
                <a:solidFill>
                  <a:srgbClr val="323232"/>
                </a:solidFill>
              </a:defRPr>
            </a:pPr>
            <a:r>
              <a:rPr lang="en-US" dirty="0"/>
              <a:t>Data Cleaning  : Solved using Excel and SQL to clean records and standardize values.</a:t>
            </a:r>
            <a:endParaRPr lang="en-US" dirty="0"/>
          </a:p>
          <a:p>
            <a:pPr>
              <a:defRPr sz="2000">
                <a:solidFill>
                  <a:srgbClr val="323232"/>
                </a:solidFill>
              </a:defRPr>
            </a:pPr>
            <a:r>
              <a:rPr lang="en-US" dirty="0"/>
              <a:t>Understanding KPI Requirements : Team collaboration and reviewing real examples helped clarify metrics.</a:t>
            </a:r>
            <a:endParaRPr lang="en-US" dirty="0"/>
          </a:p>
          <a:p>
            <a:pPr>
              <a:defRPr sz="2000">
                <a:solidFill>
                  <a:srgbClr val="323232"/>
                </a:solidFill>
              </a:defRPr>
            </a:pPr>
            <a:r>
              <a:rPr lang="en-US" dirty="0"/>
              <a:t>Understood Data modelling in more Elaborative way</a:t>
            </a:r>
            <a:endParaRPr lang="en-US" dirty="0"/>
          </a:p>
          <a:p>
            <a:pPr>
              <a:defRPr sz="2000">
                <a:solidFill>
                  <a:srgbClr val="323232"/>
                </a:solidFill>
              </a:defRPr>
            </a:pPr>
            <a:r>
              <a:rPr lang="en-IN" altLang="en-US" dirty="0"/>
              <a:t>We</a:t>
            </a:r>
            <a:r>
              <a:rPr lang="en-US" dirty="0"/>
              <a:t> also Got to know that How </a:t>
            </a:r>
            <a:r>
              <a:rPr lang="en-IN" altLang="en-US" dirty="0"/>
              <a:t> we </a:t>
            </a:r>
            <a:r>
              <a:rPr lang="en-US" dirty="0"/>
              <a:t>can use DAX formulae in Excel if possible, to retrieve date (min and max )</a:t>
            </a:r>
            <a:endParaRPr lang="en-US" dirty="0"/>
          </a:p>
          <a:p>
            <a:pPr>
              <a:defRPr sz="2000">
                <a:solidFill>
                  <a:srgbClr val="323232"/>
                </a:solidFill>
              </a:defRPr>
            </a:pPr>
            <a:r>
              <a:rPr lang="en-US" dirty="0"/>
              <a:t>Visualizing Data Clearly : Used charts, graphs, and color-coded analysis in PowerPoint.</a:t>
            </a:r>
            <a:endParaRPr lang="en-US" dirty="0"/>
          </a:p>
          <a:p>
            <a:pPr>
              <a:defRPr sz="2000">
                <a:solidFill>
                  <a:srgbClr val="323232"/>
                </a:solidFill>
              </a:defRPr>
            </a:pPr>
            <a:r>
              <a:rPr lang="en-US" dirty="0"/>
              <a:t>Time Management : Planned deadlines and tracked via shared documents.</a:t>
            </a:r>
            <a:endParaRPr lang="en-US" dirty="0"/>
          </a:p>
          <a:p>
            <a:pPr>
              <a:defRPr sz="2000">
                <a:solidFill>
                  <a:srgbClr val="323232"/>
                </a:solidFill>
              </a:defRPr>
            </a:pPr>
            <a:r>
              <a:rPr lang="en-US" dirty="0"/>
              <a:t>Handling Missing Data : Used data imputation methods and filtered out outliers to maintain quality.</a:t>
            </a:r>
            <a:endParaRPr lang="en-US" dirty="0"/>
          </a:p>
          <a:p>
            <a:pPr>
              <a:defRPr sz="2000">
                <a:solidFill>
                  <a:srgbClr val="323232"/>
                </a:solidFill>
              </a:defRPr>
            </a:pPr>
            <a:r>
              <a:rPr lang="en-US" dirty="0"/>
              <a:t>While Importing data Most Of Rows are Not getting Imported </a:t>
            </a:r>
            <a:endParaRPr lang="en-US" dirty="0"/>
          </a:p>
          <a:p>
            <a:pPr>
              <a:defRPr sz="2000">
                <a:solidFill>
                  <a:srgbClr val="323232"/>
                </a:solidFill>
              </a:defRPr>
            </a:pPr>
            <a:r>
              <a:rPr lang="en-US" dirty="0"/>
              <a:t>While Adjusting Tableau charts.</a:t>
            </a:r>
            <a:endParaRPr lang="en-US" dirty="0"/>
          </a:p>
          <a:p>
            <a:pPr>
              <a:defRPr sz="2000">
                <a:solidFill>
                  <a:srgbClr val="323232"/>
                </a:solidFill>
              </a:defRPr>
            </a:pPr>
            <a:r>
              <a:rPr lang="en-US" dirty="0"/>
              <a:t>We Also Got to Know that Creating Buckets is a new concept for </a:t>
            </a:r>
            <a:r>
              <a:rPr lang="en-IN" altLang="en-US" dirty="0"/>
              <a:t>us</a:t>
            </a:r>
            <a:r>
              <a:rPr lang="en-US" dirty="0"/>
              <a:t> here and What is most important A</a:t>
            </a:r>
            <a:r>
              <a:rPr lang="en-IN" altLang="en-US" dirty="0"/>
              <a:t>s</a:t>
            </a:r>
            <a:r>
              <a:rPr lang="en-US" dirty="0"/>
              <a:t> Analyst</a:t>
            </a:r>
            <a:endParaRPr lang="en-US" dirty="0"/>
          </a:p>
          <a:p>
            <a:pPr marL="0" indent="0">
              <a:buNone/>
            </a:pPr>
            <a:endParaRPr lang="en-IN" b="1"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ANALYSIS</a:t>
            </a:r>
            <a:endParaRPr lang="en-IN" u="sng" dirty="0"/>
          </a:p>
        </p:txBody>
      </p:sp>
      <p:sp>
        <p:nvSpPr>
          <p:cNvPr id="3" name="Content Placeholder 2"/>
          <p:cNvSpPr>
            <a:spLocks noGrp="1"/>
          </p:cNvSpPr>
          <p:nvPr>
            <p:ph idx="1"/>
          </p:nvPr>
        </p:nvSpPr>
        <p:spPr>
          <a:xfrm>
            <a:off x="1484310" y="904567"/>
            <a:ext cx="10018713" cy="5476568"/>
          </a:xfrm>
        </p:spPr>
        <p:txBody>
          <a:bodyPr>
            <a:normAutofit fontScale="55000" lnSpcReduction="20000"/>
          </a:bodyPr>
          <a:lstStyle/>
          <a:p>
            <a:r>
              <a:rPr lang="en-US" sz="4600" b="1" dirty="0"/>
              <a:t>Most crowdfunding projects don’t succeed — only about 4 out of 10 make it. But since over 3.6 lakh projects have succeeded, it’s clear that success is possible with the right plan.</a:t>
            </a:r>
            <a:endParaRPr lang="en-US" sz="4600" b="1" dirty="0"/>
          </a:p>
          <a:p>
            <a:endParaRPr lang="en-US" sz="4600" b="1" dirty="0"/>
          </a:p>
          <a:p>
            <a:r>
              <a:rPr lang="en-US" sz="4600" b="1" dirty="0"/>
              <a:t>The United States is leading by a huge margin. Countries like the UK, Canada, and others are far behind, which means there’s a big chance for crowdfunding to grow worldwide.</a:t>
            </a:r>
            <a:endParaRPr lang="en-US" sz="4600" b="1" dirty="0"/>
          </a:p>
          <a:p>
            <a:endParaRPr lang="en-US" sz="4600" b="1" dirty="0"/>
          </a:p>
          <a:p>
            <a:r>
              <a:rPr lang="en-US" sz="4600" b="1" dirty="0"/>
              <a:t>People mostly raise money for product ideas, games, and music. These areas get the most attention.</a:t>
            </a:r>
            <a:endParaRPr lang="en-US" sz="4600" b="1" dirty="0"/>
          </a:p>
          <a:p>
            <a:r>
              <a:rPr lang="en-US" sz="4600" b="1" dirty="0"/>
              <a:t>Creative areas like art or fiction have fewer projects — maybe because they’re harder to fund.</a:t>
            </a:r>
            <a:endParaRPr lang="en-US" sz="4600" b="1" dirty="0"/>
          </a:p>
          <a:p>
            <a:endParaRPr lang="en-US" sz="5600" b="1" dirty="0"/>
          </a:p>
          <a:p>
            <a:pPr marL="0" indent="0">
              <a:buNone/>
            </a:pPr>
            <a:endParaRPr lang="en-IN" b="1"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ANALYSIS</a:t>
            </a:r>
            <a:endParaRPr lang="en-IN" u="sng" dirty="0"/>
          </a:p>
        </p:txBody>
      </p:sp>
      <p:sp>
        <p:nvSpPr>
          <p:cNvPr id="3" name="Content Placeholder 2"/>
          <p:cNvSpPr>
            <a:spLocks noGrp="1"/>
          </p:cNvSpPr>
          <p:nvPr>
            <p:ph idx="1"/>
          </p:nvPr>
        </p:nvSpPr>
        <p:spPr>
          <a:xfrm>
            <a:off x="1484310" y="158612"/>
            <a:ext cx="10432707" cy="6232048"/>
          </a:xfrm>
        </p:spPr>
        <p:txBody>
          <a:bodyPr>
            <a:normAutofit fontScale="40000" lnSpcReduction="20000"/>
          </a:bodyPr>
          <a:lstStyle/>
          <a:p>
            <a:endParaRPr lang="en-US" sz="5600" b="1" dirty="0"/>
          </a:p>
          <a:p>
            <a:r>
              <a:rPr lang="en-US" sz="5600" b="1" dirty="0"/>
              <a:t>If you ask for less money, you have a better chance. Projects asking for under $5,000 succeed more often.</a:t>
            </a:r>
            <a:endParaRPr lang="en-US" sz="5600" b="1" dirty="0"/>
          </a:p>
          <a:p>
            <a:pPr marL="0" indent="0">
              <a:buNone/>
            </a:pPr>
            <a:endParaRPr lang="en-US" sz="5600" b="1" dirty="0"/>
          </a:p>
          <a:p>
            <a:r>
              <a:rPr lang="en-US" sz="5600" b="1" dirty="0"/>
              <a:t>Asking for very high amounts rarely works.</a:t>
            </a:r>
            <a:endParaRPr lang="en-US" sz="5600" b="1" dirty="0"/>
          </a:p>
          <a:p>
            <a:endParaRPr lang="en-US" sz="5600" b="1" dirty="0"/>
          </a:p>
          <a:p>
            <a:r>
              <a:rPr lang="en-US" sz="5600" b="1" dirty="0"/>
              <a:t>Some projects succeed with massive support (like Exploding Kittens), while others succeed with fewer but loyal supporters (like Kingdom Death). It’s not about how big your crowd is — it’s about how strong it is.</a:t>
            </a:r>
            <a:endParaRPr lang="en-US" sz="5600" b="1" dirty="0"/>
          </a:p>
          <a:p>
            <a:endParaRPr lang="en-US" sz="5600" b="1" dirty="0"/>
          </a:p>
          <a:p>
            <a:r>
              <a:rPr lang="en-US" sz="5600" b="1" dirty="0"/>
              <a:t>Over the years, crowdfunding grew until 2012, then dropped slowly.</a:t>
            </a:r>
            <a:endParaRPr lang="en-US" sz="5600" b="1" dirty="0"/>
          </a:p>
          <a:p>
            <a:endParaRPr lang="en-US" sz="5600" b="1" dirty="0"/>
          </a:p>
          <a:p>
            <a:r>
              <a:rPr lang="en-US" sz="5600" b="1" dirty="0"/>
              <a:t>2018 was the best year for success, but after that, things dipped.</a:t>
            </a:r>
            <a:endParaRPr lang="en-US" sz="5600" b="1" dirty="0"/>
          </a:p>
          <a:p>
            <a:r>
              <a:rPr lang="en-US" sz="5600" b="1" dirty="0"/>
              <a:t>Projects in February do better, while July sees a lot of projects but not many succeed.</a:t>
            </a:r>
            <a:endParaRPr lang="en-US" sz="5600" b="1" dirty="0"/>
          </a:p>
          <a:p>
            <a:pPr marL="0" indent="0">
              <a:buNone/>
            </a:pPr>
            <a:endParaRPr lang="en-IN"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RECOMMENDATIONS</a:t>
            </a:r>
            <a:endParaRPr lang="en-IN" u="sng" dirty="0"/>
          </a:p>
        </p:txBody>
      </p:sp>
      <p:sp>
        <p:nvSpPr>
          <p:cNvPr id="3" name="Content Placeholder 2"/>
          <p:cNvSpPr>
            <a:spLocks noGrp="1"/>
          </p:cNvSpPr>
          <p:nvPr>
            <p:ph idx="1"/>
          </p:nvPr>
        </p:nvSpPr>
        <p:spPr>
          <a:xfrm>
            <a:off x="2517980" y="904567"/>
            <a:ext cx="10018713" cy="5476568"/>
          </a:xfrm>
        </p:spPr>
        <p:txBody>
          <a:bodyPr>
            <a:noAutofit/>
          </a:bodyPr>
          <a:lstStyle/>
          <a:p>
            <a:endParaRPr lang="en-US" sz="1800" b="1" dirty="0"/>
          </a:p>
          <a:p>
            <a:r>
              <a:rPr lang="en-US" sz="1800" b="1" dirty="0"/>
              <a:t>Keep your funding goal low – smaller asks get funded more often.</a:t>
            </a:r>
            <a:endParaRPr lang="en-US" sz="1800" b="1" dirty="0"/>
          </a:p>
          <a:p>
            <a:endParaRPr lang="en-US" sz="1800" b="1" dirty="0"/>
          </a:p>
          <a:p>
            <a:r>
              <a:rPr lang="en-US" sz="1800" b="1" dirty="0"/>
              <a:t>Build a loyal audience – success depends on who supports you, not how many.</a:t>
            </a:r>
            <a:endParaRPr lang="en-US" sz="1800" b="1" dirty="0"/>
          </a:p>
          <a:p>
            <a:endParaRPr lang="en-US" sz="1800" b="1" dirty="0"/>
          </a:p>
          <a:p>
            <a:r>
              <a:rPr lang="en-US" sz="1800" b="1" dirty="0"/>
              <a:t>Launch early in the year – projects in Feb and Q1 perform best.</a:t>
            </a:r>
            <a:endParaRPr lang="en-US" sz="1800" b="1" dirty="0"/>
          </a:p>
          <a:p>
            <a:endParaRPr lang="en-US" sz="1800" b="1" dirty="0"/>
          </a:p>
          <a:p>
            <a:r>
              <a:rPr lang="en-US" sz="1800" b="1" dirty="0"/>
              <a:t>Choose the right category – categories like Product Design and Games attract more backers.</a:t>
            </a:r>
            <a:endParaRPr lang="en-US" sz="1800" b="1" dirty="0"/>
          </a:p>
          <a:p>
            <a:pPr marL="0" indent="0">
              <a:buNone/>
            </a:pPr>
            <a:endParaRPr lang="en-US" sz="1800" b="1" dirty="0"/>
          </a:p>
          <a:p>
            <a:r>
              <a:rPr lang="en-US" sz="1800" b="1" dirty="0"/>
              <a:t>Think global – crowdfunding is big in the US, but there’s room to grow in other countries.</a:t>
            </a:r>
            <a:endParaRPr lang="en-US" sz="1800" b="1" dirty="0"/>
          </a:p>
          <a:p>
            <a:endParaRPr lang="en-US" sz="1800" b="1" dirty="0"/>
          </a:p>
          <a:p>
            <a:r>
              <a:rPr lang="en-US" sz="1800" b="1" dirty="0"/>
              <a:t>Focus on value – projects that connect emotionally or solve real problems do better.</a:t>
            </a:r>
            <a:endParaRPr lang="en-US" sz="1800" b="1" dirty="0"/>
          </a:p>
          <a:p>
            <a:endParaRPr lang="en-US" sz="1200" b="1" dirty="0"/>
          </a:p>
          <a:p>
            <a:pPr marL="0" indent="0">
              <a:buNone/>
            </a:pPr>
            <a:r>
              <a:rPr lang="en-US" sz="1200" b="1" dirty="0"/>
              <a:t> </a:t>
            </a:r>
            <a:endParaRPr lang="en-IN" sz="500" b="1"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CONCLUSION</a:t>
            </a:r>
            <a:endParaRPr lang="en-IN" u="sng" dirty="0"/>
          </a:p>
        </p:txBody>
      </p:sp>
      <p:sp>
        <p:nvSpPr>
          <p:cNvPr id="3" name="Content Placeholder 2"/>
          <p:cNvSpPr>
            <a:spLocks noGrp="1"/>
          </p:cNvSpPr>
          <p:nvPr>
            <p:ph idx="1"/>
          </p:nvPr>
        </p:nvSpPr>
        <p:spPr>
          <a:xfrm>
            <a:off x="2011085" y="904567"/>
            <a:ext cx="10018713" cy="5476568"/>
          </a:xfrm>
        </p:spPr>
        <p:txBody>
          <a:bodyPr>
            <a:noAutofit/>
          </a:bodyPr>
          <a:lstStyle/>
          <a:p>
            <a:endParaRPr lang="en-US" sz="1800" b="1" dirty="0"/>
          </a:p>
          <a:p>
            <a:r>
              <a:rPr lang="en-US" dirty="0"/>
              <a:t>Crowdfunding is a great way to bring ideas to life, but it’s not easy — only about </a:t>
            </a:r>
            <a:r>
              <a:rPr lang="en-US" b="1" dirty="0"/>
              <a:t>38% of projects succeed</a:t>
            </a:r>
            <a:r>
              <a:rPr lang="en-US" dirty="0"/>
              <a:t>. Still, with over </a:t>
            </a:r>
            <a:r>
              <a:rPr lang="en-US" b="1" dirty="0"/>
              <a:t>3.6 lakh successful projects</a:t>
            </a:r>
            <a:r>
              <a:rPr lang="en-US" dirty="0"/>
              <a:t>, it proves that success is possible with the right approach.</a:t>
            </a:r>
            <a:endParaRPr lang="en-US" dirty="0"/>
          </a:p>
          <a:p>
            <a:r>
              <a:rPr lang="en-US" b="1" dirty="0"/>
              <a:t>Projects do better when they:</a:t>
            </a:r>
            <a:endParaRPr lang="en-US" b="1"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a:t>Set </a:t>
            </a:r>
            <a:r>
              <a:rPr lang="en-US" b="1" dirty="0"/>
              <a:t>realistic goals</a:t>
            </a:r>
            <a:endParaRPr lang="en-US"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a:t>Launch in </a:t>
            </a:r>
            <a:r>
              <a:rPr lang="en-US" b="1" dirty="0"/>
              <a:t>top-performing categories</a:t>
            </a:r>
            <a:r>
              <a:rPr lang="en-US" dirty="0"/>
              <a:t> like Product Design or Games</a:t>
            </a:r>
            <a:endParaRPr lang="en-US"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a:t>Have a </a:t>
            </a:r>
            <a:r>
              <a:rPr lang="en-US" b="1" dirty="0"/>
              <a:t>loyal audience</a:t>
            </a:r>
            <a:endParaRPr lang="en-US"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a:t>Start in </a:t>
            </a:r>
            <a:r>
              <a:rPr lang="en-US" b="1" dirty="0"/>
              <a:t>early months</a:t>
            </a:r>
            <a:r>
              <a:rPr lang="en-US" dirty="0"/>
              <a:t> like February</a:t>
            </a:r>
            <a:endParaRPr lang="en-US" dirty="0"/>
          </a:p>
          <a:p>
            <a:r>
              <a:rPr lang="en-US" dirty="0"/>
              <a:t>Top creators and unique campaigns show that success isn’t just about going viral — it’s about knowing your audience and delivering value. Crowdfunding is full of potential if used wisely.</a:t>
            </a:r>
            <a:endParaRPr lang="en-US" dirty="0"/>
          </a:p>
          <a:p>
            <a:endParaRPr lang="en-US" sz="1600" b="1" dirty="0"/>
          </a:p>
          <a:p>
            <a:pPr marL="0" indent="0">
              <a:buNone/>
            </a:pPr>
            <a:r>
              <a:rPr lang="en-US" sz="1600" b="1" dirty="0"/>
              <a:t> </a:t>
            </a:r>
            <a:endParaRPr lang="en-IN" sz="7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INTRODUCTION</a:t>
            </a:r>
            <a:endParaRPr lang="en-IN" u="sng" dirty="0"/>
          </a:p>
        </p:txBody>
      </p:sp>
      <p:sp>
        <p:nvSpPr>
          <p:cNvPr id="3" name="Content Placeholder 2"/>
          <p:cNvSpPr>
            <a:spLocks noGrp="1"/>
          </p:cNvSpPr>
          <p:nvPr>
            <p:ph idx="1"/>
          </p:nvPr>
        </p:nvSpPr>
        <p:spPr>
          <a:xfrm>
            <a:off x="1484310" y="1150373"/>
            <a:ext cx="10018713" cy="5614221"/>
          </a:xfrm>
        </p:spPr>
        <p:txBody>
          <a:bodyPr>
            <a:normAutofit fontScale="92500" lnSpcReduction="20000"/>
          </a:bodyPr>
          <a:lstStyle/>
          <a:p>
            <a:r>
              <a:rPr lang="en-US" b="1" u="sng" dirty="0"/>
              <a:t>About Crowd Funding:</a:t>
            </a:r>
            <a:endParaRPr lang="en-US" b="1" u="sng" dirty="0"/>
          </a:p>
          <a:p>
            <a:pPr marL="0" indent="0">
              <a:buNone/>
            </a:pPr>
            <a:r>
              <a:rPr lang="en-US" dirty="0"/>
              <a:t>                          Crowdfunding has emerged as a powerful tool for creators, entrepreneurs, and innovators to raise funds directly from the public. Platforms like Kickstarter have enabled thousands of projects to come to life  from creative endeavors to cutting-edge tech products. </a:t>
            </a:r>
            <a:endParaRPr lang="en-US" dirty="0"/>
          </a:p>
          <a:p>
            <a:pPr marL="0" indent="0">
              <a:buNone/>
            </a:pPr>
            <a:endParaRPr lang="en-US" dirty="0"/>
          </a:p>
          <a:p>
            <a:r>
              <a:rPr lang="en-IN" b="1" u="sng" dirty="0"/>
              <a:t>Project Objective:</a:t>
            </a:r>
            <a:endParaRPr lang="en-IN" b="1" u="sng" dirty="0"/>
          </a:p>
          <a:p>
            <a:pPr marL="0" indent="0">
              <a:buNone/>
            </a:pPr>
            <a:r>
              <a:rPr lang="en-US" dirty="0"/>
              <a:t>                           This project uses </a:t>
            </a:r>
            <a:r>
              <a:rPr lang="en-US" b="1" dirty="0"/>
              <a:t>data analytics and business intelligence</a:t>
            </a:r>
            <a:r>
              <a:rPr lang="en-US" dirty="0"/>
              <a:t> to help Kickstarter.</a:t>
            </a:r>
            <a:endParaRPr lang="en-US" dirty="0"/>
          </a:p>
          <a:p>
            <a:pPr>
              <a:buFont typeface="Arial" panose="020B0604020202020204" pitchFamily="34" charset="0"/>
              <a:buChar char="•"/>
            </a:pPr>
            <a:r>
              <a:rPr lang="en-US" dirty="0"/>
              <a:t>Overall success rate of crowdfunding projects</a:t>
            </a:r>
            <a:endParaRPr lang="en-US" dirty="0"/>
          </a:p>
          <a:p>
            <a:pPr>
              <a:buFont typeface="Arial" panose="020B0604020202020204" pitchFamily="34" charset="0"/>
              <a:buChar char="•"/>
            </a:pPr>
            <a:r>
              <a:rPr lang="en-US" dirty="0"/>
              <a:t>Countries and categories dominate the platform</a:t>
            </a:r>
            <a:endParaRPr lang="en-US" dirty="0"/>
          </a:p>
          <a:p>
            <a:pPr>
              <a:buFont typeface="Arial" panose="020B0604020202020204" pitchFamily="34" charset="0"/>
              <a:buChar char="•"/>
            </a:pPr>
            <a:r>
              <a:rPr lang="en-US" dirty="0"/>
              <a:t>Funding goals and backer engagement impact success</a:t>
            </a:r>
            <a:endParaRPr lang="en-US" dirty="0"/>
          </a:p>
          <a:p>
            <a:pPr>
              <a:buFont typeface="Arial" panose="020B0604020202020204" pitchFamily="34" charset="0"/>
              <a:buChar char="•"/>
            </a:pPr>
            <a:r>
              <a:rPr lang="en-IN" dirty="0"/>
              <a:t>Most successful creators</a:t>
            </a:r>
            <a:endParaRPr lang="en-IN" dirty="0"/>
          </a:p>
          <a:p>
            <a:pPr>
              <a:buFont typeface="Arial" panose="020B0604020202020204" pitchFamily="34" charset="0"/>
              <a:buChar char="•"/>
            </a:pPr>
            <a:r>
              <a:rPr lang="en-US" dirty="0"/>
              <a:t>Trends emerge over year, quarter, and month.</a:t>
            </a:r>
            <a:endParaRPr lang="en-US" dirty="0">
              <a:ea typeface="Calibri" panose="020F0502020204030204"/>
              <a:cs typeface="Calibri" panose="020F0502020204030204"/>
            </a:endParaRPr>
          </a:p>
          <a:p>
            <a:pPr marL="0" indent="0">
              <a:buNone/>
            </a:pPr>
            <a:endParaRPr lang="en-IN" b="1" u="sng" dirty="0"/>
          </a:p>
          <a:p>
            <a:pPr marL="0" indent="0">
              <a:buNone/>
            </a:pPr>
            <a:endParaRPr lang="en-IN"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96349" y="392666"/>
            <a:ext cx="4621696" cy="5507990"/>
          </a:xfrm>
          <a:prstGeom prst="rect">
            <a:avLst/>
          </a:prstGeom>
          <a:noFill/>
        </p:spPr>
        <p:txBody>
          <a:bodyPr wrap="square" rtlCol="0">
            <a:spAutoFit/>
          </a:bodyPr>
          <a:lstStyle/>
          <a:p>
            <a:pPr algn="ctr"/>
            <a:endParaRPr lang="en-IN" sz="4400" b="1" dirty="0"/>
          </a:p>
          <a:p>
            <a:pPr algn="ctr"/>
            <a:r>
              <a:rPr lang="en-IN" sz="4400" b="1" dirty="0"/>
              <a:t> POWER BI</a:t>
            </a:r>
            <a:endParaRPr lang="en-IN" sz="4400" b="1" dirty="0"/>
          </a:p>
          <a:p>
            <a:pPr algn="ctr"/>
            <a:endParaRPr lang="en-IN" sz="4400" b="1" dirty="0"/>
          </a:p>
          <a:p>
            <a:pPr algn="ctr"/>
            <a:r>
              <a:rPr lang="en-IN" sz="4400" b="1" dirty="0"/>
              <a:t> REPORT</a:t>
            </a:r>
            <a:endParaRPr lang="en-IN" sz="4400" b="1" dirty="0"/>
          </a:p>
          <a:p>
            <a:pPr algn="ctr"/>
            <a:endParaRPr lang="en-IN" sz="4400" b="1" dirty="0"/>
          </a:p>
          <a:p>
            <a:pPr algn="ctr"/>
            <a:r>
              <a:rPr lang="en-IN" sz="4400" b="1" dirty="0"/>
              <a:t>1</a:t>
            </a:r>
            <a:endParaRPr lang="en-IN" sz="4400" b="1" dirty="0"/>
          </a:p>
          <a:p>
            <a:pPr algn="ctr"/>
            <a:endParaRPr lang="en-IN" sz="4400" b="1" dirty="0"/>
          </a:p>
          <a:p>
            <a:pPr algn="ctr"/>
            <a:r>
              <a:rPr lang="en-IN" sz="4400" b="1" dirty="0"/>
              <a:t>OVERVIEW</a:t>
            </a:r>
            <a:endParaRPr lang="en-IN" sz="4400" b="1" dirty="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1703" y="53868"/>
            <a:ext cx="8753061" cy="68041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96349" y="392031"/>
            <a:ext cx="4621696" cy="5507990"/>
          </a:xfrm>
          <a:prstGeom prst="rect">
            <a:avLst/>
          </a:prstGeom>
          <a:noFill/>
        </p:spPr>
        <p:txBody>
          <a:bodyPr wrap="square" rtlCol="0">
            <a:spAutoFit/>
          </a:bodyPr>
          <a:lstStyle/>
          <a:p>
            <a:pPr algn="ctr"/>
            <a:endParaRPr lang="en-IN" sz="4400" b="1" dirty="0"/>
          </a:p>
          <a:p>
            <a:pPr algn="ctr"/>
            <a:r>
              <a:rPr lang="en-IN" sz="4400" b="1" dirty="0"/>
              <a:t> POWER BI</a:t>
            </a:r>
            <a:endParaRPr lang="en-IN" sz="4400" b="1" dirty="0"/>
          </a:p>
          <a:p>
            <a:pPr algn="ctr"/>
            <a:endParaRPr lang="en-IN" sz="4400" b="1" dirty="0"/>
          </a:p>
          <a:p>
            <a:pPr algn="ctr"/>
            <a:r>
              <a:rPr lang="en-IN" sz="4400" b="1" dirty="0"/>
              <a:t> REPORT</a:t>
            </a:r>
            <a:endParaRPr lang="en-IN" sz="4400" b="1" dirty="0"/>
          </a:p>
          <a:p>
            <a:pPr algn="ctr"/>
            <a:endParaRPr lang="en-IN" sz="4400" b="1" dirty="0"/>
          </a:p>
          <a:p>
            <a:pPr algn="ctr"/>
            <a:r>
              <a:rPr lang="en-IN" sz="4400" b="1" dirty="0"/>
              <a:t>2</a:t>
            </a:r>
            <a:endParaRPr lang="en-IN" sz="4400" b="1" dirty="0"/>
          </a:p>
          <a:p>
            <a:pPr algn="ctr"/>
            <a:endParaRPr lang="en-IN" sz="4400" b="1" dirty="0"/>
          </a:p>
          <a:p>
            <a:pPr algn="ctr"/>
            <a:r>
              <a:rPr lang="en-IN" sz="4400" b="1" dirty="0"/>
              <a:t>OVERVIEW</a:t>
            </a:r>
            <a:endParaRPr lang="en-IN" sz="4400" b="1"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98574" y="0"/>
            <a:ext cx="8693425" cy="6857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96349" y="537446"/>
            <a:ext cx="4621696" cy="5507990"/>
          </a:xfrm>
          <a:prstGeom prst="rect">
            <a:avLst/>
          </a:prstGeom>
          <a:noFill/>
        </p:spPr>
        <p:txBody>
          <a:bodyPr wrap="square" rtlCol="0">
            <a:spAutoFit/>
          </a:bodyPr>
          <a:lstStyle/>
          <a:p>
            <a:pPr algn="ctr"/>
            <a:endParaRPr lang="en-IN" sz="4400" b="1" dirty="0"/>
          </a:p>
          <a:p>
            <a:pPr algn="ctr"/>
            <a:r>
              <a:rPr lang="en-IN" sz="4400" b="1" dirty="0"/>
              <a:t>TABLEAU</a:t>
            </a:r>
            <a:endParaRPr lang="en-IN" sz="4400" b="1" dirty="0"/>
          </a:p>
          <a:p>
            <a:pPr algn="ctr"/>
            <a:endParaRPr lang="en-IN" sz="4400" b="1" dirty="0"/>
          </a:p>
          <a:p>
            <a:pPr algn="ctr"/>
            <a:r>
              <a:rPr lang="en-IN" sz="4400" b="1" dirty="0"/>
              <a:t> REPORT</a:t>
            </a:r>
            <a:endParaRPr lang="en-IN" sz="4400" b="1" dirty="0"/>
          </a:p>
          <a:p>
            <a:pPr algn="ctr"/>
            <a:endParaRPr lang="en-IN" sz="4400" b="1" dirty="0"/>
          </a:p>
          <a:p>
            <a:pPr algn="ctr"/>
            <a:r>
              <a:rPr lang="en-IN" sz="4400" b="1" dirty="0"/>
              <a:t>1</a:t>
            </a:r>
            <a:endParaRPr lang="en-IN" sz="4400" b="1" dirty="0"/>
          </a:p>
          <a:p>
            <a:pPr algn="ctr"/>
            <a:endParaRPr lang="en-IN" sz="4400" b="1" dirty="0"/>
          </a:p>
          <a:p>
            <a:pPr algn="ctr"/>
            <a:r>
              <a:rPr lang="en-IN" sz="4400" b="1" dirty="0"/>
              <a:t>OVERVIEW</a:t>
            </a:r>
            <a:endParaRPr lang="en-IN" sz="44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78696" y="0"/>
            <a:ext cx="8713304"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96349" y="675241"/>
            <a:ext cx="4621696" cy="4831080"/>
          </a:xfrm>
          <a:prstGeom prst="rect">
            <a:avLst/>
          </a:prstGeom>
          <a:noFill/>
        </p:spPr>
        <p:txBody>
          <a:bodyPr wrap="square" rtlCol="0">
            <a:spAutoFit/>
          </a:bodyPr>
          <a:lstStyle/>
          <a:p>
            <a:pPr algn="ctr"/>
            <a:endParaRPr lang="en-IN" sz="4400" b="1" dirty="0"/>
          </a:p>
          <a:p>
            <a:pPr algn="ctr"/>
            <a:r>
              <a:rPr lang="en-IN" sz="4400" b="1" dirty="0"/>
              <a:t>TABLEAU</a:t>
            </a:r>
            <a:endParaRPr lang="en-IN" sz="4400" b="1" dirty="0"/>
          </a:p>
          <a:p>
            <a:pPr algn="ctr"/>
            <a:endParaRPr lang="en-IN" sz="4400" b="1" dirty="0"/>
          </a:p>
          <a:p>
            <a:pPr algn="ctr"/>
            <a:r>
              <a:rPr lang="en-IN" sz="4400" b="1" dirty="0"/>
              <a:t>REPORT</a:t>
            </a:r>
            <a:endParaRPr lang="en-IN" sz="4400" b="1" dirty="0"/>
          </a:p>
          <a:p>
            <a:pPr algn="ctr"/>
            <a:r>
              <a:rPr lang="en-IN" sz="4400" b="1" dirty="0"/>
              <a:t>2</a:t>
            </a:r>
            <a:endParaRPr lang="en-IN" sz="4400" b="1" dirty="0"/>
          </a:p>
          <a:p>
            <a:pPr algn="ctr"/>
            <a:endParaRPr lang="en-IN" sz="4400" b="1" dirty="0"/>
          </a:p>
          <a:p>
            <a:pPr algn="ctr"/>
            <a:r>
              <a:rPr lang="en-IN" sz="4400" b="1" dirty="0"/>
              <a:t>OVERVIEW</a:t>
            </a:r>
            <a:endParaRPr lang="en-IN" sz="44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7392" y="0"/>
            <a:ext cx="8744607"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2420178"/>
            <a:ext cx="10018713" cy="1752599"/>
          </a:xfrm>
        </p:spPr>
        <p:txBody>
          <a:bodyPr>
            <a:normAutofit fontScale="90000"/>
          </a:bodyPr>
          <a:lstStyle/>
          <a:p>
            <a:r>
              <a:rPr lang="en-IN" sz="11500" b="1" dirty="0"/>
              <a:t>THANK YOU</a:t>
            </a:r>
            <a:endParaRPr lang="en-IN" sz="11500" b="1" dirty="0"/>
          </a:p>
        </p:txBody>
      </p:sp>
      <p:sp>
        <p:nvSpPr>
          <p:cNvPr id="3" name="Content Placeholder 2"/>
          <p:cNvSpPr>
            <a:spLocks noGrp="1"/>
          </p:cNvSpPr>
          <p:nvPr>
            <p:ph idx="1"/>
          </p:nvPr>
        </p:nvSpPr>
        <p:spPr>
          <a:xfrm>
            <a:off x="8955157" y="5217933"/>
            <a:ext cx="3044823" cy="1398104"/>
          </a:xfrm>
        </p:spPr>
        <p:txBody>
          <a:bodyPr>
            <a:normAutofit fontScale="52500"/>
          </a:bodyPr>
          <a:lstStyle/>
          <a:p>
            <a:pPr marL="0" indent="0" algn="ctr">
              <a:buNone/>
              <a:defRPr sz="2000">
                <a:solidFill>
                  <a:srgbClr val="323232"/>
                </a:solidFill>
              </a:defRPr>
            </a:pPr>
            <a:r>
              <a:rPr lang="en-US" sz="3000" b="1" dirty="0"/>
              <a:t>We are</a:t>
            </a:r>
            <a:r>
              <a:rPr lang="en-US" sz="2200" b="1" dirty="0"/>
              <a:t> </a:t>
            </a:r>
            <a:r>
              <a:rPr lang="en-US" sz="3035" b="1" dirty="0"/>
              <a:t>grateful to our mentor,</a:t>
            </a:r>
            <a:r>
              <a:rPr lang="en-US" sz="2200" b="1" dirty="0"/>
              <a:t>      </a:t>
            </a:r>
            <a:endParaRPr lang="en-US" sz="2200" b="1" dirty="0"/>
          </a:p>
          <a:p>
            <a:pPr marL="0" indent="0" algn="ctr">
              <a:buNone/>
              <a:defRPr sz="2000">
                <a:solidFill>
                  <a:srgbClr val="323232"/>
                </a:solidFill>
              </a:defRPr>
            </a:pPr>
            <a:r>
              <a:rPr lang="en-US" dirty="0"/>
              <a:t>                      </a:t>
            </a:r>
            <a:r>
              <a:rPr lang="en-US" sz="3520" dirty="0"/>
              <a:t>                                                       </a:t>
            </a:r>
            <a:r>
              <a:rPr lang="en-US" sz="3520" b="1" dirty="0"/>
              <a:t>  Ms.</a:t>
            </a:r>
            <a:r>
              <a:rPr lang="en-US" sz="3520" b="1"/>
              <a:t>NEHA TADAM</a:t>
            </a:r>
            <a:endParaRPr lang="en-US" sz="3520" b="1" dirty="0"/>
          </a:p>
          <a:p>
            <a:endParaRPr lang="en-IN" sz="352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DATASET OVERVIEW</a:t>
            </a:r>
            <a:endParaRPr lang="en-IN" u="sng" dirty="0"/>
          </a:p>
        </p:txBody>
      </p:sp>
      <p:sp>
        <p:nvSpPr>
          <p:cNvPr id="3" name="Content Placeholder 2"/>
          <p:cNvSpPr>
            <a:spLocks noGrp="1"/>
          </p:cNvSpPr>
          <p:nvPr>
            <p:ph idx="1"/>
          </p:nvPr>
        </p:nvSpPr>
        <p:spPr>
          <a:xfrm>
            <a:off x="1484310" y="904567"/>
            <a:ext cx="10018713" cy="5476568"/>
          </a:xfrm>
        </p:spPr>
        <p:txBody>
          <a:bodyPr>
            <a:normAutofit lnSpcReduction="20000"/>
          </a:bodyPr>
          <a:lstStyle/>
          <a:p>
            <a:pPr marL="0" indent="0">
              <a:buNone/>
            </a:pPr>
            <a:r>
              <a:rPr lang="en-US" dirty="0"/>
              <a:t>This project uses data from </a:t>
            </a:r>
            <a:r>
              <a:rPr lang="en-US" b="1" dirty="0"/>
              <a:t>four connected tables</a:t>
            </a:r>
            <a:r>
              <a:rPr lang="en-US" dirty="0"/>
              <a:t>:</a:t>
            </a:r>
            <a:endParaRPr lang="en-US" dirty="0"/>
          </a:p>
          <a:p>
            <a:pPr marL="0" indent="0">
              <a:buNone/>
            </a:pPr>
            <a:r>
              <a:rPr lang="en-US" b="1" dirty="0"/>
              <a:t>-Projects</a:t>
            </a:r>
            <a:r>
              <a:rPr lang="en-US" dirty="0"/>
              <a:t> (</a:t>
            </a:r>
            <a:r>
              <a:rPr lang="en-US" dirty="0">
                <a:latin typeface="Arial Rounded MT Bold" panose="020F0704030504030204" pitchFamily="34" charset="0"/>
              </a:rPr>
              <a:t>3,66,000 </a:t>
            </a:r>
            <a:r>
              <a:rPr lang="en-US" dirty="0"/>
              <a:t>records):</a:t>
            </a:r>
            <a:endParaRPr lang="en-US" dirty="0"/>
          </a:p>
          <a:p>
            <a:pPr marL="0" indent="0">
              <a:buNone/>
            </a:pPr>
            <a:r>
              <a:rPr lang="en-US" b="1" dirty="0"/>
              <a:t>-Categories</a:t>
            </a:r>
            <a:r>
              <a:rPr lang="en-US" dirty="0"/>
              <a:t> (</a:t>
            </a:r>
            <a:r>
              <a:rPr lang="en-US" dirty="0">
                <a:latin typeface="Arial Rounded MT Bold" panose="020F0704030504030204" pitchFamily="34" charset="0"/>
              </a:rPr>
              <a:t>170</a:t>
            </a:r>
            <a:r>
              <a:rPr lang="en-US" dirty="0"/>
              <a:t> records):</a:t>
            </a:r>
            <a:endParaRPr lang="en-US" dirty="0"/>
          </a:p>
          <a:p>
            <a:pPr marL="0" indent="0">
              <a:buNone/>
            </a:pPr>
            <a:r>
              <a:rPr lang="en-US" b="1" dirty="0"/>
              <a:t>-Creators</a:t>
            </a:r>
            <a:r>
              <a:rPr lang="en-US" dirty="0"/>
              <a:t> (</a:t>
            </a:r>
            <a:r>
              <a:rPr lang="en-US" dirty="0">
                <a:latin typeface="Arial Rounded MT Bold" panose="020F0704030504030204" pitchFamily="34" charset="0"/>
              </a:rPr>
              <a:t>10000</a:t>
            </a:r>
            <a:r>
              <a:rPr lang="en-US" dirty="0"/>
              <a:t> records):</a:t>
            </a:r>
            <a:endParaRPr lang="en-US" dirty="0"/>
          </a:p>
          <a:p>
            <a:pPr marL="0" indent="0">
              <a:buNone/>
            </a:pPr>
            <a:r>
              <a:rPr lang="en-US" b="1" dirty="0"/>
              <a:t>-Locations</a:t>
            </a:r>
            <a:r>
              <a:rPr lang="en-US" dirty="0"/>
              <a:t> (</a:t>
            </a:r>
            <a:r>
              <a:rPr lang="en-US" dirty="0">
                <a:latin typeface="Arial Rounded MT Bold" panose="020F0704030504030204" pitchFamily="34" charset="0"/>
              </a:rPr>
              <a:t>1000 </a:t>
            </a:r>
            <a:r>
              <a:rPr lang="en-US" dirty="0"/>
              <a:t>records):</a:t>
            </a:r>
            <a:endParaRPr lang="en-US" dirty="0"/>
          </a:p>
          <a:p>
            <a:pPr marL="0" indent="0">
              <a:buNone/>
            </a:pPr>
            <a:endParaRPr lang="en-US" dirty="0"/>
          </a:p>
          <a:p>
            <a:pPr marL="0" indent="0">
              <a:buNone/>
            </a:pPr>
            <a:r>
              <a:rPr lang="en-IN" sz="3900" dirty="0"/>
              <a:t>*</a:t>
            </a:r>
            <a:r>
              <a:rPr lang="en-IN" sz="3000" b="1" dirty="0"/>
              <a:t> </a:t>
            </a:r>
            <a:r>
              <a:rPr lang="en-IN" sz="3000" b="1" u="sng" dirty="0"/>
              <a:t>Data Cleaning &amp; Optimization:</a:t>
            </a:r>
            <a:endParaRPr lang="en-IN" b="1" u="sng"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sym typeface="+mn-ea"/>
              </a:rPr>
              <a:t>▪ </a:t>
            </a:r>
            <a:r>
              <a:rPr lang="en-IN" b="1" dirty="0"/>
              <a:t>Removed Unnecessary Columns</a:t>
            </a:r>
            <a:endParaRPr lang="en-IN" b="1"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sym typeface="+mn-ea"/>
              </a:rPr>
              <a:t>▪ </a:t>
            </a:r>
            <a:r>
              <a:rPr lang="en-IN" b="1" dirty="0"/>
              <a:t>Converted Epoch Timestamps</a:t>
            </a:r>
            <a:endParaRPr lang="en-IN" b="1"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sym typeface="+mn-ea"/>
              </a:rPr>
              <a:t>▪ </a:t>
            </a:r>
            <a:r>
              <a:rPr lang="en-IN" b="1" dirty="0"/>
              <a:t>Filtered Project States</a:t>
            </a:r>
            <a:endParaRPr lang="en-IN" b="1" dirty="0"/>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sym typeface="+mn-ea"/>
              </a:rPr>
              <a:t>▪ </a:t>
            </a:r>
            <a:r>
              <a:rPr lang="en-IN" b="1" dirty="0"/>
              <a:t>Normalized Currency </a:t>
            </a:r>
            <a:endParaRPr lang="en-IN" b="1" u="sng" dirty="0"/>
          </a:p>
          <a:p>
            <a:pPr marL="0" indent="0">
              <a:buNone/>
            </a:pPr>
            <a:endParaRPr lang="en-IN"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45342" y="2093085"/>
            <a:ext cx="4336026" cy="35124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Total Number of Projects based On Outcome :</a:t>
            </a:r>
            <a:endParaRPr lang="en-US" b="1" dirty="0"/>
          </a:p>
          <a:p>
            <a:pPr marL="0" indent="0">
              <a:buNone/>
            </a:pPr>
            <a:r>
              <a:rPr lang="en-US" b="1" dirty="0"/>
              <a:t>   </a:t>
            </a:r>
            <a:endParaRPr lang="en-US" b="1"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37325" y="2093086"/>
            <a:ext cx="5134692" cy="3496163"/>
          </a:xfrm>
          <a:prstGeom prst="rect">
            <a:avLst/>
          </a:prstGeom>
        </p:spPr>
      </p:pic>
      <p:sp>
        <p:nvSpPr>
          <p:cNvPr id="8" name="TextBox 7"/>
          <p:cNvSpPr txBox="1"/>
          <p:nvPr/>
        </p:nvSpPr>
        <p:spPr>
          <a:xfrm>
            <a:off x="1501384" y="2189178"/>
            <a:ext cx="4336026" cy="3416320"/>
          </a:xfrm>
          <a:prstGeom prst="rect">
            <a:avLst/>
          </a:prstGeom>
          <a:noFill/>
        </p:spPr>
        <p:txBody>
          <a:bodyPr wrap="square" rtlCol="0">
            <a:sp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ea typeface="Calibri Light" panose="020F0302020204030204" pitchFamily="34" charset="0"/>
                <a:cs typeface="Calibri Light" panose="020F0302020204030204" pitchFamily="34" charset="0"/>
              </a:rPr>
              <a:t>Less than </a:t>
            </a:r>
            <a:r>
              <a:rPr lang="en-US" sz="2400" b="1" dirty="0">
                <a:ea typeface="Calibri Light" panose="020F0302020204030204" pitchFamily="34" charset="0"/>
                <a:cs typeface="Calibri Light" panose="020F0302020204030204" pitchFamily="34" charset="0"/>
              </a:rPr>
              <a:t>4 out of 10</a:t>
            </a:r>
            <a:r>
              <a:rPr lang="en-US" sz="2400" dirty="0">
                <a:ea typeface="Calibri Light" panose="020F0302020204030204" pitchFamily="34" charset="0"/>
                <a:cs typeface="Calibri Light" panose="020F0302020204030204" pitchFamily="34" charset="0"/>
              </a:rPr>
              <a:t> crowdfunding projects succeed (</a:t>
            </a:r>
            <a:r>
              <a:rPr lang="en-US" sz="2400" b="1" dirty="0">
                <a:ea typeface="Calibri Light" panose="020F0302020204030204" pitchFamily="34" charset="0"/>
                <a:cs typeface="Calibri Light" panose="020F0302020204030204" pitchFamily="34" charset="0"/>
              </a:rPr>
              <a:t>38.35% success rate</a:t>
            </a:r>
            <a:r>
              <a:rPr lang="en-US" sz="2400" dirty="0">
                <a:ea typeface="Calibri Light" panose="020F0302020204030204" pitchFamily="34" charset="0"/>
                <a:cs typeface="Calibri Light" panose="020F0302020204030204" pitchFamily="34" charset="0"/>
              </a:rPr>
              <a:t>), meaning most fail.</a:t>
            </a:r>
            <a:endParaRPr lang="en-US" sz="2400" dirty="0">
              <a:ea typeface="Calibri Light" panose="020F0302020204030204" pitchFamily="34" charset="0"/>
              <a:cs typeface="Calibri Light" panose="020F0302020204030204" pitchFamily="34" charset="0"/>
            </a:endParaRPr>
          </a:p>
          <a:p>
            <a:br>
              <a:rPr lang="en-US" sz="2400" dirty="0">
                <a:ea typeface="Calibri Light" panose="020F0302020204030204" pitchFamily="34" charset="0"/>
                <a:cs typeface="Calibri Light" panose="020F0302020204030204" pitchFamily="34" charset="0"/>
              </a:rPr>
            </a:br>
            <a:r>
              <a:rPr lang="en-US" sz="2400" dirty="0">
                <a:ea typeface="Calibri Light" panose="020F0302020204030204" pitchFamily="34" charset="0"/>
                <a:cs typeface="Calibri Light" panose="020F0302020204030204" pitchFamily="34" charset="0"/>
              </a:rPr>
              <a:t>▪ But with over </a:t>
            </a:r>
            <a:r>
              <a:rPr lang="en-US" sz="2400" b="1" dirty="0">
                <a:ea typeface="Calibri Light" panose="020F0302020204030204" pitchFamily="34" charset="0"/>
                <a:cs typeface="Calibri Light" panose="020F0302020204030204" pitchFamily="34" charset="0"/>
              </a:rPr>
              <a:t>365,000 successful projects</a:t>
            </a:r>
            <a:r>
              <a:rPr lang="en-US" sz="2400" dirty="0">
                <a:ea typeface="Calibri Light" panose="020F0302020204030204" pitchFamily="34" charset="0"/>
                <a:cs typeface="Calibri Light" panose="020F0302020204030204" pitchFamily="34" charset="0"/>
              </a:rPr>
              <a:t>, it’s clear that success is very possible with the right approach.</a:t>
            </a:r>
            <a:endParaRPr lang="en-IN" sz="2400" dirty="0">
              <a:ea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84885" y="1817757"/>
            <a:ext cx="4336026" cy="39598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 Total Number of Projects based on Locations:   </a:t>
            </a:r>
            <a:endParaRPr lang="en-US"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1708099"/>
            <a:ext cx="5772956" cy="4069462"/>
          </a:xfrm>
          <a:prstGeom prst="rect">
            <a:avLst/>
          </a:prstGeom>
        </p:spPr>
      </p:pic>
      <p:sp>
        <p:nvSpPr>
          <p:cNvPr id="6" name="TextBox 5"/>
          <p:cNvSpPr txBox="1"/>
          <p:nvPr/>
        </p:nvSpPr>
        <p:spPr>
          <a:xfrm>
            <a:off x="1568065" y="2089499"/>
            <a:ext cx="4336026" cy="3416320"/>
          </a:xfrm>
          <a:prstGeom prst="rect">
            <a:avLst/>
          </a:prstGeom>
          <a:noFill/>
        </p:spPr>
        <p:txBody>
          <a:bodyPr wrap="square" rtlCol="0">
            <a:sp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t>The </a:t>
            </a:r>
            <a:r>
              <a:rPr lang="en-US" sz="2400" b="1" dirty="0"/>
              <a:t>US leads</a:t>
            </a:r>
            <a:r>
              <a:rPr lang="en-US" sz="2400" dirty="0"/>
              <a:t> with </a:t>
            </a:r>
            <a:r>
              <a:rPr lang="en-US" sz="2400" b="1" dirty="0">
                <a:latin typeface="Arial Rounded MT Bold" panose="020F0704030504030204" pitchFamily="34" charset="0"/>
              </a:rPr>
              <a:t>268</a:t>
            </a:r>
            <a:r>
              <a:rPr lang="en-US" sz="2400" b="1" dirty="0"/>
              <a:t>K projects</a:t>
            </a:r>
            <a:r>
              <a:rPr lang="en-US" sz="2400" dirty="0"/>
              <a:t>, far ahead of the </a:t>
            </a:r>
            <a:r>
              <a:rPr lang="en-US" sz="2400" b="1" dirty="0"/>
              <a:t>UK</a:t>
            </a:r>
            <a:r>
              <a:rPr lang="en-US" sz="2400" dirty="0"/>
              <a:t> and </a:t>
            </a:r>
            <a:r>
              <a:rPr lang="en-US" sz="2400" b="1" dirty="0"/>
              <a:t>Canada</a:t>
            </a:r>
            <a:r>
              <a:rPr lang="en-US" sz="2400" dirty="0"/>
              <a:t>.</a:t>
            </a:r>
            <a:endParaRPr lang="en-US" sz="2400" dirty="0"/>
          </a:p>
          <a:p>
            <a:br>
              <a:rPr lang="en-US" sz="2400" dirty="0"/>
            </a:b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t>Other countries like </a:t>
            </a:r>
            <a:r>
              <a:rPr lang="en-US" sz="2400" b="1" dirty="0"/>
              <a:t>Australia, Germany, and France</a:t>
            </a:r>
            <a:r>
              <a:rPr lang="en-US" sz="2400" dirty="0"/>
              <a:t> have low activity, showing crowdfunding is still </a:t>
            </a:r>
            <a:r>
              <a:rPr lang="en-US" sz="2400" b="1" dirty="0"/>
              <a:t>US-focused</a:t>
            </a:r>
            <a:r>
              <a:rPr lang="en-US" sz="2400" dirty="0"/>
              <a:t> — with strong </a:t>
            </a:r>
            <a:r>
              <a:rPr lang="en-US" sz="2400" b="1" dirty="0"/>
              <a:t>potential for global growth</a:t>
            </a:r>
            <a:r>
              <a:rPr lang="en-US" sz="2400" dirty="0"/>
              <a:t>.</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09431" y="1593863"/>
            <a:ext cx="4031587" cy="42368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Total Number of Projects based on  Category:</a:t>
            </a:r>
            <a:endParaRPr lang="en-US" b="1" dirty="0"/>
          </a:p>
          <a:p>
            <a:pPr marL="0" indent="0">
              <a:buNone/>
            </a:pPr>
            <a:r>
              <a:rPr lang="en-US" b="1" dirty="0"/>
              <a:t> </a:t>
            </a:r>
            <a:endParaRPr lang="en-US"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06440" y="1593863"/>
            <a:ext cx="5772956" cy="4236838"/>
          </a:xfrm>
          <a:prstGeom prst="rect">
            <a:avLst/>
          </a:prstGeom>
        </p:spPr>
      </p:pic>
      <p:sp>
        <p:nvSpPr>
          <p:cNvPr id="8" name="TextBox 7"/>
          <p:cNvSpPr txBox="1"/>
          <p:nvPr/>
        </p:nvSpPr>
        <p:spPr>
          <a:xfrm>
            <a:off x="1553857" y="1593863"/>
            <a:ext cx="3942736" cy="4154984"/>
          </a:xfrm>
          <a:prstGeom prst="rect">
            <a:avLst/>
          </a:prstGeom>
          <a:noFill/>
        </p:spPr>
        <p:txBody>
          <a:bodyPr wrap="square">
            <a:sp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b="1" dirty="0"/>
              <a:t>Product Design</a:t>
            </a:r>
            <a:r>
              <a:rPr lang="en-US" sz="2400" dirty="0"/>
              <a:t> is the most popular category, followed by </a:t>
            </a:r>
            <a:r>
              <a:rPr lang="en-US" sz="2400" b="1" dirty="0"/>
              <a:t>Games</a:t>
            </a:r>
            <a:r>
              <a:rPr lang="en-US" sz="2400" dirty="0"/>
              <a:t>, </a:t>
            </a:r>
            <a:r>
              <a:rPr lang="en-US" sz="2400" b="1" dirty="0"/>
              <a:t>Music</a:t>
            </a:r>
            <a:r>
              <a:rPr lang="en-US" sz="2400" dirty="0"/>
              <a:t>, and </a:t>
            </a:r>
            <a:r>
              <a:rPr lang="en-US" sz="2400" b="1" dirty="0"/>
              <a:t>Documentaries</a:t>
            </a:r>
            <a:r>
              <a:rPr lang="en-US" sz="2400" dirty="0"/>
              <a:t>.</a:t>
            </a:r>
            <a:endParaRPr lang="en-US" sz="2400" dirty="0"/>
          </a:p>
          <a:p>
            <a:br>
              <a:rPr lang="en-US" sz="2400" dirty="0"/>
            </a:br>
            <a:r>
              <a:rPr lang="en-US" sz="2400"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t>Creative fields like </a:t>
            </a:r>
            <a:r>
              <a:rPr lang="en-US" sz="2400" b="1" dirty="0"/>
              <a:t>Art</a:t>
            </a:r>
            <a:r>
              <a:rPr lang="en-US" sz="2400" dirty="0"/>
              <a:t> and </a:t>
            </a:r>
            <a:r>
              <a:rPr lang="en-US" sz="2400" b="1" dirty="0"/>
              <a:t>Fiction</a:t>
            </a:r>
            <a:r>
              <a:rPr lang="en-US" sz="2400" dirty="0"/>
              <a:t> have fewer projects.</a:t>
            </a:r>
            <a:br>
              <a:rPr lang="en-US" sz="2400" dirty="0"/>
            </a:br>
            <a:r>
              <a:rPr lang="en-US" sz="2400" dirty="0"/>
              <a:t>The </a:t>
            </a:r>
            <a:r>
              <a:rPr lang="en-US" sz="2400" b="1" dirty="0"/>
              <a:t>top 3 categories</a:t>
            </a:r>
            <a:r>
              <a:rPr lang="en-US" sz="2400" dirty="0"/>
              <a:t> make up nearly </a:t>
            </a:r>
            <a:r>
              <a:rPr lang="en-US" sz="2400" b="1" dirty="0"/>
              <a:t>half</a:t>
            </a:r>
            <a:r>
              <a:rPr lang="en-US" sz="2400" dirty="0"/>
              <a:t> of all campaigns — showing where most activity happens.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76154" y="1796213"/>
            <a:ext cx="4982270" cy="378565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extBox 7"/>
          <p:cNvSpPr txBox="1"/>
          <p:nvPr/>
        </p:nvSpPr>
        <p:spPr>
          <a:xfrm>
            <a:off x="1376156" y="1796214"/>
            <a:ext cx="4982270"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2400" dirty="0">
                <a:solidFill>
                  <a:schemeClr val="tx1"/>
                </a:solidFill>
              </a:rPr>
              <a:t>Only </a:t>
            </a:r>
            <a:r>
              <a:rPr lang="en-US" sz="2400" b="1" dirty="0">
                <a:solidFill>
                  <a:schemeClr val="tx1"/>
                </a:solidFill>
              </a:rPr>
              <a:t>38.35%</a:t>
            </a:r>
            <a:r>
              <a:rPr lang="en-US" sz="2400" dirty="0">
                <a:solidFill>
                  <a:schemeClr val="tx1"/>
                </a:solidFill>
              </a:rPr>
              <a:t> of projects succeed — most </a:t>
            </a:r>
            <a:r>
              <a:rPr lang="en-US" sz="2400" b="1" dirty="0">
                <a:solidFill>
                  <a:schemeClr val="tx1"/>
                </a:solidFill>
              </a:rPr>
              <a:t>fail or get canceled</a:t>
            </a:r>
            <a:r>
              <a:rPr lang="en-US" sz="2400" dirty="0">
                <a:solidFill>
                  <a:schemeClr val="tx1"/>
                </a:solidFill>
              </a:rPr>
              <a:t>, likely due to tough competition or high goals.</a:t>
            </a:r>
            <a:endParaRPr lang="en-US" sz="2400" dirty="0">
              <a:solidFill>
                <a:schemeClr val="tx1"/>
              </a:solidFill>
            </a:endParaRPr>
          </a:p>
          <a:p>
            <a:br>
              <a:rPr lang="en-US" sz="2400" dirty="0">
                <a:solidFill>
                  <a:schemeClr val="tx1"/>
                </a:solidFill>
              </a:rPr>
            </a:br>
            <a:r>
              <a:rPr lang="en-US" sz="2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2400" dirty="0">
                <a:solidFill>
                  <a:schemeClr val="tx1"/>
                </a:solidFill>
              </a:rPr>
              <a:t>But with </a:t>
            </a:r>
            <a:r>
              <a:rPr lang="en-US" sz="2400" b="1" dirty="0">
                <a:solidFill>
                  <a:schemeClr val="tx1"/>
                </a:solidFill>
              </a:rPr>
              <a:t>365K+ successful projects</a:t>
            </a:r>
            <a:r>
              <a:rPr lang="en-US" sz="2400" dirty="0">
                <a:solidFill>
                  <a:schemeClr val="tx1"/>
                </a:solidFill>
              </a:rPr>
              <a:t>, success is still very possible.</a:t>
            </a:r>
            <a:endParaRPr lang="en-US" sz="2400" dirty="0">
              <a:solidFill>
                <a:schemeClr val="tx1"/>
              </a:solidFill>
            </a:endParaRPr>
          </a:p>
          <a:p>
            <a:br>
              <a:rPr lang="en-US" sz="2400" dirty="0">
                <a:solidFill>
                  <a:schemeClr val="tx1"/>
                </a:solidFill>
              </a:rPr>
            </a:br>
            <a:r>
              <a:rPr lang="en-US" sz="2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a:t>
            </a:r>
            <a:r>
              <a:rPr lang="en-US" sz="2400" dirty="0">
                <a:solidFill>
                  <a:schemeClr val="tx1"/>
                </a:solidFill>
              </a:rPr>
              <a:t>Understanding the </a:t>
            </a:r>
            <a:r>
              <a:rPr lang="en-US" sz="2400" b="1" dirty="0">
                <a:solidFill>
                  <a:schemeClr val="tx1"/>
                </a:solidFill>
              </a:rPr>
              <a:t>61.65% failures</a:t>
            </a:r>
            <a:r>
              <a:rPr lang="en-US" sz="2400" dirty="0">
                <a:solidFill>
                  <a:schemeClr val="tx1"/>
                </a:solidFill>
              </a:rPr>
              <a:t> can help improve strategies and platform design.</a:t>
            </a:r>
            <a:endParaRPr lang="en-IN" sz="2400" dirty="0">
              <a:solidFill>
                <a:schemeClr val="tx1"/>
              </a:solidFill>
            </a:endParaRPr>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 Percentage of Successful Project Overall:   </a:t>
            </a:r>
            <a:endParaRPr lang="en-US"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12136" y="1796213"/>
            <a:ext cx="4982270" cy="37856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Successful Projects By Amount Raised And No. Of Backers:   </a:t>
            </a:r>
            <a:endParaRPr lang="en-US"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9793" y="1796214"/>
            <a:ext cx="5382376" cy="4093427"/>
          </a:xfrm>
          <a:prstGeom prst="rect">
            <a:avLst/>
          </a:prstGeom>
        </p:spPr>
      </p:pic>
      <p:sp>
        <p:nvSpPr>
          <p:cNvPr id="9" name="Rectangle 8"/>
          <p:cNvSpPr/>
          <p:nvPr/>
        </p:nvSpPr>
        <p:spPr>
          <a:xfrm>
            <a:off x="1577450" y="1796214"/>
            <a:ext cx="4808334" cy="40934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TextBox 7"/>
          <p:cNvSpPr txBox="1"/>
          <p:nvPr/>
        </p:nvSpPr>
        <p:spPr>
          <a:xfrm>
            <a:off x="1577176" y="1796214"/>
            <a:ext cx="4846138" cy="4093428"/>
          </a:xfrm>
          <a:prstGeom prst="rect">
            <a:avLst/>
          </a:prstGeom>
          <a:noFill/>
        </p:spPr>
        <p:txBody>
          <a:bodyPr wrap="square">
            <a:spAutoFit/>
          </a:bodyPr>
          <a:lstStyle/>
          <a:p>
            <a:pPr>
              <a:buNone/>
            </a:pPr>
            <a:r>
              <a:rPr lang="en-US" sz="2000" dirty="0"/>
              <a:t>Some projects raised </a:t>
            </a:r>
            <a:r>
              <a:rPr lang="en-US" sz="2000" b="1" dirty="0"/>
              <a:t>millions</a:t>
            </a:r>
            <a:r>
              <a:rPr lang="en-US" sz="2000" dirty="0"/>
              <a:t>, but in different ways:</a:t>
            </a:r>
            <a:endParaRPr lang="en-US" sz="2000" dirty="0"/>
          </a:p>
          <a:p>
            <a:pPr>
              <a:buNone/>
            </a:pPr>
            <a:endParaRPr lang="en-US" sz="2000" dirty="0"/>
          </a:p>
          <a:p>
            <a:pPr>
              <a:buFont typeface="Arial" panose="020B0604020202020204" pitchFamily="34" charset="0"/>
              <a:buChar char="•"/>
            </a:pPr>
            <a:r>
              <a:rPr lang="en-US" sz="2000" b="1" dirty="0"/>
              <a:t> Pebble Time</a:t>
            </a:r>
            <a:r>
              <a:rPr lang="en-US" sz="2000" dirty="0"/>
              <a:t> raised $20M with fewer backers.</a:t>
            </a: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 Exploding Kittens</a:t>
            </a:r>
            <a:r>
              <a:rPr lang="en-US" sz="2000" dirty="0"/>
              <a:t> had the most backers (219K).</a:t>
            </a: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 Kingdom Death</a:t>
            </a:r>
            <a:r>
              <a:rPr lang="en-US" sz="2000" dirty="0"/>
              <a:t> raised big money from a small, loyal audience.</a:t>
            </a:r>
            <a:endParaRPr lang="en-US" sz="2000" dirty="0"/>
          </a:p>
          <a:p>
            <a:pPr>
              <a:buNone/>
            </a:pPr>
            <a:r>
              <a:rPr lang="en-US" sz="2000" dirty="0"/>
              <a:t> </a:t>
            </a:r>
            <a:r>
              <a:rPr lang="en-US" sz="2000" b="1" dirty="0"/>
              <a:t>Success isn’t about crowd size — it’s about the right audience.</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86094" y="1806153"/>
            <a:ext cx="4808334" cy="40934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376155" y="-324464"/>
            <a:ext cx="10018713" cy="1229031"/>
          </a:xfrm>
        </p:spPr>
        <p:txBody>
          <a:bodyPr>
            <a:normAutofit/>
          </a:bodyPr>
          <a:lstStyle/>
          <a:p>
            <a:r>
              <a:rPr lang="en-IN" b="1" u="sng" dirty="0">
                <a:latin typeface="Arial Rounded MT Bold" panose="020F0704030504030204" pitchFamily="34" charset="0"/>
              </a:rPr>
              <a:t>OBJECTIVE KPI’s:</a:t>
            </a:r>
            <a:endParaRPr lang="en-IN" u="sng" dirty="0"/>
          </a:p>
        </p:txBody>
      </p:sp>
      <p:sp>
        <p:nvSpPr>
          <p:cNvPr id="3" name="Content Placeholder 2"/>
          <p:cNvSpPr>
            <a:spLocks noGrp="1"/>
          </p:cNvSpPr>
          <p:nvPr>
            <p:ph idx="1"/>
          </p:nvPr>
        </p:nvSpPr>
        <p:spPr>
          <a:xfrm>
            <a:off x="1376155" y="290051"/>
            <a:ext cx="5014813" cy="2151346"/>
          </a:xfrm>
        </p:spPr>
        <p:txBody>
          <a:bodyPr>
            <a:normAutofit/>
          </a:bodyPr>
          <a:lstStyle/>
          <a:p>
            <a:r>
              <a:rPr lang="en-US" b="1" dirty="0"/>
              <a:t>Top Successful Project By No Of Backers &amp; Amount Raised:   </a:t>
            </a:r>
            <a:endParaRPr lang="en-US" b="1"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33989" y="1806153"/>
            <a:ext cx="5191850" cy="4093428"/>
          </a:xfrm>
          <a:prstGeom prst="rect">
            <a:avLst/>
          </a:prstGeom>
        </p:spPr>
      </p:pic>
      <p:sp>
        <p:nvSpPr>
          <p:cNvPr id="7" name="TextBox 6"/>
          <p:cNvSpPr txBox="1"/>
          <p:nvPr/>
        </p:nvSpPr>
        <p:spPr>
          <a:xfrm>
            <a:off x="1524000" y="2074606"/>
            <a:ext cx="4572000" cy="4062651"/>
          </a:xfrm>
          <a:prstGeom prst="rect">
            <a:avLst/>
          </a:prstGeom>
          <a:noFill/>
        </p:spPr>
        <p:txBody>
          <a:bodyPr wrap="square" rtlCol="0">
            <a:spAutoFit/>
          </a:bodyPr>
          <a:lstStyle/>
          <a:p>
            <a:r>
              <a:rPr lang="en-US" sz="2000" dirty="0">
                <a:latin typeface="Century Gothic" panose="020B0502020202020204" pitchFamily="34" charset="0"/>
              </a:rPr>
              <a:t>▪ </a:t>
            </a:r>
            <a:r>
              <a:rPr lang="en-US" sz="2000" dirty="0"/>
              <a:t>Exploding Kittens was the top hit with $8.8M and 219K backers.</a:t>
            </a:r>
            <a:endParaRPr lang="en-US" sz="2000" dirty="0"/>
          </a:p>
          <a:p>
            <a:endParaRPr lang="en-US" sz="2000" dirty="0"/>
          </a:p>
          <a:p>
            <a:r>
              <a:rPr lang="en-US" sz="2000" dirty="0">
                <a:latin typeface="Century Gothic" panose="020B0502020202020204" pitchFamily="34" charset="0"/>
              </a:rPr>
              <a:t>▪  </a:t>
            </a:r>
            <a:r>
              <a:rPr lang="en-US" sz="2000" dirty="0"/>
              <a:t>Fidget Cube, Reading Rainbow, and Veronica Mars also showed strong support, driven by fan interest and unique ideas.</a:t>
            </a:r>
            <a:endParaRPr lang="en-US" sz="2000" dirty="0"/>
          </a:p>
          <a:p>
            <a:endParaRPr lang="en-US" sz="2000" dirty="0"/>
          </a:p>
          <a:p>
            <a:r>
              <a:rPr lang="en-US" sz="2000" dirty="0">
                <a:latin typeface="Century Gothic" panose="020B0502020202020204" pitchFamily="34" charset="0"/>
              </a:rPr>
              <a:t>▪ </a:t>
            </a:r>
            <a:r>
              <a:rPr lang="en-US" sz="2000" dirty="0"/>
              <a:t>Even smaller campaigns like Double Fine Adventure found success with loyal backers.</a:t>
            </a:r>
            <a:endParaRPr lang="en-US" sz="2000" dirty="0"/>
          </a:p>
          <a:p>
            <a:endParaRPr lang="en-US" sz="2000"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8290</Words>
  <Application>WPS Presentation</Application>
  <PresentationFormat>Widescreen</PresentationFormat>
  <Paragraphs>263</Paragraphs>
  <Slides>24</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Arial</vt:lpstr>
      <vt:lpstr>Bahnschrift</vt:lpstr>
      <vt:lpstr>Arial Rounded MT Bold</vt:lpstr>
      <vt:lpstr>Calibri</vt:lpstr>
      <vt:lpstr>Calibri Light</vt:lpstr>
      <vt:lpstr>Century Gothic</vt:lpstr>
      <vt:lpstr>Corbel</vt:lpstr>
      <vt:lpstr>Microsoft YaHei</vt:lpstr>
      <vt:lpstr>Arial Unicode MS</vt:lpstr>
      <vt:lpstr>Parallax</vt:lpstr>
      <vt:lpstr>P928  KICKSTARTER CROWD FUNDING</vt:lpstr>
      <vt:lpstr>INTRODUCTION</vt:lpstr>
      <vt:lpstr>DATASET OVERVIEW</vt:lpstr>
      <vt:lpstr>OBJECTIVE KPI’s:</vt:lpstr>
      <vt:lpstr>OBJECTIVE KPI’s:</vt:lpstr>
      <vt:lpstr>OBJECTIVE KPI’s:</vt:lpstr>
      <vt:lpstr>OBJECTIVE KPI’s:</vt:lpstr>
      <vt:lpstr>OBJECTIVE KPI’s:</vt:lpstr>
      <vt:lpstr>OBJECTIVE KPI’s:</vt:lpstr>
      <vt:lpstr>OBJECTIVE KPI’s:</vt:lpstr>
      <vt:lpstr>OBJECTIVE KPI’s:</vt:lpstr>
      <vt:lpstr>OBJECTIVE KPI’s:</vt:lpstr>
      <vt:lpstr>OBJECTIVE KPI’s:</vt:lpstr>
      <vt:lpstr>PROCESS</vt:lpstr>
      <vt:lpstr>CHALLENGES</vt:lpstr>
      <vt:lpstr>ANALYSIS</vt:lpstr>
      <vt:lpstr>ANALYSIS</vt:lpstr>
      <vt:lpstr>RECOMMENDATIONS</vt:lpstr>
      <vt:lpstr>CONCLUSION</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Mr.Gaurav Talele</dc:creator>
  <cp:lastModifiedBy>gaura</cp:lastModifiedBy>
  <cp:revision>7</cp:revision>
  <dcterms:created xsi:type="dcterms:W3CDTF">2025-07-13T06:53:00Z</dcterms:created>
  <dcterms:modified xsi:type="dcterms:W3CDTF">2025-07-15T10:29:14Z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4456DDDE279547498365C3AB5B864573_12</vt:lpwstr>
  </property>
  <property fmtid="{D5CDD505-2E9C-101B-9397-08002B2CF9AE}" pid="3" name="KSOProductBuildVer">
    <vt:lpwstr>1033-12.2.0.21931</vt:lpwstr>
  </property>
</Properties>
</file>