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57" r:id="rId6"/>
    <p:sldId id="258" r:id="rId7"/>
    <p:sldId id="259" r:id="rId8"/>
    <p:sldId id="260"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7579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3525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692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741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5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8995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166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9073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3785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1920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7194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6877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articles/small-business/020217/investors-5-best-and-worst-cities-airbnb-renting.asp"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6DBCE-1132-4E0E-8E28-B9D3A9ED846A}"/>
              </a:ext>
            </a:extLst>
          </p:cNvPr>
          <p:cNvSpPr txBox="1"/>
          <p:nvPr/>
        </p:nvSpPr>
        <p:spPr>
          <a:xfrm>
            <a:off x="2668555" y="1324947"/>
            <a:ext cx="6251510" cy="369332"/>
          </a:xfrm>
          <a:prstGeom prst="rect">
            <a:avLst/>
          </a:prstGeom>
          <a:noFill/>
        </p:spPr>
        <p:txBody>
          <a:bodyPr wrap="square" rtlCol="0">
            <a:spAutoFit/>
          </a:bodyPr>
          <a:lstStyle/>
          <a:p>
            <a:endParaRPr lang="en-IN" dirty="0">
              <a:latin typeface="Arial Narrow" panose="020B0606020202030204" pitchFamily="34" charset="0"/>
            </a:endParaRPr>
          </a:p>
        </p:txBody>
      </p:sp>
      <p:sp>
        <p:nvSpPr>
          <p:cNvPr id="3" name="TextBox 2">
            <a:extLst>
              <a:ext uri="{FF2B5EF4-FFF2-40B4-BE49-F238E27FC236}">
                <a16:creationId xmlns:a16="http://schemas.microsoft.com/office/drawing/2014/main" id="{E5A31437-4BA3-B0AA-B8A6-DC4DA798AA30}"/>
              </a:ext>
            </a:extLst>
          </p:cNvPr>
          <p:cNvSpPr txBox="1"/>
          <p:nvPr/>
        </p:nvSpPr>
        <p:spPr>
          <a:xfrm>
            <a:off x="2362017" y="1424151"/>
            <a:ext cx="7161428" cy="707886"/>
          </a:xfrm>
          <a:prstGeom prst="rect">
            <a:avLst/>
          </a:prstGeom>
          <a:noFill/>
        </p:spPr>
        <p:txBody>
          <a:bodyPr wrap="square" rtlCol="0">
            <a:spAutoFit/>
          </a:bodyPr>
          <a:lstStyle/>
          <a:p>
            <a:r>
              <a:rPr lang="en-US" sz="4000" dirty="0">
                <a:highlight>
                  <a:srgbClr val="C0C0C0"/>
                </a:highlight>
                <a:latin typeface="Candara" panose="020E0502030303020204" pitchFamily="34" charset="0"/>
              </a:rPr>
              <a:t>CAPSTONE     PROJECT  -    1</a:t>
            </a:r>
            <a:endParaRPr lang="en-IN" sz="4000" dirty="0">
              <a:highlight>
                <a:srgbClr val="C0C0C0"/>
              </a:highlight>
              <a:latin typeface="Candara" panose="020E0502030303020204" pitchFamily="34" charset="0"/>
            </a:endParaRPr>
          </a:p>
        </p:txBody>
      </p:sp>
      <p:sp>
        <p:nvSpPr>
          <p:cNvPr id="7" name="TextBox 6">
            <a:extLst>
              <a:ext uri="{FF2B5EF4-FFF2-40B4-BE49-F238E27FC236}">
                <a16:creationId xmlns:a16="http://schemas.microsoft.com/office/drawing/2014/main" id="{036BDAB7-7F55-90C0-7A55-F6FBFBA18208}"/>
              </a:ext>
            </a:extLst>
          </p:cNvPr>
          <p:cNvSpPr txBox="1"/>
          <p:nvPr/>
        </p:nvSpPr>
        <p:spPr>
          <a:xfrm>
            <a:off x="1979461" y="2953138"/>
            <a:ext cx="7464490" cy="951723"/>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DC93D5BD-1FC1-243A-4C31-47C9FB864089}"/>
              </a:ext>
            </a:extLst>
          </p:cNvPr>
          <p:cNvSpPr txBox="1"/>
          <p:nvPr/>
        </p:nvSpPr>
        <p:spPr>
          <a:xfrm>
            <a:off x="1979460" y="2771190"/>
            <a:ext cx="8620115" cy="707886"/>
          </a:xfrm>
          <a:prstGeom prst="rect">
            <a:avLst/>
          </a:prstGeom>
          <a:noFill/>
        </p:spPr>
        <p:txBody>
          <a:bodyPr wrap="square" rtlCol="0">
            <a:spAutoFit/>
          </a:bodyPr>
          <a:lstStyle/>
          <a:p>
            <a:r>
              <a:rPr lang="en-US" sz="4000" dirty="0">
                <a:solidFill>
                  <a:schemeClr val="accent5">
                    <a:lumMod val="75000"/>
                  </a:schemeClr>
                </a:solidFill>
              </a:rPr>
              <a:t>  EDA On Airbnb Booking Analysis</a:t>
            </a:r>
            <a:endParaRPr lang="en-IN" sz="4000" dirty="0">
              <a:solidFill>
                <a:schemeClr val="accent5">
                  <a:lumMod val="75000"/>
                </a:schemeClr>
              </a:solidFill>
            </a:endParaRPr>
          </a:p>
        </p:txBody>
      </p:sp>
      <p:sp>
        <p:nvSpPr>
          <p:cNvPr id="12" name="TextBox 11">
            <a:extLst>
              <a:ext uri="{FF2B5EF4-FFF2-40B4-BE49-F238E27FC236}">
                <a16:creationId xmlns:a16="http://schemas.microsoft.com/office/drawing/2014/main" id="{313C4D00-960F-A0BA-B187-2A5882FE97AA}"/>
              </a:ext>
            </a:extLst>
          </p:cNvPr>
          <p:cNvSpPr txBox="1"/>
          <p:nvPr/>
        </p:nvSpPr>
        <p:spPr>
          <a:xfrm>
            <a:off x="4758612" y="3713584"/>
            <a:ext cx="1240972" cy="707886"/>
          </a:xfrm>
          <a:prstGeom prst="rect">
            <a:avLst/>
          </a:prstGeom>
          <a:noFill/>
        </p:spPr>
        <p:txBody>
          <a:bodyPr wrap="square" rtlCol="0">
            <a:spAutoFit/>
          </a:bodyPr>
          <a:lstStyle/>
          <a:p>
            <a:r>
              <a:rPr lang="en-US" sz="4000" dirty="0">
                <a:solidFill>
                  <a:schemeClr val="accent5">
                    <a:lumMod val="75000"/>
                  </a:schemeClr>
                </a:solidFill>
              </a:rPr>
              <a:t>    BY</a:t>
            </a:r>
            <a:endParaRPr lang="en-IN" sz="4000" dirty="0">
              <a:solidFill>
                <a:schemeClr val="accent5">
                  <a:lumMod val="75000"/>
                </a:schemeClr>
              </a:solidFill>
            </a:endParaRPr>
          </a:p>
        </p:txBody>
      </p:sp>
      <p:sp>
        <p:nvSpPr>
          <p:cNvPr id="14" name="TextBox 13">
            <a:extLst>
              <a:ext uri="{FF2B5EF4-FFF2-40B4-BE49-F238E27FC236}">
                <a16:creationId xmlns:a16="http://schemas.microsoft.com/office/drawing/2014/main" id="{B906D5E1-EC8B-6513-2317-175A000F9BC1}"/>
              </a:ext>
            </a:extLst>
          </p:cNvPr>
          <p:cNvSpPr txBox="1"/>
          <p:nvPr/>
        </p:nvSpPr>
        <p:spPr>
          <a:xfrm>
            <a:off x="3694922" y="4646645"/>
            <a:ext cx="3722915" cy="769441"/>
          </a:xfrm>
          <a:prstGeom prst="rect">
            <a:avLst/>
          </a:prstGeom>
          <a:noFill/>
        </p:spPr>
        <p:txBody>
          <a:bodyPr wrap="square" rtlCol="0">
            <a:spAutoFit/>
          </a:bodyPr>
          <a:lstStyle/>
          <a:p>
            <a:r>
              <a:rPr lang="en-US" dirty="0"/>
              <a:t>         </a:t>
            </a:r>
            <a:r>
              <a:rPr lang="en-US" sz="4400" dirty="0">
                <a:solidFill>
                  <a:srgbClr val="FF0000"/>
                </a:solidFill>
              </a:rPr>
              <a:t>Ankur Nain</a:t>
            </a:r>
            <a:endParaRPr lang="en-IN" sz="4400" dirty="0">
              <a:solidFill>
                <a:srgbClr val="FF0000"/>
              </a:solidFill>
            </a:endParaRPr>
          </a:p>
        </p:txBody>
      </p:sp>
    </p:spTree>
    <p:extLst>
      <p:ext uri="{BB962C8B-B14F-4D97-AF65-F5344CB8AC3E}">
        <p14:creationId xmlns:p14="http://schemas.microsoft.com/office/powerpoint/2010/main" val="271565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3A05A-C245-FA58-CB73-CC98AF8148F8}"/>
              </a:ext>
            </a:extLst>
          </p:cNvPr>
          <p:cNvSpPr txBox="1"/>
          <p:nvPr/>
        </p:nvSpPr>
        <p:spPr>
          <a:xfrm>
            <a:off x="2948940" y="754380"/>
            <a:ext cx="3634740" cy="584775"/>
          </a:xfrm>
          <a:prstGeom prst="rect">
            <a:avLst/>
          </a:prstGeom>
          <a:noFill/>
        </p:spPr>
        <p:txBody>
          <a:bodyPr wrap="square" rtlCol="0">
            <a:spAutoFit/>
          </a:bodyPr>
          <a:lstStyle/>
          <a:p>
            <a:r>
              <a:rPr lang="en-US" sz="3200" dirty="0"/>
              <a:t>Analysis Summary </a:t>
            </a:r>
            <a:endParaRPr lang="en-IN" sz="3200" dirty="0"/>
          </a:p>
        </p:txBody>
      </p:sp>
      <p:sp>
        <p:nvSpPr>
          <p:cNvPr id="3" name="TextBox 2">
            <a:extLst>
              <a:ext uri="{FF2B5EF4-FFF2-40B4-BE49-F238E27FC236}">
                <a16:creationId xmlns:a16="http://schemas.microsoft.com/office/drawing/2014/main" id="{AA0AC108-AB65-E7AE-323B-D5A69138EF31}"/>
              </a:ext>
            </a:extLst>
          </p:cNvPr>
          <p:cNvSpPr txBox="1"/>
          <p:nvPr/>
        </p:nvSpPr>
        <p:spPr>
          <a:xfrm>
            <a:off x="502920" y="1546860"/>
            <a:ext cx="5593080" cy="662940"/>
          </a:xfrm>
          <a:prstGeom prst="rect">
            <a:avLst/>
          </a:prstGeom>
          <a:noFill/>
        </p:spPr>
        <p:txBody>
          <a:bodyPr wrap="square" rtlCol="0">
            <a:spAutoFit/>
          </a:bodyPr>
          <a:lstStyle/>
          <a:p>
            <a:pPr marL="285750" indent="-285750">
              <a:buFont typeface="Wingdings" panose="05000000000000000000" pitchFamily="2" charset="2"/>
              <a:buChar char="v"/>
            </a:pPr>
            <a:r>
              <a:rPr lang="en-US" dirty="0"/>
              <a:t>Manhattan is the most focused in New York for host to their business.</a:t>
            </a:r>
            <a:endParaRPr lang="en-IN" dirty="0"/>
          </a:p>
        </p:txBody>
      </p:sp>
      <p:sp>
        <p:nvSpPr>
          <p:cNvPr id="7" name="TextBox 6">
            <a:extLst>
              <a:ext uri="{FF2B5EF4-FFF2-40B4-BE49-F238E27FC236}">
                <a16:creationId xmlns:a16="http://schemas.microsoft.com/office/drawing/2014/main" id="{E62DCC75-73DE-404A-87DF-6B5486E2AA9E}"/>
              </a:ext>
            </a:extLst>
          </p:cNvPr>
          <p:cNvSpPr txBox="1"/>
          <p:nvPr/>
        </p:nvSpPr>
        <p:spPr>
          <a:xfrm flipH="1">
            <a:off x="876300" y="2641701"/>
            <a:ext cx="466344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As people loved to stay when in need for maximum number of night in entire apartment and </a:t>
            </a:r>
            <a:r>
              <a:rPr lang="en-US" dirty="0" err="1"/>
              <a:t>brooklyn</a:t>
            </a:r>
            <a:r>
              <a:rPr lang="en-US" dirty="0"/>
              <a:t> stands second highest focused place by people .Also, as the average cost in </a:t>
            </a:r>
            <a:r>
              <a:rPr lang="en-US" dirty="0" err="1"/>
              <a:t>Brookyl</a:t>
            </a:r>
            <a:r>
              <a:rPr lang="en-US" dirty="0"/>
              <a:t> in 80 USD which is less then Manhattan Airbnb can increase number of entire apartment in Brooklyn . </a:t>
            </a:r>
            <a:endParaRPr lang="en-IN" dirty="0"/>
          </a:p>
        </p:txBody>
      </p:sp>
      <p:pic>
        <p:nvPicPr>
          <p:cNvPr id="12" name="Picture 11">
            <a:extLst>
              <a:ext uri="{FF2B5EF4-FFF2-40B4-BE49-F238E27FC236}">
                <a16:creationId xmlns:a16="http://schemas.microsoft.com/office/drawing/2014/main" id="{B2DAD625-BB21-1ABA-F7F1-FD2D82D62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40" y="1546860"/>
            <a:ext cx="4860788" cy="3566160"/>
          </a:xfrm>
          <a:prstGeom prst="rect">
            <a:avLst/>
          </a:prstGeom>
        </p:spPr>
      </p:pic>
    </p:spTree>
    <p:extLst>
      <p:ext uri="{BB962C8B-B14F-4D97-AF65-F5344CB8AC3E}">
        <p14:creationId xmlns:p14="http://schemas.microsoft.com/office/powerpoint/2010/main" val="383979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7C07B-35EB-4B07-DEB6-95D76ABB9120}"/>
              </a:ext>
            </a:extLst>
          </p:cNvPr>
          <p:cNvSpPr txBox="1"/>
          <p:nvPr/>
        </p:nvSpPr>
        <p:spPr>
          <a:xfrm>
            <a:off x="525780" y="922020"/>
            <a:ext cx="4373880" cy="830997"/>
          </a:xfrm>
          <a:prstGeom prst="rect">
            <a:avLst/>
          </a:prstGeom>
          <a:noFill/>
        </p:spPr>
        <p:txBody>
          <a:bodyPr wrap="square" rtlCol="0">
            <a:spAutoFit/>
          </a:bodyPr>
          <a:lstStyle/>
          <a:p>
            <a:r>
              <a:rPr lang="en-US" sz="2400" dirty="0">
                <a:solidFill>
                  <a:srgbClr val="FF0000"/>
                </a:solidFill>
              </a:rPr>
              <a:t>FEW POINTS WHICH CAN HELP AIRBNB BUSINESS:</a:t>
            </a:r>
            <a:endParaRPr lang="en-IN" sz="2400" dirty="0">
              <a:solidFill>
                <a:srgbClr val="FF0000"/>
              </a:solidFill>
            </a:endParaRPr>
          </a:p>
        </p:txBody>
      </p:sp>
      <p:sp>
        <p:nvSpPr>
          <p:cNvPr id="4" name="TextBox 3">
            <a:extLst>
              <a:ext uri="{FF2B5EF4-FFF2-40B4-BE49-F238E27FC236}">
                <a16:creationId xmlns:a16="http://schemas.microsoft.com/office/drawing/2014/main" id="{12860CB8-AABB-BBE0-3058-95208EAE91A6}"/>
              </a:ext>
            </a:extLst>
          </p:cNvPr>
          <p:cNvSpPr txBox="1"/>
          <p:nvPr/>
        </p:nvSpPr>
        <p:spPr>
          <a:xfrm>
            <a:off x="525780" y="2072640"/>
            <a:ext cx="4320540" cy="646331"/>
          </a:xfrm>
          <a:prstGeom prst="rect">
            <a:avLst/>
          </a:prstGeom>
          <a:noFill/>
        </p:spPr>
        <p:txBody>
          <a:bodyPr wrap="square" rtlCol="0">
            <a:spAutoFit/>
          </a:bodyPr>
          <a:lstStyle/>
          <a:p>
            <a:pPr marL="285750" indent="-285750">
              <a:buFont typeface="Arial" panose="020B0604020202020204" pitchFamily="34" charset="0"/>
              <a:buChar char="•"/>
            </a:pPr>
            <a:r>
              <a:rPr lang="en-IN" dirty="0"/>
              <a:t>Top rated host as per number of review are Dona and </a:t>
            </a:r>
            <a:r>
              <a:rPr lang="en-IN" dirty="0" err="1"/>
              <a:t>jj</a:t>
            </a:r>
            <a:r>
              <a:rPr lang="en-IN" dirty="0"/>
              <a:t>.</a:t>
            </a:r>
          </a:p>
        </p:txBody>
      </p:sp>
      <p:sp>
        <p:nvSpPr>
          <p:cNvPr id="6" name="TextBox 5">
            <a:extLst>
              <a:ext uri="{FF2B5EF4-FFF2-40B4-BE49-F238E27FC236}">
                <a16:creationId xmlns:a16="http://schemas.microsoft.com/office/drawing/2014/main" id="{10220FFA-150D-AB6F-4A24-FB262101BBA7}"/>
              </a:ext>
            </a:extLst>
          </p:cNvPr>
          <p:cNvSpPr txBox="1"/>
          <p:nvPr/>
        </p:nvSpPr>
        <p:spPr>
          <a:xfrm>
            <a:off x="525780" y="2926080"/>
            <a:ext cx="4046220" cy="646331"/>
          </a:xfrm>
          <a:prstGeom prst="rect">
            <a:avLst/>
          </a:prstGeom>
          <a:noFill/>
        </p:spPr>
        <p:txBody>
          <a:bodyPr wrap="square" rtlCol="0">
            <a:spAutoFit/>
          </a:bodyPr>
          <a:lstStyle/>
          <a:p>
            <a:pPr marL="285750" indent="-285750">
              <a:buFont typeface="Arial" panose="020B0604020202020204" pitchFamily="34" charset="0"/>
              <a:buChar char="•"/>
            </a:pPr>
            <a:r>
              <a:rPr lang="en-IN" dirty="0"/>
              <a:t>Top most placed in </a:t>
            </a:r>
            <a:r>
              <a:rPr lang="en-IN" dirty="0" err="1"/>
              <a:t>nighbourhood</a:t>
            </a:r>
            <a:r>
              <a:rPr lang="en-IN" dirty="0"/>
              <a:t> is Williamsburg.</a:t>
            </a:r>
          </a:p>
        </p:txBody>
      </p:sp>
      <p:sp>
        <p:nvSpPr>
          <p:cNvPr id="8" name="TextBox 7">
            <a:extLst>
              <a:ext uri="{FF2B5EF4-FFF2-40B4-BE49-F238E27FC236}">
                <a16:creationId xmlns:a16="http://schemas.microsoft.com/office/drawing/2014/main" id="{523A3E21-6E40-9701-2BBE-208CA6953FB2}"/>
              </a:ext>
            </a:extLst>
          </p:cNvPr>
          <p:cNvSpPr txBox="1"/>
          <p:nvPr/>
        </p:nvSpPr>
        <p:spPr>
          <a:xfrm>
            <a:off x="525780" y="3970020"/>
            <a:ext cx="393192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availability of rooms in year is highest in Queens island and lowest in </a:t>
            </a:r>
            <a:r>
              <a:rPr lang="en-IN" dirty="0" err="1"/>
              <a:t>Brookyln</a:t>
            </a:r>
            <a:r>
              <a:rPr lang="en-IN" dirty="0"/>
              <a:t>.</a:t>
            </a:r>
          </a:p>
        </p:txBody>
      </p:sp>
      <p:sp>
        <p:nvSpPr>
          <p:cNvPr id="9" name="TextBox 8">
            <a:extLst>
              <a:ext uri="{FF2B5EF4-FFF2-40B4-BE49-F238E27FC236}">
                <a16:creationId xmlns:a16="http://schemas.microsoft.com/office/drawing/2014/main" id="{8EAD7887-34E8-8551-F500-AB4C4F8DD35D}"/>
              </a:ext>
            </a:extLst>
          </p:cNvPr>
          <p:cNvSpPr txBox="1"/>
          <p:nvPr/>
        </p:nvSpPr>
        <p:spPr>
          <a:xfrm>
            <a:off x="525780" y="5433060"/>
            <a:ext cx="4160520" cy="923330"/>
          </a:xfrm>
          <a:prstGeom prst="rect">
            <a:avLst/>
          </a:prstGeom>
          <a:noFill/>
        </p:spPr>
        <p:txBody>
          <a:bodyPr wrap="square" rtlCol="0">
            <a:spAutoFit/>
          </a:bodyPr>
          <a:lstStyle/>
          <a:p>
            <a:pPr marL="285750" indent="-285750">
              <a:buFont typeface="Arial" panose="020B0604020202020204" pitchFamily="34" charset="0"/>
              <a:buChar char="•"/>
            </a:pPr>
            <a:r>
              <a:rPr lang="en-IN" dirty="0"/>
              <a:t>So it is a greatest opportunity to increase some entire apartment in </a:t>
            </a:r>
            <a:r>
              <a:rPr lang="en-IN" dirty="0" err="1"/>
              <a:t>Brookyln</a:t>
            </a:r>
            <a:r>
              <a:rPr lang="en-IN" dirty="0"/>
              <a:t>.</a:t>
            </a:r>
          </a:p>
        </p:txBody>
      </p:sp>
      <p:pic>
        <p:nvPicPr>
          <p:cNvPr id="13" name="Picture 12">
            <a:extLst>
              <a:ext uri="{FF2B5EF4-FFF2-40B4-BE49-F238E27FC236}">
                <a16:creationId xmlns:a16="http://schemas.microsoft.com/office/drawing/2014/main" id="{FB06E199-8DF2-893F-83CC-BF703B901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720" y="2056989"/>
            <a:ext cx="4704874" cy="4557171"/>
          </a:xfrm>
          <a:prstGeom prst="rect">
            <a:avLst/>
          </a:prstGeom>
        </p:spPr>
      </p:pic>
    </p:spTree>
    <p:extLst>
      <p:ext uri="{BB962C8B-B14F-4D97-AF65-F5344CB8AC3E}">
        <p14:creationId xmlns:p14="http://schemas.microsoft.com/office/powerpoint/2010/main" val="396264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2CA3-00E0-85C6-D427-D8531583CF8E}"/>
              </a:ext>
            </a:extLst>
          </p:cNvPr>
          <p:cNvSpPr txBox="1"/>
          <p:nvPr/>
        </p:nvSpPr>
        <p:spPr>
          <a:xfrm>
            <a:off x="129539" y="1341120"/>
            <a:ext cx="4975861"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t>Conclusion</a:t>
            </a:r>
            <a:r>
              <a:rPr lang="en-IN" dirty="0"/>
              <a:t>:</a:t>
            </a:r>
          </a:p>
        </p:txBody>
      </p:sp>
      <p:sp>
        <p:nvSpPr>
          <p:cNvPr id="3" name="TextBox 2">
            <a:extLst>
              <a:ext uri="{FF2B5EF4-FFF2-40B4-BE49-F238E27FC236}">
                <a16:creationId xmlns:a16="http://schemas.microsoft.com/office/drawing/2014/main" id="{715CAD2D-4D81-6FEB-E892-72C09EE2C62A}"/>
              </a:ext>
            </a:extLst>
          </p:cNvPr>
          <p:cNvSpPr txBox="1"/>
          <p:nvPr/>
        </p:nvSpPr>
        <p:spPr>
          <a:xfrm>
            <a:off x="411480" y="1864340"/>
            <a:ext cx="454152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t>The people who prefer to stay in Entire home or Apartment they are going to stay bit longer in that particular Neighbourhood only .</a:t>
            </a:r>
          </a:p>
        </p:txBody>
      </p:sp>
      <p:sp>
        <p:nvSpPr>
          <p:cNvPr id="5" name="TextBox 4">
            <a:extLst>
              <a:ext uri="{FF2B5EF4-FFF2-40B4-BE49-F238E27FC236}">
                <a16:creationId xmlns:a16="http://schemas.microsoft.com/office/drawing/2014/main" id="{724AFE81-9ACD-67C2-94B4-1B711F88C402}"/>
              </a:ext>
            </a:extLst>
          </p:cNvPr>
          <p:cNvSpPr txBox="1"/>
          <p:nvPr/>
        </p:nvSpPr>
        <p:spPr>
          <a:xfrm>
            <a:off x="365760" y="2695337"/>
            <a:ext cx="46101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people who prefer to stay in private room they wont stay longer as compared to home or apartment .</a:t>
            </a:r>
          </a:p>
        </p:txBody>
      </p:sp>
      <p:sp>
        <p:nvSpPr>
          <p:cNvPr id="6" name="TextBox 5">
            <a:extLst>
              <a:ext uri="{FF2B5EF4-FFF2-40B4-BE49-F238E27FC236}">
                <a16:creationId xmlns:a16="http://schemas.microsoft.com/office/drawing/2014/main" id="{12EB06B9-CCCB-41D8-14F7-C0B9FD4D1F15}"/>
              </a:ext>
            </a:extLst>
          </p:cNvPr>
          <p:cNvSpPr txBox="1"/>
          <p:nvPr/>
        </p:nvSpPr>
        <p:spPr>
          <a:xfrm>
            <a:off x="365760" y="3618667"/>
            <a:ext cx="46101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Most people prefer to pay less price. </a:t>
            </a:r>
          </a:p>
        </p:txBody>
      </p:sp>
      <p:sp>
        <p:nvSpPr>
          <p:cNvPr id="7" name="TextBox 6">
            <a:extLst>
              <a:ext uri="{FF2B5EF4-FFF2-40B4-BE49-F238E27FC236}">
                <a16:creationId xmlns:a16="http://schemas.microsoft.com/office/drawing/2014/main" id="{A8A97F3D-A2EF-D507-6240-91B554E560CB}"/>
              </a:ext>
            </a:extLst>
          </p:cNvPr>
          <p:cNvSpPr txBox="1"/>
          <p:nvPr/>
        </p:nvSpPr>
        <p:spPr>
          <a:xfrm>
            <a:off x="365760" y="4080332"/>
            <a:ext cx="4587240" cy="923330"/>
          </a:xfrm>
          <a:prstGeom prst="rect">
            <a:avLst/>
          </a:prstGeom>
          <a:noFill/>
        </p:spPr>
        <p:txBody>
          <a:bodyPr wrap="square" rtlCol="0">
            <a:spAutoFit/>
          </a:bodyPr>
          <a:lstStyle/>
          <a:p>
            <a:pPr marL="285750" indent="-285750">
              <a:buFont typeface="Arial" panose="020B0604020202020204" pitchFamily="34" charset="0"/>
              <a:buChar char="•"/>
            </a:pPr>
            <a:r>
              <a:rPr lang="en-IN" dirty="0"/>
              <a:t>If there are more number of review for particular Neighbourhood group that means that place is a tourist place .</a:t>
            </a:r>
          </a:p>
        </p:txBody>
      </p:sp>
      <p:sp>
        <p:nvSpPr>
          <p:cNvPr id="8" name="TextBox 7">
            <a:extLst>
              <a:ext uri="{FF2B5EF4-FFF2-40B4-BE49-F238E27FC236}">
                <a16:creationId xmlns:a16="http://schemas.microsoft.com/office/drawing/2014/main" id="{234DADC2-0B07-5144-3FE1-67D0DBA6EEC1}"/>
              </a:ext>
            </a:extLst>
          </p:cNvPr>
          <p:cNvSpPr txBox="1"/>
          <p:nvPr/>
        </p:nvSpPr>
        <p:spPr>
          <a:xfrm>
            <a:off x="411480" y="5011282"/>
            <a:ext cx="46101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If people are not staying more than one night means they are travellers.</a:t>
            </a:r>
          </a:p>
        </p:txBody>
      </p:sp>
      <p:pic>
        <p:nvPicPr>
          <p:cNvPr id="10" name="Picture 9">
            <a:extLst>
              <a:ext uri="{FF2B5EF4-FFF2-40B4-BE49-F238E27FC236}">
                <a16:creationId xmlns:a16="http://schemas.microsoft.com/office/drawing/2014/main" id="{237AEBAC-EC11-92F6-510B-A1BA25870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540" y="1722120"/>
            <a:ext cx="4899660" cy="3935493"/>
          </a:xfrm>
          <a:prstGeom prst="rect">
            <a:avLst/>
          </a:prstGeom>
        </p:spPr>
      </p:pic>
    </p:spTree>
    <p:extLst>
      <p:ext uri="{BB962C8B-B14F-4D97-AF65-F5344CB8AC3E}">
        <p14:creationId xmlns:p14="http://schemas.microsoft.com/office/powerpoint/2010/main" val="78096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A26D1-68D2-03DD-79D9-8F15B81B4D3A}"/>
              </a:ext>
            </a:extLst>
          </p:cNvPr>
          <p:cNvSpPr txBox="1"/>
          <p:nvPr/>
        </p:nvSpPr>
        <p:spPr>
          <a:xfrm flipH="1">
            <a:off x="689530" y="307911"/>
            <a:ext cx="4218371"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dirty="0">
                <a:solidFill>
                  <a:srgbClr val="FF0000"/>
                </a:solidFill>
              </a:rPr>
              <a:t>Airbnb   </a:t>
            </a:r>
            <a:r>
              <a:rPr lang="en-US" sz="3600" dirty="0" err="1">
                <a:solidFill>
                  <a:srgbClr val="FF0000"/>
                </a:solidFill>
              </a:rPr>
              <a:t>Bussiness</a:t>
            </a:r>
            <a:endParaRPr lang="en-IN" sz="3600" dirty="0">
              <a:solidFill>
                <a:srgbClr val="FF0000"/>
              </a:solidFill>
            </a:endParaRPr>
          </a:p>
        </p:txBody>
      </p:sp>
      <p:sp>
        <p:nvSpPr>
          <p:cNvPr id="3" name="TextBox 2">
            <a:extLst>
              <a:ext uri="{FF2B5EF4-FFF2-40B4-BE49-F238E27FC236}">
                <a16:creationId xmlns:a16="http://schemas.microsoft.com/office/drawing/2014/main" id="{8BBC70E9-8895-9EA8-7530-459141A70BAB}"/>
              </a:ext>
            </a:extLst>
          </p:cNvPr>
          <p:cNvSpPr txBox="1"/>
          <p:nvPr/>
        </p:nvSpPr>
        <p:spPr>
          <a:xfrm>
            <a:off x="681135" y="1399592"/>
            <a:ext cx="9713167" cy="646331"/>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111111"/>
                </a:solidFill>
                <a:effectLst/>
                <a:latin typeface="SourceSansPro"/>
              </a:rPr>
              <a:t>Airbnb (ABNB) is an online marketplace that connects people who want to rent out their homes with people who are looking for accommodations in specific locales.</a:t>
            </a:r>
            <a:endParaRPr lang="en-IN" dirty="0"/>
          </a:p>
        </p:txBody>
      </p:sp>
      <p:sp>
        <p:nvSpPr>
          <p:cNvPr id="4" name="TextBox 3">
            <a:extLst>
              <a:ext uri="{FF2B5EF4-FFF2-40B4-BE49-F238E27FC236}">
                <a16:creationId xmlns:a16="http://schemas.microsoft.com/office/drawing/2014/main" id="{C0B718A5-80D0-4F32-5BD1-AEE5E86DD7E7}"/>
              </a:ext>
            </a:extLst>
          </p:cNvPr>
          <p:cNvSpPr txBox="1"/>
          <p:nvPr/>
        </p:nvSpPr>
        <p:spPr>
          <a:xfrm>
            <a:off x="689530" y="2659224"/>
            <a:ext cx="9713167" cy="1200329"/>
          </a:xfrm>
          <a:prstGeom prst="rect">
            <a:avLst/>
          </a:prstGeom>
          <a:noFill/>
        </p:spPr>
        <p:txBody>
          <a:bodyPr wrap="square" rtlCol="0">
            <a:spAutoFit/>
          </a:bodyPr>
          <a:lstStyle/>
          <a:p>
            <a:pPr marL="285750" indent="-285750">
              <a:buFont typeface="Wingdings" panose="05000000000000000000" pitchFamily="2" charset="2"/>
              <a:buChar char="v"/>
            </a:pPr>
            <a:r>
              <a:rPr lang="en-US" b="0" i="0" dirty="0">
                <a:effectLst/>
                <a:latin typeface="SourceSansPro"/>
              </a:rPr>
              <a:t>The company has come a long way since 2007, when its co-founders first came up with the idea to invite paying guests to sleep on an air mattress in their living room. According to Airbnb's latest data, it has in excess of six million listings, covering more than 100,000 </a:t>
            </a:r>
            <a:r>
              <a:rPr lang="en-US" b="0" i="0" u="sng" dirty="0">
                <a:effectLst/>
                <a:latin typeface="SourceSansPro"/>
                <a:hlinkClick r:id="rId2">
                  <a:extLst>
                    <a:ext uri="{A12FA001-AC4F-418D-AE19-62706E023703}">
                      <ahyp:hlinkClr xmlns:ahyp="http://schemas.microsoft.com/office/drawing/2018/hyperlinkcolor" val="tx"/>
                    </a:ext>
                  </a:extLst>
                </a:hlinkClick>
              </a:rPr>
              <a:t>cities</a:t>
            </a:r>
            <a:r>
              <a:rPr lang="en-US" b="0" i="0" dirty="0">
                <a:effectLst/>
                <a:latin typeface="SourceSansPro"/>
              </a:rPr>
              <a:t> and towns and 220-plus countries worldwide.</a:t>
            </a:r>
            <a:endParaRPr lang="en-IN" dirty="0"/>
          </a:p>
        </p:txBody>
      </p:sp>
      <p:sp>
        <p:nvSpPr>
          <p:cNvPr id="5" name="TextBox 4">
            <a:extLst>
              <a:ext uri="{FF2B5EF4-FFF2-40B4-BE49-F238E27FC236}">
                <a16:creationId xmlns:a16="http://schemas.microsoft.com/office/drawing/2014/main" id="{5FE3D67F-94E1-3C11-093B-88AA7638F0A6}"/>
              </a:ext>
            </a:extLst>
          </p:cNvPr>
          <p:cNvSpPr txBox="1"/>
          <p:nvPr/>
        </p:nvSpPr>
        <p:spPr>
          <a:xfrm>
            <a:off x="689530" y="4472854"/>
            <a:ext cx="9545216" cy="1754326"/>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111111"/>
                </a:solidFill>
                <a:effectLst/>
                <a:latin typeface="SourceSansPro"/>
              </a:rPr>
              <a:t>The idea behind Airbnb is simple: Find a way for local people to make some extra money renting out their spare home or room to people visiting the area. Hosts using this platform get to advertise their rentals to millions of people worldwide, with the reassurance that a big company will handle payments and offer support when needed. And for guests, Airbnb can offer a homey place to stay that has more character, perhaps even with a kitchen to avoid dining out, often at a lower price than what hotels charge.</a:t>
            </a:r>
            <a:endParaRPr lang="en-IN" dirty="0"/>
          </a:p>
        </p:txBody>
      </p:sp>
    </p:spTree>
    <p:extLst>
      <p:ext uri="{BB962C8B-B14F-4D97-AF65-F5344CB8AC3E}">
        <p14:creationId xmlns:p14="http://schemas.microsoft.com/office/powerpoint/2010/main" val="153199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E4B8E6-F30D-8A36-BE0C-DC0D398A189A}"/>
              </a:ext>
            </a:extLst>
          </p:cNvPr>
          <p:cNvSpPr txBox="1"/>
          <p:nvPr/>
        </p:nvSpPr>
        <p:spPr>
          <a:xfrm>
            <a:off x="681135" y="363893"/>
            <a:ext cx="1036631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 For this we have </a:t>
            </a:r>
            <a:r>
              <a:rPr lang="en-IN" dirty="0" err="1"/>
              <a:t>analyze</a:t>
            </a:r>
            <a:r>
              <a:rPr lang="en-IN" dirty="0"/>
              <a:t> Airbnb ‘s New York City(NYC) data of 2019.NYC is not only the most famous </a:t>
            </a:r>
          </a:p>
          <a:p>
            <a:r>
              <a:rPr lang="en-IN" dirty="0"/>
              <a:t>City in the world but also top global destination for visitors drawn to its </a:t>
            </a:r>
            <a:r>
              <a:rPr lang="en-IN" dirty="0" err="1"/>
              <a:t>museums,entertainment,restaurants</a:t>
            </a:r>
            <a:r>
              <a:rPr lang="en-IN" dirty="0"/>
              <a:t> and commerce.</a:t>
            </a:r>
          </a:p>
        </p:txBody>
      </p:sp>
      <p:sp>
        <p:nvSpPr>
          <p:cNvPr id="6" name="TextBox 5">
            <a:extLst>
              <a:ext uri="{FF2B5EF4-FFF2-40B4-BE49-F238E27FC236}">
                <a16:creationId xmlns:a16="http://schemas.microsoft.com/office/drawing/2014/main" id="{A07884D0-E06A-382B-5056-7DA90796EFC8}"/>
              </a:ext>
            </a:extLst>
          </p:cNvPr>
          <p:cNvSpPr txBox="1"/>
          <p:nvPr/>
        </p:nvSpPr>
        <p:spPr>
          <a:xfrm>
            <a:off x="690467" y="1754152"/>
            <a:ext cx="8910734" cy="1015663"/>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Our main objective is to find out the key metrics that influence the listing of properties on the </a:t>
            </a:r>
            <a:r>
              <a:rPr lang="en-IN" sz="2000" dirty="0" err="1"/>
              <a:t>plateform.for</a:t>
            </a:r>
            <a:r>
              <a:rPr lang="en-IN" sz="2000" dirty="0"/>
              <a:t> this ,we will explore and </a:t>
            </a:r>
            <a:r>
              <a:rPr lang="en-IN" sz="2000" dirty="0" err="1"/>
              <a:t>visiualization</a:t>
            </a:r>
            <a:r>
              <a:rPr lang="en-IN" sz="2000" dirty="0"/>
              <a:t> the dataset from Airbnb in NYC using basic </a:t>
            </a:r>
            <a:r>
              <a:rPr lang="en-IN" sz="2000" dirty="0" err="1"/>
              <a:t>explorating</a:t>
            </a:r>
            <a:r>
              <a:rPr lang="en-IN" sz="2000" dirty="0"/>
              <a:t> data analysis(EDA)techniques</a:t>
            </a:r>
            <a:r>
              <a:rPr lang="en-IN" dirty="0"/>
              <a:t>.</a:t>
            </a:r>
          </a:p>
        </p:txBody>
      </p:sp>
      <p:sp>
        <p:nvSpPr>
          <p:cNvPr id="7" name="TextBox 6">
            <a:extLst>
              <a:ext uri="{FF2B5EF4-FFF2-40B4-BE49-F238E27FC236}">
                <a16:creationId xmlns:a16="http://schemas.microsoft.com/office/drawing/2014/main" id="{A3C060D8-2363-89B5-B3B8-14E5282AF50B}"/>
              </a:ext>
            </a:extLst>
          </p:cNvPr>
          <p:cNvSpPr txBox="1"/>
          <p:nvPr/>
        </p:nvSpPr>
        <p:spPr>
          <a:xfrm>
            <a:off x="690467" y="3428998"/>
            <a:ext cx="8743093"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Data analysis on thousands of listing provide through Airbnb is crucial factor for the company</a:t>
            </a:r>
          </a:p>
        </p:txBody>
      </p:sp>
      <p:sp>
        <p:nvSpPr>
          <p:cNvPr id="8" name="TextBox 7">
            <a:extLst>
              <a:ext uri="{FF2B5EF4-FFF2-40B4-BE49-F238E27FC236}">
                <a16:creationId xmlns:a16="http://schemas.microsoft.com/office/drawing/2014/main" id="{47F06323-57F6-13ED-CCCF-8139E9E1BFB4}"/>
              </a:ext>
            </a:extLst>
          </p:cNvPr>
          <p:cNvSpPr txBox="1"/>
          <p:nvPr/>
        </p:nvSpPr>
        <p:spPr>
          <a:xfrm>
            <a:off x="690467" y="4674638"/>
            <a:ext cx="9169813"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We will be finding out the distribution of every Airbnb listing based on their location in </a:t>
            </a:r>
            <a:r>
              <a:rPr lang="en-IN" sz="2000" dirty="0" err="1"/>
              <a:t>NYC,including</a:t>
            </a:r>
            <a:r>
              <a:rPr lang="en-IN" sz="2000" dirty="0"/>
              <a:t> their price range ,room type ,listing and other related </a:t>
            </a:r>
            <a:r>
              <a:rPr lang="en-IN" sz="2000" dirty="0" err="1"/>
              <a:t>fators</a:t>
            </a:r>
            <a:r>
              <a:rPr lang="en-IN" sz="2000" dirty="0"/>
              <a:t>.</a:t>
            </a:r>
          </a:p>
        </p:txBody>
      </p:sp>
    </p:spTree>
    <p:extLst>
      <p:ext uri="{BB962C8B-B14F-4D97-AF65-F5344CB8AC3E}">
        <p14:creationId xmlns:p14="http://schemas.microsoft.com/office/powerpoint/2010/main" val="128088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5BEFF-F49E-2F74-374E-BBE040D9F1EC}"/>
              </a:ext>
            </a:extLst>
          </p:cNvPr>
          <p:cNvSpPr txBox="1"/>
          <p:nvPr/>
        </p:nvSpPr>
        <p:spPr>
          <a:xfrm>
            <a:off x="3614057" y="485192"/>
            <a:ext cx="4963886" cy="523220"/>
          </a:xfrm>
          <a:prstGeom prst="rect">
            <a:avLst/>
          </a:prstGeom>
          <a:noFill/>
        </p:spPr>
        <p:txBody>
          <a:bodyPr wrap="square" rtlCol="0">
            <a:spAutoFit/>
          </a:bodyPr>
          <a:lstStyle/>
          <a:p>
            <a:r>
              <a:rPr lang="en-US" sz="2800" dirty="0">
                <a:solidFill>
                  <a:srgbClr val="FF0000"/>
                </a:solidFill>
              </a:rPr>
              <a:t>Understanding about given Data</a:t>
            </a:r>
            <a:endParaRPr lang="en-IN" sz="2800" dirty="0">
              <a:solidFill>
                <a:srgbClr val="FF0000"/>
              </a:solidFill>
            </a:endParaRPr>
          </a:p>
        </p:txBody>
      </p:sp>
      <p:sp>
        <p:nvSpPr>
          <p:cNvPr id="3" name="TextBox 2">
            <a:extLst>
              <a:ext uri="{FF2B5EF4-FFF2-40B4-BE49-F238E27FC236}">
                <a16:creationId xmlns:a16="http://schemas.microsoft.com/office/drawing/2014/main" id="{6F0DB30B-AFF8-E060-F76C-590B1FC42FE9}"/>
              </a:ext>
            </a:extLst>
          </p:cNvPr>
          <p:cNvSpPr txBox="1"/>
          <p:nvPr/>
        </p:nvSpPr>
        <p:spPr>
          <a:xfrm>
            <a:off x="1101012" y="1212980"/>
            <a:ext cx="3834882" cy="369332"/>
          </a:xfrm>
          <a:prstGeom prst="rect">
            <a:avLst/>
          </a:prstGeom>
          <a:noFill/>
        </p:spPr>
        <p:txBody>
          <a:bodyPr wrap="square" rtlCol="0">
            <a:spAutoFit/>
          </a:bodyPr>
          <a:lstStyle/>
          <a:p>
            <a:pPr marL="285750" indent="-285750">
              <a:buFont typeface="Arial" panose="020B0604020202020204" pitchFamily="34" charset="0"/>
              <a:buChar char="•"/>
            </a:pPr>
            <a:r>
              <a:rPr lang="en-US" dirty="0"/>
              <a:t>Id – These gives us the listing id.</a:t>
            </a:r>
            <a:endParaRPr lang="en-IN" dirty="0"/>
          </a:p>
        </p:txBody>
      </p:sp>
      <p:sp>
        <p:nvSpPr>
          <p:cNvPr id="4" name="TextBox 3">
            <a:extLst>
              <a:ext uri="{FF2B5EF4-FFF2-40B4-BE49-F238E27FC236}">
                <a16:creationId xmlns:a16="http://schemas.microsoft.com/office/drawing/2014/main" id="{62141FB5-BC08-340D-F7CD-77208CBE8269}"/>
              </a:ext>
            </a:extLst>
          </p:cNvPr>
          <p:cNvSpPr txBox="1"/>
          <p:nvPr/>
        </p:nvSpPr>
        <p:spPr>
          <a:xfrm>
            <a:off x="1101012" y="1582312"/>
            <a:ext cx="383488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Name – Listing name.</a:t>
            </a:r>
          </a:p>
          <a:p>
            <a:endParaRPr lang="en-IN" dirty="0"/>
          </a:p>
        </p:txBody>
      </p:sp>
      <p:sp>
        <p:nvSpPr>
          <p:cNvPr id="6" name="TextBox 5">
            <a:extLst>
              <a:ext uri="{FF2B5EF4-FFF2-40B4-BE49-F238E27FC236}">
                <a16:creationId xmlns:a16="http://schemas.microsoft.com/office/drawing/2014/main" id="{B79C661F-E2BE-0C36-18A0-7F821C567095}"/>
              </a:ext>
            </a:extLst>
          </p:cNvPr>
          <p:cNvSpPr txBox="1"/>
          <p:nvPr/>
        </p:nvSpPr>
        <p:spPr>
          <a:xfrm>
            <a:off x="1101012" y="1951644"/>
            <a:ext cx="394684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Host_id</a:t>
            </a:r>
            <a:r>
              <a:rPr lang="en-US" dirty="0"/>
              <a:t>/Name – host id/Name</a:t>
            </a:r>
            <a:endParaRPr lang="en-IN" dirty="0"/>
          </a:p>
        </p:txBody>
      </p:sp>
      <p:sp>
        <p:nvSpPr>
          <p:cNvPr id="7" name="TextBox 6">
            <a:extLst>
              <a:ext uri="{FF2B5EF4-FFF2-40B4-BE49-F238E27FC236}">
                <a16:creationId xmlns:a16="http://schemas.microsoft.com/office/drawing/2014/main" id="{41936A6B-2DB1-F435-B2CE-A562C33AB55A}"/>
              </a:ext>
            </a:extLst>
          </p:cNvPr>
          <p:cNvSpPr txBox="1"/>
          <p:nvPr/>
        </p:nvSpPr>
        <p:spPr>
          <a:xfrm>
            <a:off x="1101009" y="2299968"/>
            <a:ext cx="39468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Neighbourhood_group</a:t>
            </a:r>
            <a:r>
              <a:rPr lang="en-US" dirty="0"/>
              <a:t>-NYC borough</a:t>
            </a:r>
            <a:endParaRPr lang="en-IN" dirty="0"/>
          </a:p>
        </p:txBody>
      </p:sp>
      <p:sp>
        <p:nvSpPr>
          <p:cNvPr id="9" name="TextBox 8">
            <a:extLst>
              <a:ext uri="{FF2B5EF4-FFF2-40B4-BE49-F238E27FC236}">
                <a16:creationId xmlns:a16="http://schemas.microsoft.com/office/drawing/2014/main" id="{6C68C7DC-13A4-7EDB-6E34-225258A31000}"/>
              </a:ext>
            </a:extLst>
          </p:cNvPr>
          <p:cNvSpPr txBox="1"/>
          <p:nvPr/>
        </p:nvSpPr>
        <p:spPr>
          <a:xfrm>
            <a:off x="1101009" y="2680079"/>
            <a:ext cx="422676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Neighbourhood</a:t>
            </a:r>
            <a:r>
              <a:rPr lang="en-US" dirty="0"/>
              <a:t>–NYC </a:t>
            </a:r>
            <a:r>
              <a:rPr lang="en-US" dirty="0" err="1"/>
              <a:t>neighbourhood</a:t>
            </a:r>
            <a:endParaRPr lang="en-IN" dirty="0"/>
          </a:p>
        </p:txBody>
      </p:sp>
      <p:sp>
        <p:nvSpPr>
          <p:cNvPr id="12" name="TextBox 11">
            <a:extLst>
              <a:ext uri="{FF2B5EF4-FFF2-40B4-BE49-F238E27FC236}">
                <a16:creationId xmlns:a16="http://schemas.microsoft.com/office/drawing/2014/main" id="{556DBBB7-F4FA-CA07-FC6E-B8532B5ADA6E}"/>
              </a:ext>
            </a:extLst>
          </p:cNvPr>
          <p:cNvSpPr txBox="1"/>
          <p:nvPr/>
        </p:nvSpPr>
        <p:spPr>
          <a:xfrm>
            <a:off x="1101009" y="3427748"/>
            <a:ext cx="40868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Longitude – listing longitude</a:t>
            </a:r>
            <a:endParaRPr lang="en-IN" dirty="0"/>
          </a:p>
        </p:txBody>
      </p:sp>
      <p:sp>
        <p:nvSpPr>
          <p:cNvPr id="13" name="TextBox 12">
            <a:extLst>
              <a:ext uri="{FF2B5EF4-FFF2-40B4-BE49-F238E27FC236}">
                <a16:creationId xmlns:a16="http://schemas.microsoft.com/office/drawing/2014/main" id="{EC2065C3-E044-E834-CA39-DD991274D70A}"/>
              </a:ext>
            </a:extLst>
          </p:cNvPr>
          <p:cNvSpPr txBox="1"/>
          <p:nvPr/>
        </p:nvSpPr>
        <p:spPr>
          <a:xfrm>
            <a:off x="1101009" y="3810030"/>
            <a:ext cx="7315202"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Room_type</a:t>
            </a:r>
            <a:r>
              <a:rPr lang="en-US" dirty="0"/>
              <a:t>-type of rooms (Entire home/</a:t>
            </a:r>
            <a:r>
              <a:rPr lang="en-US" dirty="0" err="1"/>
              <a:t>apt,Private</a:t>
            </a:r>
            <a:r>
              <a:rPr lang="en-US" dirty="0"/>
              <a:t> room ,shared room)</a:t>
            </a:r>
            <a:endParaRPr lang="en-IN" dirty="0"/>
          </a:p>
        </p:txBody>
      </p:sp>
      <p:sp>
        <p:nvSpPr>
          <p:cNvPr id="14" name="TextBox 13">
            <a:extLst>
              <a:ext uri="{FF2B5EF4-FFF2-40B4-BE49-F238E27FC236}">
                <a16:creationId xmlns:a16="http://schemas.microsoft.com/office/drawing/2014/main" id="{FA231C92-B229-F38B-2328-9DC2D8296EF8}"/>
              </a:ext>
            </a:extLst>
          </p:cNvPr>
          <p:cNvSpPr txBox="1"/>
          <p:nvPr/>
        </p:nvSpPr>
        <p:spPr>
          <a:xfrm>
            <a:off x="1101009" y="4199264"/>
            <a:ext cx="6988631"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 – listing price</a:t>
            </a:r>
            <a:endParaRPr lang="en-IN" dirty="0"/>
          </a:p>
        </p:txBody>
      </p:sp>
      <p:sp>
        <p:nvSpPr>
          <p:cNvPr id="15" name="TextBox 14">
            <a:extLst>
              <a:ext uri="{FF2B5EF4-FFF2-40B4-BE49-F238E27FC236}">
                <a16:creationId xmlns:a16="http://schemas.microsoft.com/office/drawing/2014/main" id="{A2579831-464E-63F7-AB2E-1E949AF60702}"/>
              </a:ext>
            </a:extLst>
          </p:cNvPr>
          <p:cNvSpPr txBox="1"/>
          <p:nvPr/>
        </p:nvSpPr>
        <p:spPr>
          <a:xfrm>
            <a:off x="1101008" y="4927031"/>
            <a:ext cx="679268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Calculated_host_listing_count</a:t>
            </a:r>
            <a:r>
              <a:rPr lang="en-US" dirty="0"/>
              <a:t> – total number of listing for this host</a:t>
            </a:r>
            <a:endParaRPr lang="en-IN" dirty="0"/>
          </a:p>
        </p:txBody>
      </p:sp>
      <p:sp>
        <p:nvSpPr>
          <p:cNvPr id="16" name="TextBox 15">
            <a:extLst>
              <a:ext uri="{FF2B5EF4-FFF2-40B4-BE49-F238E27FC236}">
                <a16:creationId xmlns:a16="http://schemas.microsoft.com/office/drawing/2014/main" id="{30EF2024-090A-585A-69E4-F056B388E856}"/>
              </a:ext>
            </a:extLst>
          </p:cNvPr>
          <p:cNvSpPr txBox="1"/>
          <p:nvPr/>
        </p:nvSpPr>
        <p:spPr>
          <a:xfrm flipH="1">
            <a:off x="1101007" y="4557700"/>
            <a:ext cx="8556176" cy="382282"/>
          </a:xfrm>
          <a:prstGeom prst="rect">
            <a:avLst/>
          </a:prstGeom>
          <a:noFill/>
        </p:spPr>
        <p:txBody>
          <a:bodyPr wrap="square" rtlCol="0">
            <a:spAutoFit/>
          </a:bodyPr>
          <a:lstStyle/>
          <a:p>
            <a:pPr marL="285750" indent="-285750">
              <a:buFont typeface="Arial" panose="020B0604020202020204" pitchFamily="34" charset="0"/>
              <a:buChar char="•"/>
            </a:pPr>
            <a:r>
              <a:rPr lang="en-US" dirty="0" err="1"/>
              <a:t>Number_of_review</a:t>
            </a:r>
            <a:r>
              <a:rPr lang="en-US" dirty="0"/>
              <a:t> &amp; </a:t>
            </a:r>
            <a:r>
              <a:rPr lang="en-US" dirty="0" err="1"/>
              <a:t>Last_review</a:t>
            </a:r>
            <a:r>
              <a:rPr lang="en-US" dirty="0"/>
              <a:t> - Total number of reviews &amp; Date of last review</a:t>
            </a:r>
            <a:endParaRPr lang="en-IN" dirty="0"/>
          </a:p>
        </p:txBody>
      </p:sp>
      <p:sp>
        <p:nvSpPr>
          <p:cNvPr id="5" name="TextBox 4">
            <a:extLst>
              <a:ext uri="{FF2B5EF4-FFF2-40B4-BE49-F238E27FC236}">
                <a16:creationId xmlns:a16="http://schemas.microsoft.com/office/drawing/2014/main" id="{A8301F1A-AC4B-4493-0555-3E76FF55BBCB}"/>
              </a:ext>
            </a:extLst>
          </p:cNvPr>
          <p:cNvSpPr txBox="1"/>
          <p:nvPr/>
        </p:nvSpPr>
        <p:spPr>
          <a:xfrm>
            <a:off x="1101009" y="3038632"/>
            <a:ext cx="3536302" cy="369332"/>
          </a:xfrm>
          <a:prstGeom prst="rect">
            <a:avLst/>
          </a:prstGeom>
          <a:noFill/>
        </p:spPr>
        <p:txBody>
          <a:bodyPr wrap="square" rtlCol="0">
            <a:spAutoFit/>
          </a:bodyPr>
          <a:lstStyle/>
          <a:p>
            <a:pPr marL="285750" indent="-285750">
              <a:buFont typeface="Arial" panose="020B0604020202020204" pitchFamily="34" charset="0"/>
              <a:buChar char="•"/>
            </a:pPr>
            <a:r>
              <a:rPr lang="en-US" dirty="0"/>
              <a:t>Latitude- listing latitude</a:t>
            </a:r>
            <a:endParaRPr lang="en-IN" dirty="0"/>
          </a:p>
        </p:txBody>
      </p:sp>
      <p:sp>
        <p:nvSpPr>
          <p:cNvPr id="11" name="TextBox 10">
            <a:extLst>
              <a:ext uri="{FF2B5EF4-FFF2-40B4-BE49-F238E27FC236}">
                <a16:creationId xmlns:a16="http://schemas.microsoft.com/office/drawing/2014/main" id="{B6888875-7F0F-E3BD-D5E3-74E9231FD27F}"/>
              </a:ext>
            </a:extLst>
          </p:cNvPr>
          <p:cNvSpPr txBox="1"/>
          <p:nvPr/>
        </p:nvSpPr>
        <p:spPr>
          <a:xfrm>
            <a:off x="1101007" y="5318320"/>
            <a:ext cx="65127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Availablity_365 – number of days listing is available</a:t>
            </a:r>
            <a:endParaRPr lang="en-IN" dirty="0"/>
          </a:p>
        </p:txBody>
      </p:sp>
      <p:sp>
        <p:nvSpPr>
          <p:cNvPr id="17" name="TextBox 16">
            <a:extLst>
              <a:ext uri="{FF2B5EF4-FFF2-40B4-BE49-F238E27FC236}">
                <a16:creationId xmlns:a16="http://schemas.microsoft.com/office/drawing/2014/main" id="{CE35F5AC-4326-AD49-00C1-B54DA67B252B}"/>
              </a:ext>
            </a:extLst>
          </p:cNvPr>
          <p:cNvSpPr txBox="1"/>
          <p:nvPr/>
        </p:nvSpPr>
        <p:spPr>
          <a:xfrm>
            <a:off x="1101007" y="5700602"/>
            <a:ext cx="5458413" cy="382282"/>
          </a:xfrm>
          <a:prstGeom prst="rect">
            <a:avLst/>
          </a:prstGeom>
          <a:noFill/>
        </p:spPr>
        <p:txBody>
          <a:bodyPr wrap="square" rtlCol="0">
            <a:spAutoFit/>
          </a:bodyPr>
          <a:lstStyle/>
          <a:p>
            <a:pPr marL="285750" indent="-285750">
              <a:buFont typeface="Arial" panose="020B0604020202020204" pitchFamily="34" charset="0"/>
              <a:buChar char="•"/>
            </a:pPr>
            <a:r>
              <a:rPr lang="en-US" dirty="0"/>
              <a:t>Number of data set were nearly 49000.</a:t>
            </a:r>
            <a:endParaRPr lang="en-IN" dirty="0"/>
          </a:p>
        </p:txBody>
      </p:sp>
    </p:spTree>
    <p:extLst>
      <p:ext uri="{BB962C8B-B14F-4D97-AF65-F5344CB8AC3E}">
        <p14:creationId xmlns:p14="http://schemas.microsoft.com/office/powerpoint/2010/main" val="31852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D7EA385E-3D84-4B99-84BA-640B129D9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879" y="0"/>
            <a:ext cx="773824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CB453158-F4E6-459F-B781-6016CF921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472" y="0"/>
            <a:ext cx="405505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4D5A8267-E6D8-4EFB-80E1-EFC3FC24C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0" y="1424940"/>
            <a:ext cx="7886700" cy="400812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EC992F7D-8517-4E88-BB72-BBC1623C1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689" y="0"/>
            <a:ext cx="672662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A5F3A0-2177-F184-518A-C5F3D57BE9A3}"/>
              </a:ext>
            </a:extLst>
          </p:cNvPr>
          <p:cNvSpPr txBox="1"/>
          <p:nvPr/>
        </p:nvSpPr>
        <p:spPr>
          <a:xfrm>
            <a:off x="2720340" y="251460"/>
            <a:ext cx="3451860" cy="646331"/>
          </a:xfrm>
          <a:prstGeom prst="rect">
            <a:avLst/>
          </a:prstGeom>
          <a:noFill/>
        </p:spPr>
        <p:txBody>
          <a:bodyPr wrap="square" rtlCol="0">
            <a:spAutoFit/>
          </a:bodyPr>
          <a:lstStyle/>
          <a:p>
            <a:r>
              <a:rPr lang="en-US" sz="3600" dirty="0">
                <a:solidFill>
                  <a:srgbClr val="FF0000"/>
                </a:solidFill>
              </a:rPr>
              <a:t>Challenge Faced </a:t>
            </a:r>
            <a:endParaRPr lang="en-IN" sz="3600" dirty="0">
              <a:solidFill>
                <a:srgbClr val="FF0000"/>
              </a:solidFill>
            </a:endParaRPr>
          </a:p>
        </p:txBody>
      </p:sp>
      <p:sp>
        <p:nvSpPr>
          <p:cNvPr id="5" name="TextBox 4">
            <a:extLst>
              <a:ext uri="{FF2B5EF4-FFF2-40B4-BE49-F238E27FC236}">
                <a16:creationId xmlns:a16="http://schemas.microsoft.com/office/drawing/2014/main" id="{B4FCD61B-C3A1-A6F9-D587-D5697791B54A}"/>
              </a:ext>
            </a:extLst>
          </p:cNvPr>
          <p:cNvSpPr txBox="1"/>
          <p:nvPr/>
        </p:nvSpPr>
        <p:spPr>
          <a:xfrm flipH="1">
            <a:off x="1005837" y="1071740"/>
            <a:ext cx="5166363"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Reading the Dataset and understanding of columns.</a:t>
            </a:r>
            <a:endParaRPr lang="en-IN" dirty="0"/>
          </a:p>
        </p:txBody>
      </p:sp>
      <p:sp>
        <p:nvSpPr>
          <p:cNvPr id="6" name="TextBox 5">
            <a:extLst>
              <a:ext uri="{FF2B5EF4-FFF2-40B4-BE49-F238E27FC236}">
                <a16:creationId xmlns:a16="http://schemas.microsoft.com/office/drawing/2014/main" id="{C3FCD2F3-2C20-9435-91C4-7F0921768A1F}"/>
              </a:ext>
            </a:extLst>
          </p:cNvPr>
          <p:cNvSpPr txBox="1"/>
          <p:nvPr/>
        </p:nvSpPr>
        <p:spPr>
          <a:xfrm>
            <a:off x="1005837" y="1615023"/>
            <a:ext cx="5090163"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For answering some of the question we had to understand the business model of Airbnb that how they work.</a:t>
            </a:r>
            <a:endParaRPr lang="en-IN" dirty="0"/>
          </a:p>
        </p:txBody>
      </p:sp>
      <p:sp>
        <p:nvSpPr>
          <p:cNvPr id="7" name="TextBox 6">
            <a:extLst>
              <a:ext uri="{FF2B5EF4-FFF2-40B4-BE49-F238E27FC236}">
                <a16:creationId xmlns:a16="http://schemas.microsoft.com/office/drawing/2014/main" id="{8739A45A-D370-DA31-E8D9-83572BDC2DD1}"/>
              </a:ext>
            </a:extLst>
          </p:cNvPr>
          <p:cNvSpPr txBox="1"/>
          <p:nvPr/>
        </p:nvSpPr>
        <p:spPr>
          <a:xfrm>
            <a:off x="1005837" y="2645033"/>
            <a:ext cx="5090163"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Handling </a:t>
            </a:r>
            <a:r>
              <a:rPr lang="en-US" dirty="0" err="1"/>
              <a:t>NaN</a:t>
            </a:r>
            <a:r>
              <a:rPr lang="en-US" dirty="0"/>
              <a:t> values ,null values and duplicates.</a:t>
            </a:r>
            <a:endParaRPr lang="en-IN" dirty="0"/>
          </a:p>
        </p:txBody>
      </p:sp>
      <p:sp>
        <p:nvSpPr>
          <p:cNvPr id="8" name="TextBox 7">
            <a:extLst>
              <a:ext uri="{FF2B5EF4-FFF2-40B4-BE49-F238E27FC236}">
                <a16:creationId xmlns:a16="http://schemas.microsoft.com/office/drawing/2014/main" id="{50956058-4A48-A16A-ED79-342EA234677A}"/>
              </a:ext>
            </a:extLst>
          </p:cNvPr>
          <p:cNvSpPr txBox="1"/>
          <p:nvPr/>
        </p:nvSpPr>
        <p:spPr>
          <a:xfrm>
            <a:off x="1005837" y="3213378"/>
            <a:ext cx="5699763"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Designing multiple visualizations to summarize the information in the dataset and successfully </a:t>
            </a:r>
            <a:r>
              <a:rPr lang="en-US" dirty="0" err="1"/>
              <a:t>cummunicate</a:t>
            </a:r>
            <a:r>
              <a:rPr lang="en-US" dirty="0"/>
              <a:t> the results and trends to the reader .</a:t>
            </a:r>
            <a:endParaRPr lang="en-IN" dirty="0"/>
          </a:p>
        </p:txBody>
      </p:sp>
      <p:sp>
        <p:nvSpPr>
          <p:cNvPr id="9" name="TextBox 8">
            <a:extLst>
              <a:ext uri="{FF2B5EF4-FFF2-40B4-BE49-F238E27FC236}">
                <a16:creationId xmlns:a16="http://schemas.microsoft.com/office/drawing/2014/main" id="{416991A5-E9A1-D428-9DF9-3E5B8A9F2AF2}"/>
              </a:ext>
            </a:extLst>
          </p:cNvPr>
          <p:cNvSpPr txBox="1"/>
          <p:nvPr/>
        </p:nvSpPr>
        <p:spPr>
          <a:xfrm>
            <a:off x="1059180" y="4428055"/>
            <a:ext cx="511302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Removing the outliers for some date set .finding and sorting few impossible dataset. </a:t>
            </a:r>
            <a:endParaRPr lang="en-IN" dirty="0"/>
          </a:p>
        </p:txBody>
      </p:sp>
      <p:pic>
        <p:nvPicPr>
          <p:cNvPr id="12" name="Picture 11">
            <a:extLst>
              <a:ext uri="{FF2B5EF4-FFF2-40B4-BE49-F238E27FC236}">
                <a16:creationId xmlns:a16="http://schemas.microsoft.com/office/drawing/2014/main" id="{30CC9E73-7094-D5BC-5567-CBA3C3A2B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9" y="1263580"/>
            <a:ext cx="4418965" cy="3164475"/>
          </a:xfrm>
          <a:prstGeom prst="rect">
            <a:avLst/>
          </a:prstGeom>
        </p:spPr>
      </p:pic>
    </p:spTree>
    <p:extLst>
      <p:ext uri="{BB962C8B-B14F-4D97-AF65-F5344CB8AC3E}">
        <p14:creationId xmlns:p14="http://schemas.microsoft.com/office/powerpoint/2010/main" val="194318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380</TotalTime>
  <Words>751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Calibri</vt:lpstr>
      <vt:lpstr>Calibri Light</vt:lpstr>
      <vt:lpstr>Candara</vt:lpstr>
      <vt:lpstr>SourceSansPro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ankurnain421@outlook.com</cp:lastModifiedBy>
  <cp:revision>6</cp:revision>
  <dcterms:created xsi:type="dcterms:W3CDTF">2023-03-22T13:52:33Z</dcterms:created>
  <dcterms:modified xsi:type="dcterms:W3CDTF">2023-03-25T12:34:31Z</dcterms:modified>
</cp:coreProperties>
</file>