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121BC4-5805-4E04-ABB8-5F5D8FA11A93}" v="50" dt="2023-04-03T02:12:58.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F901-28BB-2736-ABAD-361631EB13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9CC458-6F62-FA29-3CD6-77831B83C2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17FA2E-3194-DA05-89A8-230FC9DFB575}"/>
              </a:ext>
            </a:extLst>
          </p:cNvPr>
          <p:cNvSpPr>
            <a:spLocks noGrp="1"/>
          </p:cNvSpPr>
          <p:nvPr>
            <p:ph type="dt" sz="half" idx="10"/>
          </p:nvPr>
        </p:nvSpPr>
        <p:spPr/>
        <p:txBody>
          <a:bodyPr/>
          <a:lstStyle/>
          <a:p>
            <a:fld id="{A2923E79-0067-4958-BF38-134E4E3B49EA}" type="datetimeFigureOut">
              <a:rPr lang="en-IN" smtClean="0"/>
              <a:t>04-04-2023</a:t>
            </a:fld>
            <a:endParaRPr lang="en-IN"/>
          </a:p>
        </p:txBody>
      </p:sp>
      <p:sp>
        <p:nvSpPr>
          <p:cNvPr id="5" name="Footer Placeholder 4">
            <a:extLst>
              <a:ext uri="{FF2B5EF4-FFF2-40B4-BE49-F238E27FC236}">
                <a16:creationId xmlns:a16="http://schemas.microsoft.com/office/drawing/2014/main" id="{883F5A58-779A-BDD6-7D6B-AB88C3264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F9EC3E-C95D-121B-879C-F629937EF802}"/>
              </a:ext>
            </a:extLst>
          </p:cNvPr>
          <p:cNvSpPr>
            <a:spLocks noGrp="1"/>
          </p:cNvSpPr>
          <p:nvPr>
            <p:ph type="sldNum" sz="quarter" idx="12"/>
          </p:nvPr>
        </p:nvSpPr>
        <p:spPr/>
        <p:txBody>
          <a:bodyPr/>
          <a:lstStyle/>
          <a:p>
            <a:fld id="{63954A7F-B64C-4A83-8979-E781ABF28570}" type="slidenum">
              <a:rPr lang="en-IN" smtClean="0"/>
              <a:t>‹#›</a:t>
            </a:fld>
            <a:endParaRPr lang="en-IN"/>
          </a:p>
        </p:txBody>
      </p:sp>
    </p:spTree>
    <p:extLst>
      <p:ext uri="{BB962C8B-B14F-4D97-AF65-F5344CB8AC3E}">
        <p14:creationId xmlns:p14="http://schemas.microsoft.com/office/powerpoint/2010/main" val="2680142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9AF7-A7BC-4229-A1A4-EE12607E4F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08AEF6-CDD8-6E82-63C5-15AF92D241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BC21B-6A35-6C75-5F16-C7956581EC8F}"/>
              </a:ext>
            </a:extLst>
          </p:cNvPr>
          <p:cNvSpPr>
            <a:spLocks noGrp="1"/>
          </p:cNvSpPr>
          <p:nvPr>
            <p:ph type="dt" sz="half" idx="10"/>
          </p:nvPr>
        </p:nvSpPr>
        <p:spPr/>
        <p:txBody>
          <a:bodyPr/>
          <a:lstStyle/>
          <a:p>
            <a:fld id="{A2923E79-0067-4958-BF38-134E4E3B49EA}" type="datetimeFigureOut">
              <a:rPr lang="en-IN" smtClean="0"/>
              <a:t>04-04-2023</a:t>
            </a:fld>
            <a:endParaRPr lang="en-IN"/>
          </a:p>
        </p:txBody>
      </p:sp>
      <p:sp>
        <p:nvSpPr>
          <p:cNvPr id="5" name="Footer Placeholder 4">
            <a:extLst>
              <a:ext uri="{FF2B5EF4-FFF2-40B4-BE49-F238E27FC236}">
                <a16:creationId xmlns:a16="http://schemas.microsoft.com/office/drawing/2014/main" id="{78A8657F-AF65-81FF-8278-27BF33B638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E68685-303F-B35F-2FCB-BE9AD56060D2}"/>
              </a:ext>
            </a:extLst>
          </p:cNvPr>
          <p:cNvSpPr>
            <a:spLocks noGrp="1"/>
          </p:cNvSpPr>
          <p:nvPr>
            <p:ph type="sldNum" sz="quarter" idx="12"/>
          </p:nvPr>
        </p:nvSpPr>
        <p:spPr/>
        <p:txBody>
          <a:bodyPr/>
          <a:lstStyle/>
          <a:p>
            <a:fld id="{63954A7F-B64C-4A83-8979-E781ABF28570}" type="slidenum">
              <a:rPr lang="en-IN" smtClean="0"/>
              <a:t>‹#›</a:t>
            </a:fld>
            <a:endParaRPr lang="en-IN"/>
          </a:p>
        </p:txBody>
      </p:sp>
    </p:spTree>
    <p:extLst>
      <p:ext uri="{BB962C8B-B14F-4D97-AF65-F5344CB8AC3E}">
        <p14:creationId xmlns:p14="http://schemas.microsoft.com/office/powerpoint/2010/main" val="133449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FFDA99-DC64-6F80-7C89-42AF4471DF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90D212-DCD5-71B2-B9D1-A50EDF4815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18061A-E911-0F9B-219F-CCA7575100A3}"/>
              </a:ext>
            </a:extLst>
          </p:cNvPr>
          <p:cNvSpPr>
            <a:spLocks noGrp="1"/>
          </p:cNvSpPr>
          <p:nvPr>
            <p:ph type="dt" sz="half" idx="10"/>
          </p:nvPr>
        </p:nvSpPr>
        <p:spPr/>
        <p:txBody>
          <a:bodyPr/>
          <a:lstStyle/>
          <a:p>
            <a:fld id="{A2923E79-0067-4958-BF38-134E4E3B49EA}" type="datetimeFigureOut">
              <a:rPr lang="en-IN" smtClean="0"/>
              <a:t>04-04-2023</a:t>
            </a:fld>
            <a:endParaRPr lang="en-IN"/>
          </a:p>
        </p:txBody>
      </p:sp>
      <p:sp>
        <p:nvSpPr>
          <p:cNvPr id="5" name="Footer Placeholder 4">
            <a:extLst>
              <a:ext uri="{FF2B5EF4-FFF2-40B4-BE49-F238E27FC236}">
                <a16:creationId xmlns:a16="http://schemas.microsoft.com/office/drawing/2014/main" id="{C4952AB8-6E27-26DE-B759-16FB124BB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15A55B-7884-FE2B-376D-A6F38C5C27EA}"/>
              </a:ext>
            </a:extLst>
          </p:cNvPr>
          <p:cNvSpPr>
            <a:spLocks noGrp="1"/>
          </p:cNvSpPr>
          <p:nvPr>
            <p:ph type="sldNum" sz="quarter" idx="12"/>
          </p:nvPr>
        </p:nvSpPr>
        <p:spPr/>
        <p:txBody>
          <a:bodyPr/>
          <a:lstStyle/>
          <a:p>
            <a:fld id="{63954A7F-B64C-4A83-8979-E781ABF28570}" type="slidenum">
              <a:rPr lang="en-IN" smtClean="0"/>
              <a:t>‹#›</a:t>
            </a:fld>
            <a:endParaRPr lang="en-IN"/>
          </a:p>
        </p:txBody>
      </p:sp>
    </p:spTree>
    <p:extLst>
      <p:ext uri="{BB962C8B-B14F-4D97-AF65-F5344CB8AC3E}">
        <p14:creationId xmlns:p14="http://schemas.microsoft.com/office/powerpoint/2010/main" val="221104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BD56-A417-FBB2-FDC6-8B6D9219D1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1E21C7-9F88-1E6E-CC61-BC19EF3441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2DAD09-72B7-1C61-92CE-D3B7D7D4367D}"/>
              </a:ext>
            </a:extLst>
          </p:cNvPr>
          <p:cNvSpPr>
            <a:spLocks noGrp="1"/>
          </p:cNvSpPr>
          <p:nvPr>
            <p:ph type="dt" sz="half" idx="10"/>
          </p:nvPr>
        </p:nvSpPr>
        <p:spPr/>
        <p:txBody>
          <a:bodyPr/>
          <a:lstStyle/>
          <a:p>
            <a:fld id="{A2923E79-0067-4958-BF38-134E4E3B49EA}" type="datetimeFigureOut">
              <a:rPr lang="en-IN" smtClean="0"/>
              <a:t>04-04-2023</a:t>
            </a:fld>
            <a:endParaRPr lang="en-IN"/>
          </a:p>
        </p:txBody>
      </p:sp>
      <p:sp>
        <p:nvSpPr>
          <p:cNvPr id="5" name="Footer Placeholder 4">
            <a:extLst>
              <a:ext uri="{FF2B5EF4-FFF2-40B4-BE49-F238E27FC236}">
                <a16:creationId xmlns:a16="http://schemas.microsoft.com/office/drawing/2014/main" id="{9FE450CA-7948-34C5-6CFB-B91BDDC426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62FA3-78D3-CE32-5132-EE22B21889EF}"/>
              </a:ext>
            </a:extLst>
          </p:cNvPr>
          <p:cNvSpPr>
            <a:spLocks noGrp="1"/>
          </p:cNvSpPr>
          <p:nvPr>
            <p:ph type="sldNum" sz="quarter" idx="12"/>
          </p:nvPr>
        </p:nvSpPr>
        <p:spPr/>
        <p:txBody>
          <a:bodyPr/>
          <a:lstStyle/>
          <a:p>
            <a:fld id="{63954A7F-B64C-4A83-8979-E781ABF28570}" type="slidenum">
              <a:rPr lang="en-IN" smtClean="0"/>
              <a:t>‹#›</a:t>
            </a:fld>
            <a:endParaRPr lang="en-IN"/>
          </a:p>
        </p:txBody>
      </p:sp>
    </p:spTree>
    <p:extLst>
      <p:ext uri="{BB962C8B-B14F-4D97-AF65-F5344CB8AC3E}">
        <p14:creationId xmlns:p14="http://schemas.microsoft.com/office/powerpoint/2010/main" val="83375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47C7-F054-59F8-B865-225E8CE76C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3E0FA0-FFE6-3488-C1B4-9408451270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590C3-3929-5CEE-E35B-90FF1BA11251}"/>
              </a:ext>
            </a:extLst>
          </p:cNvPr>
          <p:cNvSpPr>
            <a:spLocks noGrp="1"/>
          </p:cNvSpPr>
          <p:nvPr>
            <p:ph type="dt" sz="half" idx="10"/>
          </p:nvPr>
        </p:nvSpPr>
        <p:spPr/>
        <p:txBody>
          <a:bodyPr/>
          <a:lstStyle/>
          <a:p>
            <a:fld id="{A2923E79-0067-4958-BF38-134E4E3B49EA}" type="datetimeFigureOut">
              <a:rPr lang="en-IN" smtClean="0"/>
              <a:t>04-04-2023</a:t>
            </a:fld>
            <a:endParaRPr lang="en-IN"/>
          </a:p>
        </p:txBody>
      </p:sp>
      <p:sp>
        <p:nvSpPr>
          <p:cNvPr id="5" name="Footer Placeholder 4">
            <a:extLst>
              <a:ext uri="{FF2B5EF4-FFF2-40B4-BE49-F238E27FC236}">
                <a16:creationId xmlns:a16="http://schemas.microsoft.com/office/drawing/2014/main" id="{EAB13E9E-2CFA-A816-71D5-A0D1EC5964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8CCC5-99E5-F6CB-8012-C3AA9D6ECE9E}"/>
              </a:ext>
            </a:extLst>
          </p:cNvPr>
          <p:cNvSpPr>
            <a:spLocks noGrp="1"/>
          </p:cNvSpPr>
          <p:nvPr>
            <p:ph type="sldNum" sz="quarter" idx="12"/>
          </p:nvPr>
        </p:nvSpPr>
        <p:spPr/>
        <p:txBody>
          <a:bodyPr/>
          <a:lstStyle/>
          <a:p>
            <a:fld id="{63954A7F-B64C-4A83-8979-E781ABF28570}" type="slidenum">
              <a:rPr lang="en-IN" smtClean="0"/>
              <a:t>‹#›</a:t>
            </a:fld>
            <a:endParaRPr lang="en-IN"/>
          </a:p>
        </p:txBody>
      </p:sp>
    </p:spTree>
    <p:extLst>
      <p:ext uri="{BB962C8B-B14F-4D97-AF65-F5344CB8AC3E}">
        <p14:creationId xmlns:p14="http://schemas.microsoft.com/office/powerpoint/2010/main" val="3603027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FDFBC-5783-740A-03BF-A0268A61A2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E41F63-5DD1-1028-D492-3351D3ECF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D28E61-5E1D-781E-32AF-B9EC86C33D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A2FC97-66F2-954E-E3CE-2BA64E57DCC3}"/>
              </a:ext>
            </a:extLst>
          </p:cNvPr>
          <p:cNvSpPr>
            <a:spLocks noGrp="1"/>
          </p:cNvSpPr>
          <p:nvPr>
            <p:ph type="dt" sz="half" idx="10"/>
          </p:nvPr>
        </p:nvSpPr>
        <p:spPr/>
        <p:txBody>
          <a:bodyPr/>
          <a:lstStyle/>
          <a:p>
            <a:fld id="{A2923E79-0067-4958-BF38-134E4E3B49EA}" type="datetimeFigureOut">
              <a:rPr lang="en-IN" smtClean="0"/>
              <a:t>04-04-2023</a:t>
            </a:fld>
            <a:endParaRPr lang="en-IN"/>
          </a:p>
        </p:txBody>
      </p:sp>
      <p:sp>
        <p:nvSpPr>
          <p:cNvPr id="6" name="Footer Placeholder 5">
            <a:extLst>
              <a:ext uri="{FF2B5EF4-FFF2-40B4-BE49-F238E27FC236}">
                <a16:creationId xmlns:a16="http://schemas.microsoft.com/office/drawing/2014/main" id="{A416E25E-E174-E290-3779-286F028033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A463CF-A5E6-C7FB-6060-9FC90F85D1F7}"/>
              </a:ext>
            </a:extLst>
          </p:cNvPr>
          <p:cNvSpPr>
            <a:spLocks noGrp="1"/>
          </p:cNvSpPr>
          <p:nvPr>
            <p:ph type="sldNum" sz="quarter" idx="12"/>
          </p:nvPr>
        </p:nvSpPr>
        <p:spPr/>
        <p:txBody>
          <a:bodyPr/>
          <a:lstStyle/>
          <a:p>
            <a:fld id="{63954A7F-B64C-4A83-8979-E781ABF28570}" type="slidenum">
              <a:rPr lang="en-IN" smtClean="0"/>
              <a:t>‹#›</a:t>
            </a:fld>
            <a:endParaRPr lang="en-IN"/>
          </a:p>
        </p:txBody>
      </p:sp>
    </p:spTree>
    <p:extLst>
      <p:ext uri="{BB962C8B-B14F-4D97-AF65-F5344CB8AC3E}">
        <p14:creationId xmlns:p14="http://schemas.microsoft.com/office/powerpoint/2010/main" val="1949198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142A-A42D-27B9-0EDF-1BAF53624E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70E17B-B6B4-F70A-E771-C798B7013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BBB9FD-A8A2-A1CA-843E-1E66D9CA08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A289F0-99F5-EDE5-5B7A-409C0E7DC8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27DD4-295A-2DFE-9C44-B43062C1FF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A1E7BC-4EBF-2D17-0E0E-199514533038}"/>
              </a:ext>
            </a:extLst>
          </p:cNvPr>
          <p:cNvSpPr>
            <a:spLocks noGrp="1"/>
          </p:cNvSpPr>
          <p:nvPr>
            <p:ph type="dt" sz="half" idx="10"/>
          </p:nvPr>
        </p:nvSpPr>
        <p:spPr/>
        <p:txBody>
          <a:bodyPr/>
          <a:lstStyle/>
          <a:p>
            <a:fld id="{A2923E79-0067-4958-BF38-134E4E3B49EA}" type="datetimeFigureOut">
              <a:rPr lang="en-IN" smtClean="0"/>
              <a:t>04-04-2023</a:t>
            </a:fld>
            <a:endParaRPr lang="en-IN"/>
          </a:p>
        </p:txBody>
      </p:sp>
      <p:sp>
        <p:nvSpPr>
          <p:cNvPr id="8" name="Footer Placeholder 7">
            <a:extLst>
              <a:ext uri="{FF2B5EF4-FFF2-40B4-BE49-F238E27FC236}">
                <a16:creationId xmlns:a16="http://schemas.microsoft.com/office/drawing/2014/main" id="{3D4E59D0-37F5-B0DF-9423-B935EDAD77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582A82-CC31-11CC-BFD2-65B3B0940FED}"/>
              </a:ext>
            </a:extLst>
          </p:cNvPr>
          <p:cNvSpPr>
            <a:spLocks noGrp="1"/>
          </p:cNvSpPr>
          <p:nvPr>
            <p:ph type="sldNum" sz="quarter" idx="12"/>
          </p:nvPr>
        </p:nvSpPr>
        <p:spPr/>
        <p:txBody>
          <a:bodyPr/>
          <a:lstStyle/>
          <a:p>
            <a:fld id="{63954A7F-B64C-4A83-8979-E781ABF28570}" type="slidenum">
              <a:rPr lang="en-IN" smtClean="0"/>
              <a:t>‹#›</a:t>
            </a:fld>
            <a:endParaRPr lang="en-IN"/>
          </a:p>
        </p:txBody>
      </p:sp>
    </p:spTree>
    <p:extLst>
      <p:ext uri="{BB962C8B-B14F-4D97-AF65-F5344CB8AC3E}">
        <p14:creationId xmlns:p14="http://schemas.microsoft.com/office/powerpoint/2010/main" val="91960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1BE1-4575-9B6D-8EA3-43835E84AA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43CEFB-5879-D82B-FAFF-2F7559B180E5}"/>
              </a:ext>
            </a:extLst>
          </p:cNvPr>
          <p:cNvSpPr>
            <a:spLocks noGrp="1"/>
          </p:cNvSpPr>
          <p:nvPr>
            <p:ph type="dt" sz="half" idx="10"/>
          </p:nvPr>
        </p:nvSpPr>
        <p:spPr/>
        <p:txBody>
          <a:bodyPr/>
          <a:lstStyle/>
          <a:p>
            <a:fld id="{A2923E79-0067-4958-BF38-134E4E3B49EA}" type="datetimeFigureOut">
              <a:rPr lang="en-IN" smtClean="0"/>
              <a:t>04-04-2023</a:t>
            </a:fld>
            <a:endParaRPr lang="en-IN"/>
          </a:p>
        </p:txBody>
      </p:sp>
      <p:sp>
        <p:nvSpPr>
          <p:cNvPr id="4" name="Footer Placeholder 3">
            <a:extLst>
              <a:ext uri="{FF2B5EF4-FFF2-40B4-BE49-F238E27FC236}">
                <a16:creationId xmlns:a16="http://schemas.microsoft.com/office/drawing/2014/main" id="{C4945540-24D8-62AF-8F12-FB32C6BB2B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1B6EB8-1900-0CD6-AD8A-5F8DFA8CCAE7}"/>
              </a:ext>
            </a:extLst>
          </p:cNvPr>
          <p:cNvSpPr>
            <a:spLocks noGrp="1"/>
          </p:cNvSpPr>
          <p:nvPr>
            <p:ph type="sldNum" sz="quarter" idx="12"/>
          </p:nvPr>
        </p:nvSpPr>
        <p:spPr/>
        <p:txBody>
          <a:bodyPr/>
          <a:lstStyle/>
          <a:p>
            <a:fld id="{63954A7F-B64C-4A83-8979-E781ABF28570}" type="slidenum">
              <a:rPr lang="en-IN" smtClean="0"/>
              <a:t>‹#›</a:t>
            </a:fld>
            <a:endParaRPr lang="en-IN"/>
          </a:p>
        </p:txBody>
      </p:sp>
    </p:spTree>
    <p:extLst>
      <p:ext uri="{BB962C8B-B14F-4D97-AF65-F5344CB8AC3E}">
        <p14:creationId xmlns:p14="http://schemas.microsoft.com/office/powerpoint/2010/main" val="141307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327859-7CC9-01BF-E484-6525D884D071}"/>
              </a:ext>
            </a:extLst>
          </p:cNvPr>
          <p:cNvSpPr>
            <a:spLocks noGrp="1"/>
          </p:cNvSpPr>
          <p:nvPr>
            <p:ph type="dt" sz="half" idx="10"/>
          </p:nvPr>
        </p:nvSpPr>
        <p:spPr/>
        <p:txBody>
          <a:bodyPr/>
          <a:lstStyle/>
          <a:p>
            <a:fld id="{A2923E79-0067-4958-BF38-134E4E3B49EA}" type="datetimeFigureOut">
              <a:rPr lang="en-IN" smtClean="0"/>
              <a:t>04-04-2023</a:t>
            </a:fld>
            <a:endParaRPr lang="en-IN"/>
          </a:p>
        </p:txBody>
      </p:sp>
      <p:sp>
        <p:nvSpPr>
          <p:cNvPr id="3" name="Footer Placeholder 2">
            <a:extLst>
              <a:ext uri="{FF2B5EF4-FFF2-40B4-BE49-F238E27FC236}">
                <a16:creationId xmlns:a16="http://schemas.microsoft.com/office/drawing/2014/main" id="{8EE5E7AC-B291-4985-3616-AD21EF1381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449764-50F2-711A-DF0D-837173FADA69}"/>
              </a:ext>
            </a:extLst>
          </p:cNvPr>
          <p:cNvSpPr>
            <a:spLocks noGrp="1"/>
          </p:cNvSpPr>
          <p:nvPr>
            <p:ph type="sldNum" sz="quarter" idx="12"/>
          </p:nvPr>
        </p:nvSpPr>
        <p:spPr/>
        <p:txBody>
          <a:bodyPr/>
          <a:lstStyle/>
          <a:p>
            <a:fld id="{63954A7F-B64C-4A83-8979-E781ABF28570}" type="slidenum">
              <a:rPr lang="en-IN" smtClean="0"/>
              <a:t>‹#›</a:t>
            </a:fld>
            <a:endParaRPr lang="en-IN"/>
          </a:p>
        </p:txBody>
      </p:sp>
    </p:spTree>
    <p:extLst>
      <p:ext uri="{BB962C8B-B14F-4D97-AF65-F5344CB8AC3E}">
        <p14:creationId xmlns:p14="http://schemas.microsoft.com/office/powerpoint/2010/main" val="312039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2928-3EEE-2088-EEEF-609FA7629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55C3F6-CD92-9FFE-D844-7C89200E63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6CD7D0-F461-2C34-5836-EFB4C734D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0291CB-937E-F379-333F-2241F1F61EA1}"/>
              </a:ext>
            </a:extLst>
          </p:cNvPr>
          <p:cNvSpPr>
            <a:spLocks noGrp="1"/>
          </p:cNvSpPr>
          <p:nvPr>
            <p:ph type="dt" sz="half" idx="10"/>
          </p:nvPr>
        </p:nvSpPr>
        <p:spPr/>
        <p:txBody>
          <a:bodyPr/>
          <a:lstStyle/>
          <a:p>
            <a:fld id="{A2923E79-0067-4958-BF38-134E4E3B49EA}" type="datetimeFigureOut">
              <a:rPr lang="en-IN" smtClean="0"/>
              <a:t>04-04-2023</a:t>
            </a:fld>
            <a:endParaRPr lang="en-IN"/>
          </a:p>
        </p:txBody>
      </p:sp>
      <p:sp>
        <p:nvSpPr>
          <p:cNvPr id="6" name="Footer Placeholder 5">
            <a:extLst>
              <a:ext uri="{FF2B5EF4-FFF2-40B4-BE49-F238E27FC236}">
                <a16:creationId xmlns:a16="http://schemas.microsoft.com/office/drawing/2014/main" id="{910183EE-149D-2CA0-7698-2DC4A7899F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6A8A54-2584-902D-B141-C9888BFF84EE}"/>
              </a:ext>
            </a:extLst>
          </p:cNvPr>
          <p:cNvSpPr>
            <a:spLocks noGrp="1"/>
          </p:cNvSpPr>
          <p:nvPr>
            <p:ph type="sldNum" sz="quarter" idx="12"/>
          </p:nvPr>
        </p:nvSpPr>
        <p:spPr/>
        <p:txBody>
          <a:bodyPr/>
          <a:lstStyle/>
          <a:p>
            <a:fld id="{63954A7F-B64C-4A83-8979-E781ABF28570}" type="slidenum">
              <a:rPr lang="en-IN" smtClean="0"/>
              <a:t>‹#›</a:t>
            </a:fld>
            <a:endParaRPr lang="en-IN"/>
          </a:p>
        </p:txBody>
      </p:sp>
    </p:spTree>
    <p:extLst>
      <p:ext uri="{BB962C8B-B14F-4D97-AF65-F5344CB8AC3E}">
        <p14:creationId xmlns:p14="http://schemas.microsoft.com/office/powerpoint/2010/main" val="130033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8F0E-A03C-3F29-A286-8CC7211A1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34235C-B5C6-D83A-BA89-14F391999A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BFD2F7-0257-C769-FFE3-1DD6CAD83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3A4DB9-EFCC-1C3D-EB29-4F29DDC67432}"/>
              </a:ext>
            </a:extLst>
          </p:cNvPr>
          <p:cNvSpPr>
            <a:spLocks noGrp="1"/>
          </p:cNvSpPr>
          <p:nvPr>
            <p:ph type="dt" sz="half" idx="10"/>
          </p:nvPr>
        </p:nvSpPr>
        <p:spPr/>
        <p:txBody>
          <a:bodyPr/>
          <a:lstStyle/>
          <a:p>
            <a:fld id="{A2923E79-0067-4958-BF38-134E4E3B49EA}" type="datetimeFigureOut">
              <a:rPr lang="en-IN" smtClean="0"/>
              <a:t>04-04-2023</a:t>
            </a:fld>
            <a:endParaRPr lang="en-IN"/>
          </a:p>
        </p:txBody>
      </p:sp>
      <p:sp>
        <p:nvSpPr>
          <p:cNvPr id="6" name="Footer Placeholder 5">
            <a:extLst>
              <a:ext uri="{FF2B5EF4-FFF2-40B4-BE49-F238E27FC236}">
                <a16:creationId xmlns:a16="http://schemas.microsoft.com/office/drawing/2014/main" id="{5BCF2493-82A4-BAEC-1804-2B396AD589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A19BDF-8054-5C5B-6667-BEDC3442C2A2}"/>
              </a:ext>
            </a:extLst>
          </p:cNvPr>
          <p:cNvSpPr>
            <a:spLocks noGrp="1"/>
          </p:cNvSpPr>
          <p:nvPr>
            <p:ph type="sldNum" sz="quarter" idx="12"/>
          </p:nvPr>
        </p:nvSpPr>
        <p:spPr/>
        <p:txBody>
          <a:bodyPr/>
          <a:lstStyle/>
          <a:p>
            <a:fld id="{63954A7F-B64C-4A83-8979-E781ABF28570}" type="slidenum">
              <a:rPr lang="en-IN" smtClean="0"/>
              <a:t>‹#›</a:t>
            </a:fld>
            <a:endParaRPr lang="en-IN"/>
          </a:p>
        </p:txBody>
      </p:sp>
    </p:spTree>
    <p:extLst>
      <p:ext uri="{BB962C8B-B14F-4D97-AF65-F5344CB8AC3E}">
        <p14:creationId xmlns:p14="http://schemas.microsoft.com/office/powerpoint/2010/main" val="3875435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58819D-F558-C545-BDA0-CD689E465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ED8556-246A-0ECF-9849-735D5FEDA3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2E419E-C0F5-3610-F2BC-F7B42B49D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23E79-0067-4958-BF38-134E4E3B49EA}" type="datetimeFigureOut">
              <a:rPr lang="en-IN" smtClean="0"/>
              <a:t>04-04-2023</a:t>
            </a:fld>
            <a:endParaRPr lang="en-IN"/>
          </a:p>
        </p:txBody>
      </p:sp>
      <p:sp>
        <p:nvSpPr>
          <p:cNvPr id="5" name="Footer Placeholder 4">
            <a:extLst>
              <a:ext uri="{FF2B5EF4-FFF2-40B4-BE49-F238E27FC236}">
                <a16:creationId xmlns:a16="http://schemas.microsoft.com/office/drawing/2014/main" id="{E4BB6C0B-091F-AA78-969A-4280DCD055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D7F80C-4C1A-E444-D953-CC6904266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954A7F-B64C-4A83-8979-E781ABF28570}" type="slidenum">
              <a:rPr lang="en-IN" smtClean="0"/>
              <a:t>‹#›</a:t>
            </a:fld>
            <a:endParaRPr lang="en-IN"/>
          </a:p>
        </p:txBody>
      </p:sp>
    </p:spTree>
    <p:extLst>
      <p:ext uri="{BB962C8B-B14F-4D97-AF65-F5344CB8AC3E}">
        <p14:creationId xmlns:p14="http://schemas.microsoft.com/office/powerpoint/2010/main" val="1221588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8E0B41-6F0D-2EC7-BC83-6EB45ED7E057}"/>
              </a:ext>
            </a:extLst>
          </p:cNvPr>
          <p:cNvSpPr txBox="1"/>
          <p:nvPr/>
        </p:nvSpPr>
        <p:spPr>
          <a:xfrm>
            <a:off x="3595202" y="942173"/>
            <a:ext cx="4292081" cy="769441"/>
          </a:xfrm>
          <a:prstGeom prst="rect">
            <a:avLst/>
          </a:prstGeom>
          <a:noFill/>
        </p:spPr>
        <p:txBody>
          <a:bodyPr wrap="square" rtlCol="0">
            <a:spAutoFit/>
          </a:bodyPr>
          <a:lstStyle/>
          <a:p>
            <a:r>
              <a:rPr lang="en-US" sz="4400" dirty="0">
                <a:highlight>
                  <a:srgbClr val="808080"/>
                </a:highlight>
              </a:rPr>
              <a:t>Capstone Project</a:t>
            </a:r>
            <a:endParaRPr lang="en-IN" sz="4400" dirty="0">
              <a:highlight>
                <a:srgbClr val="808080"/>
              </a:highlight>
            </a:endParaRPr>
          </a:p>
        </p:txBody>
      </p:sp>
      <p:sp>
        <p:nvSpPr>
          <p:cNvPr id="3" name="TextBox 2">
            <a:extLst>
              <a:ext uri="{FF2B5EF4-FFF2-40B4-BE49-F238E27FC236}">
                <a16:creationId xmlns:a16="http://schemas.microsoft.com/office/drawing/2014/main" id="{2A85F636-ECF2-8ADE-58FF-41F11D6AD2CB}"/>
              </a:ext>
            </a:extLst>
          </p:cNvPr>
          <p:cNvSpPr txBox="1"/>
          <p:nvPr/>
        </p:nvSpPr>
        <p:spPr>
          <a:xfrm>
            <a:off x="3051110" y="1927056"/>
            <a:ext cx="5868955" cy="646331"/>
          </a:xfrm>
          <a:prstGeom prst="rect">
            <a:avLst/>
          </a:prstGeom>
          <a:noFill/>
        </p:spPr>
        <p:txBody>
          <a:bodyPr wrap="square" rtlCol="0">
            <a:spAutoFit/>
          </a:bodyPr>
          <a:lstStyle/>
          <a:p>
            <a:r>
              <a:rPr lang="en-US" sz="3600" dirty="0">
                <a:solidFill>
                  <a:srgbClr val="C00000"/>
                </a:solidFill>
              </a:rPr>
              <a:t>Mobile Price Range Prediction</a:t>
            </a:r>
            <a:endParaRPr lang="en-IN" sz="3600" dirty="0">
              <a:solidFill>
                <a:srgbClr val="C00000"/>
              </a:solidFill>
            </a:endParaRPr>
          </a:p>
        </p:txBody>
      </p:sp>
      <p:sp>
        <p:nvSpPr>
          <p:cNvPr id="4" name="TextBox 3">
            <a:extLst>
              <a:ext uri="{FF2B5EF4-FFF2-40B4-BE49-F238E27FC236}">
                <a16:creationId xmlns:a16="http://schemas.microsoft.com/office/drawing/2014/main" id="{D72059C2-2C49-CD46-CB8F-8584637FBA57}"/>
              </a:ext>
            </a:extLst>
          </p:cNvPr>
          <p:cNvSpPr txBox="1"/>
          <p:nvPr/>
        </p:nvSpPr>
        <p:spPr>
          <a:xfrm>
            <a:off x="5181600" y="3699839"/>
            <a:ext cx="1343608" cy="584775"/>
          </a:xfrm>
          <a:prstGeom prst="rect">
            <a:avLst/>
          </a:prstGeom>
          <a:noFill/>
        </p:spPr>
        <p:txBody>
          <a:bodyPr wrap="square" rtlCol="0">
            <a:spAutoFit/>
          </a:bodyPr>
          <a:lstStyle/>
          <a:p>
            <a:r>
              <a:rPr lang="en-US" sz="3200" dirty="0">
                <a:solidFill>
                  <a:srgbClr val="C00000"/>
                </a:solidFill>
              </a:rPr>
              <a:t>By</a:t>
            </a:r>
            <a:endParaRPr lang="en-IN" sz="3200" dirty="0">
              <a:solidFill>
                <a:srgbClr val="C00000"/>
              </a:solidFill>
            </a:endParaRPr>
          </a:p>
        </p:txBody>
      </p:sp>
      <p:sp>
        <p:nvSpPr>
          <p:cNvPr id="5" name="TextBox 4">
            <a:extLst>
              <a:ext uri="{FF2B5EF4-FFF2-40B4-BE49-F238E27FC236}">
                <a16:creationId xmlns:a16="http://schemas.microsoft.com/office/drawing/2014/main" id="{3313735D-8997-0848-3A26-1D921C937E34}"/>
              </a:ext>
            </a:extLst>
          </p:cNvPr>
          <p:cNvSpPr txBox="1"/>
          <p:nvPr/>
        </p:nvSpPr>
        <p:spPr>
          <a:xfrm>
            <a:off x="4224630" y="4408715"/>
            <a:ext cx="2584580" cy="707886"/>
          </a:xfrm>
          <a:prstGeom prst="rect">
            <a:avLst/>
          </a:prstGeom>
          <a:noFill/>
        </p:spPr>
        <p:txBody>
          <a:bodyPr wrap="square" rtlCol="0">
            <a:spAutoFit/>
          </a:bodyPr>
          <a:lstStyle/>
          <a:p>
            <a:r>
              <a:rPr lang="en-US" sz="4000" dirty="0">
                <a:solidFill>
                  <a:srgbClr val="0070C0"/>
                </a:solidFill>
              </a:rPr>
              <a:t>Ankur Nain</a:t>
            </a:r>
            <a:endParaRPr lang="en-IN" sz="4000" dirty="0">
              <a:solidFill>
                <a:srgbClr val="0070C0"/>
              </a:solidFill>
            </a:endParaRPr>
          </a:p>
        </p:txBody>
      </p:sp>
      <p:sp>
        <p:nvSpPr>
          <p:cNvPr id="6" name="TextBox 5">
            <a:extLst>
              <a:ext uri="{FF2B5EF4-FFF2-40B4-BE49-F238E27FC236}">
                <a16:creationId xmlns:a16="http://schemas.microsoft.com/office/drawing/2014/main" id="{6071116A-B9F6-FF8A-1E55-2D582EF31157}"/>
              </a:ext>
            </a:extLst>
          </p:cNvPr>
          <p:cNvSpPr txBox="1"/>
          <p:nvPr/>
        </p:nvSpPr>
        <p:spPr>
          <a:xfrm>
            <a:off x="4525346" y="2788829"/>
            <a:ext cx="3060441" cy="584775"/>
          </a:xfrm>
          <a:prstGeom prst="rect">
            <a:avLst/>
          </a:prstGeom>
          <a:noFill/>
        </p:spPr>
        <p:txBody>
          <a:bodyPr wrap="square" rtlCol="0">
            <a:spAutoFit/>
          </a:bodyPr>
          <a:lstStyle/>
          <a:p>
            <a:r>
              <a:rPr lang="en-US" sz="3200" dirty="0">
                <a:solidFill>
                  <a:srgbClr val="C00000"/>
                </a:solidFill>
              </a:rPr>
              <a:t>Classification</a:t>
            </a:r>
            <a:endParaRPr lang="en-IN" sz="3200" dirty="0">
              <a:solidFill>
                <a:srgbClr val="C00000"/>
              </a:solidFill>
            </a:endParaRPr>
          </a:p>
        </p:txBody>
      </p:sp>
    </p:spTree>
    <p:extLst>
      <p:ext uri="{BB962C8B-B14F-4D97-AF65-F5344CB8AC3E}">
        <p14:creationId xmlns:p14="http://schemas.microsoft.com/office/powerpoint/2010/main" val="3385088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04045C-05D8-EB33-21BC-CF68530E36AF}"/>
              </a:ext>
            </a:extLst>
          </p:cNvPr>
          <p:cNvSpPr txBox="1"/>
          <p:nvPr/>
        </p:nvSpPr>
        <p:spPr>
          <a:xfrm>
            <a:off x="4982546" y="307024"/>
            <a:ext cx="3592286" cy="523220"/>
          </a:xfrm>
          <a:prstGeom prst="rect">
            <a:avLst/>
          </a:prstGeom>
          <a:noFill/>
        </p:spPr>
        <p:txBody>
          <a:bodyPr wrap="square" rtlCol="0">
            <a:spAutoFit/>
          </a:bodyPr>
          <a:lstStyle/>
          <a:p>
            <a:r>
              <a:rPr lang="en-US" sz="2800" dirty="0">
                <a:solidFill>
                  <a:srgbClr val="C00000"/>
                </a:solidFill>
              </a:rPr>
              <a:t>4G and 3G</a:t>
            </a:r>
            <a:endParaRPr lang="en-IN" sz="2800" dirty="0">
              <a:solidFill>
                <a:srgbClr val="C00000"/>
              </a:solidFill>
            </a:endParaRPr>
          </a:p>
        </p:txBody>
      </p:sp>
      <p:pic>
        <p:nvPicPr>
          <p:cNvPr id="6" name="Picture 5">
            <a:extLst>
              <a:ext uri="{FF2B5EF4-FFF2-40B4-BE49-F238E27FC236}">
                <a16:creationId xmlns:a16="http://schemas.microsoft.com/office/drawing/2014/main" id="{12DA90CA-0FAF-6BD5-029E-BCE6FCA74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35" y="1194139"/>
            <a:ext cx="5816965" cy="3713763"/>
          </a:xfrm>
          <a:prstGeom prst="rect">
            <a:avLst/>
          </a:prstGeom>
        </p:spPr>
      </p:pic>
      <p:pic>
        <p:nvPicPr>
          <p:cNvPr id="8" name="Picture 7">
            <a:extLst>
              <a:ext uri="{FF2B5EF4-FFF2-40B4-BE49-F238E27FC236}">
                <a16:creationId xmlns:a16="http://schemas.microsoft.com/office/drawing/2014/main" id="{C95FE324-4A5B-D293-5A55-40BB1B120B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561" y="932881"/>
            <a:ext cx="5599251" cy="3975021"/>
          </a:xfrm>
          <a:prstGeom prst="rect">
            <a:avLst/>
          </a:prstGeom>
        </p:spPr>
      </p:pic>
      <p:sp>
        <p:nvSpPr>
          <p:cNvPr id="9" name="TextBox 8">
            <a:extLst>
              <a:ext uri="{FF2B5EF4-FFF2-40B4-BE49-F238E27FC236}">
                <a16:creationId xmlns:a16="http://schemas.microsoft.com/office/drawing/2014/main" id="{60728449-319E-8DBA-BBA8-BB1F095F908A}"/>
              </a:ext>
            </a:extLst>
          </p:cNvPr>
          <p:cNvSpPr txBox="1"/>
          <p:nvPr/>
        </p:nvSpPr>
        <p:spPr>
          <a:xfrm>
            <a:off x="2230016" y="5337110"/>
            <a:ext cx="8462866" cy="646331"/>
          </a:xfrm>
          <a:prstGeom prst="rect">
            <a:avLst/>
          </a:prstGeom>
          <a:noFill/>
        </p:spPr>
        <p:txBody>
          <a:bodyPr wrap="square" rtlCol="0">
            <a:spAutoFit/>
          </a:bodyPr>
          <a:lstStyle/>
          <a:p>
            <a:r>
              <a:rPr lang="en-US" dirty="0"/>
              <a:t>52.1% of the phones support 4G  and 76.2% of phones support 3_G features ‘</a:t>
            </a:r>
            <a:r>
              <a:rPr lang="en-US" dirty="0" err="1"/>
              <a:t>three_g’play</a:t>
            </a:r>
            <a:r>
              <a:rPr lang="en-US" dirty="0"/>
              <a:t> an important feature in prediction.</a:t>
            </a:r>
            <a:endParaRPr lang="en-IN" dirty="0"/>
          </a:p>
        </p:txBody>
      </p:sp>
    </p:spTree>
    <p:extLst>
      <p:ext uri="{BB962C8B-B14F-4D97-AF65-F5344CB8AC3E}">
        <p14:creationId xmlns:p14="http://schemas.microsoft.com/office/powerpoint/2010/main" val="70647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AE636B-DA1B-BBB3-499C-76AAA88F493C}"/>
              </a:ext>
            </a:extLst>
          </p:cNvPr>
          <p:cNvSpPr txBox="1"/>
          <p:nvPr/>
        </p:nvSpPr>
        <p:spPr>
          <a:xfrm>
            <a:off x="625150" y="195943"/>
            <a:ext cx="3051110" cy="584775"/>
          </a:xfrm>
          <a:prstGeom prst="rect">
            <a:avLst/>
          </a:prstGeom>
          <a:noFill/>
        </p:spPr>
        <p:txBody>
          <a:bodyPr wrap="square" rtlCol="0">
            <a:spAutoFit/>
          </a:bodyPr>
          <a:lstStyle/>
          <a:p>
            <a:r>
              <a:rPr lang="en-US" sz="3200" dirty="0">
                <a:solidFill>
                  <a:srgbClr val="C00000"/>
                </a:solidFill>
              </a:rPr>
              <a:t>Heat Map</a:t>
            </a:r>
            <a:endParaRPr lang="en-IN" sz="3200" dirty="0">
              <a:solidFill>
                <a:srgbClr val="C00000"/>
              </a:solidFill>
            </a:endParaRPr>
          </a:p>
        </p:txBody>
      </p:sp>
      <p:pic>
        <p:nvPicPr>
          <p:cNvPr id="4" name="Picture 3">
            <a:extLst>
              <a:ext uri="{FF2B5EF4-FFF2-40B4-BE49-F238E27FC236}">
                <a16:creationId xmlns:a16="http://schemas.microsoft.com/office/drawing/2014/main" id="{23BDC1E5-1FA8-AED9-21A4-DE0C44D03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6920" y="634482"/>
            <a:ext cx="6835080" cy="6223518"/>
          </a:xfrm>
          <a:prstGeom prst="rect">
            <a:avLst/>
          </a:prstGeom>
        </p:spPr>
      </p:pic>
      <p:sp>
        <p:nvSpPr>
          <p:cNvPr id="5" name="TextBox 4">
            <a:extLst>
              <a:ext uri="{FF2B5EF4-FFF2-40B4-BE49-F238E27FC236}">
                <a16:creationId xmlns:a16="http://schemas.microsoft.com/office/drawing/2014/main" id="{08BB9B8D-840F-62F3-697A-3517E41F92D6}"/>
              </a:ext>
            </a:extLst>
          </p:cNvPr>
          <p:cNvSpPr txBox="1"/>
          <p:nvPr/>
        </p:nvSpPr>
        <p:spPr>
          <a:xfrm>
            <a:off x="625150" y="780718"/>
            <a:ext cx="4348065" cy="6186309"/>
          </a:xfrm>
          <a:prstGeom prst="rect">
            <a:avLst/>
          </a:prstGeom>
          <a:noFill/>
        </p:spPr>
        <p:txBody>
          <a:bodyPr wrap="square" rtlCol="0">
            <a:spAutoFit/>
          </a:bodyPr>
          <a:lstStyle/>
          <a:p>
            <a:pPr marL="285750" indent="-285750" algn="l">
              <a:buFont typeface="Wingdings" panose="05000000000000000000" pitchFamily="2" charset="2"/>
              <a:buChar char="q"/>
            </a:pPr>
            <a:r>
              <a:rPr lang="en-US" b="0" i="0" dirty="0">
                <a:effectLst/>
                <a:latin typeface="Roboto" panose="02000000000000000000" pitchFamily="2" charset="0"/>
              </a:rPr>
              <a:t>RAM and </a:t>
            </a:r>
            <a:r>
              <a:rPr lang="en-US" b="0" i="0" dirty="0" err="1">
                <a:effectLst/>
                <a:latin typeface="Roboto" panose="02000000000000000000" pitchFamily="2" charset="0"/>
              </a:rPr>
              <a:t>price_range</a:t>
            </a:r>
            <a:r>
              <a:rPr lang="en-US" b="0" i="0" dirty="0">
                <a:effectLst/>
                <a:latin typeface="Roboto" panose="02000000000000000000" pitchFamily="2" charset="0"/>
              </a:rPr>
              <a:t> shows high correlation which is a good sign, it signifies that RAM will play major deciding factor in estimating the price range.</a:t>
            </a:r>
          </a:p>
          <a:p>
            <a:pPr marL="285750" indent="-285750" algn="l">
              <a:buFont typeface="Wingdings" panose="05000000000000000000" pitchFamily="2" charset="2"/>
              <a:buChar char="q"/>
            </a:pPr>
            <a:r>
              <a:rPr lang="en-US" b="0" i="0" dirty="0">
                <a:effectLst/>
                <a:latin typeface="Roboto" panose="02000000000000000000" pitchFamily="2" charset="0"/>
              </a:rPr>
              <a:t>There is some collinearity in feature pairs ('pc', 'fc') and ('</a:t>
            </a:r>
            <a:r>
              <a:rPr lang="en-US" b="0" i="0" dirty="0" err="1">
                <a:effectLst/>
                <a:latin typeface="Roboto" panose="02000000000000000000" pitchFamily="2" charset="0"/>
              </a:rPr>
              <a:t>px_width</a:t>
            </a:r>
            <a:r>
              <a:rPr lang="en-US" b="0" i="0" dirty="0">
                <a:effectLst/>
                <a:latin typeface="Roboto" panose="02000000000000000000" pitchFamily="2" charset="0"/>
              </a:rPr>
              <a:t>', '</a:t>
            </a:r>
            <a:r>
              <a:rPr lang="en-US" b="0" i="0" dirty="0" err="1">
                <a:effectLst/>
                <a:latin typeface="Roboto" panose="02000000000000000000" pitchFamily="2" charset="0"/>
              </a:rPr>
              <a:t>px_height</a:t>
            </a:r>
            <a:r>
              <a:rPr lang="en-US" b="0" i="0" dirty="0">
                <a:effectLst/>
                <a:latin typeface="Roboto" panose="02000000000000000000" pitchFamily="2" charset="0"/>
              </a:rPr>
              <a:t>'). Both correlations are justified since there are good chances that if front camera of a phone is good, the back camera would also be good.</a:t>
            </a:r>
          </a:p>
          <a:p>
            <a:pPr marL="285750" indent="-285750" algn="l">
              <a:buFont typeface="Wingdings" panose="05000000000000000000" pitchFamily="2" charset="2"/>
              <a:buChar char="q"/>
            </a:pPr>
            <a:r>
              <a:rPr lang="en-US" b="0" i="0" dirty="0">
                <a:effectLst/>
                <a:latin typeface="Roboto" panose="02000000000000000000" pitchFamily="2" charset="0"/>
              </a:rPr>
              <a:t>Also, if </a:t>
            </a:r>
            <a:r>
              <a:rPr lang="en-US" b="0" i="0" dirty="0" err="1">
                <a:effectLst/>
                <a:latin typeface="Roboto" panose="02000000000000000000" pitchFamily="2" charset="0"/>
              </a:rPr>
              <a:t>px_height</a:t>
            </a:r>
            <a:r>
              <a:rPr lang="en-US" b="0" i="0" dirty="0">
                <a:effectLst/>
                <a:latin typeface="Roboto" panose="02000000000000000000" pitchFamily="2" charset="0"/>
              </a:rPr>
              <a:t> increases, pixel width also increases, that means the overall pixels in the screen. We can replace these two features with one feature. Front Camera megapixels and Primary camera megapixels are different entities despite of showing </a:t>
            </a:r>
            <a:r>
              <a:rPr lang="en-US" b="0" i="0" dirty="0" err="1">
                <a:effectLst/>
                <a:latin typeface="Roboto" panose="02000000000000000000" pitchFamily="2" charset="0"/>
              </a:rPr>
              <a:t>colinearity</a:t>
            </a:r>
            <a:r>
              <a:rPr lang="en-US" b="0" i="0" dirty="0">
                <a:effectLst/>
                <a:latin typeface="Roboto" panose="02000000000000000000" pitchFamily="2" charset="0"/>
              </a:rPr>
              <a:t>. So we'll be keeping them as they are</a:t>
            </a:r>
          </a:p>
          <a:p>
            <a:endParaRPr lang="en-IN" dirty="0"/>
          </a:p>
        </p:txBody>
      </p:sp>
    </p:spTree>
    <p:extLst>
      <p:ext uri="{BB962C8B-B14F-4D97-AF65-F5344CB8AC3E}">
        <p14:creationId xmlns:p14="http://schemas.microsoft.com/office/powerpoint/2010/main" val="896199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063E62-1B81-7576-3300-03DD7A921B9F}"/>
              </a:ext>
            </a:extLst>
          </p:cNvPr>
          <p:cNvSpPr txBox="1"/>
          <p:nvPr/>
        </p:nvSpPr>
        <p:spPr>
          <a:xfrm>
            <a:off x="335902" y="1133668"/>
            <a:ext cx="5103845" cy="584775"/>
          </a:xfrm>
          <a:prstGeom prst="rect">
            <a:avLst/>
          </a:prstGeom>
          <a:noFill/>
        </p:spPr>
        <p:txBody>
          <a:bodyPr wrap="square" rtlCol="0">
            <a:spAutoFit/>
          </a:bodyPr>
          <a:lstStyle/>
          <a:p>
            <a:pPr marL="457200" indent="-457200">
              <a:buFont typeface="Wingdings" panose="05000000000000000000" pitchFamily="2" charset="2"/>
              <a:buChar char="v"/>
            </a:pPr>
            <a:r>
              <a:rPr lang="en-IN" sz="3200" dirty="0">
                <a:solidFill>
                  <a:srgbClr val="C00000"/>
                </a:solidFill>
              </a:rPr>
              <a:t>ML Algorithms</a:t>
            </a:r>
          </a:p>
        </p:txBody>
      </p:sp>
      <p:sp>
        <p:nvSpPr>
          <p:cNvPr id="3" name="TextBox 2">
            <a:extLst>
              <a:ext uri="{FF2B5EF4-FFF2-40B4-BE49-F238E27FC236}">
                <a16:creationId xmlns:a16="http://schemas.microsoft.com/office/drawing/2014/main" id="{A1F75AFE-1089-D621-6B18-70F065651315}"/>
              </a:ext>
            </a:extLst>
          </p:cNvPr>
          <p:cNvSpPr txBox="1"/>
          <p:nvPr/>
        </p:nvSpPr>
        <p:spPr>
          <a:xfrm>
            <a:off x="1082351" y="1875453"/>
            <a:ext cx="4357396" cy="2246769"/>
          </a:xfrm>
          <a:prstGeom prst="rect">
            <a:avLst/>
          </a:prstGeom>
          <a:noFill/>
        </p:spPr>
        <p:txBody>
          <a:bodyPr wrap="square" rtlCol="0">
            <a:spAutoFit/>
          </a:bodyPr>
          <a:lstStyle/>
          <a:p>
            <a:pPr marL="342900" indent="-342900">
              <a:buFont typeface="+mj-lt"/>
              <a:buAutoNum type="alphaUcPeriod"/>
            </a:pPr>
            <a:r>
              <a:rPr lang="en-IN" sz="2800" dirty="0"/>
              <a:t>Logistic regression.</a:t>
            </a:r>
          </a:p>
          <a:p>
            <a:pPr marL="342900" indent="-342900">
              <a:buFont typeface="+mj-lt"/>
              <a:buAutoNum type="alphaUcPeriod"/>
            </a:pPr>
            <a:r>
              <a:rPr lang="en-IN" sz="2800" dirty="0"/>
              <a:t>Decision tree.</a:t>
            </a:r>
          </a:p>
          <a:p>
            <a:pPr marL="342900" indent="-342900">
              <a:buFont typeface="+mj-lt"/>
              <a:buAutoNum type="alphaUcPeriod"/>
            </a:pPr>
            <a:r>
              <a:rPr lang="en-IN" sz="2800" dirty="0"/>
              <a:t>Random forest classification.</a:t>
            </a:r>
          </a:p>
          <a:p>
            <a:pPr marL="342900" indent="-342900">
              <a:buFont typeface="+mj-lt"/>
              <a:buAutoNum type="alphaUcPeriod"/>
            </a:pPr>
            <a:r>
              <a:rPr lang="en-IN" sz="2800" dirty="0" err="1"/>
              <a:t>XGboost</a:t>
            </a:r>
            <a:r>
              <a:rPr lang="en-IN" sz="2800" dirty="0"/>
              <a:t>.</a:t>
            </a:r>
          </a:p>
        </p:txBody>
      </p:sp>
    </p:spTree>
    <p:extLst>
      <p:ext uri="{BB962C8B-B14F-4D97-AF65-F5344CB8AC3E}">
        <p14:creationId xmlns:p14="http://schemas.microsoft.com/office/powerpoint/2010/main" val="1949157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A60C2-DBE8-9249-64D3-F69789AD8A47}"/>
              </a:ext>
            </a:extLst>
          </p:cNvPr>
          <p:cNvSpPr txBox="1"/>
          <p:nvPr/>
        </p:nvSpPr>
        <p:spPr>
          <a:xfrm>
            <a:off x="244150" y="513184"/>
            <a:ext cx="4217437" cy="646331"/>
          </a:xfrm>
          <a:prstGeom prst="rect">
            <a:avLst/>
          </a:prstGeom>
          <a:noFill/>
        </p:spPr>
        <p:txBody>
          <a:bodyPr wrap="square" rtlCol="0">
            <a:spAutoFit/>
          </a:bodyPr>
          <a:lstStyle/>
          <a:p>
            <a:r>
              <a:rPr lang="en-IN" sz="3600" dirty="0">
                <a:solidFill>
                  <a:srgbClr val="C00000"/>
                </a:solidFill>
              </a:rPr>
              <a:t>Logistic regression</a:t>
            </a:r>
          </a:p>
        </p:txBody>
      </p:sp>
      <p:sp>
        <p:nvSpPr>
          <p:cNvPr id="3" name="TextBox 2">
            <a:extLst>
              <a:ext uri="{FF2B5EF4-FFF2-40B4-BE49-F238E27FC236}">
                <a16:creationId xmlns:a16="http://schemas.microsoft.com/office/drawing/2014/main" id="{CCB19E10-F4FD-CF0E-9FC6-BA5310A213E6}"/>
              </a:ext>
            </a:extLst>
          </p:cNvPr>
          <p:cNvSpPr txBox="1"/>
          <p:nvPr/>
        </p:nvSpPr>
        <p:spPr>
          <a:xfrm>
            <a:off x="244150" y="1625648"/>
            <a:ext cx="3172408" cy="830997"/>
          </a:xfrm>
          <a:prstGeom prst="rect">
            <a:avLst/>
          </a:prstGeom>
          <a:noFill/>
        </p:spPr>
        <p:txBody>
          <a:bodyPr wrap="square" rtlCol="0">
            <a:spAutoFit/>
          </a:bodyPr>
          <a:lstStyle/>
          <a:p>
            <a:r>
              <a:rPr lang="en-IN" sz="2400" dirty="0" err="1"/>
              <a:t>Train_accuracy</a:t>
            </a:r>
            <a:r>
              <a:rPr lang="en-IN" sz="2400" dirty="0"/>
              <a:t>: 92%</a:t>
            </a:r>
          </a:p>
          <a:p>
            <a:r>
              <a:rPr lang="en-IN" sz="2400" dirty="0" err="1"/>
              <a:t>Test_accuracy</a:t>
            </a:r>
            <a:r>
              <a:rPr lang="en-IN" sz="2400" dirty="0"/>
              <a:t>: 90%</a:t>
            </a:r>
          </a:p>
        </p:txBody>
      </p:sp>
      <p:sp>
        <p:nvSpPr>
          <p:cNvPr id="4" name="TextBox 3">
            <a:extLst>
              <a:ext uri="{FF2B5EF4-FFF2-40B4-BE49-F238E27FC236}">
                <a16:creationId xmlns:a16="http://schemas.microsoft.com/office/drawing/2014/main" id="{26FCDB00-3076-DD8F-CDD6-C4C2CDE4FA51}"/>
              </a:ext>
            </a:extLst>
          </p:cNvPr>
          <p:cNvSpPr txBox="1"/>
          <p:nvPr/>
        </p:nvSpPr>
        <p:spPr>
          <a:xfrm>
            <a:off x="1166327" y="2985796"/>
            <a:ext cx="4929673" cy="3116424"/>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0EB37E66-A19B-66BC-2D1E-528B6440A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50" y="2519663"/>
            <a:ext cx="6963747" cy="4048690"/>
          </a:xfrm>
          <a:prstGeom prst="rect">
            <a:avLst/>
          </a:prstGeom>
        </p:spPr>
      </p:pic>
    </p:spTree>
    <p:extLst>
      <p:ext uri="{BB962C8B-B14F-4D97-AF65-F5344CB8AC3E}">
        <p14:creationId xmlns:p14="http://schemas.microsoft.com/office/powerpoint/2010/main" val="3089794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16715E-20D2-5B4C-A123-8EDEC0496635}"/>
              </a:ext>
            </a:extLst>
          </p:cNvPr>
          <p:cNvSpPr txBox="1"/>
          <p:nvPr/>
        </p:nvSpPr>
        <p:spPr>
          <a:xfrm>
            <a:off x="503853" y="326571"/>
            <a:ext cx="7128588" cy="584775"/>
          </a:xfrm>
          <a:prstGeom prst="rect">
            <a:avLst/>
          </a:prstGeom>
          <a:noFill/>
        </p:spPr>
        <p:txBody>
          <a:bodyPr wrap="square" rtlCol="0">
            <a:spAutoFit/>
          </a:bodyPr>
          <a:lstStyle/>
          <a:p>
            <a:r>
              <a:rPr lang="en-US" sz="3200" dirty="0">
                <a:solidFill>
                  <a:srgbClr val="C00000"/>
                </a:solidFill>
              </a:rPr>
              <a:t>Decision tree with Hypermeter tuning</a:t>
            </a:r>
            <a:endParaRPr lang="en-IN" sz="3200" dirty="0">
              <a:solidFill>
                <a:srgbClr val="C00000"/>
              </a:solidFill>
            </a:endParaRPr>
          </a:p>
        </p:txBody>
      </p:sp>
      <p:pic>
        <p:nvPicPr>
          <p:cNvPr id="4" name="Picture 3">
            <a:extLst>
              <a:ext uri="{FF2B5EF4-FFF2-40B4-BE49-F238E27FC236}">
                <a16:creationId xmlns:a16="http://schemas.microsoft.com/office/drawing/2014/main" id="{33F293DC-13A8-D9FB-E097-99F5CBDF0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09" y="2244581"/>
            <a:ext cx="5441782" cy="4286848"/>
          </a:xfrm>
          <a:prstGeom prst="rect">
            <a:avLst/>
          </a:prstGeom>
        </p:spPr>
      </p:pic>
      <p:pic>
        <p:nvPicPr>
          <p:cNvPr id="6" name="Picture 5">
            <a:extLst>
              <a:ext uri="{FF2B5EF4-FFF2-40B4-BE49-F238E27FC236}">
                <a16:creationId xmlns:a16="http://schemas.microsoft.com/office/drawing/2014/main" id="{7E50FB5D-AE60-8C35-79FD-963E3CCD3C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5874" y="1666221"/>
            <a:ext cx="4217361" cy="4865208"/>
          </a:xfrm>
          <a:prstGeom prst="rect">
            <a:avLst/>
          </a:prstGeom>
        </p:spPr>
      </p:pic>
      <p:sp>
        <p:nvSpPr>
          <p:cNvPr id="7" name="TextBox 6">
            <a:extLst>
              <a:ext uri="{FF2B5EF4-FFF2-40B4-BE49-F238E27FC236}">
                <a16:creationId xmlns:a16="http://schemas.microsoft.com/office/drawing/2014/main" id="{F919504C-DB8D-2BF0-F5FD-6D2ADBEC030D}"/>
              </a:ext>
            </a:extLst>
          </p:cNvPr>
          <p:cNvSpPr txBox="1"/>
          <p:nvPr/>
        </p:nvSpPr>
        <p:spPr>
          <a:xfrm>
            <a:off x="193909" y="1285576"/>
            <a:ext cx="3722914" cy="523220"/>
          </a:xfrm>
          <a:prstGeom prst="rect">
            <a:avLst/>
          </a:prstGeom>
          <a:noFill/>
        </p:spPr>
        <p:txBody>
          <a:bodyPr wrap="square" rtlCol="0">
            <a:spAutoFit/>
          </a:bodyPr>
          <a:lstStyle/>
          <a:p>
            <a:r>
              <a:rPr lang="en-US" sz="2800" dirty="0" err="1"/>
              <a:t>Test_accuracy</a:t>
            </a:r>
            <a:r>
              <a:rPr lang="en-US" sz="2800" dirty="0"/>
              <a:t> : 82%</a:t>
            </a:r>
            <a:endParaRPr lang="en-IN" sz="2800" dirty="0"/>
          </a:p>
        </p:txBody>
      </p:sp>
    </p:spTree>
    <p:extLst>
      <p:ext uri="{BB962C8B-B14F-4D97-AF65-F5344CB8AC3E}">
        <p14:creationId xmlns:p14="http://schemas.microsoft.com/office/powerpoint/2010/main" val="17144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868D96-30FC-B9F5-E17F-D49C67D55A74}"/>
              </a:ext>
            </a:extLst>
          </p:cNvPr>
          <p:cNvSpPr txBox="1"/>
          <p:nvPr/>
        </p:nvSpPr>
        <p:spPr>
          <a:xfrm>
            <a:off x="261257" y="345233"/>
            <a:ext cx="6251510" cy="523220"/>
          </a:xfrm>
          <a:prstGeom prst="rect">
            <a:avLst/>
          </a:prstGeom>
          <a:noFill/>
        </p:spPr>
        <p:txBody>
          <a:bodyPr wrap="square" rtlCol="0">
            <a:spAutoFit/>
          </a:bodyPr>
          <a:lstStyle/>
          <a:p>
            <a:r>
              <a:rPr lang="en-US" sz="2800" dirty="0" err="1">
                <a:solidFill>
                  <a:srgbClr val="C00000"/>
                </a:solidFill>
              </a:rPr>
              <a:t>XGboost</a:t>
            </a:r>
            <a:r>
              <a:rPr lang="en-US" sz="2800" dirty="0">
                <a:solidFill>
                  <a:srgbClr val="C00000"/>
                </a:solidFill>
              </a:rPr>
              <a:t>  with hyperparameter tunning</a:t>
            </a:r>
          </a:p>
        </p:txBody>
      </p:sp>
      <p:pic>
        <p:nvPicPr>
          <p:cNvPr id="4" name="Picture 3">
            <a:extLst>
              <a:ext uri="{FF2B5EF4-FFF2-40B4-BE49-F238E27FC236}">
                <a16:creationId xmlns:a16="http://schemas.microsoft.com/office/drawing/2014/main" id="{E8A3C33E-94C1-DBA5-F0EF-23FBF6688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5" y="2239347"/>
            <a:ext cx="5982535" cy="3633029"/>
          </a:xfrm>
          <a:prstGeom prst="rect">
            <a:avLst/>
          </a:prstGeom>
        </p:spPr>
      </p:pic>
      <p:pic>
        <p:nvPicPr>
          <p:cNvPr id="6" name="Picture 5">
            <a:extLst>
              <a:ext uri="{FF2B5EF4-FFF2-40B4-BE49-F238E27FC236}">
                <a16:creationId xmlns:a16="http://schemas.microsoft.com/office/drawing/2014/main" id="{F0E85CC4-1900-3579-834D-DC3ECA3AE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0478" y="1007168"/>
            <a:ext cx="4217361" cy="4865208"/>
          </a:xfrm>
          <a:prstGeom prst="rect">
            <a:avLst/>
          </a:prstGeom>
        </p:spPr>
      </p:pic>
      <p:sp>
        <p:nvSpPr>
          <p:cNvPr id="7" name="TextBox 6">
            <a:extLst>
              <a:ext uri="{FF2B5EF4-FFF2-40B4-BE49-F238E27FC236}">
                <a16:creationId xmlns:a16="http://schemas.microsoft.com/office/drawing/2014/main" id="{D85A22F8-4095-64C4-3818-790297EC7537}"/>
              </a:ext>
            </a:extLst>
          </p:cNvPr>
          <p:cNvSpPr txBox="1"/>
          <p:nvPr/>
        </p:nvSpPr>
        <p:spPr>
          <a:xfrm>
            <a:off x="113465" y="1306286"/>
            <a:ext cx="3228392" cy="369332"/>
          </a:xfrm>
          <a:prstGeom prst="rect">
            <a:avLst/>
          </a:prstGeom>
          <a:noFill/>
        </p:spPr>
        <p:txBody>
          <a:bodyPr wrap="square" rtlCol="0">
            <a:spAutoFit/>
          </a:bodyPr>
          <a:lstStyle/>
          <a:p>
            <a:r>
              <a:rPr lang="en-US" dirty="0"/>
              <a:t>Test _accuracy: 89%</a:t>
            </a:r>
            <a:endParaRPr lang="en-IN" dirty="0"/>
          </a:p>
        </p:txBody>
      </p:sp>
    </p:spTree>
    <p:extLst>
      <p:ext uri="{BB962C8B-B14F-4D97-AF65-F5344CB8AC3E}">
        <p14:creationId xmlns:p14="http://schemas.microsoft.com/office/powerpoint/2010/main" val="237371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36EA73-E73B-89DE-7594-F29D75D2B525}"/>
              </a:ext>
            </a:extLst>
          </p:cNvPr>
          <p:cNvSpPr txBox="1"/>
          <p:nvPr/>
        </p:nvSpPr>
        <p:spPr>
          <a:xfrm>
            <a:off x="998376" y="475861"/>
            <a:ext cx="4488024" cy="707886"/>
          </a:xfrm>
          <a:prstGeom prst="rect">
            <a:avLst/>
          </a:prstGeom>
          <a:noFill/>
        </p:spPr>
        <p:txBody>
          <a:bodyPr wrap="square" rtlCol="0">
            <a:spAutoFit/>
          </a:bodyPr>
          <a:lstStyle/>
          <a:p>
            <a:pPr marL="285750" indent="-285750">
              <a:buFont typeface="Wingdings" panose="05000000000000000000" pitchFamily="2" charset="2"/>
              <a:buChar char="v"/>
            </a:pPr>
            <a:r>
              <a:rPr lang="en-US" sz="4000" dirty="0">
                <a:solidFill>
                  <a:srgbClr val="C00000"/>
                </a:solidFill>
              </a:rPr>
              <a:t>Conclusion</a:t>
            </a:r>
            <a:endParaRPr lang="en-IN" sz="4000" dirty="0">
              <a:solidFill>
                <a:srgbClr val="C00000"/>
              </a:solidFill>
            </a:endParaRPr>
          </a:p>
        </p:txBody>
      </p:sp>
      <p:sp>
        <p:nvSpPr>
          <p:cNvPr id="3" name="TextBox 2">
            <a:extLst>
              <a:ext uri="{FF2B5EF4-FFF2-40B4-BE49-F238E27FC236}">
                <a16:creationId xmlns:a16="http://schemas.microsoft.com/office/drawing/2014/main" id="{154F6AE0-FF22-DC20-626D-FDD5062025C3}"/>
              </a:ext>
            </a:extLst>
          </p:cNvPr>
          <p:cNvSpPr txBox="1"/>
          <p:nvPr/>
        </p:nvSpPr>
        <p:spPr>
          <a:xfrm>
            <a:off x="1156996" y="1511559"/>
            <a:ext cx="10403633" cy="4062651"/>
          </a:xfrm>
          <a:prstGeom prst="rect">
            <a:avLst/>
          </a:prstGeom>
          <a:noFill/>
        </p:spPr>
        <p:txBody>
          <a:bodyPr wrap="square" rtlCol="0">
            <a:spAutoFit/>
          </a:bodyPr>
          <a:lstStyle/>
          <a:p>
            <a:pPr marL="285750" indent="-285750" algn="l">
              <a:buFont typeface="Arial" panose="020B0604020202020204" pitchFamily="34" charset="0"/>
              <a:buChar char="•"/>
            </a:pPr>
            <a:r>
              <a:rPr lang="en-US" sz="2400" b="0" i="0" dirty="0">
                <a:effectLst/>
                <a:latin typeface="Roboto" panose="02000000000000000000" pitchFamily="2" charset="0"/>
              </a:rPr>
              <a:t>from EDA we can see that here are mobile phones in 4 price ranges. the number of element is almost similar.</a:t>
            </a:r>
          </a:p>
          <a:p>
            <a:pPr marL="285750" indent="-285750" algn="l">
              <a:buFont typeface="Arial" panose="020B0604020202020204" pitchFamily="34" charset="0"/>
              <a:buChar char="•"/>
            </a:pPr>
            <a:r>
              <a:rPr lang="en-US" sz="2400" b="0" i="0" dirty="0">
                <a:effectLst/>
                <a:latin typeface="Roboto" panose="02000000000000000000" pitchFamily="2" charset="0"/>
              </a:rPr>
              <a:t>half the device have Bluetooth and half don't.</a:t>
            </a:r>
          </a:p>
          <a:p>
            <a:pPr marL="285750" indent="-285750" algn="l">
              <a:buFont typeface="Arial" panose="020B0604020202020204" pitchFamily="34" charset="0"/>
              <a:buChar char="•"/>
            </a:pPr>
            <a:r>
              <a:rPr lang="en-US" sz="2400" b="0" i="0" dirty="0">
                <a:effectLst/>
                <a:latin typeface="Roboto" panose="02000000000000000000" pitchFamily="2" charset="0"/>
              </a:rPr>
              <a:t>costly phones are lighter.</a:t>
            </a:r>
          </a:p>
          <a:p>
            <a:pPr marL="285750" indent="-285750" algn="l">
              <a:buFont typeface="Arial" panose="020B0604020202020204" pitchFamily="34" charset="0"/>
              <a:buChar char="•"/>
            </a:pPr>
            <a:r>
              <a:rPr lang="en-US" sz="2400" b="0" i="0" dirty="0">
                <a:effectLst/>
                <a:latin typeface="Roboto" panose="02000000000000000000" pitchFamily="2" charset="0"/>
              </a:rPr>
              <a:t>RAM battery power ,pixels played more </a:t>
            </a:r>
            <a:r>
              <a:rPr lang="en-US" sz="2400" b="0" i="0" dirty="0" err="1">
                <a:effectLst/>
                <a:latin typeface="Roboto" panose="02000000000000000000" pitchFamily="2" charset="0"/>
              </a:rPr>
              <a:t>sighnification</a:t>
            </a:r>
            <a:r>
              <a:rPr lang="en-US" sz="2400" b="0" i="0" dirty="0">
                <a:effectLst/>
                <a:latin typeface="Roboto" panose="02000000000000000000" pitchFamily="2" charset="0"/>
              </a:rPr>
              <a:t> role in deciding the price range of mobile phone.</a:t>
            </a:r>
          </a:p>
          <a:p>
            <a:pPr marL="285750" indent="-285750" algn="l">
              <a:buFont typeface="Arial" panose="020B0604020202020204" pitchFamily="34" charset="0"/>
              <a:buChar char="•"/>
            </a:pPr>
            <a:r>
              <a:rPr lang="en-US" sz="2400" b="0" i="0" dirty="0">
                <a:effectLst/>
                <a:latin typeface="Roboto" panose="02000000000000000000" pitchFamily="2" charset="0"/>
              </a:rPr>
              <a:t>form all the above experiment we can conclude that logistic regression and </a:t>
            </a:r>
            <a:r>
              <a:rPr lang="en-US" sz="2400" b="0" i="0" dirty="0" err="1">
                <a:effectLst/>
                <a:latin typeface="Roboto" panose="02000000000000000000" pitchFamily="2" charset="0"/>
              </a:rPr>
              <a:t>XGbosting</a:t>
            </a:r>
            <a:r>
              <a:rPr lang="en-US" sz="2400" b="0" i="0" dirty="0">
                <a:effectLst/>
                <a:latin typeface="Roboto" panose="02000000000000000000" pitchFamily="2" charset="0"/>
              </a:rPr>
              <a:t> with using hyperparameters we got the best results.</a:t>
            </a:r>
          </a:p>
          <a:p>
            <a:pPr marL="285750" indent="-285750" algn="l">
              <a:buFont typeface="Arial" panose="020B0604020202020204" pitchFamily="34" charset="0"/>
              <a:buChar char="•"/>
            </a:pPr>
            <a:r>
              <a:rPr lang="en-US" sz="2400" dirty="0">
                <a:latin typeface="Roboto" panose="02000000000000000000" pitchFamily="2" charset="0"/>
              </a:rPr>
              <a:t>The accuracy and performance of the model is evaluated by using confusion matrix</a:t>
            </a:r>
            <a:endParaRPr lang="en-US" sz="2400" b="0" i="0" dirty="0">
              <a:effectLst/>
              <a:latin typeface="Roboto" panose="02000000000000000000" pitchFamily="2"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92667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A0BA62-44C9-6853-AED0-1E3E64352B7B}"/>
              </a:ext>
            </a:extLst>
          </p:cNvPr>
          <p:cNvSpPr txBox="1"/>
          <p:nvPr/>
        </p:nvSpPr>
        <p:spPr>
          <a:xfrm>
            <a:off x="3247054" y="466530"/>
            <a:ext cx="4077477" cy="646331"/>
          </a:xfrm>
          <a:prstGeom prst="rect">
            <a:avLst/>
          </a:prstGeom>
          <a:noFill/>
        </p:spPr>
        <p:txBody>
          <a:bodyPr wrap="square" rtlCol="0">
            <a:spAutoFit/>
          </a:bodyPr>
          <a:lstStyle/>
          <a:p>
            <a:r>
              <a:rPr lang="en-US" sz="3600" dirty="0">
                <a:solidFill>
                  <a:srgbClr val="C00000"/>
                </a:solidFill>
              </a:rPr>
              <a:t>Problem statement </a:t>
            </a:r>
            <a:endParaRPr lang="en-IN" sz="3600" dirty="0">
              <a:solidFill>
                <a:srgbClr val="C00000"/>
              </a:solidFill>
            </a:endParaRPr>
          </a:p>
        </p:txBody>
      </p:sp>
      <p:sp>
        <p:nvSpPr>
          <p:cNvPr id="3" name="TextBox 2">
            <a:extLst>
              <a:ext uri="{FF2B5EF4-FFF2-40B4-BE49-F238E27FC236}">
                <a16:creationId xmlns:a16="http://schemas.microsoft.com/office/drawing/2014/main" id="{4D93A6E4-D276-13C7-9204-327BCB34E2FC}"/>
              </a:ext>
            </a:extLst>
          </p:cNvPr>
          <p:cNvSpPr txBox="1"/>
          <p:nvPr/>
        </p:nvSpPr>
        <p:spPr>
          <a:xfrm>
            <a:off x="961053" y="1685196"/>
            <a:ext cx="9386596"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In the competitive mobile phone market companies want to understand sales data of mobile phones and Factors which drives the prices</a:t>
            </a:r>
            <a:r>
              <a:rPr lang="en-US" dirty="0"/>
              <a:t>.</a:t>
            </a:r>
            <a:endParaRPr lang="en-IN" dirty="0"/>
          </a:p>
        </p:txBody>
      </p:sp>
      <p:sp>
        <p:nvSpPr>
          <p:cNvPr id="4" name="TextBox 3">
            <a:extLst>
              <a:ext uri="{FF2B5EF4-FFF2-40B4-BE49-F238E27FC236}">
                <a16:creationId xmlns:a16="http://schemas.microsoft.com/office/drawing/2014/main" id="{4DE0B57E-9EF5-B248-928B-5EDF50DA1D4B}"/>
              </a:ext>
            </a:extLst>
          </p:cNvPr>
          <p:cNvSpPr txBox="1"/>
          <p:nvPr/>
        </p:nvSpPr>
        <p:spPr>
          <a:xfrm>
            <a:off x="961053" y="3642526"/>
            <a:ext cx="9078686"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objective is to find out some relation between features of a mobile phone and its selling price in this problem we do not have to predict theatrical process but a price range indicating how high the price is.</a:t>
            </a:r>
            <a:endParaRPr lang="en-IN" sz="2800" dirty="0"/>
          </a:p>
        </p:txBody>
      </p:sp>
    </p:spTree>
    <p:extLst>
      <p:ext uri="{BB962C8B-B14F-4D97-AF65-F5344CB8AC3E}">
        <p14:creationId xmlns:p14="http://schemas.microsoft.com/office/powerpoint/2010/main" val="201070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CEC7F6-5D2A-1D84-4137-9B3816002BC4}"/>
              </a:ext>
            </a:extLst>
          </p:cNvPr>
          <p:cNvSpPr txBox="1"/>
          <p:nvPr/>
        </p:nvSpPr>
        <p:spPr>
          <a:xfrm>
            <a:off x="1063690" y="627231"/>
            <a:ext cx="3582954" cy="707886"/>
          </a:xfrm>
          <a:prstGeom prst="rect">
            <a:avLst/>
          </a:prstGeom>
          <a:noFill/>
        </p:spPr>
        <p:txBody>
          <a:bodyPr wrap="square" rtlCol="0">
            <a:spAutoFit/>
          </a:bodyPr>
          <a:lstStyle/>
          <a:p>
            <a:r>
              <a:rPr lang="en-US" sz="4000" dirty="0">
                <a:solidFill>
                  <a:srgbClr val="C00000"/>
                </a:solidFill>
              </a:rPr>
              <a:t>Point to discuss</a:t>
            </a:r>
            <a:endParaRPr lang="en-IN" sz="4000" dirty="0">
              <a:solidFill>
                <a:srgbClr val="C00000"/>
              </a:solidFill>
            </a:endParaRPr>
          </a:p>
        </p:txBody>
      </p:sp>
      <p:sp>
        <p:nvSpPr>
          <p:cNvPr id="3" name="TextBox 2">
            <a:extLst>
              <a:ext uri="{FF2B5EF4-FFF2-40B4-BE49-F238E27FC236}">
                <a16:creationId xmlns:a16="http://schemas.microsoft.com/office/drawing/2014/main" id="{6FE3811C-B70C-5A12-DC5C-F89D481845DB}"/>
              </a:ext>
            </a:extLst>
          </p:cNvPr>
          <p:cNvSpPr txBox="1"/>
          <p:nvPr/>
        </p:nvSpPr>
        <p:spPr>
          <a:xfrm>
            <a:off x="1063690" y="1735494"/>
            <a:ext cx="4544008" cy="1846659"/>
          </a:xfrm>
          <a:prstGeom prst="rect">
            <a:avLst/>
          </a:prstGeom>
          <a:noFill/>
        </p:spPr>
        <p:txBody>
          <a:bodyPr wrap="square" rtlCol="0">
            <a:spAutoFit/>
          </a:bodyPr>
          <a:lstStyle/>
          <a:p>
            <a:pPr marL="342900" indent="-342900">
              <a:buFont typeface="+mj-lt"/>
              <a:buAutoNum type="arabicPeriod"/>
            </a:pPr>
            <a:r>
              <a:rPr lang="en-US" sz="2400" dirty="0"/>
              <a:t>Data description and summary </a:t>
            </a:r>
          </a:p>
          <a:p>
            <a:pPr marL="342900" indent="-342900">
              <a:buFont typeface="+mj-lt"/>
              <a:buAutoNum type="arabicPeriod"/>
            </a:pPr>
            <a:r>
              <a:rPr lang="en-US" sz="2400" dirty="0"/>
              <a:t>Exploratory data analysis</a:t>
            </a:r>
          </a:p>
          <a:p>
            <a:pPr marL="342900" indent="-342900">
              <a:buFont typeface="+mj-lt"/>
              <a:buAutoNum type="arabicPeriod"/>
            </a:pPr>
            <a:r>
              <a:rPr lang="en-US" sz="2400" dirty="0"/>
              <a:t>Heat map</a:t>
            </a:r>
          </a:p>
          <a:p>
            <a:pPr marL="342900" indent="-342900">
              <a:buFont typeface="+mj-lt"/>
              <a:buAutoNum type="arabicPeriod"/>
            </a:pPr>
            <a:r>
              <a:rPr lang="en-US" sz="2400" dirty="0"/>
              <a:t>Machine learning algorithms</a:t>
            </a:r>
          </a:p>
          <a:p>
            <a:pPr marL="342900" indent="-342900">
              <a:buFont typeface="+mj-lt"/>
              <a:buAutoNum type="arabicPeriod"/>
            </a:pPr>
            <a:endParaRPr lang="en-IN" dirty="0"/>
          </a:p>
        </p:txBody>
      </p:sp>
      <p:sp>
        <p:nvSpPr>
          <p:cNvPr id="4" name="TextBox 3">
            <a:extLst>
              <a:ext uri="{FF2B5EF4-FFF2-40B4-BE49-F238E27FC236}">
                <a16:creationId xmlns:a16="http://schemas.microsoft.com/office/drawing/2014/main" id="{345CA95E-148F-A9F9-006B-8D3877DE741B}"/>
              </a:ext>
            </a:extLst>
          </p:cNvPr>
          <p:cNvSpPr txBox="1"/>
          <p:nvPr/>
        </p:nvSpPr>
        <p:spPr>
          <a:xfrm>
            <a:off x="1707502" y="3244134"/>
            <a:ext cx="2799184" cy="1938992"/>
          </a:xfrm>
          <a:prstGeom prst="rect">
            <a:avLst/>
          </a:prstGeom>
          <a:noFill/>
        </p:spPr>
        <p:txBody>
          <a:bodyPr wrap="square" rtlCol="0">
            <a:spAutoFit/>
          </a:bodyPr>
          <a:lstStyle/>
          <a:p>
            <a:pPr marL="342900" indent="-342900">
              <a:buFont typeface="+mj-lt"/>
              <a:buAutoNum type="alphaUcPeriod"/>
            </a:pPr>
            <a:r>
              <a:rPr lang="en-US" sz="2400" dirty="0"/>
              <a:t>Logistic regression </a:t>
            </a:r>
          </a:p>
          <a:p>
            <a:pPr marL="342900" indent="-342900">
              <a:buFont typeface="+mj-lt"/>
              <a:buAutoNum type="alphaUcPeriod"/>
            </a:pPr>
            <a:r>
              <a:rPr lang="en-US" sz="2400" dirty="0"/>
              <a:t>Decision tree</a:t>
            </a:r>
          </a:p>
          <a:p>
            <a:pPr marL="342900" indent="-342900">
              <a:buFont typeface="+mj-lt"/>
              <a:buAutoNum type="alphaUcPeriod"/>
            </a:pPr>
            <a:r>
              <a:rPr lang="en-US" sz="2400" dirty="0"/>
              <a:t>Random forest classifier</a:t>
            </a:r>
          </a:p>
          <a:p>
            <a:pPr marL="342900" indent="-342900">
              <a:buFont typeface="+mj-lt"/>
              <a:buAutoNum type="alphaUcPeriod"/>
            </a:pPr>
            <a:r>
              <a:rPr lang="en-US" sz="2400" dirty="0" err="1"/>
              <a:t>Xgboost</a:t>
            </a:r>
            <a:r>
              <a:rPr lang="en-US" sz="2400" dirty="0"/>
              <a:t> classifier</a:t>
            </a:r>
          </a:p>
        </p:txBody>
      </p:sp>
      <p:sp>
        <p:nvSpPr>
          <p:cNvPr id="5" name="TextBox 4">
            <a:extLst>
              <a:ext uri="{FF2B5EF4-FFF2-40B4-BE49-F238E27FC236}">
                <a16:creationId xmlns:a16="http://schemas.microsoft.com/office/drawing/2014/main" id="{D8EE3681-9657-8CC1-570C-E9DDF8304392}"/>
              </a:ext>
            </a:extLst>
          </p:cNvPr>
          <p:cNvSpPr txBox="1"/>
          <p:nvPr/>
        </p:nvSpPr>
        <p:spPr>
          <a:xfrm>
            <a:off x="1063690" y="5123421"/>
            <a:ext cx="3293706" cy="523220"/>
          </a:xfrm>
          <a:prstGeom prst="rect">
            <a:avLst/>
          </a:prstGeom>
          <a:noFill/>
        </p:spPr>
        <p:txBody>
          <a:bodyPr wrap="square" rtlCol="0">
            <a:spAutoFit/>
          </a:bodyPr>
          <a:lstStyle/>
          <a:p>
            <a:r>
              <a:rPr lang="en-US" sz="2800" dirty="0"/>
              <a:t>5. conclusion</a:t>
            </a:r>
            <a:r>
              <a:rPr lang="en-US" dirty="0"/>
              <a:t>.</a:t>
            </a:r>
            <a:endParaRPr lang="en-IN" dirty="0"/>
          </a:p>
        </p:txBody>
      </p:sp>
    </p:spTree>
    <p:extLst>
      <p:ext uri="{BB962C8B-B14F-4D97-AF65-F5344CB8AC3E}">
        <p14:creationId xmlns:p14="http://schemas.microsoft.com/office/powerpoint/2010/main" val="2787117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5FA464-EA07-3C50-C2AF-B307234D601C}"/>
              </a:ext>
            </a:extLst>
          </p:cNvPr>
          <p:cNvSpPr txBox="1"/>
          <p:nvPr/>
        </p:nvSpPr>
        <p:spPr>
          <a:xfrm>
            <a:off x="3387012" y="587829"/>
            <a:ext cx="4152122" cy="646331"/>
          </a:xfrm>
          <a:prstGeom prst="rect">
            <a:avLst/>
          </a:prstGeom>
          <a:noFill/>
        </p:spPr>
        <p:txBody>
          <a:bodyPr wrap="square" rtlCol="0">
            <a:spAutoFit/>
          </a:bodyPr>
          <a:lstStyle/>
          <a:p>
            <a:r>
              <a:rPr lang="en-US" sz="3600" dirty="0">
                <a:solidFill>
                  <a:srgbClr val="C00000"/>
                </a:solidFill>
              </a:rPr>
              <a:t>Data description </a:t>
            </a:r>
            <a:endParaRPr lang="en-IN" sz="3600" dirty="0">
              <a:solidFill>
                <a:srgbClr val="C00000"/>
              </a:solidFill>
            </a:endParaRPr>
          </a:p>
        </p:txBody>
      </p:sp>
      <p:sp>
        <p:nvSpPr>
          <p:cNvPr id="4" name="TextBox 3">
            <a:extLst>
              <a:ext uri="{FF2B5EF4-FFF2-40B4-BE49-F238E27FC236}">
                <a16:creationId xmlns:a16="http://schemas.microsoft.com/office/drawing/2014/main" id="{0BF0EBB1-7B8C-3634-F11F-5ABC5E1F901F}"/>
              </a:ext>
            </a:extLst>
          </p:cNvPr>
          <p:cNvSpPr txBox="1"/>
          <p:nvPr/>
        </p:nvSpPr>
        <p:spPr>
          <a:xfrm>
            <a:off x="289713" y="1434396"/>
            <a:ext cx="1034672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data contains information regarding mobile phone </a:t>
            </a:r>
            <a:r>
              <a:rPr lang="en-US" sz="2000" dirty="0" err="1"/>
              <a:t>features,specification</a:t>
            </a:r>
            <a:r>
              <a:rPr lang="en-US" sz="2000" dirty="0"/>
              <a:t> </a:t>
            </a:r>
            <a:r>
              <a:rPr lang="en-US" sz="2000" dirty="0" err="1"/>
              <a:t>etc</a:t>
            </a:r>
            <a:r>
              <a:rPr lang="en-US" sz="2000" dirty="0"/>
              <a:t> and their price range the various features and information can be used to predict the price range of a mobile phone . </a:t>
            </a:r>
            <a:endParaRPr lang="en-IN" sz="2000" dirty="0"/>
          </a:p>
        </p:txBody>
      </p:sp>
      <p:sp>
        <p:nvSpPr>
          <p:cNvPr id="5" name="TextBox 4">
            <a:extLst>
              <a:ext uri="{FF2B5EF4-FFF2-40B4-BE49-F238E27FC236}">
                <a16:creationId xmlns:a16="http://schemas.microsoft.com/office/drawing/2014/main" id="{3D6EFCB2-6631-BD86-967D-F5F8A902C0DD}"/>
              </a:ext>
            </a:extLst>
          </p:cNvPr>
          <p:cNvSpPr txBox="1"/>
          <p:nvPr/>
        </p:nvSpPr>
        <p:spPr>
          <a:xfrm>
            <a:off x="289713" y="2700054"/>
            <a:ext cx="9675845" cy="2862322"/>
          </a:xfrm>
          <a:prstGeom prst="rect">
            <a:avLst/>
          </a:prstGeom>
          <a:noFill/>
        </p:spPr>
        <p:txBody>
          <a:bodyPr wrap="square" rtlCol="0">
            <a:spAutoFit/>
          </a:bodyPr>
          <a:lstStyle/>
          <a:p>
            <a:pPr marL="342900" indent="-342900">
              <a:buFont typeface="Wingdings" panose="05000000000000000000" pitchFamily="2" charset="2"/>
              <a:buChar char="v"/>
            </a:pPr>
            <a:r>
              <a:rPr lang="en-US" sz="2000" dirty="0" err="1"/>
              <a:t>Battery_power</a:t>
            </a:r>
            <a:r>
              <a:rPr lang="en-US" sz="2000" dirty="0"/>
              <a:t>- Total energy a battery can store in one time measured in </a:t>
            </a:r>
            <a:r>
              <a:rPr lang="en-US" sz="2000" dirty="0" err="1"/>
              <a:t>mAh</a:t>
            </a:r>
            <a:r>
              <a:rPr lang="en-US" sz="2000" dirty="0"/>
              <a:t>.</a:t>
            </a:r>
          </a:p>
          <a:p>
            <a:pPr marL="342900" indent="-342900">
              <a:buFont typeface="Wingdings" panose="05000000000000000000" pitchFamily="2" charset="2"/>
              <a:buChar char="v"/>
            </a:pPr>
            <a:r>
              <a:rPr lang="en-US" sz="2000" dirty="0"/>
              <a:t>Blue - has Bluetooth or not.</a:t>
            </a:r>
          </a:p>
          <a:p>
            <a:pPr marL="342900" indent="-342900">
              <a:buFont typeface="Wingdings" panose="05000000000000000000" pitchFamily="2" charset="2"/>
              <a:buChar char="v"/>
            </a:pPr>
            <a:r>
              <a:rPr lang="en-US" sz="2000" dirty="0" err="1"/>
              <a:t>Clock_speed</a:t>
            </a:r>
            <a:r>
              <a:rPr lang="en-US" sz="2000" dirty="0"/>
              <a:t>- speed at which microprocessor executes instructions.</a:t>
            </a:r>
          </a:p>
          <a:p>
            <a:pPr marL="342900" indent="-342900">
              <a:buFont typeface="Wingdings" panose="05000000000000000000" pitchFamily="2" charset="2"/>
              <a:buChar char="v"/>
            </a:pPr>
            <a:r>
              <a:rPr lang="en-US" sz="2000" dirty="0" err="1"/>
              <a:t>Dual_sim</a:t>
            </a:r>
            <a:r>
              <a:rPr lang="en-US" sz="2000" dirty="0"/>
              <a:t>- has dual sim support or not </a:t>
            </a:r>
          </a:p>
          <a:p>
            <a:pPr marL="342900" indent="-342900">
              <a:buFont typeface="Wingdings" panose="05000000000000000000" pitchFamily="2" charset="2"/>
              <a:buChar char="v"/>
            </a:pPr>
            <a:r>
              <a:rPr lang="en-US" sz="2000" dirty="0"/>
              <a:t>Fc – front camera mega pixels</a:t>
            </a:r>
          </a:p>
          <a:p>
            <a:pPr marL="342900" indent="-342900">
              <a:buFont typeface="Wingdings" panose="05000000000000000000" pitchFamily="2" charset="2"/>
              <a:buChar char="v"/>
            </a:pPr>
            <a:r>
              <a:rPr lang="en-US" sz="2000" dirty="0" err="1"/>
              <a:t>Four_g</a:t>
            </a:r>
            <a:r>
              <a:rPr lang="en-US" sz="2000" dirty="0"/>
              <a:t>- has 4G or not </a:t>
            </a:r>
          </a:p>
          <a:p>
            <a:pPr marL="342900" indent="-342900">
              <a:buFont typeface="Wingdings" panose="05000000000000000000" pitchFamily="2" charset="2"/>
              <a:buChar char="v"/>
            </a:pPr>
            <a:r>
              <a:rPr lang="en-US" sz="2000" dirty="0" err="1"/>
              <a:t>Int_memory</a:t>
            </a:r>
            <a:r>
              <a:rPr lang="en-US" sz="2000" dirty="0"/>
              <a:t>- intern memory in Gigabytes</a:t>
            </a:r>
          </a:p>
          <a:p>
            <a:pPr marL="342900" indent="-342900">
              <a:buFont typeface="Wingdings" panose="05000000000000000000" pitchFamily="2" charset="2"/>
              <a:buChar char="v"/>
            </a:pPr>
            <a:r>
              <a:rPr lang="en-US" sz="2000" dirty="0" err="1"/>
              <a:t>M_dep</a:t>
            </a:r>
            <a:r>
              <a:rPr lang="en-US" sz="2000" dirty="0"/>
              <a:t>- mobile depth in cm</a:t>
            </a:r>
          </a:p>
          <a:p>
            <a:pPr marL="342900" indent="-342900">
              <a:buFont typeface="Wingdings" panose="05000000000000000000" pitchFamily="2" charset="2"/>
              <a:buChar char="v"/>
            </a:pPr>
            <a:r>
              <a:rPr lang="en-US" sz="2000" dirty="0" err="1"/>
              <a:t>Mobile_wt</a:t>
            </a:r>
            <a:r>
              <a:rPr lang="en-US" sz="2000" dirty="0"/>
              <a:t> – weight of mobile phone</a:t>
            </a:r>
            <a:endParaRPr lang="en-IN" sz="2000" dirty="0"/>
          </a:p>
        </p:txBody>
      </p:sp>
    </p:spTree>
    <p:extLst>
      <p:ext uri="{BB962C8B-B14F-4D97-AF65-F5344CB8AC3E}">
        <p14:creationId xmlns:p14="http://schemas.microsoft.com/office/powerpoint/2010/main" val="151263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4069CA-C24F-C6FD-CBB5-C1C27CD32F60}"/>
              </a:ext>
            </a:extLst>
          </p:cNvPr>
          <p:cNvSpPr txBox="1"/>
          <p:nvPr/>
        </p:nvSpPr>
        <p:spPr>
          <a:xfrm>
            <a:off x="790575" y="443984"/>
            <a:ext cx="6096000" cy="769441"/>
          </a:xfrm>
          <a:prstGeom prst="rect">
            <a:avLst/>
          </a:prstGeom>
          <a:noFill/>
        </p:spPr>
        <p:txBody>
          <a:bodyPr wrap="square">
            <a:spAutoFit/>
          </a:bodyPr>
          <a:lstStyle/>
          <a:p>
            <a:r>
              <a:rPr lang="en-US" sz="4400" dirty="0">
                <a:solidFill>
                  <a:srgbClr val="C00000"/>
                </a:solidFill>
              </a:rPr>
              <a:t>Data description </a:t>
            </a:r>
            <a:endParaRPr lang="en-IN" sz="4400" dirty="0">
              <a:solidFill>
                <a:srgbClr val="C00000"/>
              </a:solidFill>
            </a:endParaRPr>
          </a:p>
        </p:txBody>
      </p:sp>
      <p:sp>
        <p:nvSpPr>
          <p:cNvPr id="4" name="TextBox 3">
            <a:extLst>
              <a:ext uri="{FF2B5EF4-FFF2-40B4-BE49-F238E27FC236}">
                <a16:creationId xmlns:a16="http://schemas.microsoft.com/office/drawing/2014/main" id="{4058B78C-51D3-5FF3-BF5B-F7A68EA87E9B}"/>
              </a:ext>
            </a:extLst>
          </p:cNvPr>
          <p:cNvSpPr txBox="1"/>
          <p:nvPr/>
        </p:nvSpPr>
        <p:spPr>
          <a:xfrm>
            <a:off x="628650" y="1485900"/>
            <a:ext cx="11068050" cy="4524315"/>
          </a:xfrm>
          <a:prstGeom prst="rect">
            <a:avLst/>
          </a:prstGeom>
          <a:noFill/>
        </p:spPr>
        <p:txBody>
          <a:bodyPr wrap="square" rtlCol="0">
            <a:spAutoFit/>
          </a:bodyPr>
          <a:lstStyle/>
          <a:p>
            <a:pPr marL="285750" indent="-285750">
              <a:buFont typeface="Wingdings" panose="05000000000000000000" pitchFamily="2" charset="2"/>
              <a:buChar char="v"/>
            </a:pPr>
            <a:r>
              <a:rPr lang="en-IN" sz="2400" dirty="0" err="1"/>
              <a:t>N_cores</a:t>
            </a:r>
            <a:r>
              <a:rPr lang="en-IN" sz="2400" dirty="0"/>
              <a:t> – Number of cores of processor.</a:t>
            </a:r>
          </a:p>
          <a:p>
            <a:pPr marL="285750" indent="-285750">
              <a:buFont typeface="Wingdings" panose="05000000000000000000" pitchFamily="2" charset="2"/>
              <a:buChar char="v"/>
            </a:pPr>
            <a:r>
              <a:rPr lang="en-IN" sz="2400" dirty="0"/>
              <a:t>Pc – primary camera mega pixels.</a:t>
            </a:r>
          </a:p>
          <a:p>
            <a:pPr marL="285750" indent="-285750">
              <a:buFont typeface="Wingdings" panose="05000000000000000000" pitchFamily="2" charset="2"/>
              <a:buChar char="v"/>
            </a:pPr>
            <a:r>
              <a:rPr lang="en-IN" sz="2400" dirty="0" err="1"/>
              <a:t>Px_height</a:t>
            </a:r>
            <a:r>
              <a:rPr lang="en-IN" sz="2400" dirty="0"/>
              <a:t> – Pixels resolution height.</a:t>
            </a:r>
          </a:p>
          <a:p>
            <a:pPr marL="285750" indent="-285750">
              <a:buFont typeface="Wingdings" panose="05000000000000000000" pitchFamily="2" charset="2"/>
              <a:buChar char="v"/>
            </a:pPr>
            <a:r>
              <a:rPr lang="en-IN" sz="2400" dirty="0" err="1"/>
              <a:t>Px_weight</a:t>
            </a:r>
            <a:r>
              <a:rPr lang="en-IN" sz="2400" dirty="0"/>
              <a:t> – pixels resolution width.</a:t>
            </a:r>
          </a:p>
          <a:p>
            <a:pPr marL="285750" indent="-285750">
              <a:buFont typeface="Wingdings" panose="05000000000000000000" pitchFamily="2" charset="2"/>
              <a:buChar char="v"/>
            </a:pPr>
            <a:r>
              <a:rPr lang="en-IN" sz="2400" dirty="0"/>
              <a:t>Ram – random Access Memory in Mega Bytes.</a:t>
            </a:r>
          </a:p>
          <a:p>
            <a:pPr marL="285750" indent="-285750">
              <a:buFont typeface="Wingdings" panose="05000000000000000000" pitchFamily="2" charset="2"/>
              <a:buChar char="v"/>
            </a:pPr>
            <a:r>
              <a:rPr lang="en-IN" sz="2400" dirty="0" err="1"/>
              <a:t>Sc_h</a:t>
            </a:r>
            <a:r>
              <a:rPr lang="en-IN" sz="2400" dirty="0"/>
              <a:t> – Screen height of mobile in cm.</a:t>
            </a:r>
          </a:p>
          <a:p>
            <a:pPr marL="285750" indent="-285750">
              <a:buFont typeface="Wingdings" panose="05000000000000000000" pitchFamily="2" charset="2"/>
              <a:buChar char="v"/>
            </a:pPr>
            <a:r>
              <a:rPr lang="en-IN" sz="2400" dirty="0" err="1"/>
              <a:t>Talk_time</a:t>
            </a:r>
            <a:r>
              <a:rPr lang="en-IN" sz="2400" dirty="0"/>
              <a:t> – longest time that a single battery charge will when you are</a:t>
            </a:r>
          </a:p>
          <a:p>
            <a:pPr marL="285750" indent="-285750">
              <a:buFont typeface="Wingdings" panose="05000000000000000000" pitchFamily="2" charset="2"/>
              <a:buChar char="v"/>
            </a:pPr>
            <a:r>
              <a:rPr lang="en-IN" sz="2400" dirty="0" err="1"/>
              <a:t>Three_g</a:t>
            </a:r>
            <a:r>
              <a:rPr lang="en-IN" sz="2400" dirty="0"/>
              <a:t> – Has 3G or not .</a:t>
            </a:r>
          </a:p>
          <a:p>
            <a:pPr marL="285750" indent="-285750">
              <a:buFont typeface="Wingdings" panose="05000000000000000000" pitchFamily="2" charset="2"/>
              <a:buChar char="v"/>
            </a:pPr>
            <a:r>
              <a:rPr lang="en-IN" sz="2400" dirty="0" err="1"/>
              <a:t>Touch_screen</a:t>
            </a:r>
            <a:r>
              <a:rPr lang="en-IN" sz="2400" dirty="0"/>
              <a:t> – Has touch screen or not .</a:t>
            </a:r>
          </a:p>
          <a:p>
            <a:pPr marL="285750" indent="-285750">
              <a:buFont typeface="Wingdings" panose="05000000000000000000" pitchFamily="2" charset="2"/>
              <a:buChar char="v"/>
            </a:pPr>
            <a:r>
              <a:rPr lang="en-IN" sz="2400" dirty="0" err="1"/>
              <a:t>Wifi</a:t>
            </a:r>
            <a:r>
              <a:rPr lang="en-IN" sz="2400" dirty="0"/>
              <a:t> – has </a:t>
            </a:r>
            <a:r>
              <a:rPr lang="en-IN" sz="2400" dirty="0" err="1"/>
              <a:t>wifi</a:t>
            </a:r>
            <a:r>
              <a:rPr lang="en-IN" sz="2400" dirty="0"/>
              <a:t> or not </a:t>
            </a:r>
          </a:p>
          <a:p>
            <a:pPr marL="285750" indent="-285750">
              <a:buFont typeface="Wingdings" panose="05000000000000000000" pitchFamily="2" charset="2"/>
              <a:buChar char="v"/>
            </a:pPr>
            <a:r>
              <a:rPr lang="en-IN" sz="2400" dirty="0" err="1"/>
              <a:t>Price_range</a:t>
            </a:r>
            <a:r>
              <a:rPr lang="en-IN" sz="2400" dirty="0"/>
              <a:t> – this is the target </a:t>
            </a:r>
            <a:r>
              <a:rPr lang="en-IN" sz="2400" dirty="0" err="1"/>
              <a:t>varible</a:t>
            </a:r>
            <a:r>
              <a:rPr lang="en-IN" sz="2400" dirty="0"/>
              <a:t> with values of 0(low cost),1(medium cost),</a:t>
            </a:r>
          </a:p>
          <a:p>
            <a:pPr marL="285750" indent="-285750">
              <a:buFont typeface="Wingdings" panose="05000000000000000000" pitchFamily="2" charset="2"/>
              <a:buChar char="v"/>
            </a:pPr>
            <a:r>
              <a:rPr lang="en-IN" sz="2400" dirty="0"/>
              <a:t>2(high cost) and 3 (very high cost).</a:t>
            </a:r>
          </a:p>
        </p:txBody>
      </p:sp>
    </p:spTree>
    <p:extLst>
      <p:ext uri="{BB962C8B-B14F-4D97-AF65-F5344CB8AC3E}">
        <p14:creationId xmlns:p14="http://schemas.microsoft.com/office/powerpoint/2010/main" val="256210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350636-4DC2-6E46-87B1-99993A37370A}"/>
              </a:ext>
            </a:extLst>
          </p:cNvPr>
          <p:cNvSpPr txBox="1"/>
          <p:nvPr/>
        </p:nvSpPr>
        <p:spPr>
          <a:xfrm>
            <a:off x="962025" y="447675"/>
            <a:ext cx="5133975" cy="800219"/>
          </a:xfrm>
          <a:prstGeom prst="rect">
            <a:avLst/>
          </a:prstGeom>
          <a:noFill/>
        </p:spPr>
        <p:txBody>
          <a:bodyPr wrap="square" rtlCol="0">
            <a:spAutoFit/>
          </a:bodyPr>
          <a:lstStyle/>
          <a:p>
            <a:r>
              <a:rPr lang="en-IN" sz="2800" b="0" i="0" dirty="0">
                <a:solidFill>
                  <a:srgbClr val="C00000"/>
                </a:solidFill>
                <a:effectLst/>
                <a:latin typeface="Roboto" panose="02000000000000000000" pitchFamily="2" charset="0"/>
              </a:rPr>
              <a:t>Exploratory Data Analysis</a:t>
            </a:r>
          </a:p>
          <a:p>
            <a:endParaRPr lang="en-IN" dirty="0"/>
          </a:p>
        </p:txBody>
      </p:sp>
      <p:sp>
        <p:nvSpPr>
          <p:cNvPr id="3" name="TextBox 2">
            <a:extLst>
              <a:ext uri="{FF2B5EF4-FFF2-40B4-BE49-F238E27FC236}">
                <a16:creationId xmlns:a16="http://schemas.microsoft.com/office/drawing/2014/main" id="{D5588453-F8DB-EEF8-5622-89E33987111B}"/>
              </a:ext>
            </a:extLst>
          </p:cNvPr>
          <p:cNvSpPr txBox="1"/>
          <p:nvPr/>
        </p:nvSpPr>
        <p:spPr>
          <a:xfrm>
            <a:off x="962025" y="1214497"/>
            <a:ext cx="2428875" cy="707886"/>
          </a:xfrm>
          <a:prstGeom prst="rect">
            <a:avLst/>
          </a:prstGeom>
          <a:noFill/>
        </p:spPr>
        <p:txBody>
          <a:bodyPr wrap="square" rtlCol="0">
            <a:spAutoFit/>
          </a:bodyPr>
          <a:lstStyle/>
          <a:p>
            <a:pPr marL="457200" indent="-457200">
              <a:buFont typeface="Wingdings" panose="05000000000000000000" pitchFamily="2" charset="2"/>
              <a:buChar char="v"/>
            </a:pPr>
            <a:r>
              <a:rPr lang="en-IN" sz="4000" dirty="0">
                <a:solidFill>
                  <a:srgbClr val="FF0000"/>
                </a:solidFill>
              </a:rPr>
              <a:t>Price</a:t>
            </a:r>
          </a:p>
        </p:txBody>
      </p:sp>
      <p:pic>
        <p:nvPicPr>
          <p:cNvPr id="5" name="Picture 4">
            <a:extLst>
              <a:ext uri="{FF2B5EF4-FFF2-40B4-BE49-F238E27FC236}">
                <a16:creationId xmlns:a16="http://schemas.microsoft.com/office/drawing/2014/main" id="{6FB79D23-AF9A-D792-114E-721FD702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739" y="1737717"/>
            <a:ext cx="5030346" cy="3366267"/>
          </a:xfrm>
          <a:prstGeom prst="rect">
            <a:avLst/>
          </a:prstGeom>
        </p:spPr>
      </p:pic>
      <p:sp>
        <p:nvSpPr>
          <p:cNvPr id="4" name="TextBox 3">
            <a:extLst>
              <a:ext uri="{FF2B5EF4-FFF2-40B4-BE49-F238E27FC236}">
                <a16:creationId xmlns:a16="http://schemas.microsoft.com/office/drawing/2014/main" id="{C0B3D629-9ADB-8A87-5CB0-56237F6485A0}"/>
              </a:ext>
            </a:extLst>
          </p:cNvPr>
          <p:cNvSpPr txBox="1"/>
          <p:nvPr/>
        </p:nvSpPr>
        <p:spPr>
          <a:xfrm>
            <a:off x="1073020" y="2472612"/>
            <a:ext cx="4236098"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t>There are mobile phones in 4 price ranges the number of elements is almost similar.</a:t>
            </a:r>
            <a:endParaRPr lang="en-IN" sz="3200" dirty="0"/>
          </a:p>
        </p:txBody>
      </p:sp>
    </p:spTree>
    <p:extLst>
      <p:ext uri="{BB962C8B-B14F-4D97-AF65-F5344CB8AC3E}">
        <p14:creationId xmlns:p14="http://schemas.microsoft.com/office/powerpoint/2010/main" val="272132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574C03-71CF-740A-0F14-223A2884CD77}"/>
              </a:ext>
            </a:extLst>
          </p:cNvPr>
          <p:cNvSpPr txBox="1"/>
          <p:nvPr/>
        </p:nvSpPr>
        <p:spPr>
          <a:xfrm>
            <a:off x="2724539" y="615820"/>
            <a:ext cx="4385388" cy="707886"/>
          </a:xfrm>
          <a:prstGeom prst="rect">
            <a:avLst/>
          </a:prstGeom>
          <a:noFill/>
        </p:spPr>
        <p:txBody>
          <a:bodyPr wrap="square" rtlCol="0">
            <a:spAutoFit/>
          </a:bodyPr>
          <a:lstStyle/>
          <a:p>
            <a:r>
              <a:rPr lang="en-US" sz="4000" dirty="0">
                <a:solidFill>
                  <a:srgbClr val="C00000"/>
                </a:solidFill>
              </a:rPr>
              <a:t>Battery</a:t>
            </a:r>
            <a:endParaRPr lang="en-IN" sz="4000" dirty="0">
              <a:solidFill>
                <a:srgbClr val="C00000"/>
              </a:solidFill>
            </a:endParaRPr>
          </a:p>
        </p:txBody>
      </p:sp>
      <p:pic>
        <p:nvPicPr>
          <p:cNvPr id="4" name="Picture 3">
            <a:extLst>
              <a:ext uri="{FF2B5EF4-FFF2-40B4-BE49-F238E27FC236}">
                <a16:creationId xmlns:a16="http://schemas.microsoft.com/office/drawing/2014/main" id="{5D22A552-4C94-1BDD-CBA7-09574B62E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394" y="1601251"/>
            <a:ext cx="4433310" cy="4420607"/>
          </a:xfrm>
          <a:prstGeom prst="rect">
            <a:avLst/>
          </a:prstGeom>
        </p:spPr>
      </p:pic>
      <p:sp>
        <p:nvSpPr>
          <p:cNvPr id="5" name="TextBox 4">
            <a:extLst>
              <a:ext uri="{FF2B5EF4-FFF2-40B4-BE49-F238E27FC236}">
                <a16:creationId xmlns:a16="http://schemas.microsoft.com/office/drawing/2014/main" id="{16E41A57-5D67-15F0-5943-3076A9E15E16}"/>
              </a:ext>
            </a:extLst>
          </p:cNvPr>
          <p:cNvSpPr txBox="1"/>
          <p:nvPr/>
        </p:nvSpPr>
        <p:spPr>
          <a:xfrm>
            <a:off x="1101012" y="2108718"/>
            <a:ext cx="3900196" cy="2677656"/>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effectLst/>
                <a:latin typeface="Roboto" panose="02000000000000000000" pitchFamily="2" charset="0"/>
              </a:rPr>
              <a:t>this plot shows how the battery </a:t>
            </a:r>
            <a:r>
              <a:rPr lang="en-US" sz="2800" b="0" i="0" dirty="0" err="1">
                <a:effectLst/>
                <a:latin typeface="Roboto" panose="02000000000000000000" pitchFamily="2" charset="0"/>
              </a:rPr>
              <a:t>mAh</a:t>
            </a:r>
            <a:r>
              <a:rPr lang="en-US" sz="2800" b="0" i="0" dirty="0">
                <a:effectLst/>
                <a:latin typeface="Roboto" panose="02000000000000000000" pitchFamily="2" charset="0"/>
              </a:rPr>
              <a:t> is spread. there is a gradual increase as the price range increases</a:t>
            </a:r>
            <a:endParaRPr lang="en-IN" sz="2800" dirty="0"/>
          </a:p>
        </p:txBody>
      </p:sp>
    </p:spTree>
    <p:extLst>
      <p:ext uri="{BB962C8B-B14F-4D97-AF65-F5344CB8AC3E}">
        <p14:creationId xmlns:p14="http://schemas.microsoft.com/office/powerpoint/2010/main" val="307889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ED722-FD97-C350-6BD2-734E632951E4}"/>
              </a:ext>
            </a:extLst>
          </p:cNvPr>
          <p:cNvSpPr txBox="1"/>
          <p:nvPr/>
        </p:nvSpPr>
        <p:spPr>
          <a:xfrm>
            <a:off x="830424" y="662473"/>
            <a:ext cx="3536303" cy="584775"/>
          </a:xfrm>
          <a:prstGeom prst="rect">
            <a:avLst/>
          </a:prstGeom>
          <a:noFill/>
        </p:spPr>
        <p:txBody>
          <a:bodyPr wrap="square" rtlCol="0">
            <a:spAutoFit/>
          </a:bodyPr>
          <a:lstStyle/>
          <a:p>
            <a:r>
              <a:rPr lang="en-US" sz="3200" dirty="0">
                <a:solidFill>
                  <a:srgbClr val="C00000"/>
                </a:solidFill>
              </a:rPr>
              <a:t>Bluetooth</a:t>
            </a:r>
            <a:endParaRPr lang="en-IN" sz="3200" dirty="0">
              <a:solidFill>
                <a:srgbClr val="C00000"/>
              </a:solidFill>
            </a:endParaRPr>
          </a:p>
        </p:txBody>
      </p:sp>
      <p:sp>
        <p:nvSpPr>
          <p:cNvPr id="3" name="TextBox 2">
            <a:extLst>
              <a:ext uri="{FF2B5EF4-FFF2-40B4-BE49-F238E27FC236}">
                <a16:creationId xmlns:a16="http://schemas.microsoft.com/office/drawing/2014/main" id="{A62C3806-E536-16AC-4452-BB4B538128B2}"/>
              </a:ext>
            </a:extLst>
          </p:cNvPr>
          <p:cNvSpPr txBox="1"/>
          <p:nvPr/>
        </p:nvSpPr>
        <p:spPr>
          <a:xfrm>
            <a:off x="6820678" y="662473"/>
            <a:ext cx="3722914" cy="584775"/>
          </a:xfrm>
          <a:prstGeom prst="rect">
            <a:avLst/>
          </a:prstGeom>
          <a:noFill/>
        </p:spPr>
        <p:txBody>
          <a:bodyPr wrap="square" rtlCol="0">
            <a:spAutoFit/>
          </a:bodyPr>
          <a:lstStyle/>
          <a:p>
            <a:r>
              <a:rPr lang="en-US" sz="3200" dirty="0">
                <a:solidFill>
                  <a:srgbClr val="C00000"/>
                </a:solidFill>
              </a:rPr>
              <a:t>Ram</a:t>
            </a:r>
            <a:endParaRPr lang="en-IN" sz="3200" dirty="0">
              <a:solidFill>
                <a:srgbClr val="C00000"/>
              </a:solidFill>
            </a:endParaRPr>
          </a:p>
        </p:txBody>
      </p:sp>
      <p:pic>
        <p:nvPicPr>
          <p:cNvPr id="5" name="Picture 4">
            <a:extLst>
              <a:ext uri="{FF2B5EF4-FFF2-40B4-BE49-F238E27FC236}">
                <a16:creationId xmlns:a16="http://schemas.microsoft.com/office/drawing/2014/main" id="{593ADB98-F8F9-C4B0-4163-DABE2E0C2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41" y="1383834"/>
            <a:ext cx="5355627" cy="4090332"/>
          </a:xfrm>
          <a:prstGeom prst="rect">
            <a:avLst/>
          </a:prstGeom>
        </p:spPr>
      </p:pic>
      <p:sp>
        <p:nvSpPr>
          <p:cNvPr id="6" name="TextBox 5">
            <a:extLst>
              <a:ext uri="{FF2B5EF4-FFF2-40B4-BE49-F238E27FC236}">
                <a16:creationId xmlns:a16="http://schemas.microsoft.com/office/drawing/2014/main" id="{2EA9E926-03B9-31BD-6C0C-976A85EB3F33}"/>
              </a:ext>
            </a:extLst>
          </p:cNvPr>
          <p:cNvSpPr txBox="1"/>
          <p:nvPr/>
        </p:nvSpPr>
        <p:spPr>
          <a:xfrm>
            <a:off x="317241" y="5952931"/>
            <a:ext cx="5019870" cy="369332"/>
          </a:xfrm>
          <a:prstGeom prst="rect">
            <a:avLst/>
          </a:prstGeom>
          <a:noFill/>
        </p:spPr>
        <p:txBody>
          <a:bodyPr wrap="square" rtlCol="0">
            <a:spAutoFit/>
          </a:bodyPr>
          <a:lstStyle/>
          <a:p>
            <a:r>
              <a:rPr lang="en-US" b="0" i="0" dirty="0">
                <a:effectLst/>
                <a:latin typeface="Roboto" panose="02000000000000000000" pitchFamily="2" charset="0"/>
              </a:rPr>
              <a:t>half the devices have Bluetooth, and half don’t</a:t>
            </a:r>
            <a:r>
              <a:rPr lang="en-US" b="0" i="0" dirty="0">
                <a:solidFill>
                  <a:srgbClr val="D5D5D5"/>
                </a:solidFill>
                <a:effectLst/>
                <a:latin typeface="Roboto" panose="02000000000000000000" pitchFamily="2" charset="0"/>
              </a:rPr>
              <a:t>.</a:t>
            </a:r>
            <a:endParaRPr lang="en-IN" dirty="0"/>
          </a:p>
        </p:txBody>
      </p:sp>
      <p:pic>
        <p:nvPicPr>
          <p:cNvPr id="8" name="Picture 7">
            <a:extLst>
              <a:ext uri="{FF2B5EF4-FFF2-40B4-BE49-F238E27FC236}">
                <a16:creationId xmlns:a16="http://schemas.microsoft.com/office/drawing/2014/main" id="{63613161-59C8-F00B-B223-545407EB57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183" y="1383834"/>
            <a:ext cx="4407904" cy="4090332"/>
          </a:xfrm>
          <a:prstGeom prst="rect">
            <a:avLst/>
          </a:prstGeom>
        </p:spPr>
      </p:pic>
      <p:sp>
        <p:nvSpPr>
          <p:cNvPr id="9" name="TextBox 8">
            <a:extLst>
              <a:ext uri="{FF2B5EF4-FFF2-40B4-BE49-F238E27FC236}">
                <a16:creationId xmlns:a16="http://schemas.microsoft.com/office/drawing/2014/main" id="{967E1507-3D6B-CAC2-4501-88FED7427906}"/>
              </a:ext>
            </a:extLst>
          </p:cNvPr>
          <p:cNvSpPr txBox="1"/>
          <p:nvPr/>
        </p:nvSpPr>
        <p:spPr>
          <a:xfrm>
            <a:off x="6478183" y="5814431"/>
            <a:ext cx="5713817" cy="646331"/>
          </a:xfrm>
          <a:prstGeom prst="rect">
            <a:avLst/>
          </a:prstGeom>
          <a:noFill/>
        </p:spPr>
        <p:txBody>
          <a:bodyPr wrap="square" rtlCol="0">
            <a:spAutoFit/>
          </a:bodyPr>
          <a:lstStyle/>
          <a:p>
            <a:r>
              <a:rPr lang="en-US" dirty="0"/>
              <a:t>Ram has continuous increase with price range while moving from Low cost to Very high cost</a:t>
            </a:r>
            <a:endParaRPr lang="en-IN" dirty="0"/>
          </a:p>
        </p:txBody>
      </p:sp>
    </p:spTree>
    <p:extLst>
      <p:ext uri="{BB962C8B-B14F-4D97-AF65-F5344CB8AC3E}">
        <p14:creationId xmlns:p14="http://schemas.microsoft.com/office/powerpoint/2010/main" val="207348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AFF26-4358-F0FD-E9B4-7CA809526BE5}"/>
              </a:ext>
            </a:extLst>
          </p:cNvPr>
          <p:cNvSpPr txBox="1"/>
          <p:nvPr/>
        </p:nvSpPr>
        <p:spPr>
          <a:xfrm>
            <a:off x="765110" y="410547"/>
            <a:ext cx="2929812" cy="523220"/>
          </a:xfrm>
          <a:prstGeom prst="rect">
            <a:avLst/>
          </a:prstGeom>
          <a:noFill/>
        </p:spPr>
        <p:txBody>
          <a:bodyPr wrap="square" rtlCol="0">
            <a:spAutoFit/>
          </a:bodyPr>
          <a:lstStyle/>
          <a:p>
            <a:r>
              <a:rPr lang="en-US" sz="2800" dirty="0" err="1">
                <a:solidFill>
                  <a:srgbClr val="C00000"/>
                </a:solidFill>
              </a:rPr>
              <a:t>Px_width</a:t>
            </a:r>
            <a:endParaRPr lang="en-IN" sz="2800" dirty="0">
              <a:solidFill>
                <a:srgbClr val="C00000"/>
              </a:solidFill>
            </a:endParaRPr>
          </a:p>
        </p:txBody>
      </p:sp>
      <p:sp>
        <p:nvSpPr>
          <p:cNvPr id="3" name="TextBox 2">
            <a:extLst>
              <a:ext uri="{FF2B5EF4-FFF2-40B4-BE49-F238E27FC236}">
                <a16:creationId xmlns:a16="http://schemas.microsoft.com/office/drawing/2014/main" id="{30858DB2-1039-2377-990D-20A4E59B0228}"/>
              </a:ext>
            </a:extLst>
          </p:cNvPr>
          <p:cNvSpPr txBox="1"/>
          <p:nvPr/>
        </p:nvSpPr>
        <p:spPr>
          <a:xfrm>
            <a:off x="7399176" y="410547"/>
            <a:ext cx="3060441" cy="523220"/>
          </a:xfrm>
          <a:prstGeom prst="rect">
            <a:avLst/>
          </a:prstGeom>
          <a:noFill/>
        </p:spPr>
        <p:txBody>
          <a:bodyPr wrap="square" rtlCol="0">
            <a:spAutoFit/>
          </a:bodyPr>
          <a:lstStyle/>
          <a:p>
            <a:r>
              <a:rPr lang="en-US" sz="2800" dirty="0" err="1">
                <a:solidFill>
                  <a:srgbClr val="C00000"/>
                </a:solidFill>
              </a:rPr>
              <a:t>PX_height</a:t>
            </a:r>
            <a:endParaRPr lang="en-IN" sz="2800" dirty="0">
              <a:solidFill>
                <a:srgbClr val="C00000"/>
              </a:solidFill>
            </a:endParaRPr>
          </a:p>
        </p:txBody>
      </p:sp>
      <p:pic>
        <p:nvPicPr>
          <p:cNvPr id="5" name="Picture 4">
            <a:extLst>
              <a:ext uri="{FF2B5EF4-FFF2-40B4-BE49-F238E27FC236}">
                <a16:creationId xmlns:a16="http://schemas.microsoft.com/office/drawing/2014/main" id="{EE60A4A1-B1E8-EBC4-38A5-E28BA6B2F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6" y="1073726"/>
            <a:ext cx="5094515" cy="4090332"/>
          </a:xfrm>
          <a:prstGeom prst="rect">
            <a:avLst/>
          </a:prstGeom>
        </p:spPr>
      </p:pic>
      <p:sp>
        <p:nvSpPr>
          <p:cNvPr id="6" name="TextBox 5">
            <a:extLst>
              <a:ext uri="{FF2B5EF4-FFF2-40B4-BE49-F238E27FC236}">
                <a16:creationId xmlns:a16="http://schemas.microsoft.com/office/drawing/2014/main" id="{3778A2CE-5A83-B30E-F12F-CE505F1AE71E}"/>
              </a:ext>
            </a:extLst>
          </p:cNvPr>
          <p:cNvSpPr txBox="1"/>
          <p:nvPr/>
        </p:nvSpPr>
        <p:spPr>
          <a:xfrm>
            <a:off x="261256" y="5399333"/>
            <a:ext cx="5094515" cy="1754326"/>
          </a:xfrm>
          <a:prstGeom prst="rect">
            <a:avLst/>
          </a:prstGeom>
          <a:noFill/>
        </p:spPr>
        <p:txBody>
          <a:bodyPr wrap="square" rtlCol="0">
            <a:spAutoFit/>
          </a:bodyPr>
          <a:lstStyle/>
          <a:p>
            <a:pPr marL="285750" indent="-285750">
              <a:buFont typeface="Wingdings" panose="05000000000000000000" pitchFamily="2" charset="2"/>
              <a:buChar char="§"/>
            </a:pPr>
            <a:r>
              <a:rPr lang="en-US" b="0" i="0" dirty="0">
                <a:effectLst/>
                <a:latin typeface="Roboto" panose="02000000000000000000" pitchFamily="2" charset="0"/>
              </a:rPr>
              <a:t>There is not a continuous increase in pixel width as we move from Low cost to Very high cost. Mobiles with 'Medium cost' and 'High cost' has almost equal pixel width. so we can say that it would be a driving factor in deciding </a:t>
            </a:r>
            <a:r>
              <a:rPr lang="en-US" b="0" i="0" dirty="0" err="1">
                <a:effectLst/>
                <a:latin typeface="Roboto" panose="02000000000000000000" pitchFamily="2" charset="0"/>
              </a:rPr>
              <a:t>price_range</a:t>
            </a:r>
            <a:endParaRPr lang="en-IN" dirty="0"/>
          </a:p>
        </p:txBody>
      </p:sp>
      <p:pic>
        <p:nvPicPr>
          <p:cNvPr id="9" name="Picture 8">
            <a:extLst>
              <a:ext uri="{FF2B5EF4-FFF2-40B4-BE49-F238E27FC236}">
                <a16:creationId xmlns:a16="http://schemas.microsoft.com/office/drawing/2014/main" id="{72D6C9A2-D335-8CF5-61AE-4226C6501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155" y="1073725"/>
            <a:ext cx="5445968" cy="3960409"/>
          </a:xfrm>
          <a:prstGeom prst="rect">
            <a:avLst/>
          </a:prstGeom>
        </p:spPr>
      </p:pic>
      <p:sp>
        <p:nvSpPr>
          <p:cNvPr id="10" name="TextBox 9">
            <a:extLst>
              <a:ext uri="{FF2B5EF4-FFF2-40B4-BE49-F238E27FC236}">
                <a16:creationId xmlns:a16="http://schemas.microsoft.com/office/drawing/2014/main" id="{0F8DA574-93E7-2834-7522-C91877124237}"/>
              </a:ext>
            </a:extLst>
          </p:cNvPr>
          <p:cNvSpPr txBox="1"/>
          <p:nvPr/>
        </p:nvSpPr>
        <p:spPr>
          <a:xfrm>
            <a:off x="6746033" y="5399333"/>
            <a:ext cx="4935894" cy="923330"/>
          </a:xfrm>
          <a:prstGeom prst="rect">
            <a:avLst/>
          </a:prstGeom>
          <a:noFill/>
        </p:spPr>
        <p:txBody>
          <a:bodyPr wrap="square" rtlCol="0">
            <a:spAutoFit/>
          </a:bodyPr>
          <a:lstStyle/>
          <a:p>
            <a:pPr marL="285750" indent="-285750">
              <a:buFont typeface="Wingdings" panose="05000000000000000000" pitchFamily="2" charset="2"/>
              <a:buChar char="§"/>
            </a:pPr>
            <a:r>
              <a:rPr lang="en-US" b="0" i="0" dirty="0">
                <a:effectLst/>
                <a:latin typeface="Roboto" panose="02000000000000000000" pitchFamily="2" charset="0"/>
              </a:rPr>
              <a:t>Pixel height is almost similar as we move from Low cost to Very high </a:t>
            </a:r>
            <a:r>
              <a:rPr lang="en-US" b="0" i="0" dirty="0" err="1">
                <a:effectLst/>
                <a:latin typeface="Roboto" panose="02000000000000000000" pitchFamily="2" charset="0"/>
              </a:rPr>
              <a:t>cost.little</a:t>
            </a:r>
            <a:r>
              <a:rPr lang="en-US" b="0" i="0" dirty="0">
                <a:effectLst/>
                <a:latin typeface="Roboto" panose="02000000000000000000" pitchFamily="2" charset="0"/>
              </a:rPr>
              <a:t> variation in </a:t>
            </a:r>
            <a:r>
              <a:rPr lang="en-US" b="0" i="0" dirty="0" err="1">
                <a:effectLst/>
                <a:latin typeface="Roboto" panose="02000000000000000000" pitchFamily="2" charset="0"/>
              </a:rPr>
              <a:t>pixel_height</a:t>
            </a:r>
            <a:endParaRPr lang="en-IN" dirty="0"/>
          </a:p>
        </p:txBody>
      </p:sp>
    </p:spTree>
    <p:extLst>
      <p:ext uri="{BB962C8B-B14F-4D97-AF65-F5344CB8AC3E}">
        <p14:creationId xmlns:p14="http://schemas.microsoft.com/office/powerpoint/2010/main" val="3070746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796</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ankurnain421@outlook.com</dc:creator>
  <cp:lastModifiedBy>ankurnain421@outlook.com</cp:lastModifiedBy>
  <cp:revision>2</cp:revision>
  <dcterms:created xsi:type="dcterms:W3CDTF">2023-04-02T12:48:17Z</dcterms:created>
  <dcterms:modified xsi:type="dcterms:W3CDTF">2023-04-03T21:40:15Z</dcterms:modified>
</cp:coreProperties>
</file>