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Merriweather"/>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1C7838-86BE-46AE-ACA8-D72D8DC6395A}">
  <a:tblStyle styleId="{D61C7838-86BE-46AE-ACA8-D72D8DC639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Merriweather-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Merriweather-italic.fntdata"/><Relationship Id="rId16" Type="http://schemas.openxmlformats.org/officeDocument/2006/relationships/slide" Target="slides/slide10.xml"/><Relationship Id="rId38" Type="http://schemas.openxmlformats.org/officeDocument/2006/relationships/font" Target="fonts/Merriweather-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985b3da88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985b3da88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985b3da88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985b3da88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985b3da8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985b3da8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985b3da88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985b3da88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985b3da88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985b3da88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985b3da88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985b3da88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985b3da88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985b3da88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985b3da88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985b3da88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d99a4f3d9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d99a4f3d9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d99a4f3d9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d99a4f3d9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985b3da8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985b3da8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d99a4f3d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d99a4f3d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d99a4f3d9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d99a4f3d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d99a4f3d9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d99a4f3d9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d99a4f3d9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6d99a4f3d9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d99a4f3d9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d99a4f3d9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d99a4f3d9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d99a4f3d9_2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d99a4f3d9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d99a4f3d9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d9b3b9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d9b3b9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985b3da8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985b3da8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c985b3da8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c985b3da88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985b3da8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985b3da88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c985b3da88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c985b3da88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985b3da88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985b3da88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985b3da8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985b3da8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kaggle.com/datasets/jp797498e/twitter-entity-sentiment-analysi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nvSpPr>
        <p:spPr>
          <a:xfrm>
            <a:off x="529425" y="636050"/>
            <a:ext cx="7775400" cy="18729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GB" sz="2400">
                <a:solidFill>
                  <a:srgbClr val="202124"/>
                </a:solidFill>
                <a:latin typeface="Times New Roman"/>
                <a:ea typeface="Times New Roman"/>
                <a:cs typeface="Times New Roman"/>
                <a:sym typeface="Times New Roman"/>
              </a:rPr>
              <a:t>MINOR PROJECT ON</a:t>
            </a:r>
            <a:endParaRPr b="1" sz="2400">
              <a:solidFill>
                <a:srgbClr val="202124"/>
              </a:solidFill>
              <a:latin typeface="Times New Roman"/>
              <a:ea typeface="Times New Roman"/>
              <a:cs typeface="Times New Roman"/>
              <a:sym typeface="Times New Roman"/>
            </a:endParaRPr>
          </a:p>
          <a:p>
            <a:pPr indent="0" lvl="0" marL="0" rtl="0" algn="ctr">
              <a:spcBef>
                <a:spcPts val="0"/>
              </a:spcBef>
              <a:spcAft>
                <a:spcPts val="0"/>
              </a:spcAft>
              <a:buNone/>
            </a:pPr>
            <a:r>
              <a:rPr b="1" lang="en-GB" sz="3600">
                <a:solidFill>
                  <a:srgbClr val="202124"/>
                </a:solidFill>
                <a:latin typeface="Times New Roman"/>
                <a:ea typeface="Times New Roman"/>
                <a:cs typeface="Times New Roman"/>
                <a:sym typeface="Times New Roman"/>
              </a:rPr>
              <a:t> </a:t>
            </a:r>
            <a:endParaRPr b="1" sz="3600">
              <a:solidFill>
                <a:srgbClr val="202124"/>
              </a:solidFill>
              <a:latin typeface="Times New Roman"/>
              <a:ea typeface="Times New Roman"/>
              <a:cs typeface="Times New Roman"/>
              <a:sym typeface="Times New Roman"/>
            </a:endParaRPr>
          </a:p>
          <a:p>
            <a:pPr indent="0" lvl="0" marL="0" rtl="0" algn="ctr">
              <a:spcBef>
                <a:spcPts val="0"/>
              </a:spcBef>
              <a:spcAft>
                <a:spcPts val="0"/>
              </a:spcAft>
              <a:buNone/>
            </a:pPr>
            <a:r>
              <a:rPr b="1" lang="en-GB" sz="2000">
                <a:solidFill>
                  <a:srgbClr val="202124"/>
                </a:solidFill>
                <a:latin typeface="Times New Roman"/>
                <a:ea typeface="Times New Roman"/>
                <a:cs typeface="Times New Roman"/>
                <a:sym typeface="Times New Roman"/>
              </a:rPr>
              <a:t>‘Sentiment Analysis of Twitter Data Using Machine Learning’</a:t>
            </a:r>
            <a:r>
              <a:rPr b="1" lang="en-GB" sz="1600">
                <a:solidFill>
                  <a:srgbClr val="202124"/>
                </a:solidFill>
                <a:latin typeface="Times New Roman"/>
                <a:ea typeface="Times New Roman"/>
                <a:cs typeface="Times New Roman"/>
                <a:sym typeface="Times New Roman"/>
              </a:rPr>
              <a:t> </a:t>
            </a:r>
            <a:endParaRPr b="1" sz="3600">
              <a:solidFill>
                <a:srgbClr val="202124"/>
              </a:solidFill>
              <a:latin typeface="Times New Roman"/>
              <a:ea typeface="Times New Roman"/>
              <a:cs typeface="Times New Roman"/>
              <a:sym typeface="Times New Roman"/>
            </a:endParaRPr>
          </a:p>
        </p:txBody>
      </p:sp>
      <p:sp>
        <p:nvSpPr>
          <p:cNvPr id="65" name="Google Shape;65;p13"/>
          <p:cNvSpPr txBox="1"/>
          <p:nvPr/>
        </p:nvSpPr>
        <p:spPr>
          <a:xfrm>
            <a:off x="4888500" y="3467400"/>
            <a:ext cx="4255500" cy="15621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lt1"/>
                </a:solidFill>
                <a:latin typeface="Times New Roman"/>
                <a:ea typeface="Times New Roman"/>
                <a:cs typeface="Times New Roman"/>
                <a:sym typeface="Times New Roman"/>
              </a:rPr>
              <a:t>BY-</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AutoNum type="arabicPeriod"/>
            </a:pPr>
            <a:r>
              <a:rPr b="1" lang="en-GB" sz="1600">
                <a:solidFill>
                  <a:schemeClr val="lt1"/>
                </a:solidFill>
                <a:latin typeface="Times New Roman"/>
                <a:ea typeface="Times New Roman"/>
                <a:cs typeface="Times New Roman"/>
                <a:sym typeface="Times New Roman"/>
              </a:rPr>
              <a:t>Ankur Verma (21051205)</a:t>
            </a:r>
            <a:endParaRPr b="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AutoNum type="arabicPeriod"/>
            </a:pPr>
            <a:r>
              <a:rPr b="1" lang="en-GB" sz="1600">
                <a:solidFill>
                  <a:schemeClr val="lt1"/>
                </a:solidFill>
                <a:latin typeface="Times New Roman"/>
                <a:ea typeface="Times New Roman"/>
                <a:cs typeface="Times New Roman"/>
                <a:sym typeface="Times New Roman"/>
              </a:rPr>
              <a:t>Deepanshu Pandey (21052414)</a:t>
            </a:r>
            <a:endParaRPr b="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AutoNum type="arabicPeriod"/>
            </a:pPr>
            <a:r>
              <a:rPr b="1" lang="en-GB" sz="1600">
                <a:solidFill>
                  <a:schemeClr val="lt1"/>
                </a:solidFill>
                <a:latin typeface="Times New Roman"/>
                <a:ea typeface="Times New Roman"/>
                <a:cs typeface="Times New Roman"/>
                <a:sym typeface="Times New Roman"/>
              </a:rPr>
              <a:t>Shashank Mishra (21052452)</a:t>
            </a:r>
            <a:endParaRPr b="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AutoNum type="arabicPeriod"/>
            </a:pPr>
            <a:r>
              <a:rPr b="1" lang="en-GB" sz="1600">
                <a:solidFill>
                  <a:schemeClr val="lt1"/>
                </a:solidFill>
                <a:latin typeface="Times New Roman"/>
                <a:ea typeface="Times New Roman"/>
                <a:cs typeface="Times New Roman"/>
                <a:sym typeface="Times New Roman"/>
              </a:rPr>
              <a:t>Divyak Pratap Singh (21052838)</a:t>
            </a:r>
            <a:endParaRPr b="1"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AutoNum type="arabicPeriod"/>
            </a:pPr>
            <a:r>
              <a:rPr b="1" lang="en-GB" sz="1600">
                <a:solidFill>
                  <a:schemeClr val="lt1"/>
                </a:solidFill>
                <a:latin typeface="Times New Roman"/>
                <a:ea typeface="Times New Roman"/>
                <a:cs typeface="Times New Roman"/>
                <a:sym typeface="Times New Roman"/>
              </a:rPr>
              <a:t>Tanya Kumari (21052887)</a:t>
            </a:r>
            <a:endParaRPr b="1" sz="1600">
              <a:solidFill>
                <a:schemeClr val="lt1"/>
              </a:solidFill>
              <a:latin typeface="Times New Roman"/>
              <a:ea typeface="Times New Roman"/>
              <a:cs typeface="Times New Roman"/>
              <a:sym typeface="Times New Roman"/>
            </a:endParaRPr>
          </a:p>
        </p:txBody>
      </p:sp>
      <p:sp>
        <p:nvSpPr>
          <p:cNvPr id="66" name="Google Shape;66;p13"/>
          <p:cNvSpPr txBox="1"/>
          <p:nvPr/>
        </p:nvSpPr>
        <p:spPr>
          <a:xfrm>
            <a:off x="0" y="0"/>
            <a:ext cx="9144000" cy="768300"/>
          </a:xfrm>
          <a:prstGeom prst="rect">
            <a:avLst/>
          </a:prstGeom>
          <a:noFill/>
          <a:ln>
            <a:noFill/>
          </a:ln>
        </p:spPr>
        <p:txBody>
          <a:bodyPr anchorCtr="0" anchor="ctr" bIns="91425" lIns="91425" spcFirstLastPara="1" rIns="91425" wrap="square" tIns="91425">
            <a:normAutofit fontScale="92500"/>
          </a:bodyPr>
          <a:lstStyle/>
          <a:p>
            <a:pPr indent="0" lvl="0" marL="0" rtl="0" algn="l">
              <a:spcBef>
                <a:spcPts val="0"/>
              </a:spcBef>
              <a:spcAft>
                <a:spcPts val="0"/>
              </a:spcAft>
              <a:buNone/>
            </a:pPr>
            <a:r>
              <a:rPr b="1" lang="en-GB" sz="2800">
                <a:solidFill>
                  <a:srgbClr val="202124"/>
                </a:solidFill>
                <a:latin typeface="Times New Roman"/>
                <a:ea typeface="Times New Roman"/>
                <a:cs typeface="Times New Roman"/>
                <a:sym typeface="Times New Roman"/>
              </a:rPr>
              <a:t>KALINGA INSTITUTE OF INDUSTRIAL TECHNOLOGY</a:t>
            </a:r>
            <a:endParaRPr b="1" sz="2800">
              <a:solidFill>
                <a:srgbClr val="202124"/>
              </a:solidFill>
              <a:latin typeface="Times New Roman"/>
              <a:ea typeface="Times New Roman"/>
              <a:cs typeface="Times New Roman"/>
              <a:sym typeface="Times New Roman"/>
            </a:endParaRPr>
          </a:p>
        </p:txBody>
      </p:sp>
      <p:sp>
        <p:nvSpPr>
          <p:cNvPr id="67" name="Google Shape;67;p13"/>
          <p:cNvSpPr txBox="1"/>
          <p:nvPr/>
        </p:nvSpPr>
        <p:spPr>
          <a:xfrm>
            <a:off x="0" y="4071750"/>
            <a:ext cx="4255500" cy="1071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en-GB" sz="1600">
                <a:solidFill>
                  <a:schemeClr val="lt1"/>
                </a:solidFill>
                <a:latin typeface="Times New Roman"/>
                <a:ea typeface="Times New Roman"/>
                <a:cs typeface="Times New Roman"/>
                <a:sym typeface="Times New Roman"/>
              </a:rPr>
              <a:t>UNDER THE GUIDANCE OF </a:t>
            </a:r>
            <a:endParaRPr sz="1600">
              <a:solidFill>
                <a:schemeClr val="lt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b="1" lang="en-GB" sz="1600" u="sng">
                <a:solidFill>
                  <a:schemeClr val="lt1"/>
                </a:solidFill>
                <a:latin typeface="Times New Roman"/>
                <a:ea typeface="Times New Roman"/>
                <a:cs typeface="Times New Roman"/>
                <a:sym typeface="Times New Roman"/>
              </a:rPr>
              <a:t>Dr. Debachudamani Prusti </a:t>
            </a:r>
            <a:endParaRPr sz="1600" u="sng">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2.1 Collection of data</a:t>
            </a:r>
            <a:endParaRPr/>
          </a:p>
        </p:txBody>
      </p:sp>
      <p:sp>
        <p:nvSpPr>
          <p:cNvPr id="124" name="Google Shape;124;p22"/>
          <p:cNvSpPr txBox="1"/>
          <p:nvPr>
            <p:ph idx="1" type="body"/>
          </p:nvPr>
        </p:nvSpPr>
        <p:spPr>
          <a:xfrm>
            <a:off x="368000" y="1505700"/>
            <a:ext cx="8253300" cy="1543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This study makes use of Kaggle data gathering, which was crawled and divided into good and bad categories. The data needs to be analyzed and converted into standard forms because it contains emoticons, usernames, and hashtags. Additionally, we need to extract pertinent aspects from the text, like the two types of tweet representation—bigrams and unigrams. In our project we have extracted data from Kaggle. The data set contains a list of tweets, tweet I'd and Borderlands.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2.2 Pre-processing of data</a:t>
            </a:r>
            <a:endParaRPr/>
          </a:p>
        </p:txBody>
      </p:sp>
      <p:sp>
        <p:nvSpPr>
          <p:cNvPr id="130" name="Google Shape;130;p23"/>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After data gathering, the next stage is data pre-processing. It represents a major advancement in machine learning. It is the procedure used to change or encode data so that it can be understood by machines. Put simply, the algorithms have no trouble interpreting the properties in the dataset.</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An unstructured format of all related tweets from Twitter is extracted into a Twitter stream. Pre-handling these unstructured tweets is necessary before using any classifier. The tweets will be pre-cleaned and tokenized. First, by building a URL structure, all HTML content in the tweets are eliminated.</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400">
                <a:solidFill>
                  <a:srgbClr val="000000"/>
                </a:solidFill>
                <a:latin typeface="Times New Roman"/>
                <a:ea typeface="Times New Roman"/>
                <a:cs typeface="Times New Roman"/>
                <a:sym typeface="Times New Roman"/>
              </a:rPr>
              <a:t>Our preprocessing method consists of the following phases:</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Every special character has been removed from the formula.</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Capitalized words are converted to lower case letters.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Links to the URLs have been removed.</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2.3 Extraction of feature vector &amp; Classification of sentiments</a:t>
            </a:r>
            <a:endParaRPr>
              <a:latin typeface="Times New Roman"/>
              <a:ea typeface="Times New Roman"/>
              <a:cs typeface="Times New Roman"/>
              <a:sym typeface="Times New Roman"/>
            </a:endParaRPr>
          </a:p>
        </p:txBody>
      </p:sp>
      <p:sp>
        <p:nvSpPr>
          <p:cNvPr id="136" name="Google Shape;136;p24"/>
          <p:cNvSpPr txBox="1"/>
          <p:nvPr>
            <p:ph idx="1" type="body"/>
          </p:nvPr>
        </p:nvSpPr>
        <p:spPr>
          <a:xfrm>
            <a:off x="311700" y="1505700"/>
            <a:ext cx="8359500" cy="3076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Processing groups get raw data after feature extraction. With the help of feature extraction, which selects and integrates data into features, less data needs to be accurately processed, and the true data set is accurately represented.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 method of obtaining features from the study's data is essential since those aspects enable the analysis, assessment, and processing of the data's resident attitudes.</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Following the creation of a feature vector, classifiers such as Maximum Entropy, Random Forest, Regression Modelling techniques, Ensemble, Naive Bayes, Decision Tree and Support Vector Machine are used to classify data, and their respective results are compared.</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2.4 Dataset Explanation</a:t>
            </a:r>
            <a:endParaRPr>
              <a:latin typeface="Times New Roman"/>
              <a:ea typeface="Times New Roman"/>
              <a:cs typeface="Times New Roman"/>
              <a:sym typeface="Times New Roman"/>
            </a:endParaRPr>
          </a:p>
        </p:txBody>
      </p:sp>
      <p:sp>
        <p:nvSpPr>
          <p:cNvPr id="142" name="Google Shape;142;p25"/>
          <p:cNvSpPr txBox="1"/>
          <p:nvPr>
            <p:ph idx="1" type="body"/>
          </p:nvPr>
        </p:nvSpPr>
        <p:spPr>
          <a:xfrm>
            <a:off x="311700" y="1505700"/>
            <a:ext cx="8318100" cy="3076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rgbClr val="0E101A"/>
                </a:solidFill>
                <a:highlight>
                  <a:srgbClr val="FFFFFF"/>
                </a:highlight>
                <a:latin typeface="Times New Roman"/>
                <a:ea typeface="Times New Roman"/>
                <a:cs typeface="Times New Roman"/>
                <a:sym typeface="Times New Roman"/>
              </a:rPr>
              <a:t>This is an entity-level sentiment analysis dataset of twitter. Given a message and an entity, the task is to judge the sentiment of the message about the entity. There are three classes in this dataset: Positive, Negative and Neutral. We regard messages that are not relevant to the entity (i.e. Irrelevant) as Neutral.</a:t>
            </a:r>
            <a:endParaRPr sz="1400">
              <a:solidFill>
                <a:srgbClr val="0E101A"/>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lang="en-GB" sz="1400">
                <a:solidFill>
                  <a:srgbClr val="000000"/>
                </a:solidFill>
                <a:latin typeface="Times New Roman"/>
                <a:ea typeface="Times New Roman"/>
                <a:cs typeface="Times New Roman"/>
                <a:sym typeface="Times New Roman"/>
              </a:rPr>
              <a:t>We have extracted the dataset from Kaggle website (</a:t>
            </a:r>
            <a:r>
              <a:rPr lang="en-GB" sz="1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https://www.kaggle.com/datasets/jp797498e/twitter-entity-sentiment-analysis</a:t>
            </a:r>
            <a:r>
              <a:rPr lang="en-GB" sz="1400">
                <a:solidFill>
                  <a:srgbClr val="000000"/>
                </a:solidFill>
                <a:latin typeface="Times New Roman"/>
                <a:ea typeface="Times New Roman"/>
                <a:cs typeface="Times New Roman"/>
                <a:sym typeface="Times New Roman"/>
              </a:rPr>
              <a:t>). The file name is twitter_training.csv. The data set contains data on the basis of four columns i.e. tweet_id, Borderlands, positive_negative, and the tweet_content. The tweet_id is unique, the borderlands gives the output whether the tweet is positive or negative and the last column is the tweets of the people</a:t>
            </a:r>
            <a:endParaRPr sz="1400">
              <a:solidFill>
                <a:srgbClr val="3C404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2000"/>
              </a:spcBef>
              <a:spcAft>
                <a:spcPts val="600"/>
              </a:spcAft>
              <a:buNone/>
            </a:pPr>
            <a:r>
              <a:rPr b="1" lang="en-GB" sz="2900" u="sng">
                <a:latin typeface="Times New Roman"/>
                <a:ea typeface="Times New Roman"/>
                <a:cs typeface="Times New Roman"/>
                <a:sym typeface="Times New Roman"/>
              </a:rPr>
              <a:t>Working procedure</a:t>
            </a:r>
            <a:endParaRPr sz="2900" u="sng">
              <a:latin typeface="Times New Roman"/>
              <a:ea typeface="Times New Roman"/>
              <a:cs typeface="Times New Roman"/>
              <a:sym typeface="Times New Roman"/>
            </a:endParaRPr>
          </a:p>
        </p:txBody>
      </p:sp>
      <p:sp>
        <p:nvSpPr>
          <p:cNvPr id="148" name="Google Shape;148;p2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Our project is completely based upon the classification model, which means it will give the result as positive, negative, or neutral comments. In this, we are going to derive results on the basis of :</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SVM</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Naive Bayes</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Random Forest</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Neural Network </a:t>
            </a:r>
            <a:endParaRPr sz="1800">
              <a:solidFill>
                <a:srgbClr val="000000"/>
              </a:solidFill>
              <a:latin typeface="Times New Roman"/>
              <a:ea typeface="Times New Roman"/>
              <a:cs typeface="Times New Roman"/>
              <a:sym typeface="Times New Roman"/>
            </a:endParaRPr>
          </a:p>
          <a:p>
            <a:pPr indent="457200" lvl="0" marL="0" rtl="0" algn="just">
              <a:spcBef>
                <a:spcPts val="0"/>
              </a:spcBef>
              <a:spcAft>
                <a:spcPts val="0"/>
              </a:spcAft>
              <a:buNone/>
            </a:pPr>
            <a:r>
              <a:rPr i="1" lang="en-GB" sz="1800">
                <a:solidFill>
                  <a:srgbClr val="000000"/>
                </a:solidFill>
                <a:latin typeface="Times New Roman"/>
                <a:ea typeface="Times New Roman"/>
                <a:cs typeface="Times New Roman"/>
                <a:sym typeface="Times New Roman"/>
              </a:rPr>
              <a:t>(using a confusion matrix.)</a:t>
            </a:r>
            <a:endParaRPr i="1" sz="1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3.1 Support vector machine(SVM)</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54" name="Google Shape;154;p27"/>
          <p:cNvSpPr txBox="1"/>
          <p:nvPr/>
        </p:nvSpPr>
        <p:spPr>
          <a:xfrm>
            <a:off x="335725" y="1521525"/>
            <a:ext cx="8382300" cy="327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A binary non-probabilistic classifier for regression and other uses is the Support Vector Machine (SVM). It generates a hyperplane in high or infinite dimensional space, or a group of hyperplanes. The foundation of SVM for sentiment classification is the creation of a hyperplane that organizes documents according to the smallest feasible distance between them.</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SVM Classifier classifies data with a wide margin. It uses a hyperplane to divide the tweets. The discriminative function is used by the SVM.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The feature vector is denoted by "X," the weights vector by "w," and the bias vector by "b." The high dimensional feature space to input space nonlinearly maps to φ(). The training set automatically learns "w" and "b." For classification, we employed a linear kernel in this case. It keeps the distance between the two classes wide. </a:t>
            </a:r>
            <a:endParaRPr sz="1500">
              <a:solidFill>
                <a:schemeClr val="dk2"/>
              </a:solidFill>
              <a:latin typeface="Times New Roman"/>
              <a:ea typeface="Times New Roman"/>
              <a:cs typeface="Times New Roman"/>
              <a:sym typeface="Times New Roman"/>
            </a:endParaRPr>
          </a:p>
        </p:txBody>
      </p:sp>
      <p:sp>
        <p:nvSpPr>
          <p:cNvPr id="155" name="Google Shape;155;p27"/>
          <p:cNvSpPr/>
          <p:nvPr/>
        </p:nvSpPr>
        <p:spPr>
          <a:xfrm>
            <a:off x="2709275" y="3400725"/>
            <a:ext cx="1711200" cy="276900"/>
          </a:xfrm>
          <a:prstGeom prst="rect">
            <a:avLst/>
          </a:prstGeom>
          <a:solidFill>
            <a:schemeClr val="lt1"/>
          </a:solidFill>
          <a:ln cap="flat" cmpd="sng" w="9525">
            <a:solidFill>
              <a:srgbClr val="0E101A"/>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g(X) = w T φ(X) + b</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3.2 Naive Bayes</a:t>
            </a:r>
            <a:endParaRPr>
              <a:latin typeface="Times New Roman"/>
              <a:ea typeface="Times New Roman"/>
              <a:cs typeface="Times New Roman"/>
              <a:sym typeface="Times New Roman"/>
            </a:endParaRPr>
          </a:p>
        </p:txBody>
      </p:sp>
      <p:sp>
        <p:nvSpPr>
          <p:cNvPr id="161" name="Google Shape;161;p28"/>
          <p:cNvSpPr txBox="1"/>
          <p:nvPr/>
        </p:nvSpPr>
        <p:spPr>
          <a:xfrm>
            <a:off x="335725" y="1521525"/>
            <a:ext cx="8382300" cy="3271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Machine learning classification tasks are best suited for the straightforward yet effective Naive Bayes method. It is predicated on the Bayes theorem, which quantifies the likelihood of an occurrence based on past knowledge of potential confounding variables.[11]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When it comes to classification, Naive Bayes determines, based on the data point's feature values, the likelihood that a particular data point belongs to a particular class. Especially for text classification tasks like spam detection or sentiment analysis, Naive Bayes can perform remarkably well in practice, despite its simplicity and the "naive" assumption that all features are independent (which is often untrue in real-world data).</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3.2 Naive Bayes </a:t>
            </a:r>
            <a:r>
              <a:rPr i="1" lang="en-GB">
                <a:latin typeface="Times New Roman"/>
                <a:ea typeface="Times New Roman"/>
                <a:cs typeface="Times New Roman"/>
                <a:sym typeface="Times New Roman"/>
              </a:rPr>
              <a:t>(continue)</a:t>
            </a:r>
            <a:endParaRPr i="1"/>
          </a:p>
        </p:txBody>
      </p:sp>
      <p:sp>
        <p:nvSpPr>
          <p:cNvPr id="167" name="Google Shape;167;p29"/>
          <p:cNvSpPr txBox="1"/>
          <p:nvPr/>
        </p:nvSpPr>
        <p:spPr>
          <a:xfrm>
            <a:off x="197425" y="1410600"/>
            <a:ext cx="8706300" cy="3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Naive Bayes is based on Bayes' theorem, which is given by the formula:</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P(A|B) = frac{P(B|A) \cdot P(A)}{P(B)} ]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Where: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 ( P(A|B)) is the probability of event A given event B.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 P(B|A)) is the probability of event B given event A.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 P(A)) and ( P(B)) are the probabilities of events A and B, respectively.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In the context of classification, we can restate Bayes' theorem as: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P(y|x_1, x_2, ..., x_n) = frac{P(x_1, x_2, ..., x_n|y) \cdot P(y)}{P(x_1, x_2, ..., x_n)}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Where: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P(y|x_1, x_2, ..., x_n) is the probability that an instance with features ( x_1, x_2, ..., x_n)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belongs to class 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P(x_1, x_2, ..., x_n|y) is the probability of observing features ( x_1, x_2, ..., x_n) given that the instance belongs to class y.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(P(y)) is the prior probability of class 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GB" sz="1500">
                <a:solidFill>
                  <a:schemeClr val="dk1"/>
                </a:solidFill>
                <a:latin typeface="Times New Roman"/>
                <a:ea typeface="Times New Roman"/>
                <a:cs typeface="Times New Roman"/>
                <a:sym typeface="Times New Roman"/>
              </a:rPr>
              <a:t>- ( P(x_1, x_2, ..., x_n)) is the total probability of observing features ( x_1, x_2, ..., x_n ) across all classes.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3.3 Random forest and Neural network</a:t>
            </a:r>
            <a:endParaRPr i="1"/>
          </a:p>
        </p:txBody>
      </p:sp>
      <p:sp>
        <p:nvSpPr>
          <p:cNvPr id="173" name="Google Shape;173;p30"/>
          <p:cNvSpPr txBox="1"/>
          <p:nvPr/>
        </p:nvSpPr>
        <p:spPr>
          <a:xfrm>
            <a:off x="197425" y="1410600"/>
            <a:ext cx="8706300" cy="35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u="sng">
                <a:solidFill>
                  <a:schemeClr val="dk1"/>
                </a:solidFill>
                <a:latin typeface="Times New Roman"/>
                <a:ea typeface="Times New Roman"/>
                <a:cs typeface="Times New Roman"/>
                <a:sym typeface="Times New Roman"/>
              </a:rPr>
              <a:t>Random Forest:</a:t>
            </a:r>
            <a:r>
              <a:rPr lang="en-GB" sz="1700">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Using numerous decision trees and combining their predictions, Random Forest is an ensemble learning technique that produces more reliable and accurate outcomes. It is resistant to overfitting since it trains the trees via bagging and random feature selection. Its high performance, ease of use, and scalability to big datasets have made it popular.</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GB" sz="1700" u="sng">
                <a:solidFill>
                  <a:schemeClr val="dk1"/>
                </a:solidFill>
                <a:latin typeface="Times New Roman"/>
                <a:ea typeface="Times New Roman"/>
                <a:cs typeface="Times New Roman"/>
                <a:sym typeface="Times New Roman"/>
              </a:rPr>
              <a:t>Neural N</a:t>
            </a:r>
            <a:r>
              <a:rPr b="1" lang="en-GB" sz="1700" u="sng">
                <a:solidFill>
                  <a:schemeClr val="dk1"/>
                </a:solidFill>
                <a:latin typeface="Times New Roman"/>
                <a:ea typeface="Times New Roman"/>
                <a:cs typeface="Times New Roman"/>
                <a:sym typeface="Times New Roman"/>
              </a:rPr>
              <a:t>etwork:</a:t>
            </a:r>
            <a:r>
              <a:rPr lang="en-GB" sz="1700">
                <a:solidFill>
                  <a:schemeClr val="dk1"/>
                </a:solidFill>
                <a:latin typeface="Times New Roman"/>
                <a:ea typeface="Times New Roman"/>
                <a:cs typeface="Times New Roman"/>
                <a:sym typeface="Times New Roman"/>
              </a:rPr>
              <a:t> </a:t>
            </a:r>
            <a:r>
              <a:rPr lang="en-GB" sz="1500">
                <a:solidFill>
                  <a:schemeClr val="dk1"/>
                </a:solidFill>
                <a:latin typeface="Times New Roman"/>
                <a:ea typeface="Times New Roman"/>
                <a:cs typeface="Times New Roman"/>
                <a:sym typeface="Times New Roman"/>
              </a:rPr>
              <a:t>A class of machine learning models called neural networks is modeled after the composition and operations of the human brain. They are made up of networked nodes, or neurons, that process and produce complicated data inputs and outputs collectively. Neural networks are used for a variety of activities, including speech and picture identification, natural language processing, and more. They are capable of understanding intricate patterns in data.[13] Multiple layers of neurons make up neural networks: an input layer, one or more hidden layers, and an output layer. Every neuron in a layer is connected to every other neuron in the layers below it, and the the strength of each connection is determined by the weight assigned to it. The network modifies these weights during the training phase in accordance with the input data and the expected output.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a:blip r:embed="rId3">
            <a:alphaModFix/>
          </a:blip>
          <a:stretch>
            <a:fillRect/>
          </a:stretch>
        </p:blipFill>
        <p:spPr>
          <a:xfrm>
            <a:off x="1616075" y="945250"/>
            <a:ext cx="5987150" cy="3664850"/>
          </a:xfrm>
          <a:prstGeom prst="rect">
            <a:avLst/>
          </a:prstGeom>
          <a:noFill/>
          <a:ln cap="flat" cmpd="sng" w="9525">
            <a:solidFill>
              <a:srgbClr val="000000"/>
            </a:solidFill>
            <a:prstDash val="dash"/>
            <a:round/>
            <a:headEnd len="sm" w="sm" type="none"/>
            <a:tailEnd len="sm" w="sm" type="none"/>
          </a:ln>
        </p:spPr>
      </p:pic>
      <p:sp>
        <p:nvSpPr>
          <p:cNvPr id="179" name="Google Shape;179;p31"/>
          <p:cNvSpPr/>
          <p:nvPr/>
        </p:nvSpPr>
        <p:spPr>
          <a:xfrm>
            <a:off x="-11350" y="-6800"/>
            <a:ext cx="9144000" cy="771000"/>
          </a:xfrm>
          <a:prstGeom prst="rect">
            <a:avLst/>
          </a:prstGeom>
          <a:solidFill>
            <a:srgbClr val="3139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0" name="Google Shape;180;p31"/>
          <p:cNvSpPr txBox="1"/>
          <p:nvPr>
            <p:ph idx="4294967295" type="title"/>
          </p:nvPr>
        </p:nvSpPr>
        <p:spPr>
          <a:xfrm>
            <a:off x="300350" y="66850"/>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lt1"/>
                </a:solidFill>
                <a:latin typeface="Times New Roman"/>
                <a:ea typeface="Times New Roman"/>
                <a:cs typeface="Times New Roman"/>
                <a:sym typeface="Times New Roman"/>
              </a:rPr>
              <a:t>3.4 Workflow Diagram</a:t>
            </a:r>
            <a:endParaRPr i="1">
              <a:solidFill>
                <a:schemeClr val="lt1"/>
              </a:solidFill>
              <a:latin typeface="Roboto"/>
              <a:ea typeface="Roboto"/>
              <a:cs typeface="Roboto"/>
              <a:sym typeface="Roboto"/>
            </a:endParaRPr>
          </a:p>
          <a:p>
            <a:pPr indent="0" lvl="0" marL="0" rtl="0" algn="l">
              <a:lnSpc>
                <a:spcPct val="115000"/>
              </a:lnSpc>
              <a:spcBef>
                <a:spcPts val="1200"/>
              </a:spcBef>
              <a:spcAft>
                <a:spcPts val="0"/>
              </a:spcAft>
              <a:buNone/>
            </a:pPr>
            <a:r>
              <a:t/>
            </a:r>
            <a:endParaRPr sz="1300">
              <a:solidFill>
                <a:schemeClr val="dk2"/>
              </a:solidFill>
              <a:latin typeface="Roboto"/>
              <a:ea typeface="Roboto"/>
              <a:cs typeface="Roboto"/>
              <a:sym typeface="Roboto"/>
            </a:endParaRPr>
          </a:p>
          <a:p>
            <a:pPr indent="0" lvl="0" marL="0" rtl="0" algn="l">
              <a:spcBef>
                <a:spcPts val="1200"/>
              </a:spcBef>
              <a:spcAft>
                <a:spcPts val="0"/>
              </a:spcAft>
              <a:buNone/>
            </a:pPr>
            <a:r>
              <a:t/>
            </a:r>
            <a:endParaRPr/>
          </a:p>
        </p:txBody>
      </p:sp>
      <p:sp>
        <p:nvSpPr>
          <p:cNvPr id="181" name="Google Shape;181;p31"/>
          <p:cNvSpPr/>
          <p:nvPr/>
        </p:nvSpPr>
        <p:spPr>
          <a:xfrm>
            <a:off x="2639775" y="4767025"/>
            <a:ext cx="4252200" cy="317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Figure3: Illustration of sample workflow diagram</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300"/>
              </a:spcAft>
              <a:buNone/>
            </a:pPr>
            <a:r>
              <a:rPr b="1" lang="en-GB" sz="3900" u="sng">
                <a:latin typeface="Times New Roman"/>
                <a:ea typeface="Times New Roman"/>
                <a:cs typeface="Times New Roman"/>
                <a:sym typeface="Times New Roman"/>
              </a:rPr>
              <a:t>Index</a:t>
            </a:r>
            <a:endParaRPr sz="3900" u="sng"/>
          </a:p>
        </p:txBody>
      </p:sp>
      <p:sp>
        <p:nvSpPr>
          <p:cNvPr id="73" name="Google Shape;73;p14"/>
          <p:cNvSpPr txBox="1"/>
          <p:nvPr>
            <p:ph idx="1" type="body"/>
          </p:nvPr>
        </p:nvSpPr>
        <p:spPr>
          <a:xfrm>
            <a:off x="4473900" y="500925"/>
            <a:ext cx="4670100" cy="4605600"/>
          </a:xfrm>
          <a:prstGeom prst="rect">
            <a:avLst/>
          </a:prstGeom>
        </p:spPr>
        <p:txBody>
          <a:bodyPr anchorCtr="0" anchor="t" bIns="91425" lIns="91425" spcFirstLastPara="1" rIns="91425" wrap="square" tIns="91425">
            <a:normAutofit/>
          </a:bodyPr>
          <a:lstStyle/>
          <a:p>
            <a:pPr indent="-387350" lvl="0" marL="457200" rtl="0" algn="l">
              <a:lnSpc>
                <a:spcPct val="100000"/>
              </a:lnSpc>
              <a:spcBef>
                <a:spcPts val="30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Abstract</a:t>
            </a:r>
            <a:endParaRPr sz="2500" u="sng">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Introduction</a:t>
            </a:r>
            <a:endParaRPr sz="2500" u="sng">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Literature Survey</a:t>
            </a:r>
            <a:endParaRPr sz="2500" u="sng">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Methodology</a:t>
            </a:r>
            <a:endParaRPr sz="2500" u="sng">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Working Procedure</a:t>
            </a:r>
            <a:endParaRPr sz="2500" u="sng">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Experimental Result Analysis</a:t>
            </a:r>
            <a:endParaRPr sz="2500" u="sng">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Conclusion</a:t>
            </a:r>
            <a:endParaRPr sz="2500" u="sng">
              <a:solidFill>
                <a:schemeClr val="dk1"/>
              </a:solidFill>
              <a:latin typeface="Times New Roman"/>
              <a:ea typeface="Times New Roman"/>
              <a:cs typeface="Times New Roman"/>
              <a:sym typeface="Times New Roman"/>
            </a:endParaRPr>
          </a:p>
          <a:p>
            <a:pPr indent="-387350" lvl="0" marL="457200" rtl="0" algn="l">
              <a:lnSpc>
                <a:spcPct val="100000"/>
              </a:lnSpc>
              <a:spcBef>
                <a:spcPts val="0"/>
              </a:spcBef>
              <a:spcAft>
                <a:spcPts val="0"/>
              </a:spcAft>
              <a:buClr>
                <a:schemeClr val="dk1"/>
              </a:buClr>
              <a:buSzPts val="2500"/>
              <a:buFont typeface="Times New Roman"/>
              <a:buChar char="●"/>
            </a:pPr>
            <a:r>
              <a:rPr lang="en-GB" sz="2500" u="sng">
                <a:solidFill>
                  <a:schemeClr val="dk1"/>
                </a:solidFill>
                <a:latin typeface="Times New Roman"/>
                <a:ea typeface="Times New Roman"/>
                <a:cs typeface="Times New Roman"/>
                <a:sym typeface="Times New Roman"/>
              </a:rPr>
              <a:t>References</a:t>
            </a:r>
            <a:endParaRPr sz="2500" u="sng">
              <a:solidFill>
                <a:schemeClr val="dk1"/>
              </a:solidFill>
              <a:latin typeface="Times New Roman"/>
              <a:ea typeface="Times New Roman"/>
              <a:cs typeface="Times New Roman"/>
              <a:sym typeface="Times New Roman"/>
            </a:endParaRPr>
          </a:p>
          <a:p>
            <a:pPr indent="0" lvl="0" marL="0" rtl="0" algn="l">
              <a:lnSpc>
                <a:spcPct val="100000"/>
              </a:lnSpc>
              <a:spcBef>
                <a:spcPts val="300"/>
              </a:spcBef>
              <a:spcAft>
                <a:spcPts val="0"/>
              </a:spcAft>
              <a:buNone/>
            </a:pPr>
            <a:r>
              <a:t/>
            </a:r>
            <a:endParaRPr sz="2500">
              <a:solidFill>
                <a:schemeClr val="dk1"/>
              </a:solidFill>
            </a:endParaRPr>
          </a:p>
          <a:p>
            <a:pPr indent="0" lvl="0" marL="0" rtl="0" algn="l">
              <a:lnSpc>
                <a:spcPct val="100000"/>
              </a:lnSpc>
              <a:spcBef>
                <a:spcPts val="300"/>
              </a:spcBef>
              <a:spcAft>
                <a:spcPts val="0"/>
              </a:spcAft>
              <a:buNone/>
            </a:pPr>
            <a:r>
              <a:t/>
            </a:r>
            <a:endParaRPr sz="2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3.4 Workflow Diagram steps</a:t>
            </a:r>
            <a:endParaRPr i="1"/>
          </a:p>
        </p:txBody>
      </p:sp>
      <p:sp>
        <p:nvSpPr>
          <p:cNvPr id="187" name="Google Shape;187;p32"/>
          <p:cNvSpPr txBox="1"/>
          <p:nvPr/>
        </p:nvSpPr>
        <p:spPr>
          <a:xfrm>
            <a:off x="197425" y="1410600"/>
            <a:ext cx="8706300" cy="358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700" u="sng">
                <a:latin typeface="Times New Roman"/>
                <a:ea typeface="Times New Roman"/>
                <a:cs typeface="Times New Roman"/>
                <a:sym typeface="Times New Roman"/>
              </a:rPr>
              <a:t>The operations follow as:</a:t>
            </a:r>
            <a:endParaRPr b="1" sz="1700" u="sng">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a:latin typeface="Times New Roman"/>
                <a:ea typeface="Times New Roman"/>
                <a:cs typeface="Times New Roman"/>
                <a:sym typeface="Times New Roman"/>
              </a:rPr>
              <a:t>Step 1</a:t>
            </a:r>
            <a:r>
              <a:rPr lang="en-GB">
                <a:latin typeface="Times New Roman"/>
                <a:ea typeface="Times New Roman"/>
                <a:cs typeface="Times New Roman"/>
                <a:sym typeface="Times New Roman"/>
              </a:rPr>
              <a:t>: Targeted Tweet Gathering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We begin by collecting tweets relevant to a specific topic (think "iPhone") using Twitter's API.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These tweets are then stored for further analysis.</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a:latin typeface="Times New Roman"/>
                <a:ea typeface="Times New Roman"/>
                <a:cs typeface="Times New Roman"/>
                <a:sym typeface="Times New Roman"/>
              </a:rPr>
              <a:t>Step 2</a:t>
            </a:r>
            <a:r>
              <a:rPr lang="en-GB">
                <a:latin typeface="Times New Roman"/>
                <a:ea typeface="Times New Roman"/>
                <a:cs typeface="Times New Roman"/>
                <a:sym typeface="Times New Roman"/>
              </a:rPr>
              <a:t>: Tweet Cleaning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Before analyzing the collected tweets, we perform pre-processing to remove unnecessary information. This includes URLs, special characters, and HTML tags for consistency.</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a:latin typeface="Times New Roman"/>
                <a:ea typeface="Times New Roman"/>
                <a:cs typeface="Times New Roman"/>
                <a:sym typeface="Times New Roman"/>
              </a:rPr>
              <a:t>Step 3</a:t>
            </a:r>
            <a:r>
              <a:rPr lang="en-GB">
                <a:latin typeface="Times New Roman"/>
                <a:ea typeface="Times New Roman"/>
                <a:cs typeface="Times New Roman"/>
                <a:sym typeface="Times New Roman"/>
              </a:rPr>
              <a:t>: Feature Extraction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Once cleaned, we analyze the tweets to understand their properties:</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Subjectivity (like 3): Features are extracted to determine if a tweet expresses an opinion (subjective) or simply conveys facts (objective). Techniques like Information Gain, bigrams, and potentially the AlchemyAPI dataset (if applicable) can be used for this purpose.</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Sentiment (like 5): For subjective tweets, we further analyze them to identify sentiment (positive or negative). Similar feature extraction techniques (Information Gain, bigrams, AlchemyAPI) are used here.</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3.4 Workflow Diagram steps</a:t>
            </a:r>
            <a:endParaRPr i="1"/>
          </a:p>
        </p:txBody>
      </p:sp>
      <p:sp>
        <p:nvSpPr>
          <p:cNvPr id="193" name="Google Shape;193;p33"/>
          <p:cNvSpPr txBox="1"/>
          <p:nvPr/>
        </p:nvSpPr>
        <p:spPr>
          <a:xfrm>
            <a:off x="197425" y="1410600"/>
            <a:ext cx="8706300" cy="358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1700" u="sng">
                <a:latin typeface="Times New Roman"/>
                <a:ea typeface="Times New Roman"/>
                <a:cs typeface="Times New Roman"/>
                <a:sym typeface="Times New Roman"/>
              </a:rPr>
              <a:t>The operations follow as: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500">
                <a:latin typeface="Times New Roman"/>
                <a:ea typeface="Times New Roman"/>
                <a:cs typeface="Times New Roman"/>
                <a:sym typeface="Times New Roman"/>
              </a:rPr>
              <a:t>Step 4</a:t>
            </a:r>
            <a:r>
              <a:rPr lang="en-GB" sz="1500">
                <a:latin typeface="Times New Roman"/>
                <a:ea typeface="Times New Roman"/>
                <a:cs typeface="Times New Roman"/>
                <a:sym typeface="Times New Roman"/>
              </a:rPr>
              <a:t>: Subjectivity Classification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A Naive Bayes classifier, trained on the extracted features, categorizes tweets as subjective (expressing opinions) or objective (factual). Objective tweets, not relevant for sentiment analysis, are discarded.</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500">
                <a:latin typeface="Times New Roman"/>
                <a:ea typeface="Times New Roman"/>
                <a:cs typeface="Times New Roman"/>
                <a:sym typeface="Times New Roman"/>
              </a:rPr>
              <a:t>Step 5</a:t>
            </a:r>
            <a:r>
              <a:rPr lang="en-GB" sz="1500">
                <a:latin typeface="Times New Roman"/>
                <a:ea typeface="Times New Roman"/>
                <a:cs typeface="Times New Roman"/>
                <a:sym typeface="Times New Roman"/>
              </a:rPr>
              <a:t>: Sentiment Classification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The remaining subjective tweets are fed into a Support Vector Machine (SVM) classifier. The features extracted earlier (including sentiment features) are used by the SVM to classify each tweet as positive or negative sentiment.</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500">
                <a:latin typeface="Times New Roman"/>
                <a:ea typeface="Times New Roman"/>
                <a:cs typeface="Times New Roman"/>
                <a:sym typeface="Times New Roman"/>
              </a:rPr>
              <a:t>Step 6</a:t>
            </a:r>
            <a:r>
              <a:rPr lang="en-GB" sz="1500">
                <a:latin typeface="Times New Roman"/>
                <a:ea typeface="Times New Roman"/>
                <a:cs typeface="Times New Roman"/>
                <a:sym typeface="Times New Roman"/>
              </a:rPr>
              <a:t>: Visualization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Finally, the sentiment classifications (positive or negative) are used to create a visual representation, such as a graph. This graph summarizes the overall sentiment for the chosen topic based on the analyzed tweets.</a:t>
            </a:r>
            <a:endParaRPr sz="15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4.1 Experimental Result Analysis </a:t>
            </a:r>
            <a:endParaRPr i="1"/>
          </a:p>
        </p:txBody>
      </p:sp>
      <p:sp>
        <p:nvSpPr>
          <p:cNvPr id="199" name="Google Shape;199;p34"/>
          <p:cNvSpPr txBox="1"/>
          <p:nvPr/>
        </p:nvSpPr>
        <p:spPr>
          <a:xfrm>
            <a:off x="197425" y="1410600"/>
            <a:ext cx="8706300" cy="35883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Our experiments yielded promising results in sentiment analysis of Twitter data using machine learning algorithms. The performance of the models varied depending on the choice of algorithm, feature representation, and dataset characteristics.</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graphicFrame>
        <p:nvGraphicFramePr>
          <p:cNvPr id="200" name="Google Shape;200;p34"/>
          <p:cNvGraphicFramePr/>
          <p:nvPr/>
        </p:nvGraphicFramePr>
        <p:xfrm>
          <a:off x="311750" y="2392775"/>
          <a:ext cx="3000000" cy="3000000"/>
        </p:xfrm>
        <a:graphic>
          <a:graphicData uri="http://schemas.openxmlformats.org/drawingml/2006/table">
            <a:tbl>
              <a:tblPr>
                <a:noFill/>
                <a:tableStyleId>{D61C7838-86BE-46AE-ACA8-D72D8DC6395A}</a:tableStyleId>
              </a:tblPr>
              <a:tblGrid>
                <a:gridCol w="1704125"/>
                <a:gridCol w="1704125"/>
                <a:gridCol w="1704125"/>
                <a:gridCol w="1704125"/>
                <a:gridCol w="1704125"/>
              </a:tblGrid>
              <a:tr h="542450">
                <a:tc>
                  <a:txBody>
                    <a:bodyPr/>
                    <a:lstStyle/>
                    <a:p>
                      <a:pPr indent="0" lvl="0" marL="0" rtl="0" algn="l">
                        <a:spcBef>
                          <a:spcPts val="0"/>
                        </a:spcBef>
                        <a:spcAft>
                          <a:spcPts val="0"/>
                        </a:spcAft>
                        <a:buNone/>
                      </a:pPr>
                      <a:r>
                        <a:rPr b="1" lang="en-GB" sz="1500">
                          <a:solidFill>
                            <a:schemeClr val="lt1"/>
                          </a:solidFill>
                          <a:latin typeface="Times New Roman"/>
                          <a:ea typeface="Times New Roman"/>
                          <a:cs typeface="Times New Roman"/>
                          <a:sym typeface="Times New Roman"/>
                        </a:rPr>
                        <a:t>Model</a:t>
                      </a:r>
                      <a:endParaRPr b="1" sz="1500">
                        <a:solidFill>
                          <a:schemeClr val="lt1"/>
                        </a:solidFill>
                        <a:latin typeface="Times New Roman"/>
                        <a:ea typeface="Times New Roman"/>
                        <a:cs typeface="Times New Roman"/>
                        <a:sym typeface="Times New Roman"/>
                      </a:endParaRPr>
                    </a:p>
                  </a:txBody>
                  <a:tcPr marT="91425" marB="91425" marR="91425" marL="91425">
                    <a:lnL cap="flat" cmpd="sng" w="9525">
                      <a:solidFill>
                        <a:srgbClr val="31394D"/>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rgbClr val="31394D"/>
                      </a:solidFill>
                      <a:prstDash val="solid"/>
                      <a:round/>
                      <a:headEnd len="sm" w="sm" type="none"/>
                      <a:tailEnd len="sm" w="sm" type="none"/>
                    </a:lnB>
                    <a:solidFill>
                      <a:srgbClr val="31394D"/>
                    </a:solidFill>
                  </a:tcPr>
                </a:tc>
                <a:tc>
                  <a:txBody>
                    <a:bodyPr/>
                    <a:lstStyle/>
                    <a:p>
                      <a:pPr indent="0" lvl="0" marL="0" rtl="0" algn="l">
                        <a:spcBef>
                          <a:spcPts val="0"/>
                        </a:spcBef>
                        <a:spcAft>
                          <a:spcPts val="0"/>
                        </a:spcAft>
                        <a:buNone/>
                      </a:pPr>
                      <a:r>
                        <a:rPr lang="en-GB" sz="1500">
                          <a:solidFill>
                            <a:schemeClr val="lt1"/>
                          </a:solidFill>
                          <a:latin typeface="Times New Roman"/>
                          <a:ea typeface="Times New Roman"/>
                          <a:cs typeface="Times New Roman"/>
                          <a:sym typeface="Times New Roman"/>
                        </a:rPr>
                        <a:t>Accuracy </a:t>
                      </a:r>
                      <a:endParaRPr sz="15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rgbClr val="31394D"/>
                      </a:solidFill>
                      <a:prstDash val="solid"/>
                      <a:round/>
                      <a:headEnd len="sm" w="sm" type="none"/>
                      <a:tailEnd len="sm" w="sm" type="none"/>
                    </a:lnB>
                    <a:solidFill>
                      <a:srgbClr val="31394D"/>
                    </a:solidFill>
                  </a:tcPr>
                </a:tc>
                <a:tc>
                  <a:txBody>
                    <a:bodyPr/>
                    <a:lstStyle/>
                    <a:p>
                      <a:pPr indent="0" lvl="0" marL="0" rtl="0" algn="l">
                        <a:spcBef>
                          <a:spcPts val="0"/>
                        </a:spcBef>
                        <a:spcAft>
                          <a:spcPts val="0"/>
                        </a:spcAft>
                        <a:buNone/>
                      </a:pPr>
                      <a:r>
                        <a:rPr lang="en-GB" sz="1500">
                          <a:solidFill>
                            <a:schemeClr val="lt1"/>
                          </a:solidFill>
                          <a:latin typeface="Times New Roman"/>
                          <a:ea typeface="Times New Roman"/>
                          <a:cs typeface="Times New Roman"/>
                          <a:sym typeface="Times New Roman"/>
                        </a:rPr>
                        <a:t>Precision</a:t>
                      </a:r>
                      <a:endParaRPr sz="15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rgbClr val="31394D"/>
                      </a:solidFill>
                      <a:prstDash val="solid"/>
                      <a:round/>
                      <a:headEnd len="sm" w="sm" type="none"/>
                      <a:tailEnd len="sm" w="sm" type="none"/>
                    </a:lnB>
                    <a:solidFill>
                      <a:srgbClr val="31394D"/>
                    </a:solidFill>
                  </a:tcPr>
                </a:tc>
                <a:tc>
                  <a:txBody>
                    <a:bodyPr/>
                    <a:lstStyle/>
                    <a:p>
                      <a:pPr indent="0" lvl="0" marL="0" rtl="0" algn="l">
                        <a:spcBef>
                          <a:spcPts val="0"/>
                        </a:spcBef>
                        <a:spcAft>
                          <a:spcPts val="0"/>
                        </a:spcAft>
                        <a:buNone/>
                      </a:pPr>
                      <a:r>
                        <a:rPr lang="en-GB" sz="1500">
                          <a:solidFill>
                            <a:schemeClr val="lt1"/>
                          </a:solidFill>
                          <a:latin typeface="Times New Roman"/>
                          <a:ea typeface="Times New Roman"/>
                          <a:cs typeface="Times New Roman"/>
                          <a:sym typeface="Times New Roman"/>
                        </a:rPr>
                        <a:t>Recall</a:t>
                      </a:r>
                      <a:endParaRPr sz="15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rgbClr val="31394D"/>
                      </a:solidFill>
                      <a:prstDash val="solid"/>
                      <a:round/>
                      <a:headEnd len="sm" w="sm" type="none"/>
                      <a:tailEnd len="sm" w="sm" type="none"/>
                    </a:lnB>
                    <a:solidFill>
                      <a:srgbClr val="31394D"/>
                    </a:solidFill>
                  </a:tcPr>
                </a:tc>
                <a:tc>
                  <a:txBody>
                    <a:bodyPr/>
                    <a:lstStyle/>
                    <a:p>
                      <a:pPr indent="0" lvl="0" marL="0" rtl="0" algn="l">
                        <a:spcBef>
                          <a:spcPts val="0"/>
                        </a:spcBef>
                        <a:spcAft>
                          <a:spcPts val="0"/>
                        </a:spcAft>
                        <a:buNone/>
                      </a:pPr>
                      <a:r>
                        <a:rPr lang="en-GB" sz="1500">
                          <a:solidFill>
                            <a:schemeClr val="lt1"/>
                          </a:solidFill>
                          <a:latin typeface="Times New Roman"/>
                          <a:ea typeface="Times New Roman"/>
                          <a:cs typeface="Times New Roman"/>
                          <a:sym typeface="Times New Roman"/>
                        </a:rPr>
                        <a:t>Fl-Score</a:t>
                      </a:r>
                      <a:endParaRPr sz="1500">
                        <a:solidFill>
                          <a:schemeClr val="lt1"/>
                        </a:solidFill>
                        <a:latin typeface="Times New Roman"/>
                        <a:ea typeface="Times New Roman"/>
                        <a:cs typeface="Times New Roman"/>
                        <a:sym typeface="Times New Roman"/>
                      </a:endParaRPr>
                    </a:p>
                  </a:txBody>
                  <a:tcPr marT="91425" marB="91425" marR="91425" marL="91425">
                    <a:lnL cap="flat" cmpd="sng" w="9525">
                      <a:solidFill>
                        <a:schemeClr val="lt1"/>
                      </a:solidFill>
                      <a:prstDash val="solid"/>
                      <a:round/>
                      <a:headEnd len="sm" w="sm" type="none"/>
                      <a:tailEnd len="sm" w="sm" type="none"/>
                    </a:lnL>
                    <a:lnR cap="flat" cmpd="sng" w="9525">
                      <a:solidFill>
                        <a:srgbClr val="31394D"/>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rgbClr val="31394D"/>
                      </a:solidFill>
                      <a:prstDash val="solid"/>
                      <a:round/>
                      <a:headEnd len="sm" w="sm" type="none"/>
                      <a:tailEnd len="sm" w="sm" type="none"/>
                    </a:lnB>
                    <a:solidFill>
                      <a:srgbClr val="31394D"/>
                    </a:solidFill>
                  </a:tcPr>
                </a:tc>
              </a:tr>
              <a:tr h="521625">
                <a:tc>
                  <a:txBody>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SVM</a:t>
                      </a:r>
                      <a:endParaRPr b="1" sz="1500" u="sng">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chemeClr val="dk1"/>
                      </a:solidFill>
                      <a:prstDash val="solid"/>
                      <a:round/>
                      <a:headEnd len="sm" w="sm" type="none"/>
                      <a:tailEnd len="sm" w="sm" type="none"/>
                    </a:lnB>
                    <a:solidFill>
                      <a:srgbClr val="EDE3DA"/>
                    </a:solidFill>
                  </a:tcPr>
                </a:tc>
                <a:tc>
                  <a:txBody>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97.96</a:t>
                      </a:r>
                      <a:endParaRPr b="1" sz="1500" u="sng">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0.980</a:t>
                      </a:r>
                      <a:endParaRPr b="1" sz="1500" u="sng">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0.979</a:t>
                      </a:r>
                      <a:endParaRPr b="1" sz="1500" u="sng">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sz="1500" u="sng">
                          <a:latin typeface="Times New Roman"/>
                          <a:ea typeface="Times New Roman"/>
                          <a:cs typeface="Times New Roman"/>
                          <a:sym typeface="Times New Roman"/>
                        </a:rPr>
                        <a:t>0.979</a:t>
                      </a:r>
                      <a:endParaRPr b="1" sz="1500" u="sng">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31394D"/>
                      </a:solidFill>
                      <a:prstDash val="solid"/>
                      <a:round/>
                      <a:headEnd len="sm" w="sm" type="none"/>
                      <a:tailEnd len="sm" w="sm" type="none"/>
                    </a:lnT>
                    <a:lnB cap="flat" cmpd="sng" w="9525">
                      <a:solidFill>
                        <a:schemeClr val="dk1"/>
                      </a:solidFill>
                      <a:prstDash val="solid"/>
                      <a:round/>
                      <a:headEnd len="sm" w="sm" type="none"/>
                      <a:tailEnd len="sm" w="sm" type="none"/>
                    </a:lnB>
                  </a:tcPr>
                </a:tc>
              </a:tr>
              <a:tr h="521625">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Naive Bayes</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DE3DA"/>
                    </a:solidFill>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0.836</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0.859</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0.836</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0.838</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42450">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Random Forest</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DE3DA"/>
                    </a:solidFill>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0.069</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0.008</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0.069</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0.015</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1625">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Neural Network</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DE3DA"/>
                    </a:solidFill>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0.069</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0.008</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0.069</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GB" sz="1500">
                          <a:latin typeface="Times New Roman"/>
                          <a:ea typeface="Times New Roman"/>
                          <a:cs typeface="Times New Roman"/>
                          <a:sym typeface="Times New Roman"/>
                        </a:rPr>
                        <a:t>0.015</a:t>
                      </a:r>
                      <a:endParaRPr sz="15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nvSpPr>
        <p:spPr>
          <a:xfrm>
            <a:off x="197425" y="1410600"/>
            <a:ext cx="8706300" cy="358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From the experimental results, we observed that the neural network model achieved the highest accuracy and F1-score compared to other machine learning algorithms, indicating its effectiveness in sentiment analysis of Twitter data.</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500">
                <a:latin typeface="Times New Roman"/>
                <a:ea typeface="Times New Roman"/>
                <a:cs typeface="Times New Roman"/>
                <a:sym typeface="Times New Roman"/>
              </a:rPr>
              <a:t>Also we have observed from our research that </a:t>
            </a:r>
            <a:r>
              <a:rPr b="1" lang="en-GB" sz="1500">
                <a:latin typeface="Times New Roman"/>
                <a:ea typeface="Times New Roman"/>
                <a:cs typeface="Times New Roman"/>
                <a:sym typeface="Times New Roman"/>
              </a:rPr>
              <a:t>SVM(Support Vector Machine)</a:t>
            </a:r>
            <a:r>
              <a:rPr lang="en-GB" sz="1500">
                <a:latin typeface="Times New Roman"/>
                <a:ea typeface="Times New Roman"/>
                <a:cs typeface="Times New Roman"/>
                <a:sym typeface="Times New Roman"/>
              </a:rPr>
              <a:t> gives the best result out of all the above used methods(SVM, Naive Bayes, Random Forest, Neural Network).</a:t>
            </a:r>
            <a:endParaRPr sz="1500">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latin typeface="Times New Roman"/>
              <a:ea typeface="Times New Roman"/>
              <a:cs typeface="Times New Roman"/>
              <a:sym typeface="Times New Roman"/>
            </a:endParaRPr>
          </a:p>
        </p:txBody>
      </p:sp>
      <p:sp>
        <p:nvSpPr>
          <p:cNvPr id="206" name="Google Shape;206;p35"/>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4</a:t>
            </a:r>
            <a:r>
              <a:rPr lang="en-GB">
                <a:latin typeface="Times New Roman"/>
                <a:ea typeface="Times New Roman"/>
                <a:cs typeface="Times New Roman"/>
                <a:sym typeface="Times New Roman"/>
              </a:rPr>
              <a:t>.2 Experimental Result Analysis </a:t>
            </a:r>
            <a:r>
              <a:rPr i="1" lang="en-GB">
                <a:latin typeface="Times New Roman"/>
                <a:ea typeface="Times New Roman"/>
                <a:cs typeface="Times New Roman"/>
                <a:sym typeface="Times New Roman"/>
              </a:rPr>
              <a:t>(continue)</a:t>
            </a:r>
            <a:endParaRPr i="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nvSpPr>
        <p:spPr>
          <a:xfrm>
            <a:off x="218850" y="1329275"/>
            <a:ext cx="8706300" cy="3588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In this research paper, we presented a methodology for sentiment analysis of Twitter data using machine learning techniques. We collected a dataset of tweets, preprocessed the text data, extracted features, trained multiple machine learning algorithms, and evaluated their performance in classifying sentiments.</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AutoNum type="arabicPeriod"/>
            </a:pPr>
            <a:r>
              <a:rPr b="1" lang="en-GB" u="sng">
                <a:latin typeface="Times New Roman"/>
                <a:ea typeface="Times New Roman"/>
                <a:cs typeface="Times New Roman"/>
                <a:sym typeface="Times New Roman"/>
              </a:rPr>
              <a:t>Future scope in sentiment analysis of twitter data:</a:t>
            </a:r>
            <a:endParaRPr b="1" u="sng">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As the field of sentiment analysis continues to evolve, there are several promising avenues for future research in the context of Twitter data. One potential direction is the exploration of advanced deep learning architectures, such as transformers, to further enhance sentiment classification accuracy. Additionally, incorporating multimodal data sources, such as images and videos shared on Twitter, could provide a more comprehensive understanding of sentiment expressed in tweets.</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AutoNum type="arabicPeriod"/>
            </a:pPr>
            <a:r>
              <a:rPr b="1" lang="en-GB" u="sng">
                <a:latin typeface="Times New Roman"/>
                <a:ea typeface="Times New Roman"/>
                <a:cs typeface="Times New Roman"/>
                <a:sym typeface="Times New Roman"/>
              </a:rPr>
              <a:t>Ethical considerations in sentiment analysis of twitter data:</a:t>
            </a:r>
            <a:endParaRPr b="1" u="sng">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Ethical considerations are paramount in the analysis of social media data, especially when dealing with sensitive topics or personal information. In the context of sentiment analysis of Twitter data, it is crucial to address issues related to privacy, bias, and the potential misuse of </a:t>
            </a:r>
            <a:endParaRPr>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a:latin typeface="Times New Roman"/>
                <a:ea typeface="Times New Roman"/>
                <a:cs typeface="Times New Roman"/>
                <a:sym typeface="Times New Roman"/>
              </a:rPr>
              <a:t>sentiment analysis results. Researchers should prioritize transparency in their methodologies, ensure the responsible handling of data, and consider the implications of their findings on individuals and society.</a:t>
            </a:r>
            <a:endParaRPr>
              <a:latin typeface="Times New Roman"/>
              <a:ea typeface="Times New Roman"/>
              <a:cs typeface="Times New Roman"/>
              <a:sym typeface="Times New Roman"/>
            </a:endParaRPr>
          </a:p>
        </p:txBody>
      </p:sp>
      <p:sp>
        <p:nvSpPr>
          <p:cNvPr id="212" name="Google Shape;212;p36"/>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5.1 Conclusion</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81300" y="2223275"/>
            <a:ext cx="1547400" cy="549600"/>
          </a:xfrm>
          <a:prstGeom prst="rect">
            <a:avLst/>
          </a:prstGeom>
          <a:ln cap="flat" cmpd="sng" w="19050">
            <a:solidFill>
              <a:schemeClr val="lt1"/>
            </a:solidFill>
            <a:prstDash val="dash"/>
            <a:round/>
            <a:headEnd len="sm" w="sm" type="none"/>
            <a:tailEnd len="sm" w="sm" type="none"/>
          </a:ln>
        </p:spPr>
        <p:txBody>
          <a:bodyPr anchorCtr="0" anchor="b" bIns="91425" lIns="91425" spcFirstLastPara="1" rIns="91425" wrap="square" tIns="91425">
            <a:normAutofit/>
          </a:bodyPr>
          <a:lstStyle/>
          <a:p>
            <a:pPr indent="0" lvl="0" marL="0" rtl="0" algn="l">
              <a:spcBef>
                <a:spcPts val="0"/>
              </a:spcBef>
              <a:spcAft>
                <a:spcPts val="0"/>
              </a:spcAft>
              <a:buNone/>
            </a:pPr>
            <a:r>
              <a:rPr lang="en-GB" sz="2200" u="sng">
                <a:latin typeface="Times New Roman"/>
                <a:ea typeface="Times New Roman"/>
                <a:cs typeface="Times New Roman"/>
                <a:sym typeface="Times New Roman"/>
              </a:rPr>
              <a:t>References</a:t>
            </a:r>
            <a:endParaRPr sz="2200" u="sng">
              <a:latin typeface="Times New Roman"/>
              <a:ea typeface="Times New Roman"/>
              <a:cs typeface="Times New Roman"/>
              <a:sym typeface="Times New Roman"/>
            </a:endParaRPr>
          </a:p>
        </p:txBody>
      </p:sp>
      <p:cxnSp>
        <p:nvCxnSpPr>
          <p:cNvPr id="218" name="Google Shape;218;p37"/>
          <p:cNvCxnSpPr/>
          <p:nvPr/>
        </p:nvCxnSpPr>
        <p:spPr>
          <a:xfrm>
            <a:off x="1744700" y="178875"/>
            <a:ext cx="0" cy="4785900"/>
          </a:xfrm>
          <a:prstGeom prst="straightConnector1">
            <a:avLst/>
          </a:prstGeom>
          <a:noFill/>
          <a:ln cap="flat" cmpd="sng" w="38100">
            <a:solidFill>
              <a:schemeClr val="lt1"/>
            </a:solidFill>
            <a:prstDash val="solid"/>
            <a:round/>
            <a:headEnd len="med" w="med" type="none"/>
            <a:tailEnd len="med" w="med" type="none"/>
          </a:ln>
        </p:spPr>
      </p:cxnSp>
      <p:sp>
        <p:nvSpPr>
          <p:cNvPr id="219" name="Google Shape;219;p37"/>
          <p:cNvSpPr/>
          <p:nvPr/>
        </p:nvSpPr>
        <p:spPr>
          <a:xfrm>
            <a:off x="1930550" y="167275"/>
            <a:ext cx="6923100" cy="4785900"/>
          </a:xfrm>
          <a:prstGeom prst="rect">
            <a:avLst/>
          </a:prstGeom>
          <a:solidFill>
            <a:srgbClr val="31394D"/>
          </a:solidFill>
          <a:ln cap="flat" cmpd="sng" w="9525">
            <a:solidFill>
              <a:srgbClr val="31394D"/>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Pang, B., &amp; Lee, L. </a:t>
            </a:r>
            <a:r>
              <a:rPr i="1" lang="en-GB" sz="1200">
                <a:solidFill>
                  <a:schemeClr val="lt1"/>
                </a:solidFill>
                <a:latin typeface="Times New Roman"/>
                <a:ea typeface="Times New Roman"/>
                <a:cs typeface="Times New Roman"/>
                <a:sym typeface="Times New Roman"/>
              </a:rPr>
              <a:t>(2008)</a:t>
            </a:r>
            <a:r>
              <a:rPr lang="en-GB" sz="1200">
                <a:solidFill>
                  <a:schemeClr val="lt1"/>
                </a:solidFill>
                <a:latin typeface="Times New Roman"/>
                <a:ea typeface="Times New Roman"/>
                <a:cs typeface="Times New Roman"/>
                <a:sym typeface="Times New Roman"/>
              </a:rPr>
              <a:t>. Opinion mining and sentiment analysis. Foundations and Trends® in Information Retrieval, </a:t>
            </a:r>
            <a:r>
              <a:rPr i="1" lang="en-GB" sz="1200">
                <a:solidFill>
                  <a:schemeClr val="lt1"/>
                </a:solidFill>
                <a:latin typeface="Times New Roman"/>
                <a:ea typeface="Times New Roman"/>
                <a:cs typeface="Times New Roman"/>
                <a:sym typeface="Times New Roman"/>
              </a:rPr>
              <a:t>2(1-2), 1-135</a:t>
            </a:r>
            <a:r>
              <a:rPr lang="en-GB"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Liu, B. </a:t>
            </a:r>
            <a:r>
              <a:rPr i="1" lang="en-GB" sz="1200">
                <a:solidFill>
                  <a:schemeClr val="lt1"/>
                </a:solidFill>
                <a:latin typeface="Times New Roman"/>
                <a:ea typeface="Times New Roman"/>
                <a:cs typeface="Times New Roman"/>
                <a:sym typeface="Times New Roman"/>
              </a:rPr>
              <a:t>(2012).</a:t>
            </a:r>
            <a:r>
              <a:rPr lang="en-GB" sz="1200">
                <a:solidFill>
                  <a:schemeClr val="lt1"/>
                </a:solidFill>
                <a:latin typeface="Times New Roman"/>
                <a:ea typeface="Times New Roman"/>
                <a:cs typeface="Times New Roman"/>
                <a:sym typeface="Times New Roman"/>
              </a:rPr>
              <a:t> Sentiment analysis and opinion mining. Synthesis Lectures on Human Language Technologies, </a:t>
            </a:r>
            <a:r>
              <a:rPr i="1" lang="en-GB" sz="1200">
                <a:solidFill>
                  <a:schemeClr val="lt1"/>
                </a:solidFill>
                <a:latin typeface="Times New Roman"/>
                <a:ea typeface="Times New Roman"/>
                <a:cs typeface="Times New Roman"/>
                <a:sym typeface="Times New Roman"/>
              </a:rPr>
              <a:t>5(1), 1-167</a:t>
            </a:r>
            <a:r>
              <a:rPr lang="en-GB"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Go, A., Bhayani, R., &amp; Huang, L. </a:t>
            </a:r>
            <a:r>
              <a:rPr i="1" lang="en-GB" sz="1200">
                <a:solidFill>
                  <a:schemeClr val="lt1"/>
                </a:solidFill>
                <a:latin typeface="Times New Roman"/>
                <a:ea typeface="Times New Roman"/>
                <a:cs typeface="Times New Roman"/>
                <a:sym typeface="Times New Roman"/>
              </a:rPr>
              <a:t>(2009).</a:t>
            </a:r>
            <a:r>
              <a:rPr lang="en-GB" sz="1200">
                <a:solidFill>
                  <a:schemeClr val="lt1"/>
                </a:solidFill>
                <a:latin typeface="Times New Roman"/>
                <a:ea typeface="Times New Roman"/>
                <a:cs typeface="Times New Roman"/>
                <a:sym typeface="Times New Roman"/>
              </a:rPr>
              <a:t> Twitter sentiment classification using distant supervision. CS224N Project Report, Stanford.</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Zhang, X., &amp; LeCun, Y. (2015). Text understanding from scratch. arXiv preprint arXiv:</a:t>
            </a:r>
            <a:r>
              <a:rPr i="1" lang="en-GB" sz="1200">
                <a:solidFill>
                  <a:schemeClr val="lt1"/>
                </a:solidFill>
                <a:latin typeface="Times New Roman"/>
                <a:ea typeface="Times New Roman"/>
                <a:cs typeface="Times New Roman"/>
                <a:sym typeface="Times New Roman"/>
              </a:rPr>
              <a:t>1502.01710</a:t>
            </a:r>
            <a:r>
              <a:rPr lang="en-GB"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Alistair Kennedy, Diana Inkpen, "Sentiment Classification of Movie Reviews Using Contextual Valence Shifters", Computational Intelligence, </a:t>
            </a:r>
            <a:r>
              <a:rPr i="1" lang="en-GB" sz="1200">
                <a:solidFill>
                  <a:schemeClr val="lt1"/>
                </a:solidFill>
                <a:latin typeface="Times New Roman"/>
                <a:ea typeface="Times New Roman"/>
                <a:cs typeface="Times New Roman"/>
                <a:sym typeface="Times New Roman"/>
              </a:rPr>
              <a:t>Volume 22, 2006.</a:t>
            </a:r>
            <a:r>
              <a:rPr lang="en-GB"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Xia et al., Socher, R., &amp; Manning, C. D. </a:t>
            </a:r>
            <a:r>
              <a:rPr i="1" lang="en-GB" sz="1200">
                <a:solidFill>
                  <a:schemeClr val="lt1"/>
                </a:solidFill>
                <a:latin typeface="Times New Roman"/>
                <a:ea typeface="Times New Roman"/>
                <a:cs typeface="Times New Roman"/>
                <a:sym typeface="Times New Roman"/>
              </a:rPr>
              <a:t>(2014).</a:t>
            </a:r>
            <a:r>
              <a:rPr lang="en-GB" sz="1200">
                <a:solidFill>
                  <a:schemeClr val="lt1"/>
                </a:solidFill>
                <a:latin typeface="Times New Roman"/>
                <a:ea typeface="Times New Roman"/>
                <a:cs typeface="Times New Roman"/>
                <a:sym typeface="Times New Roman"/>
              </a:rPr>
              <a:t> Glove: Global vectors for word representation. Proceedings of the</a:t>
            </a:r>
            <a:r>
              <a:rPr i="1" lang="en-GB" sz="1200">
                <a:solidFill>
                  <a:schemeClr val="lt1"/>
                </a:solidFill>
                <a:latin typeface="Times New Roman"/>
                <a:ea typeface="Times New Roman"/>
                <a:cs typeface="Times New Roman"/>
                <a:sym typeface="Times New Roman"/>
              </a:rPr>
              <a:t> 2014 </a:t>
            </a:r>
            <a:r>
              <a:rPr lang="en-GB" sz="1200">
                <a:solidFill>
                  <a:schemeClr val="lt1"/>
                </a:solidFill>
                <a:latin typeface="Times New Roman"/>
                <a:ea typeface="Times New Roman"/>
                <a:cs typeface="Times New Roman"/>
                <a:sym typeface="Times New Roman"/>
              </a:rPr>
              <a:t>conference on empirical methods in natural language processing (EMNLP), </a:t>
            </a:r>
            <a:r>
              <a:rPr i="1" lang="en-GB" sz="1200">
                <a:solidFill>
                  <a:schemeClr val="lt1"/>
                </a:solidFill>
                <a:latin typeface="Times New Roman"/>
                <a:ea typeface="Times New Roman"/>
                <a:cs typeface="Times New Roman"/>
                <a:sym typeface="Times New Roman"/>
              </a:rPr>
              <a:t>1532-1543</a:t>
            </a:r>
            <a:r>
              <a:rPr lang="en-GB"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Barbosa et al., Huina Mao, and Xiao-Jun Zeng. "Twitter mood predicts the stock market", Journal of Computational Science, 2(1),</a:t>
            </a:r>
            <a:r>
              <a:rPr i="1" lang="en-GB" sz="1200">
                <a:solidFill>
                  <a:schemeClr val="lt1"/>
                </a:solidFill>
                <a:latin typeface="Times New Roman"/>
                <a:ea typeface="Times New Roman"/>
                <a:cs typeface="Times New Roman"/>
                <a:sym typeface="Times New Roman"/>
              </a:rPr>
              <a:t> March 2011</a:t>
            </a:r>
            <a:r>
              <a:rPr lang="en-GB"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Georgios Paltoglou, Mike Thelwall, "Twitter, MySpace, Digg: Unsupervised Sentiment Analysis in Social Media", ACM Transactions on Intelligent Systems and Technology, </a:t>
            </a:r>
            <a:r>
              <a:rPr i="1" lang="en-GB" sz="1200">
                <a:solidFill>
                  <a:schemeClr val="lt1"/>
                </a:solidFill>
                <a:latin typeface="Times New Roman"/>
                <a:ea typeface="Times New Roman"/>
                <a:cs typeface="Times New Roman"/>
                <a:sym typeface="Times New Roman"/>
              </a:rPr>
              <a:t>Vol. 3 Issue 4, Article 66, September 2012</a:t>
            </a:r>
            <a:r>
              <a:rPr lang="en-GB"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Efthymios Kouloumpis, Theresa Wilson, Johanna Moore, "Twitter sentiment analysis: the good the bad and the OMG!", Fifth International AAAI Conference on Weblogs and Social </a:t>
            </a:r>
            <a:r>
              <a:rPr i="1" lang="en-GB" sz="1200">
                <a:solidFill>
                  <a:schemeClr val="lt1"/>
                </a:solidFill>
                <a:latin typeface="Times New Roman"/>
                <a:ea typeface="Times New Roman"/>
                <a:cs typeface="Times New Roman"/>
                <a:sym typeface="Times New Roman"/>
              </a:rPr>
              <a:t>Media, 2011</a:t>
            </a:r>
            <a:r>
              <a:rPr lang="en-GB"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304800" lvl="0" marL="457200" rtl="0" algn="just">
              <a:lnSpc>
                <a:spcPct val="115000"/>
              </a:lnSpc>
              <a:spcBef>
                <a:spcPts val="0"/>
              </a:spcBef>
              <a:spcAft>
                <a:spcPts val="0"/>
              </a:spcAft>
              <a:buClr>
                <a:schemeClr val="lt1"/>
              </a:buClr>
              <a:buSzPts val="1200"/>
              <a:buFont typeface="Times New Roman"/>
              <a:buAutoNum type="arabicPeriod"/>
            </a:pPr>
            <a:r>
              <a:rPr lang="en-GB" sz="1200">
                <a:solidFill>
                  <a:schemeClr val="lt1"/>
                </a:solidFill>
                <a:latin typeface="Times New Roman"/>
                <a:ea typeface="Times New Roman"/>
                <a:cs typeface="Times New Roman"/>
                <a:sym typeface="Times New Roman"/>
              </a:rPr>
              <a:t>Lei Zhang, Riddhiman Ghosh, Mohamed Dekhil, Meichun Hsu, Bing Liu, "Combining lexicon-based and learning-based methods for twitter sentiment analysis", Hewlett-Packard Laboratories,</a:t>
            </a:r>
            <a:r>
              <a:rPr i="1" lang="en-GB" sz="1200">
                <a:solidFill>
                  <a:schemeClr val="lt1"/>
                </a:solidFill>
                <a:latin typeface="Times New Roman"/>
                <a:ea typeface="Times New Roman"/>
                <a:cs typeface="Times New Roman"/>
                <a:sym typeface="Times New Roman"/>
              </a:rPr>
              <a:t> HPL-20 11-89,20 II.</a:t>
            </a:r>
            <a:endParaRPr i="1" sz="12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195550" y="1930500"/>
            <a:ext cx="8520600" cy="1282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GB" u="sng">
                <a:latin typeface="Times New Roman"/>
                <a:ea typeface="Times New Roman"/>
                <a:cs typeface="Times New Roman"/>
                <a:sym typeface="Times New Roman"/>
              </a:rPr>
              <a:t>Abstract</a:t>
            </a:r>
            <a:endParaRPr u="sng">
              <a:latin typeface="Times New Roman"/>
              <a:ea typeface="Times New Roman"/>
              <a:cs typeface="Times New Roman"/>
              <a:sym typeface="Times New Roman"/>
            </a:endParaRPr>
          </a:p>
        </p:txBody>
      </p:sp>
      <p:sp>
        <p:nvSpPr>
          <p:cNvPr id="79" name="Google Shape;79;p15"/>
          <p:cNvSpPr/>
          <p:nvPr/>
        </p:nvSpPr>
        <p:spPr>
          <a:xfrm>
            <a:off x="324975" y="1435450"/>
            <a:ext cx="8520600" cy="360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GB" sz="1500">
                <a:latin typeface="Times New Roman"/>
                <a:ea typeface="Times New Roman"/>
                <a:cs typeface="Times New Roman"/>
                <a:sym typeface="Times New Roman"/>
              </a:rPr>
              <a:t>The Real time Sentiment Analysis for Social Media using Machine Learning project aims to develop a system that can analyze the sentiment of social media posts in real time. It involves two processes- Machine Learning technique and Knowledge based approach. It will basically target social media- Twitter, which has a word limit of only 140. The system will use machine learning algorithms to analyze the text of social media posts and categorize them as positive, negative, or neutral. For that First, we preprocess the dataset, then we extract adjectives with specific meanings from the dataset called feature vectors, then we select a list of feature vectors and then use machine learning based classification algorithms, namely: Naive Bayes, Maximum Entropy and support vector. The machine follows WordNet-related instructions to extract similarities between content and content features. Finally, we evaluate the product's performance in terms of recall, precision, and accuracy. The project will comply with all relevant laws and regulations regarding data privacy and security. Sentiment analysis aims to determine the emotional tone behind the text, often used to gauge opinions, attitudes, and emotions expressed by individuals or communities. This abstract highlights the method's importance in understanding public sentiment, guiding decision-making, and analyzing social trends, particularly in the digital age. </a:t>
            </a:r>
            <a:endParaRPr sz="1500">
              <a:latin typeface="Times New Roman"/>
              <a:ea typeface="Times New Roman"/>
              <a:cs typeface="Times New Roman"/>
              <a:sym typeface="Times New Roman"/>
            </a:endParaRPr>
          </a:p>
          <a:p>
            <a:pPr indent="0" lvl="0" marL="0" rtl="0" algn="just">
              <a:spcBef>
                <a:spcPts val="0"/>
              </a:spcBef>
              <a:spcAft>
                <a:spcPts val="0"/>
              </a:spcAft>
              <a:buNone/>
            </a:pPr>
            <a:r>
              <a:t/>
            </a:r>
            <a:endParaRPr sz="1500">
              <a:latin typeface="Times New Roman"/>
              <a:ea typeface="Times New Roman"/>
              <a:cs typeface="Times New Roman"/>
              <a:sym typeface="Times New Roman"/>
            </a:endParaRPr>
          </a:p>
          <a:p>
            <a:pPr indent="0" lvl="0" marL="0" rtl="0" algn="just">
              <a:spcBef>
                <a:spcPts val="0"/>
              </a:spcBef>
              <a:spcAft>
                <a:spcPts val="0"/>
              </a:spcAft>
              <a:buNone/>
            </a:pPr>
            <a:r>
              <a:rPr i="1" lang="en-GB" sz="1500">
                <a:latin typeface="Times New Roman"/>
                <a:ea typeface="Times New Roman"/>
                <a:cs typeface="Times New Roman"/>
                <a:sym typeface="Times New Roman"/>
              </a:rPr>
              <a:t>Keywords</a:t>
            </a:r>
            <a:r>
              <a:rPr lang="en-GB" sz="1500">
                <a:latin typeface="Times New Roman"/>
                <a:ea typeface="Times New Roman"/>
                <a:cs typeface="Times New Roman"/>
                <a:sym typeface="Times New Roman"/>
              </a:rPr>
              <a:t>- Twitter, Support Vector Machine, Sentiment Analysis, Maximum Entropy</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2000"/>
              </a:spcBef>
              <a:spcAft>
                <a:spcPts val="600"/>
              </a:spcAft>
              <a:buNone/>
            </a:pPr>
            <a:r>
              <a:rPr b="1" lang="en-GB" sz="2900" u="sng">
                <a:latin typeface="Times New Roman"/>
                <a:ea typeface="Times New Roman"/>
                <a:cs typeface="Times New Roman"/>
                <a:sym typeface="Times New Roman"/>
              </a:rPr>
              <a:t>Introduction</a:t>
            </a:r>
            <a:endParaRPr sz="2900" u="sng"/>
          </a:p>
        </p:txBody>
      </p:sp>
      <p:sp>
        <p:nvSpPr>
          <p:cNvPr id="85" name="Google Shape;85;p16"/>
          <p:cNvSpPr txBox="1"/>
          <p:nvPr>
            <p:ph idx="1" type="body"/>
          </p:nvPr>
        </p:nvSpPr>
        <p:spPr>
          <a:xfrm>
            <a:off x="4521550" y="337875"/>
            <a:ext cx="4476300" cy="47238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Sentiment analysis in machine learning is a technique used to determine the emotional tone behind a text.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It involves analyzing a piece of text to classify the sentiment expressed as positive, negative, or neutral.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Sentiment analysis models are typically trained using supervised learning algorithms on labelled datasets.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These models learn to recognize patterns in text that correlate with different sentiments, allowing them to classify new text inputs accurately.</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n-GB" sz="1400">
                <a:solidFill>
                  <a:srgbClr val="000000"/>
                </a:solidFill>
                <a:latin typeface="Times New Roman"/>
                <a:ea typeface="Times New Roman"/>
                <a:cs typeface="Times New Roman"/>
                <a:sym typeface="Times New Roman"/>
              </a:rPr>
              <a:t>This technique is pivotal in various applications, ranging from customer feedback analysis, market research, social media monitoring, to political sentiment tracking, and more, but referring to our paper based on sentiment analysis,some advanced models strive to identify specific emotions such as happiness, anger, sadness, or surprise. </a:t>
            </a:r>
            <a:endParaRPr sz="14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2000"/>
              </a:spcBef>
              <a:spcAft>
                <a:spcPts val="600"/>
              </a:spcAft>
              <a:buNone/>
            </a:pPr>
            <a:r>
              <a:rPr b="1" lang="en-GB" sz="2900" u="sng">
                <a:latin typeface="Times New Roman"/>
                <a:ea typeface="Times New Roman"/>
                <a:cs typeface="Times New Roman"/>
                <a:sym typeface="Times New Roman"/>
              </a:rPr>
              <a:t>Literature Survey</a:t>
            </a:r>
            <a:endParaRPr sz="3700" u="sng"/>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There are two main approaches for identifying sentiments in the text. These are machine learning techniques and symbolic approaches which are also known as knowledge based approaches.</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Use of Symbolic Methods</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Use of Machine Learning Techniques</a:t>
            </a:r>
            <a:endParaRPr sz="18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GB" sz="2500">
                <a:latin typeface="Times New Roman"/>
                <a:ea typeface="Times New Roman"/>
                <a:cs typeface="Times New Roman"/>
                <a:sym typeface="Times New Roman"/>
              </a:rPr>
              <a:t>1.1 </a:t>
            </a:r>
            <a:r>
              <a:rPr b="1" lang="en-GB" sz="2500">
                <a:latin typeface="Times New Roman"/>
                <a:ea typeface="Times New Roman"/>
                <a:cs typeface="Times New Roman"/>
                <a:sym typeface="Times New Roman"/>
              </a:rPr>
              <a:t>Use of Symbolic Methods</a:t>
            </a:r>
            <a:endParaRPr b="1" sz="2500"/>
          </a:p>
        </p:txBody>
      </p:sp>
      <p:sp>
        <p:nvSpPr>
          <p:cNvPr id="97" name="Google Shape;97;p18"/>
          <p:cNvSpPr txBox="1"/>
          <p:nvPr/>
        </p:nvSpPr>
        <p:spPr>
          <a:xfrm>
            <a:off x="368000" y="1437600"/>
            <a:ext cx="8274900" cy="35100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Utilizing lexical resources that are already available, a large portion of research on unsupervised sentiment categorization through symbolic algorithms does so. Turney employed the bag-of-words method to analyze sentiment.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Under such a method, a document is viewed as a simple collection of words with no consideration given to the relationships between the individual words.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GB">
                <a:latin typeface="Times New Roman"/>
                <a:ea typeface="Times New Roman"/>
                <a:cs typeface="Times New Roman"/>
                <a:sym typeface="Times New Roman"/>
              </a:rPr>
              <a:t>To ascertain the general sentiment, each word's sentiment is ascertained, and those values are then integrated with a few aggregation functions. Based on the average, he determined the polarity of a review. </a:t>
            </a:r>
            <a:endParaRPr>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GB">
                <a:latin typeface="Times New Roman"/>
                <a:ea typeface="Times New Roman"/>
                <a:cs typeface="Times New Roman"/>
                <a:sym typeface="Times New Roman"/>
              </a:rPr>
              <a:t>Semantic orientation of pairs that were taken from the review and consisted of phrases with either an adverb or an adjective. He used Altavista as a search engine and discovered the semantic orientation of tuples.</a:t>
            </a:r>
            <a:endParaRPr>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GB">
                <a:latin typeface="Times New Roman"/>
                <a:ea typeface="Times New Roman"/>
                <a:cs typeface="Times New Roman"/>
                <a:sym typeface="Times New Roman"/>
              </a:rPr>
              <a:t>The lexical database WordNet was utilized by Kamps et al. to ascertain a word's emotional content along many dimensions. They identified the semantic orientation of adjectives and created a distance metric using WordNet. Words in the WordNet database are related to one another by synonym connections.</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lnSpc>
                <a:spcPct val="115000"/>
              </a:lnSpc>
              <a:spcBef>
                <a:spcPts val="1800"/>
              </a:spcBef>
              <a:spcAft>
                <a:spcPts val="600"/>
              </a:spcAft>
              <a:buNone/>
            </a:pPr>
            <a:r>
              <a:rPr b="1" lang="en-GB" sz="2500">
                <a:latin typeface="Times New Roman"/>
                <a:ea typeface="Times New Roman"/>
                <a:cs typeface="Times New Roman"/>
                <a:sym typeface="Times New Roman"/>
              </a:rPr>
              <a:t>1.2   Use of machine learning techniques</a:t>
            </a:r>
            <a:endParaRPr sz="2500"/>
          </a:p>
        </p:txBody>
      </p:sp>
      <p:sp>
        <p:nvSpPr>
          <p:cNvPr id="103" name="Google Shape;103;p19"/>
          <p:cNvSpPr txBox="1"/>
          <p:nvPr/>
        </p:nvSpPr>
        <p:spPr>
          <a:xfrm>
            <a:off x="357250" y="1618375"/>
            <a:ext cx="8274900" cy="3174300"/>
          </a:xfrm>
          <a:prstGeom prst="rect">
            <a:avLst/>
          </a:prstGeom>
          <a:noFill/>
          <a:ln>
            <a:noFill/>
          </a:ln>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Clr>
                <a:srgbClr val="0E101A"/>
              </a:buClr>
              <a:buSzPts val="1400"/>
              <a:buFont typeface="Times New Roman"/>
              <a:buChar char="➢"/>
            </a:pPr>
            <a:r>
              <a:rPr lang="en-GB">
                <a:solidFill>
                  <a:srgbClr val="0E101A"/>
                </a:solidFill>
                <a:latin typeface="Times New Roman"/>
                <a:ea typeface="Times New Roman"/>
                <a:cs typeface="Times New Roman"/>
                <a:sym typeface="Times New Roman"/>
              </a:rPr>
              <a:t>Twitter data are categorized using a variety of machine learning methods, including Naive Bayes (NB), Maximum Entropy (ME), and Support Vector Machines(SVM). </a:t>
            </a:r>
            <a:endParaRPr>
              <a:solidFill>
                <a:srgbClr val="0E101A"/>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E101A"/>
              </a:buClr>
              <a:buSzPts val="1400"/>
              <a:buFont typeface="Times New Roman"/>
              <a:buChar char="➢"/>
            </a:pPr>
            <a:r>
              <a:rPr lang="en-GB">
                <a:solidFill>
                  <a:srgbClr val="0E101A"/>
                </a:solidFill>
                <a:latin typeface="Times New Roman"/>
                <a:ea typeface="Times New Roman"/>
                <a:cs typeface="Times New Roman"/>
                <a:sym typeface="Times New Roman"/>
              </a:rPr>
              <a:t>A few of the attributes that can be applied to the classification of sentiment include part-of-speech, negation, term presence, term frequency, and n-grams.</a:t>
            </a:r>
            <a:endParaRPr>
              <a:solidFill>
                <a:srgbClr val="0E101A"/>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a:solidFill>
                <a:srgbClr val="0E101A"/>
              </a:solidFill>
              <a:latin typeface="Times New Roman"/>
              <a:ea typeface="Times New Roman"/>
              <a:cs typeface="Times New Roman"/>
              <a:sym typeface="Times New Roman"/>
            </a:endParaRPr>
          </a:p>
        </p:txBody>
      </p:sp>
      <p:pic>
        <p:nvPicPr>
          <p:cNvPr id="104" name="Google Shape;104;p19"/>
          <p:cNvPicPr preferRelativeResize="0"/>
          <p:nvPr/>
        </p:nvPicPr>
        <p:blipFill rotWithShape="1">
          <a:blip r:embed="rId3">
            <a:alphaModFix/>
          </a:blip>
          <a:srcRect b="6120" l="0" r="0" t="0"/>
          <a:stretch/>
        </p:blipFill>
        <p:spPr>
          <a:xfrm>
            <a:off x="2487425" y="2767200"/>
            <a:ext cx="3314700" cy="220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8520600" cy="6237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sz="2500">
                <a:latin typeface="Times New Roman"/>
                <a:ea typeface="Times New Roman"/>
                <a:cs typeface="Times New Roman"/>
                <a:sym typeface="Times New Roman"/>
              </a:rPr>
              <a:t>1.3 Labeled Talk</a:t>
            </a:r>
            <a:endParaRPr sz="2500">
              <a:latin typeface="Times New Roman"/>
              <a:ea typeface="Times New Roman"/>
              <a:cs typeface="Times New Roman"/>
              <a:sym typeface="Times New Roman"/>
            </a:endParaRPr>
          </a:p>
        </p:txBody>
      </p:sp>
      <p:sp>
        <p:nvSpPr>
          <p:cNvPr id="110" name="Google Shape;110;p20"/>
          <p:cNvSpPr txBox="1"/>
          <p:nvPr/>
        </p:nvSpPr>
        <p:spPr>
          <a:xfrm>
            <a:off x="378775" y="1527900"/>
            <a:ext cx="8274900" cy="328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
        <p:nvSpPr>
          <p:cNvPr id="111" name="Google Shape;111;p20"/>
          <p:cNvSpPr txBox="1"/>
          <p:nvPr>
            <p:ph idx="1" type="body"/>
          </p:nvPr>
        </p:nvSpPr>
        <p:spPr>
          <a:xfrm>
            <a:off x="74950" y="1632900"/>
            <a:ext cx="3999900" cy="3076200"/>
          </a:xfrm>
          <a:prstGeom prst="rect">
            <a:avLst/>
          </a:prstGeom>
        </p:spPr>
        <p:txBody>
          <a:bodyPr anchorCtr="0" anchor="t" bIns="91425" lIns="91425" spcFirstLastPara="1" rIns="91425" wrap="square" tIns="91425">
            <a:normAutofit fontScale="85000"/>
          </a:bodyPr>
          <a:lstStyle/>
          <a:p>
            <a:pPr indent="-304165" lvl="0" marL="457200" rtl="0" algn="just">
              <a:spcBef>
                <a:spcPts val="0"/>
              </a:spcBef>
              <a:spcAft>
                <a:spcPts val="0"/>
              </a:spcAft>
              <a:buClr>
                <a:srgbClr val="000000"/>
              </a:buClr>
              <a:buSzPct val="100000"/>
              <a:buFont typeface="Arial"/>
              <a:buChar char="➢"/>
            </a:pPr>
            <a:r>
              <a:rPr lang="en-GB" sz="1400">
                <a:solidFill>
                  <a:srgbClr val="000000"/>
                </a:solidFill>
                <a:latin typeface="Arial"/>
                <a:ea typeface="Arial"/>
                <a:cs typeface="Arial"/>
                <a:sym typeface="Arial"/>
              </a:rPr>
              <a:t>A user and his tweets are influenced by the tweets of other users he/she follows. Label propagation is a semi-supervised method in which labels are distributed from a small number of nodes which are injected with initial label information. </a:t>
            </a:r>
            <a:endParaRPr sz="1400">
              <a:solidFill>
                <a:srgbClr val="000000"/>
              </a:solidFill>
              <a:latin typeface="Arial"/>
              <a:ea typeface="Arial"/>
              <a:cs typeface="Arial"/>
              <a:sym typeface="Arial"/>
            </a:endParaRPr>
          </a:p>
          <a:p>
            <a:pPr indent="-304165" lvl="0" marL="457200" rtl="0" algn="just">
              <a:spcBef>
                <a:spcPts val="0"/>
              </a:spcBef>
              <a:spcAft>
                <a:spcPts val="0"/>
              </a:spcAft>
              <a:buClr>
                <a:srgbClr val="000000"/>
              </a:buClr>
              <a:buSzPct val="100000"/>
              <a:buFont typeface="Arial"/>
              <a:buChar char="➢"/>
            </a:pPr>
            <a:r>
              <a:rPr lang="en-GB" sz="1400">
                <a:solidFill>
                  <a:srgbClr val="000000"/>
                </a:solidFill>
                <a:latin typeface="Arial"/>
                <a:ea typeface="Arial"/>
                <a:cs typeface="Arial"/>
                <a:sym typeface="Arial"/>
              </a:rPr>
              <a:t>The distribution is through a Twitter Follower Graph G={V,E,W}, where V is the set of n Nodes, E is the set of In edges and W is a n×n weight matrix, where wij is the weight of edge(i,j). </a:t>
            </a:r>
            <a:endParaRPr sz="1400">
              <a:solidFill>
                <a:srgbClr val="000000"/>
              </a:solidFill>
              <a:latin typeface="Arial"/>
              <a:ea typeface="Arial"/>
              <a:cs typeface="Arial"/>
              <a:sym typeface="Arial"/>
            </a:endParaRPr>
          </a:p>
          <a:p>
            <a:pPr indent="-304165" lvl="0" marL="457200" rtl="0" algn="just">
              <a:spcBef>
                <a:spcPts val="0"/>
              </a:spcBef>
              <a:spcAft>
                <a:spcPts val="0"/>
              </a:spcAft>
              <a:buClr>
                <a:srgbClr val="000000"/>
              </a:buClr>
              <a:buSzPct val="100000"/>
              <a:buFont typeface="Arial"/>
              <a:buChar char="➢"/>
            </a:pPr>
            <a:r>
              <a:rPr lang="en-GB" sz="1400">
                <a:solidFill>
                  <a:srgbClr val="000000"/>
                </a:solidFill>
                <a:latin typeface="Arial"/>
                <a:ea typeface="Arial"/>
                <a:cs typeface="Arial"/>
                <a:sym typeface="Arial"/>
              </a:rPr>
              <a:t>The spreading of label distributions can be seen as random walks with three possible actions.</a:t>
            </a:r>
            <a:endParaRPr sz="1400">
              <a:solidFill>
                <a:srgbClr val="000000"/>
              </a:solidFill>
              <a:latin typeface="Arial"/>
              <a:ea typeface="Arial"/>
              <a:cs typeface="Arial"/>
              <a:sym typeface="Arial"/>
            </a:endParaRPr>
          </a:p>
          <a:p>
            <a:pPr indent="0" lvl="0" marL="457200" rtl="0" algn="just">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1200"/>
              </a:spcAft>
              <a:buNone/>
            </a:pPr>
            <a:r>
              <a:t/>
            </a:r>
            <a:endParaRPr sz="1400">
              <a:solidFill>
                <a:srgbClr val="000000"/>
              </a:solidFill>
              <a:latin typeface="Arial"/>
              <a:ea typeface="Arial"/>
              <a:cs typeface="Arial"/>
              <a:sym typeface="Arial"/>
            </a:endParaRPr>
          </a:p>
        </p:txBody>
      </p:sp>
      <p:pic>
        <p:nvPicPr>
          <p:cNvPr id="112" name="Google Shape;112;p20"/>
          <p:cNvPicPr preferRelativeResize="0"/>
          <p:nvPr/>
        </p:nvPicPr>
        <p:blipFill rotWithShape="1">
          <a:blip r:embed="rId3">
            <a:alphaModFix/>
          </a:blip>
          <a:srcRect b="0" l="5680" r="6661" t="8875"/>
          <a:stretch/>
        </p:blipFill>
        <p:spPr>
          <a:xfrm>
            <a:off x="4166450" y="1715225"/>
            <a:ext cx="4777650" cy="3076200"/>
          </a:xfrm>
          <a:prstGeom prst="rect">
            <a:avLst/>
          </a:prstGeom>
          <a:noFill/>
          <a:ln cap="flat" cmpd="sng" w="9525">
            <a:solidFill>
              <a:srgbClr val="000000"/>
            </a:solidFill>
            <a:prstDash val="dash"/>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ctr">
              <a:lnSpc>
                <a:spcPct val="115000"/>
              </a:lnSpc>
              <a:spcBef>
                <a:spcPts val="2000"/>
              </a:spcBef>
              <a:spcAft>
                <a:spcPts val="600"/>
              </a:spcAft>
              <a:buNone/>
            </a:pPr>
            <a:r>
              <a:rPr b="1" lang="en-GB" sz="2900" u="sng">
                <a:latin typeface="Times New Roman"/>
                <a:ea typeface="Times New Roman"/>
                <a:cs typeface="Times New Roman"/>
                <a:sym typeface="Times New Roman"/>
              </a:rPr>
              <a:t>Methodology</a:t>
            </a:r>
            <a:endParaRPr sz="2900" u="sng"/>
          </a:p>
        </p:txBody>
      </p:sp>
      <p:sp>
        <p:nvSpPr>
          <p:cNvPr id="118" name="Google Shape;118;p21"/>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This part of the topic includes mainly the dataset on which we are going to work. Tweets are brief messages that frequently contain misspellings and slang terms. Thus, we conduct a sentiment analysis at the sentence level.</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lang="en-GB" sz="1800">
                <a:solidFill>
                  <a:srgbClr val="000000"/>
                </a:solidFill>
                <a:latin typeface="Times New Roman"/>
                <a:ea typeface="Times New Roman"/>
                <a:cs typeface="Times New Roman"/>
                <a:sym typeface="Times New Roman"/>
              </a:rPr>
              <a:t>There are three stages to this.</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Collection of data </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Pre-processing of data</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GB" sz="1800">
                <a:solidFill>
                  <a:srgbClr val="000000"/>
                </a:solidFill>
                <a:latin typeface="Times New Roman"/>
                <a:ea typeface="Times New Roman"/>
                <a:cs typeface="Times New Roman"/>
                <a:sym typeface="Times New Roman"/>
              </a:rPr>
              <a:t>Extraction of feature vector</a:t>
            </a:r>
            <a:endParaRPr sz="18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