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66" r:id="rId3"/>
    <p:sldId id="257" r:id="rId4"/>
    <p:sldId id="260" r:id="rId5"/>
    <p:sldId id="258" r:id="rId6"/>
    <p:sldId id="259" r:id="rId7"/>
    <p:sldId id="261" r:id="rId8"/>
    <p:sldId id="262" r:id="rId9"/>
    <p:sldId id="263" r:id="rId10"/>
    <p:sldId id="264" r:id="rId11"/>
    <p:sldId id="267" r:id="rId12"/>
    <p:sldId id="268"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9" d="100"/>
          <a:sy n="89"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30-Jan-22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6777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30-Jan-22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9033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30-Jan-22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7365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30-Jan-22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5430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30-Jan-22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7361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30-Jan-22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8613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30-Jan-22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3465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30-Jan-22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3157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30-Jan-22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6610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30-Jan-22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319295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30-Jan-22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6882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30-Jan-22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04328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tutorialspoint.com/cprogramming" TargetMode="External"/><Relationship Id="rId2" Type="http://schemas.openxmlformats.org/officeDocument/2006/relationships/hyperlink" Target="https://stackoverflow.com/" TargetMode="External"/><Relationship Id="rId1" Type="http://schemas.openxmlformats.org/officeDocument/2006/relationships/slideLayout" Target="../slideLayouts/slideLayout2.xml"/><Relationship Id="rId4" Type="http://schemas.openxmlformats.org/officeDocument/2006/relationships/hyperlink" Target="https://www.youtube.com/watch?v=ytGATjX3nqc&amp;ab_channel=EngineerMa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7EF27-4740-447E-8B63-22EE856A9285}"/>
              </a:ext>
            </a:extLst>
          </p:cNvPr>
          <p:cNvSpPr>
            <a:spLocks noGrp="1"/>
          </p:cNvSpPr>
          <p:nvPr>
            <p:ph type="ctrTitle"/>
          </p:nvPr>
        </p:nvSpPr>
        <p:spPr>
          <a:xfrm>
            <a:off x="1097280" y="758952"/>
            <a:ext cx="9918551" cy="3232135"/>
          </a:xfrm>
        </p:spPr>
        <p:txBody>
          <a:bodyPr>
            <a:normAutofit/>
          </a:bodyPr>
          <a:lstStyle/>
          <a:p>
            <a:r>
              <a:rPr lang="en-US" sz="5400" dirty="0"/>
              <a:t>STUDENT RECORD MANAGER</a:t>
            </a:r>
          </a:p>
        </p:txBody>
      </p:sp>
      <p:sp>
        <p:nvSpPr>
          <p:cNvPr id="3" name="Subtitle 2">
            <a:extLst>
              <a:ext uri="{FF2B5EF4-FFF2-40B4-BE49-F238E27FC236}">
                <a16:creationId xmlns:a16="http://schemas.microsoft.com/office/drawing/2014/main" id="{B7DE33E4-9C1F-4E2A-B7BB-2D872DB1B884}"/>
              </a:ext>
            </a:extLst>
          </p:cNvPr>
          <p:cNvSpPr>
            <a:spLocks noGrp="1"/>
          </p:cNvSpPr>
          <p:nvPr>
            <p:ph type="subTitle" idx="1"/>
          </p:nvPr>
        </p:nvSpPr>
        <p:spPr>
          <a:xfrm>
            <a:off x="1100050" y="4455620"/>
            <a:ext cx="10303055" cy="1643427"/>
          </a:xfrm>
        </p:spPr>
        <p:txBody>
          <a:bodyPr>
            <a:normAutofit fontScale="92500" lnSpcReduction="10000"/>
          </a:bodyPr>
          <a:lstStyle/>
          <a:p>
            <a:pPr marL="0" marR="0">
              <a:lnSpc>
                <a:spcPct val="107000"/>
              </a:lnSpc>
              <a:spcBef>
                <a:spcPts val="0"/>
              </a:spcBef>
              <a:spcAft>
                <a:spcPts val="0"/>
              </a:spcAft>
              <a:tabLst>
                <a:tab pos="1592580" algn="l"/>
              </a:tabLst>
            </a:pPr>
            <a:r>
              <a:rPr lang="en-US" sz="1900" b="1" dirty="0">
                <a:solidFill>
                  <a:schemeClr val="tx1"/>
                </a:solidFill>
                <a:effectLst/>
                <a:latin typeface="+mn-lt"/>
                <a:ea typeface="Calibri" panose="020F0502020204030204" pitchFamily="34" charset="0"/>
                <a:cs typeface="Vrinda" panose="020B0502040204020203" pitchFamily="34" charset="0"/>
              </a:rPr>
              <a:t>Submitted by:</a:t>
            </a:r>
          </a:p>
          <a:p>
            <a:pPr marL="0" marR="0">
              <a:lnSpc>
                <a:spcPct val="107000"/>
              </a:lnSpc>
              <a:spcBef>
                <a:spcPts val="0"/>
              </a:spcBef>
              <a:spcAft>
                <a:spcPts val="0"/>
              </a:spcAft>
              <a:tabLst>
                <a:tab pos="1592580" algn="l"/>
              </a:tabLst>
            </a:pPr>
            <a:endParaRPr lang="en-US" sz="1900" dirty="0">
              <a:solidFill>
                <a:schemeClr val="tx1"/>
              </a:solidFill>
              <a:effectLst/>
              <a:latin typeface="+mn-lt"/>
              <a:ea typeface="Calibri" panose="020F0502020204030204" pitchFamily="34" charset="0"/>
              <a:cs typeface="Vrinda" panose="020B0502040204020203" pitchFamily="34" charset="0"/>
            </a:endParaRPr>
          </a:p>
          <a:p>
            <a:pPr marL="342900" marR="0" lvl="0" indent="-342900">
              <a:lnSpc>
                <a:spcPct val="107000"/>
              </a:lnSpc>
              <a:spcBef>
                <a:spcPts val="0"/>
              </a:spcBef>
              <a:spcAft>
                <a:spcPts val="0"/>
              </a:spcAft>
              <a:buFont typeface="Symbol" panose="05050102010706020507" pitchFamily="18" charset="2"/>
              <a:buChar char=""/>
              <a:tabLst>
                <a:tab pos="1592580" algn="l"/>
              </a:tabLst>
            </a:pPr>
            <a:r>
              <a:rPr lang="en-US" sz="1900" b="1" dirty="0">
                <a:solidFill>
                  <a:schemeClr val="tx1"/>
                </a:solidFill>
                <a:effectLst/>
                <a:latin typeface="+mn-lt"/>
                <a:ea typeface="Calibri" panose="020F0502020204030204" pitchFamily="34" charset="0"/>
                <a:cs typeface="Vrinda" panose="020B0502040204020203" pitchFamily="34" charset="0"/>
              </a:rPr>
              <a:t>Ankush Gautam 			[313625]</a:t>
            </a:r>
            <a:endParaRPr lang="en-US" sz="1900" dirty="0">
              <a:solidFill>
                <a:schemeClr val="tx1"/>
              </a:solidFill>
              <a:effectLst/>
              <a:latin typeface="+mn-lt"/>
              <a:ea typeface="Calibri" panose="020F0502020204030204" pitchFamily="34" charset="0"/>
              <a:cs typeface="Vrinda" panose="020B0502040204020203" pitchFamily="34" charset="0"/>
            </a:endParaRPr>
          </a:p>
          <a:p>
            <a:pPr marL="342900" marR="0" lvl="0" indent="-342900">
              <a:lnSpc>
                <a:spcPct val="107000"/>
              </a:lnSpc>
              <a:spcBef>
                <a:spcPts val="0"/>
              </a:spcBef>
              <a:spcAft>
                <a:spcPts val="0"/>
              </a:spcAft>
              <a:buFont typeface="Symbol" panose="05050102010706020507" pitchFamily="18" charset="2"/>
              <a:buChar char=""/>
              <a:tabLst>
                <a:tab pos="1592580" algn="l"/>
              </a:tabLst>
            </a:pPr>
            <a:r>
              <a:rPr lang="en-US" sz="1900" b="1" dirty="0">
                <a:solidFill>
                  <a:schemeClr val="tx1"/>
                </a:solidFill>
                <a:effectLst/>
                <a:latin typeface="+mn-lt"/>
                <a:ea typeface="Calibri" panose="020F0502020204030204" pitchFamily="34" charset="0"/>
                <a:cs typeface="Vrinda" panose="020B0502040204020203" pitchFamily="34" charset="0"/>
              </a:rPr>
              <a:t>Kabir Bhattarai 			[313644]</a:t>
            </a:r>
            <a:endParaRPr lang="en-US" sz="1900" dirty="0">
              <a:solidFill>
                <a:schemeClr val="tx1"/>
              </a:solidFill>
              <a:effectLst/>
              <a:latin typeface="+mn-lt"/>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Font typeface="Symbol" panose="05050102010706020507" pitchFamily="18" charset="2"/>
              <a:buChar char=""/>
              <a:tabLst>
                <a:tab pos="1592580" algn="l"/>
              </a:tabLst>
            </a:pPr>
            <a:r>
              <a:rPr lang="en-US" sz="1900" b="1" dirty="0">
                <a:solidFill>
                  <a:schemeClr val="tx1"/>
                </a:solidFill>
                <a:effectLst/>
                <a:latin typeface="+mn-lt"/>
                <a:ea typeface="Calibri" panose="020F0502020204030204" pitchFamily="34" charset="0"/>
                <a:cs typeface="Vrinda" panose="020B0502040204020203" pitchFamily="34" charset="0"/>
              </a:rPr>
              <a:t>Kiran Sharma Panthi		[313646]</a:t>
            </a:r>
            <a:endParaRPr lang="en-US" sz="1900" dirty="0">
              <a:solidFill>
                <a:schemeClr val="tx1"/>
              </a:solidFill>
              <a:effectLst/>
              <a:latin typeface="+mn-lt"/>
              <a:ea typeface="Calibri" panose="020F0502020204030204" pitchFamily="34" charset="0"/>
              <a:cs typeface="Vrinda" panose="020B0502040204020203" pitchFamily="34" charset="0"/>
            </a:endParaRPr>
          </a:p>
          <a:p>
            <a:endParaRPr lang="en-US" dirty="0"/>
          </a:p>
        </p:txBody>
      </p:sp>
    </p:spTree>
    <p:extLst>
      <p:ext uri="{BB962C8B-B14F-4D97-AF65-F5344CB8AC3E}">
        <p14:creationId xmlns:p14="http://schemas.microsoft.com/office/powerpoint/2010/main" val="1080418349"/>
      </p:ext>
    </p:extLst>
  </p:cSld>
  <p:clrMapOvr>
    <a:masterClrMapping/>
  </p:clrMapOvr>
  <p:transition>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5EB57-0D67-4CEF-8F1D-8B37E6205BFE}"/>
              </a:ext>
            </a:extLst>
          </p:cNvPr>
          <p:cNvSpPr>
            <a:spLocks noGrp="1"/>
          </p:cNvSpPr>
          <p:nvPr>
            <p:ph type="title"/>
          </p:nvPr>
        </p:nvSpPr>
        <p:spPr/>
        <p:txBody>
          <a:bodyPr/>
          <a:lstStyle/>
          <a:p>
            <a:r>
              <a:rPr lang="en-US" dirty="0"/>
              <a:t>Screenshots of Program</a:t>
            </a:r>
          </a:p>
        </p:txBody>
      </p:sp>
      <p:sp>
        <p:nvSpPr>
          <p:cNvPr id="4" name="Text Placeholder 3">
            <a:extLst>
              <a:ext uri="{FF2B5EF4-FFF2-40B4-BE49-F238E27FC236}">
                <a16:creationId xmlns:a16="http://schemas.microsoft.com/office/drawing/2014/main" id="{34A41202-1B89-4CD1-9359-B7E0B90BB507}"/>
              </a:ext>
            </a:extLst>
          </p:cNvPr>
          <p:cNvSpPr>
            <a:spLocks noGrp="1"/>
          </p:cNvSpPr>
          <p:nvPr>
            <p:ph type="body" sz="half" idx="2"/>
          </p:nvPr>
        </p:nvSpPr>
        <p:spPr>
          <a:xfrm>
            <a:off x="457200" y="2926080"/>
            <a:ext cx="3307976" cy="3732904"/>
          </a:xfrm>
        </p:spPr>
        <p:txBody>
          <a:bodyPr>
            <a:normAutofit/>
          </a:bodyPr>
          <a:lstStyle/>
          <a:p>
            <a:pPr algn="just"/>
            <a:r>
              <a:rPr lang="en-US" sz="1700" dirty="0"/>
              <a:t>First picture in the top is of SETUP page where the User needs to input details about the school and number of subject he/she wants to have. Additionally, user also needs to sign up to login next time the program is opened.</a:t>
            </a:r>
          </a:p>
          <a:p>
            <a:pPr algn="just"/>
            <a:r>
              <a:rPr lang="en-US" sz="1700" dirty="0"/>
              <a:t>Second picture is of the MAIN MENU where user can choose a particular number to perform a certain task. For example, User can press 1 to add record of a student or press 2 to view all the records the user has stored.</a:t>
            </a:r>
          </a:p>
        </p:txBody>
      </p:sp>
      <p:pic>
        <p:nvPicPr>
          <p:cNvPr id="5" name="Content Placeholder 4">
            <a:extLst>
              <a:ext uri="{FF2B5EF4-FFF2-40B4-BE49-F238E27FC236}">
                <a16:creationId xmlns:a16="http://schemas.microsoft.com/office/drawing/2014/main" id="{4F30CEA6-FA78-4F63-8972-B0E4A2D9AF2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74109" y="293145"/>
            <a:ext cx="6066418" cy="3235422"/>
          </a:xfrm>
          <a:prstGeom prst="rect">
            <a:avLst/>
          </a:prstGeom>
        </p:spPr>
      </p:pic>
      <p:pic>
        <p:nvPicPr>
          <p:cNvPr id="7" name="Picture 6">
            <a:extLst>
              <a:ext uri="{FF2B5EF4-FFF2-40B4-BE49-F238E27FC236}">
                <a16:creationId xmlns:a16="http://schemas.microsoft.com/office/drawing/2014/main" id="{E29B4924-869F-48D8-9D71-452AEAFF15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4109" y="3622578"/>
            <a:ext cx="6069480" cy="3036406"/>
          </a:xfrm>
          <a:prstGeom prst="rect">
            <a:avLst/>
          </a:prstGeom>
        </p:spPr>
      </p:pic>
    </p:spTree>
    <p:extLst>
      <p:ext uri="{BB962C8B-B14F-4D97-AF65-F5344CB8AC3E}">
        <p14:creationId xmlns:p14="http://schemas.microsoft.com/office/powerpoint/2010/main" val="2575985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5EB57-0D67-4CEF-8F1D-8B37E6205BFE}"/>
              </a:ext>
            </a:extLst>
          </p:cNvPr>
          <p:cNvSpPr>
            <a:spLocks noGrp="1"/>
          </p:cNvSpPr>
          <p:nvPr>
            <p:ph type="title"/>
          </p:nvPr>
        </p:nvSpPr>
        <p:spPr/>
        <p:txBody>
          <a:bodyPr/>
          <a:lstStyle/>
          <a:p>
            <a:r>
              <a:rPr lang="en-US" dirty="0"/>
              <a:t>Screenshots of Program</a:t>
            </a:r>
          </a:p>
        </p:txBody>
      </p:sp>
      <p:sp>
        <p:nvSpPr>
          <p:cNvPr id="4" name="Text Placeholder 3">
            <a:extLst>
              <a:ext uri="{FF2B5EF4-FFF2-40B4-BE49-F238E27FC236}">
                <a16:creationId xmlns:a16="http://schemas.microsoft.com/office/drawing/2014/main" id="{34A41202-1B89-4CD1-9359-B7E0B90BB507}"/>
              </a:ext>
            </a:extLst>
          </p:cNvPr>
          <p:cNvSpPr>
            <a:spLocks noGrp="1"/>
          </p:cNvSpPr>
          <p:nvPr>
            <p:ph type="body" sz="half" idx="2"/>
          </p:nvPr>
        </p:nvSpPr>
        <p:spPr>
          <a:xfrm>
            <a:off x="457200" y="2926080"/>
            <a:ext cx="3307976" cy="3732904"/>
          </a:xfrm>
        </p:spPr>
        <p:txBody>
          <a:bodyPr>
            <a:normAutofit/>
          </a:bodyPr>
          <a:lstStyle/>
          <a:p>
            <a:pPr algn="just"/>
            <a:r>
              <a:rPr lang="en-US" sz="1700" dirty="0"/>
              <a:t>ADD RECORD as the name suggests helps to input details of students like name, phone number, address, roll etc. </a:t>
            </a:r>
          </a:p>
          <a:p>
            <a:pPr algn="just"/>
            <a:endParaRPr lang="en-US" sz="1700" dirty="0"/>
          </a:p>
          <a:p>
            <a:pPr algn="just"/>
            <a:r>
              <a:rPr lang="en-US" sz="1700" dirty="0"/>
              <a:t>VIEW RECORD displays all the records that are stored in the file after adding record. We can view roll number, name, total marks and percentage of all the students.</a:t>
            </a:r>
          </a:p>
        </p:txBody>
      </p:sp>
      <p:pic>
        <p:nvPicPr>
          <p:cNvPr id="8" name="Content Placeholder 7">
            <a:extLst>
              <a:ext uri="{FF2B5EF4-FFF2-40B4-BE49-F238E27FC236}">
                <a16:creationId xmlns:a16="http://schemas.microsoft.com/office/drawing/2014/main" id="{4311DE08-1AF8-4C07-9729-2E8B2C896BB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904143" y="389964"/>
            <a:ext cx="6172200" cy="3290554"/>
          </a:xfrm>
          <a:prstGeom prst="rect">
            <a:avLst/>
          </a:prstGeom>
        </p:spPr>
      </p:pic>
      <p:pic>
        <p:nvPicPr>
          <p:cNvPr id="9" name="Picture 8">
            <a:extLst>
              <a:ext uri="{FF2B5EF4-FFF2-40B4-BE49-F238E27FC236}">
                <a16:creationId xmlns:a16="http://schemas.microsoft.com/office/drawing/2014/main" id="{538B1C31-B2C0-4DBF-9418-A71B3183FB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04143" y="3190352"/>
            <a:ext cx="6172620" cy="3290554"/>
          </a:xfrm>
          <a:prstGeom prst="rect">
            <a:avLst/>
          </a:prstGeom>
        </p:spPr>
      </p:pic>
    </p:spTree>
    <p:extLst>
      <p:ext uri="{BB962C8B-B14F-4D97-AF65-F5344CB8AC3E}">
        <p14:creationId xmlns:p14="http://schemas.microsoft.com/office/powerpoint/2010/main" val="2340286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42C75A2-087E-4651-8AF0-7859B2FA9925}"/>
              </a:ext>
            </a:extLst>
          </p:cNvPr>
          <p:cNvSpPr>
            <a:spLocks noGrp="1"/>
          </p:cNvSpPr>
          <p:nvPr>
            <p:ph type="title"/>
          </p:nvPr>
        </p:nvSpPr>
        <p:spPr/>
        <p:txBody>
          <a:bodyPr/>
          <a:lstStyle/>
          <a:p>
            <a:r>
              <a:rPr lang="en-US" dirty="0"/>
              <a:t>CONCLUSION</a:t>
            </a:r>
          </a:p>
        </p:txBody>
      </p:sp>
      <p:sp>
        <p:nvSpPr>
          <p:cNvPr id="6" name="Content Placeholder 5">
            <a:extLst>
              <a:ext uri="{FF2B5EF4-FFF2-40B4-BE49-F238E27FC236}">
                <a16:creationId xmlns:a16="http://schemas.microsoft.com/office/drawing/2014/main" id="{8252791B-7583-4C64-BBE9-FEFCC43B0696}"/>
              </a:ext>
            </a:extLst>
          </p:cNvPr>
          <p:cNvSpPr>
            <a:spLocks noGrp="1"/>
          </p:cNvSpPr>
          <p:nvPr>
            <p:ph idx="1"/>
          </p:nvPr>
        </p:nvSpPr>
        <p:spPr/>
        <p:txBody>
          <a:bodyPr/>
          <a:lstStyle/>
          <a:p>
            <a:endParaRPr lang="en-US" dirty="0"/>
          </a:p>
          <a:p>
            <a:r>
              <a:rPr lang="en-US" dirty="0"/>
              <a:t>We tried to make a simple yet effective program and we think we kind of were successful. But, every program has a room for further improvement so any kind of feedback is most welcomed.</a:t>
            </a:r>
          </a:p>
          <a:p>
            <a:r>
              <a:rPr lang="en-US" dirty="0"/>
              <a:t> We would again like to thank our respected teacher </a:t>
            </a:r>
            <a:r>
              <a:rPr lang="en-US" b="1" dirty="0"/>
              <a:t>Mr. Bhawesh Kafle </a:t>
            </a:r>
            <a:r>
              <a:rPr lang="en-US" dirty="0"/>
              <a:t>for consistent support and help. We are also thankful to our classmate for being so creative and helpful that makes us to push ourselves further and learn more every day.</a:t>
            </a:r>
          </a:p>
          <a:p>
            <a:r>
              <a:rPr lang="en-US" dirty="0"/>
              <a:t>So, Thank you everyone for your time.</a:t>
            </a:r>
          </a:p>
          <a:p>
            <a:endParaRPr lang="en-US" dirty="0"/>
          </a:p>
          <a:p>
            <a:r>
              <a:rPr lang="en-US" dirty="0"/>
              <a:t>- </a:t>
            </a:r>
            <a:r>
              <a:rPr lang="en-US" sz="1800" b="1" dirty="0"/>
              <a:t>Ankush Gautam, Kabir Bhattarai, Kiran Sharma</a:t>
            </a:r>
            <a:endParaRPr lang="en-US" b="1" dirty="0"/>
          </a:p>
        </p:txBody>
      </p:sp>
    </p:spTree>
    <p:extLst>
      <p:ext uri="{BB962C8B-B14F-4D97-AF65-F5344CB8AC3E}">
        <p14:creationId xmlns:p14="http://schemas.microsoft.com/office/powerpoint/2010/main" val="783629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4FC9DC-67EE-4B20-B9BA-269D0E7E477D}"/>
              </a:ext>
            </a:extLst>
          </p:cNvPr>
          <p:cNvSpPr>
            <a:spLocks noGrp="1"/>
          </p:cNvSpPr>
          <p:nvPr>
            <p:ph type="title"/>
          </p:nvPr>
        </p:nvSpPr>
        <p:spPr/>
        <p:txBody>
          <a:bodyPr/>
          <a:lstStyle/>
          <a:p>
            <a:r>
              <a:rPr lang="en-US" dirty="0"/>
              <a:t>REFRENCES</a:t>
            </a:r>
          </a:p>
        </p:txBody>
      </p:sp>
      <p:sp>
        <p:nvSpPr>
          <p:cNvPr id="6" name="Content Placeholder 5">
            <a:extLst>
              <a:ext uri="{FF2B5EF4-FFF2-40B4-BE49-F238E27FC236}">
                <a16:creationId xmlns:a16="http://schemas.microsoft.com/office/drawing/2014/main" id="{C58DA7FB-7E42-47E1-8BCA-25CD3EA64EA9}"/>
              </a:ext>
            </a:extLst>
          </p:cNvPr>
          <p:cNvSpPr>
            <a:spLocks noGrp="1"/>
          </p:cNvSpPr>
          <p:nvPr>
            <p:ph idx="1"/>
          </p:nvPr>
        </p:nvSpPr>
        <p:spPr/>
        <p:txBody>
          <a:bodyPr/>
          <a:lstStyle/>
          <a:p>
            <a:pPr marL="0" marR="0">
              <a:lnSpc>
                <a:spcPct val="107000"/>
              </a:lnSpc>
              <a:spcBef>
                <a:spcPts val="0"/>
              </a:spcBef>
              <a:spcAft>
                <a:spcPts val="800"/>
              </a:spcAft>
              <a:tabLst>
                <a:tab pos="967740" algn="l"/>
              </a:tabLst>
            </a:pPr>
            <a:r>
              <a:rPr lang="en-US" sz="1800" b="1" dirty="0">
                <a:effectLst/>
                <a:latin typeface="Times New Roman" panose="02020603050405020304" pitchFamily="18" charset="0"/>
                <a:ea typeface="Calibri" panose="020F0502020204030204" pitchFamily="34" charset="0"/>
                <a:cs typeface="Vrinda" panose="020B0502040204020203" pitchFamily="34" charset="0"/>
              </a:rPr>
              <a:t>Online</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15000"/>
              </a:lnSpc>
              <a:spcBef>
                <a:spcPts val="0"/>
              </a:spcBef>
              <a:spcAft>
                <a:spcPts val="0"/>
              </a:spcAft>
              <a:buClr>
                <a:srgbClr val="4472C4"/>
              </a:buClr>
              <a:buSzPts val="1400"/>
              <a:buFont typeface="Symbol" panose="05050102010706020507" pitchFamily="18" charset="2"/>
              <a:buChar char=""/>
              <a:tabLst>
                <a:tab pos="2392680" algn="l"/>
              </a:tabLst>
            </a:pPr>
            <a:r>
              <a:rPr lang="en-US" sz="1800" u="sng" dirty="0">
                <a:solidFill>
                  <a:srgbClr val="4472C4"/>
                </a:solidFill>
                <a:effectLst/>
                <a:latin typeface="Times New Roman" panose="02020603050405020304" pitchFamily="18" charset="0"/>
                <a:ea typeface="Calibri" panose="020F0502020204030204" pitchFamily="34" charset="0"/>
                <a:cs typeface="Vrinda" panose="020B0502040204020203" pitchFamily="34" charset="0"/>
              </a:rPr>
              <a:t>https://www.geeksforgeeks.org/c-programming-language</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15000"/>
              </a:lnSpc>
              <a:spcBef>
                <a:spcPts val="0"/>
              </a:spcBef>
              <a:spcAft>
                <a:spcPts val="0"/>
              </a:spcAft>
              <a:buClr>
                <a:srgbClr val="4472C4"/>
              </a:buClr>
              <a:buSzPts val="1400"/>
              <a:buFont typeface="Symbol" panose="05050102010706020507" pitchFamily="18" charset="2"/>
              <a:buChar char=""/>
              <a:tabLst>
                <a:tab pos="2392680" algn="l"/>
              </a:tabLst>
            </a:pPr>
            <a:r>
              <a:rPr lang="en-US" sz="1800" u="sng" dirty="0">
                <a:solidFill>
                  <a:schemeClr val="accent2"/>
                </a:solidFill>
                <a:effectLst/>
                <a:latin typeface="Times New Roman" panose="02020603050405020304" pitchFamily="18" charset="0"/>
                <a:ea typeface="Calibri" panose="020F0502020204030204" pitchFamily="34" charset="0"/>
                <a:cs typeface="Vrinda" panose="020B0502040204020203" pitchFamily="34" charset="0"/>
                <a:hlinkClick r:id="rId2">
                  <a:extLst>
                    <a:ext uri="{A12FA001-AC4F-418D-AE19-62706E023703}">
                      <ahyp:hlinkClr xmlns:ahyp="http://schemas.microsoft.com/office/drawing/2018/hyperlinkcolor" val="tx"/>
                    </a:ext>
                  </a:extLst>
                </a:hlinkClick>
              </a:rPr>
              <a:t>https://stackoverflow.com</a:t>
            </a:r>
            <a:endParaRPr lang="en-US" sz="1800" dirty="0">
              <a:solidFill>
                <a:schemeClr val="accent2"/>
              </a:solidFill>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15000"/>
              </a:lnSpc>
              <a:spcBef>
                <a:spcPts val="0"/>
              </a:spcBef>
              <a:spcAft>
                <a:spcPts val="0"/>
              </a:spcAft>
              <a:buClr>
                <a:srgbClr val="4472C4"/>
              </a:buClr>
              <a:buSzPts val="1400"/>
              <a:buFont typeface="Symbol" panose="05050102010706020507" pitchFamily="18" charset="2"/>
              <a:buChar char=""/>
              <a:tabLst>
                <a:tab pos="2392680" algn="l"/>
              </a:tabLst>
            </a:pPr>
            <a:r>
              <a:rPr lang="en-US" sz="1800" u="sng" dirty="0">
                <a:solidFill>
                  <a:schemeClr val="accent2"/>
                </a:solidFill>
                <a:effectLst/>
                <a:latin typeface="Times New Roman" panose="02020603050405020304" pitchFamily="18" charset="0"/>
                <a:ea typeface="Calibri" panose="020F0502020204030204" pitchFamily="34" charset="0"/>
                <a:cs typeface="Vrinda" panose="020B0502040204020203" pitchFamily="34" charset="0"/>
                <a:hlinkClick r:id="rId3">
                  <a:extLst>
                    <a:ext uri="{A12FA001-AC4F-418D-AE19-62706E023703}">
                      <ahyp:hlinkClr xmlns:ahyp="http://schemas.microsoft.com/office/drawing/2018/hyperlinkcolor" val="tx"/>
                    </a:ext>
                  </a:extLst>
                </a:hlinkClick>
              </a:rPr>
              <a:t>https://www.tutorialspoint.com/cprogramming</a:t>
            </a:r>
            <a:endParaRPr lang="en-US" sz="1800" dirty="0">
              <a:solidFill>
                <a:schemeClr val="accent2"/>
              </a:solidFill>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15000"/>
              </a:lnSpc>
              <a:spcBef>
                <a:spcPts val="0"/>
              </a:spcBef>
              <a:spcAft>
                <a:spcPts val="0"/>
              </a:spcAft>
              <a:buClr>
                <a:srgbClr val="4472C4"/>
              </a:buClr>
              <a:buSzPts val="1400"/>
              <a:buFont typeface="Symbol" panose="05050102010706020507" pitchFamily="18" charset="2"/>
              <a:buChar char=""/>
              <a:tabLst>
                <a:tab pos="2392680" algn="l"/>
              </a:tabLst>
            </a:pPr>
            <a:r>
              <a:rPr lang="en-US" sz="1800" u="sng" dirty="0">
                <a:solidFill>
                  <a:schemeClr val="accent2"/>
                </a:solidFill>
                <a:effectLst/>
                <a:latin typeface="Times New Roman" panose="02020603050405020304" pitchFamily="18" charset="0"/>
                <a:ea typeface="Calibri" panose="020F0502020204030204" pitchFamily="34" charset="0"/>
                <a:cs typeface="Vrinda" panose="020B0502040204020203" pitchFamily="34" charset="0"/>
                <a:hlinkClick r:id="rId4">
                  <a:extLst>
                    <a:ext uri="{A12FA001-AC4F-418D-AE19-62706E023703}">
                      <ahyp:hlinkClr xmlns:ahyp="http://schemas.microsoft.com/office/drawing/2018/hyperlinkcolor" val="tx"/>
                    </a:ext>
                  </a:extLst>
                </a:hlinkClick>
              </a:rPr>
              <a:t>https://www.youtube.com/watch?v=ytGATjX3nqc&amp;ab_channel=EngineerMan</a:t>
            </a:r>
            <a:endParaRPr lang="en-US" sz="1800" dirty="0">
              <a:solidFill>
                <a:schemeClr val="accent2"/>
              </a:solidFill>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15000"/>
              </a:lnSpc>
              <a:spcBef>
                <a:spcPts val="0"/>
              </a:spcBef>
              <a:spcAft>
                <a:spcPts val="800"/>
              </a:spcAft>
              <a:buClr>
                <a:srgbClr val="4472C4"/>
              </a:buClr>
              <a:buSzPts val="1400"/>
              <a:buFont typeface="Symbol" panose="05050102010706020507" pitchFamily="18" charset="2"/>
              <a:buChar char=""/>
              <a:tabLst>
                <a:tab pos="2392680" algn="l"/>
              </a:tabLst>
            </a:pPr>
            <a:r>
              <a:rPr lang="en-US" sz="1800" u="sng" dirty="0">
                <a:solidFill>
                  <a:srgbClr val="4472C4"/>
                </a:solidFill>
                <a:effectLst/>
                <a:latin typeface="Times New Roman" panose="02020603050405020304" pitchFamily="18" charset="0"/>
                <a:ea typeface="Calibri" panose="020F0502020204030204" pitchFamily="34" charset="0"/>
                <a:cs typeface="Vrinda" panose="020B0502040204020203" pitchFamily="34" charset="0"/>
              </a:rPr>
              <a:t>https://www.youtube.com/watch?v=L00f3z7WBRU&amp;ab_channel=Brightgoal</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0" marR="0">
              <a:lnSpc>
                <a:spcPct val="107000"/>
              </a:lnSpc>
              <a:spcBef>
                <a:spcPts val="0"/>
              </a:spcBef>
              <a:spcAft>
                <a:spcPts val="800"/>
              </a:spcAft>
              <a:tabLst>
                <a:tab pos="2392680" algn="l"/>
              </a:tabLst>
            </a:pPr>
            <a:r>
              <a:rPr lang="en-US" sz="1800" u="none" strike="noStrike" dirty="0">
                <a:solidFill>
                  <a:srgbClr val="4472C4"/>
                </a:solidFill>
                <a:effectLst/>
                <a:latin typeface="Times New Roman" panose="02020603050405020304" pitchFamily="18" charset="0"/>
                <a:ea typeface="Calibri" panose="020F0502020204030204" pitchFamily="34" charset="0"/>
                <a:cs typeface="Vrinda" panose="020B0502040204020203" pitchFamily="34" charset="0"/>
              </a:rPr>
              <a:t> </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0" marR="0">
              <a:lnSpc>
                <a:spcPct val="107000"/>
              </a:lnSpc>
              <a:spcBef>
                <a:spcPts val="0"/>
              </a:spcBef>
              <a:spcAft>
                <a:spcPts val="800"/>
              </a:spcAft>
              <a:tabLst>
                <a:tab pos="967740" algn="l"/>
              </a:tabLst>
            </a:pPr>
            <a:r>
              <a:rPr lang="en-US" sz="1800" b="1" dirty="0">
                <a:effectLst/>
                <a:latin typeface="Times New Roman" panose="02020603050405020304" pitchFamily="18" charset="0"/>
                <a:ea typeface="Calibri" panose="020F0502020204030204" pitchFamily="34" charset="0"/>
                <a:cs typeface="Vrinda" panose="020B0502040204020203" pitchFamily="34" charset="0"/>
              </a:rPr>
              <a:t>Books</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0"/>
              </a:spcAft>
              <a:buFont typeface="+mj-lt"/>
              <a:buAutoNum type="arabicPeriod"/>
              <a:tabLst>
                <a:tab pos="967740" algn="l"/>
              </a:tabLst>
            </a:pPr>
            <a:r>
              <a:rPr lang="en-US" sz="1800" dirty="0">
                <a:effectLst/>
                <a:latin typeface="Times New Roman" panose="02020603050405020304" pitchFamily="18" charset="0"/>
                <a:ea typeface="Calibri" panose="020F0502020204030204" pitchFamily="34" charset="0"/>
                <a:cs typeface="Vrinda" panose="020B0502040204020203" pitchFamily="34" charset="0"/>
              </a:rPr>
              <a:t>Introduction to C Programming</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Font typeface="+mj-lt"/>
              <a:buAutoNum type="arabicPeriod"/>
              <a:tabLst>
                <a:tab pos="967740" algn="l"/>
              </a:tabLst>
            </a:pPr>
            <a:r>
              <a:rPr lang="en-US" sz="1800" dirty="0">
                <a:effectLst/>
                <a:latin typeface="Times New Roman" panose="02020603050405020304" pitchFamily="18" charset="0"/>
                <a:ea typeface="Calibri" panose="020F0502020204030204" pitchFamily="34" charset="0"/>
                <a:cs typeface="Vrinda" panose="020B0502040204020203" pitchFamily="34" charset="0"/>
              </a:rPr>
              <a:t>Computer Essentials</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endParaRPr lang="en-US" dirty="0"/>
          </a:p>
        </p:txBody>
      </p:sp>
    </p:spTree>
    <p:extLst>
      <p:ext uri="{BB962C8B-B14F-4D97-AF65-F5344CB8AC3E}">
        <p14:creationId xmlns:p14="http://schemas.microsoft.com/office/powerpoint/2010/main" val="507733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F32BE-7B3E-481A-82E1-9651D85DA30C}"/>
              </a:ext>
            </a:extLst>
          </p:cNvPr>
          <p:cNvSpPr>
            <a:spLocks noGrp="1"/>
          </p:cNvSpPr>
          <p:nvPr>
            <p:ph type="title"/>
          </p:nvPr>
        </p:nvSpPr>
        <p:spPr/>
        <p:txBody>
          <a:bodyPr/>
          <a:lstStyle/>
          <a:p>
            <a:r>
              <a:rPr lang="en-US" dirty="0"/>
              <a:t>ACKNOWLEDGEMENT</a:t>
            </a:r>
          </a:p>
        </p:txBody>
      </p:sp>
      <p:sp>
        <p:nvSpPr>
          <p:cNvPr id="3" name="Content Placeholder 2">
            <a:extLst>
              <a:ext uri="{FF2B5EF4-FFF2-40B4-BE49-F238E27FC236}">
                <a16:creationId xmlns:a16="http://schemas.microsoft.com/office/drawing/2014/main" id="{BFF8C3A6-26FB-4AE8-B382-438D988E08FD}"/>
              </a:ext>
            </a:extLst>
          </p:cNvPr>
          <p:cNvSpPr>
            <a:spLocks noGrp="1"/>
          </p:cNvSpPr>
          <p:nvPr>
            <p:ph idx="1"/>
          </p:nvPr>
        </p:nvSpPr>
        <p:spPr/>
        <p:txBody>
          <a:bodyPr/>
          <a:lstStyle/>
          <a:p>
            <a:pPr marL="0" marR="0" algn="just">
              <a:lnSpc>
                <a:spcPct val="115000"/>
              </a:lnSpc>
              <a:spcBef>
                <a:spcPts val="0"/>
              </a:spcBef>
              <a:spcAft>
                <a:spcPts val="800"/>
              </a:spcAft>
              <a:tabLst>
                <a:tab pos="1592580" algn="l"/>
              </a:tabLs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tabLst>
                <a:tab pos="159258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First of all, we would like to express our sincere gratitude to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Gomendra Multiple College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for providing us the opportunity to pursue higher education in such a wonderful academic environment. We are indebted to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Mr. Rupak Khanal (Principal, G.M. College)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who granted our project work by understanding the need of student and encouraging us in every aspect of our academic study.</a:t>
            </a:r>
          </a:p>
          <a:p>
            <a:pPr marL="0" marR="0" algn="just">
              <a:lnSpc>
                <a:spcPct val="115000"/>
              </a:lnSpc>
              <a:spcBef>
                <a:spcPts val="0"/>
              </a:spcBef>
              <a:spcAft>
                <a:spcPts val="800"/>
              </a:spcAft>
              <a:tabLst>
                <a:tab pos="159258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are grateful to our respected project teacher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Mr. Bhawesh Kafle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for his persistence help and clear guidance throughout our academic study and completion of this project. His suggestions and guidance in every stage is one of the major reasons for the successful completion of our project. Without his proper guidance, our project would not have been accomplished in time.</a:t>
            </a:r>
          </a:p>
          <a:p>
            <a:endParaRPr lang="en-US" dirty="0"/>
          </a:p>
        </p:txBody>
      </p:sp>
    </p:spTree>
    <p:extLst>
      <p:ext uri="{BB962C8B-B14F-4D97-AF65-F5344CB8AC3E}">
        <p14:creationId xmlns:p14="http://schemas.microsoft.com/office/powerpoint/2010/main" val="1660659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2C7A1-D70B-4A48-A029-CE76401DC6F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F89E28A-3311-418A-88A3-A1B3A1B70980}"/>
              </a:ext>
            </a:extLst>
          </p:cNvPr>
          <p:cNvSpPr>
            <a:spLocks noGrp="1"/>
          </p:cNvSpPr>
          <p:nvPr>
            <p:ph idx="1"/>
          </p:nvPr>
        </p:nvSpPr>
        <p:spPr/>
        <p:txBody>
          <a:bodyPr>
            <a:normAutofit/>
          </a:bodyPr>
          <a:lstStyle/>
          <a:p>
            <a:pPr marL="0" marR="0" algn="just">
              <a:lnSpc>
                <a:spcPct val="115000"/>
              </a:lnSpc>
              <a:spcBef>
                <a:spcPts val="0"/>
              </a:spcBef>
              <a:spcAft>
                <a:spcPts val="800"/>
              </a:spcAft>
              <a:tabLst>
                <a:tab pos="1592580" algn="l"/>
              </a:tabLst>
            </a:pPr>
            <a:endParaRPr lang="en-US" sz="1800" b="1" dirty="0">
              <a:effectLst/>
              <a:latin typeface="Times New Roman" panose="02020603050405020304" pitchFamily="18" charset="0"/>
              <a:ea typeface="Calibri" panose="020F0502020204030204" pitchFamily="34" charset="0"/>
              <a:cs typeface="Vrinda" panose="020B0502040204020203" pitchFamily="34" charset="0"/>
            </a:endParaRPr>
          </a:p>
          <a:p>
            <a:pPr marL="0" marR="0" algn="just">
              <a:lnSpc>
                <a:spcPct val="115000"/>
              </a:lnSpc>
              <a:spcBef>
                <a:spcPts val="0"/>
              </a:spcBef>
              <a:spcAft>
                <a:spcPts val="800"/>
              </a:spcAft>
              <a:tabLst>
                <a:tab pos="1592580" algn="l"/>
              </a:tabLst>
            </a:pPr>
            <a:r>
              <a:rPr lang="en-US" sz="1800" b="1" dirty="0">
                <a:effectLst/>
                <a:latin typeface="Times New Roman" panose="02020603050405020304" pitchFamily="18" charset="0"/>
                <a:ea typeface="Calibri" panose="020F0502020204030204" pitchFamily="34" charset="0"/>
                <a:cs typeface="Vrinda" panose="020B0502040204020203" pitchFamily="34" charset="0"/>
              </a:rPr>
              <a:t>“Student Record Manager”</a:t>
            </a:r>
            <a:r>
              <a:rPr lang="en-US" sz="1800" dirty="0">
                <a:effectLst/>
                <a:latin typeface="Times New Roman" panose="02020603050405020304" pitchFamily="18" charset="0"/>
                <a:ea typeface="Calibri" panose="020F0502020204030204" pitchFamily="34" charset="0"/>
                <a:cs typeface="Vrinda" panose="020B0502040204020203" pitchFamily="34" charset="0"/>
              </a:rPr>
              <a:t> is a desktop application written in C Language. The main objective of this project is to manage the details of students and calculate their marks. Besides, the program can also add, record, edit, search, delete, calculate grades and sort the details of all the students as per the requirement.</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0" marR="0" algn="just">
              <a:lnSpc>
                <a:spcPct val="115000"/>
              </a:lnSpc>
              <a:spcBef>
                <a:spcPts val="0"/>
              </a:spcBef>
              <a:spcAft>
                <a:spcPts val="800"/>
              </a:spcAft>
              <a:tabLst>
                <a:tab pos="1592580" algn="l"/>
              </a:tabLst>
            </a:pPr>
            <a:r>
              <a:rPr lang="en-US" sz="1800" dirty="0">
                <a:effectLst/>
                <a:latin typeface="Times New Roman" panose="02020603050405020304" pitchFamily="18" charset="0"/>
                <a:ea typeface="Calibri" panose="020F0502020204030204" pitchFamily="34" charset="0"/>
                <a:cs typeface="Vrinda" panose="020B0502040204020203" pitchFamily="34" charset="0"/>
              </a:rPr>
              <a:t>  </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0" marR="0" algn="just">
              <a:lnSpc>
                <a:spcPct val="115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Vrinda" panose="020B0502040204020203" pitchFamily="34" charset="0"/>
              </a:rPr>
              <a:t>The application begins with a setup page which asks the user to setup the program if it is the first time the Application is running. The user needs to entered the school’s name, address of the school, course name (E.g. BCA, BBA), number of subjects and name of all the subjects. These details will only be asked Once. The user also needs to sign up and input the desire username and password. And, after the setup, the user will land on the main menu of the program. In the main menu, the user can choose from a various option according to the need of the user.</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endParaRPr lang="en-US" dirty="0"/>
          </a:p>
        </p:txBody>
      </p:sp>
    </p:spTree>
    <p:extLst>
      <p:ext uri="{BB962C8B-B14F-4D97-AF65-F5344CB8AC3E}">
        <p14:creationId xmlns:p14="http://schemas.microsoft.com/office/powerpoint/2010/main" val="2095430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26A96-AA81-42D0-A9F0-AC7104B3F3A7}"/>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2EF8D68C-2761-48ED-971B-AC19C977DF5B}"/>
              </a:ext>
            </a:extLst>
          </p:cNvPr>
          <p:cNvSpPr>
            <a:spLocks noGrp="1"/>
          </p:cNvSpPr>
          <p:nvPr>
            <p:ph idx="1"/>
          </p:nvPr>
        </p:nvSpPr>
        <p:spPr/>
        <p:txBody>
          <a:bodyPr/>
          <a:lstStyle/>
          <a:p>
            <a:pPr marL="0" marR="0" indent="400050" algn="just">
              <a:lnSpc>
                <a:spcPct val="115000"/>
              </a:lnSpc>
              <a:spcBef>
                <a:spcPts val="0"/>
              </a:spcBef>
              <a:spcAft>
                <a:spcPts val="800"/>
              </a:spcAft>
            </a:pPr>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pPr marL="0" marR="0" indent="400050" algn="just">
              <a:lnSpc>
                <a:spcPct val="115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Vrinda" panose="020B0502040204020203" pitchFamily="34" charset="0"/>
              </a:rPr>
              <a:t>Today most of the school use computers to calculate and store records of students. But when it comes to calculate marks of every single student and store it, it becomes troublesome as we need different heavy software or pay subscription to use such applications. We even have to remember formulas and should know how to operate such software. </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0" marR="0" indent="0" algn="just">
              <a:lnSpc>
                <a:spcPct val="115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Vrinda" panose="020B0502040204020203" pitchFamily="34" charset="0"/>
              </a:rPr>
              <a:t>Therefore, we decided to make a simple application which does this kind of job in a matter of seconds and is simple and easy to use. User doesn’t need to have a vast knowledge to use this application nor do they have to remember any kind of formulas or code to operate this program. A basic knowledge of computer is enough to operate this program and user just need to input records of students and all the other calculation and sorting things will be done automatically.</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endParaRPr lang="en-US" dirty="0"/>
          </a:p>
        </p:txBody>
      </p:sp>
    </p:spTree>
    <p:extLst>
      <p:ext uri="{BB962C8B-B14F-4D97-AF65-F5344CB8AC3E}">
        <p14:creationId xmlns:p14="http://schemas.microsoft.com/office/powerpoint/2010/main" val="829985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E56AB-0FA5-4988-B336-32BE8B3F85CA}"/>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12EA68FF-16DB-4CD5-9C38-FD3F64299DCF}"/>
              </a:ext>
            </a:extLst>
          </p:cNvPr>
          <p:cNvSpPr>
            <a:spLocks noGrp="1"/>
          </p:cNvSpPr>
          <p:nvPr>
            <p:ph idx="1"/>
          </p:nvPr>
        </p:nvSpPr>
        <p:spPr>
          <a:xfrm>
            <a:off x="1097280" y="2216074"/>
            <a:ext cx="10058400" cy="3653019"/>
          </a:xfrm>
        </p:spPr>
        <p:txBody>
          <a:bodyPr/>
          <a:lstStyle/>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Vrinda" panose="020B0502040204020203" pitchFamily="34" charset="0"/>
              </a:rPr>
              <a:t>To provide a user-friendly program</a:t>
            </a:r>
          </a:p>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Vrinda" panose="020B0502040204020203" pitchFamily="34" charset="0"/>
              </a:rPr>
              <a:t>To provide simple and easy interface</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Vrinda" panose="020B0502040204020203" pitchFamily="34" charset="0"/>
              </a:rPr>
              <a:t>To provide fast operations like sorting and displaying grade-sheet</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Vrinda" panose="020B0502040204020203" pitchFamily="34" charset="0"/>
              </a:rPr>
              <a:t>To increase productivity and efficiency</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15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Vrinda" panose="020B0502040204020203" pitchFamily="34" charset="0"/>
              </a:rPr>
              <a:t>To provide a light-weighted free of cost program </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endParaRPr lang="en-US" dirty="0"/>
          </a:p>
        </p:txBody>
      </p:sp>
    </p:spTree>
    <p:extLst>
      <p:ext uri="{BB962C8B-B14F-4D97-AF65-F5344CB8AC3E}">
        <p14:creationId xmlns:p14="http://schemas.microsoft.com/office/powerpoint/2010/main" val="2377547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E7901-8EBB-4FDD-B3D7-4D462A844DF7}"/>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sz="4400" dirty="0"/>
              <a:t>HARDWARE &amp; SOFTWARE REQUIREMENT</a:t>
            </a:r>
          </a:p>
        </p:txBody>
      </p:sp>
      <p:sp>
        <p:nvSpPr>
          <p:cNvPr id="6" name="Content Placeholder 5">
            <a:extLst>
              <a:ext uri="{FF2B5EF4-FFF2-40B4-BE49-F238E27FC236}">
                <a16:creationId xmlns:a16="http://schemas.microsoft.com/office/drawing/2014/main" id="{2C0D2477-AADF-4DC5-BB84-D2E6E2A544F2}"/>
              </a:ext>
            </a:extLst>
          </p:cNvPr>
          <p:cNvSpPr>
            <a:spLocks noGrp="1"/>
          </p:cNvSpPr>
          <p:nvPr>
            <p:ph idx="1"/>
          </p:nvPr>
        </p:nvSpPr>
        <p:spPr>
          <a:xfrm>
            <a:off x="1096963" y="1846263"/>
            <a:ext cx="10058400" cy="4231808"/>
          </a:xfrm>
        </p:spPr>
        <p:txBody>
          <a:bodyPr>
            <a:normAutofit fontScale="92500" lnSpcReduction="10000"/>
          </a:bodyPr>
          <a:lstStyle/>
          <a:p>
            <a:r>
              <a:rPr lang="en-US" sz="1900" dirty="0">
                <a:latin typeface="Times New Roman" panose="02020603050405020304" pitchFamily="18" charset="0"/>
                <a:cs typeface="Times New Roman" panose="02020603050405020304" pitchFamily="18" charset="0"/>
              </a:rPr>
              <a:t>Minimum hardware requirements for efficient operation of this project:</a:t>
            </a:r>
          </a:p>
          <a:p>
            <a:pPr lvl="0"/>
            <a:r>
              <a:rPr lang="en-US" sz="1900" dirty="0">
                <a:latin typeface="Times New Roman" panose="02020603050405020304" pitchFamily="18" charset="0"/>
                <a:cs typeface="Times New Roman" panose="02020603050405020304" pitchFamily="18" charset="0"/>
              </a:rPr>
              <a:t>Processor 	:	Pentium and above</a:t>
            </a:r>
          </a:p>
          <a:p>
            <a:pPr lvl="0"/>
            <a:r>
              <a:rPr lang="en-US" sz="1900" dirty="0">
                <a:latin typeface="Times New Roman" panose="02020603050405020304" pitchFamily="18" charset="0"/>
                <a:cs typeface="Times New Roman" panose="02020603050405020304" pitchFamily="18" charset="0"/>
              </a:rPr>
              <a:t>Hard disk	:	50MB or above free space</a:t>
            </a:r>
          </a:p>
          <a:p>
            <a:pPr lvl="0"/>
            <a:r>
              <a:rPr lang="en-US" sz="1900" dirty="0">
                <a:latin typeface="Times New Roman" panose="02020603050405020304" pitchFamily="18" charset="0"/>
                <a:cs typeface="Times New Roman" panose="02020603050405020304" pitchFamily="18" charset="0"/>
              </a:rPr>
              <a:t>RAM		:	128MB or above</a:t>
            </a:r>
          </a:p>
          <a:p>
            <a:pPr lvl="0"/>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Minimum software requirements for efficient operation of this project:</a:t>
            </a:r>
          </a:p>
          <a:p>
            <a:r>
              <a:rPr lang="en-US" sz="1900" dirty="0">
                <a:latin typeface="Times New Roman" panose="02020603050405020304" pitchFamily="18" charset="0"/>
                <a:cs typeface="Times New Roman" panose="02020603050405020304" pitchFamily="18" charset="0"/>
              </a:rPr>
              <a:t>As this program is written in C language, so the IDE already compiles the code and provide us an executable file. So, we don’t need any software to run this application. We don’t even need a C based IDE to run as long as we have the executable file (.exe file).</a:t>
            </a:r>
          </a:p>
          <a:p>
            <a:pPr lvl="0"/>
            <a:r>
              <a:rPr lang="en-US" sz="1900" dirty="0">
                <a:latin typeface="Times New Roman" panose="02020603050405020304" pitchFamily="18" charset="0"/>
                <a:cs typeface="Times New Roman" panose="02020603050405020304" pitchFamily="18" charset="0"/>
              </a:rPr>
              <a:t>Operating system		:	WINDOWS 98 or above</a:t>
            </a:r>
          </a:p>
          <a:p>
            <a:pPr lvl="0"/>
            <a:r>
              <a:rPr lang="en-US" sz="1900" dirty="0">
                <a:latin typeface="Times New Roman" panose="02020603050405020304" pitchFamily="18" charset="0"/>
                <a:cs typeface="Times New Roman" panose="02020603050405020304" pitchFamily="18" charset="0"/>
              </a:rPr>
              <a:t>Program Application	:	StudentRecordManager.exe</a:t>
            </a:r>
          </a:p>
          <a:p>
            <a:endParaRPr lang="en-US" dirty="0"/>
          </a:p>
        </p:txBody>
      </p:sp>
    </p:spTree>
    <p:extLst>
      <p:ext uri="{BB962C8B-B14F-4D97-AF65-F5344CB8AC3E}">
        <p14:creationId xmlns:p14="http://schemas.microsoft.com/office/powerpoint/2010/main" val="1126554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EAF08-F0A8-421B-BE6E-D14EAC664284}"/>
              </a:ext>
            </a:extLst>
          </p:cNvPr>
          <p:cNvSpPr>
            <a:spLocks noGrp="1"/>
          </p:cNvSpPr>
          <p:nvPr>
            <p:ph type="title" idx="4294967295"/>
          </p:nvPr>
        </p:nvSpPr>
        <p:spPr>
          <a:xfrm>
            <a:off x="1097281" y="407988"/>
            <a:ext cx="10058400" cy="1457325"/>
          </a:xfrm>
        </p:spPr>
        <p:txBody>
          <a:bodyPr/>
          <a:lstStyle/>
          <a:p>
            <a:r>
              <a:rPr lang="en-US" dirty="0"/>
              <a:t>JOBWISE SCHEDULE</a:t>
            </a:r>
          </a:p>
        </p:txBody>
      </p:sp>
      <p:sp>
        <p:nvSpPr>
          <p:cNvPr id="3" name="Content Placeholder 2">
            <a:extLst>
              <a:ext uri="{FF2B5EF4-FFF2-40B4-BE49-F238E27FC236}">
                <a16:creationId xmlns:a16="http://schemas.microsoft.com/office/drawing/2014/main" id="{1EEBAC2E-92DC-4D07-93C3-3B361EA7FFAE}"/>
              </a:ext>
            </a:extLst>
          </p:cNvPr>
          <p:cNvSpPr>
            <a:spLocks noGrp="1"/>
          </p:cNvSpPr>
          <p:nvPr>
            <p:ph idx="4294967295"/>
          </p:nvPr>
        </p:nvSpPr>
        <p:spPr>
          <a:xfrm>
            <a:off x="1097281" y="1869553"/>
            <a:ext cx="10058400" cy="4024312"/>
          </a:xfrm>
        </p:spPr>
        <p:txBody>
          <a:bodyPr/>
          <a:lstStyle/>
          <a:p>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r>
              <a:rPr lang="en-US" sz="2400" dirty="0">
                <a:effectLst/>
                <a:latin typeface="Times New Roman" panose="02020603050405020304" pitchFamily="18" charset="0"/>
                <a:ea typeface="Calibri" panose="020F0502020204030204" pitchFamily="34" charset="0"/>
                <a:cs typeface="Vrinda" panose="020B0502040204020203" pitchFamily="34" charset="0"/>
              </a:rPr>
              <a:t>Member 1: </a:t>
            </a:r>
            <a:r>
              <a:rPr lang="en-US" sz="2400" b="1" dirty="0">
                <a:effectLst/>
                <a:latin typeface="Times New Roman" panose="02020603050405020304" pitchFamily="18" charset="0"/>
                <a:ea typeface="Calibri" panose="020F0502020204030204" pitchFamily="34" charset="0"/>
                <a:cs typeface="Vrinda" panose="020B0502040204020203" pitchFamily="34" charset="0"/>
              </a:rPr>
              <a:t>Ankush Gautam</a:t>
            </a:r>
            <a:endParaRPr lang="en-US" sz="2400" dirty="0">
              <a:effectLst/>
              <a:latin typeface="Calibri" panose="020F0502020204030204" pitchFamily="34" charset="0"/>
              <a:ea typeface="Calibri" panose="020F0502020204030204" pitchFamily="34" charset="0"/>
              <a:cs typeface="Vrinda" panose="020B0502040204020203" pitchFamily="34" charset="0"/>
            </a:endParaRPr>
          </a:p>
          <a:p>
            <a:endParaRPr lang="en-US" dirty="0"/>
          </a:p>
        </p:txBody>
      </p:sp>
      <p:graphicFrame>
        <p:nvGraphicFramePr>
          <p:cNvPr id="8" name="Table 7">
            <a:extLst>
              <a:ext uri="{FF2B5EF4-FFF2-40B4-BE49-F238E27FC236}">
                <a16:creationId xmlns:a16="http://schemas.microsoft.com/office/drawing/2014/main" id="{5449E6C5-07F9-4E2B-9D56-249F6A06B29F}"/>
              </a:ext>
            </a:extLst>
          </p:cNvPr>
          <p:cNvGraphicFramePr>
            <a:graphicFrameLocks noGrp="1"/>
          </p:cNvGraphicFramePr>
          <p:nvPr>
            <p:extLst>
              <p:ext uri="{D42A27DB-BD31-4B8C-83A1-F6EECF244321}">
                <p14:modId xmlns:p14="http://schemas.microsoft.com/office/powerpoint/2010/main" val="2376324210"/>
              </p:ext>
            </p:extLst>
          </p:nvPr>
        </p:nvGraphicFramePr>
        <p:xfrm>
          <a:off x="1097281" y="2843385"/>
          <a:ext cx="10058401" cy="1450928"/>
        </p:xfrm>
        <a:graphic>
          <a:graphicData uri="http://schemas.openxmlformats.org/drawingml/2006/table">
            <a:tbl>
              <a:tblPr firstRow="1" firstCol="1" bandRow="1">
                <a:tableStyleId>{5C22544A-7EE6-4342-B048-85BDC9FD1C3A}</a:tableStyleId>
              </a:tblPr>
              <a:tblGrid>
                <a:gridCol w="1387805">
                  <a:extLst>
                    <a:ext uri="{9D8B030D-6E8A-4147-A177-3AD203B41FA5}">
                      <a16:colId xmlns:a16="http://schemas.microsoft.com/office/drawing/2014/main" val="1394706534"/>
                    </a:ext>
                  </a:extLst>
                </a:gridCol>
                <a:gridCol w="3692324">
                  <a:extLst>
                    <a:ext uri="{9D8B030D-6E8A-4147-A177-3AD203B41FA5}">
                      <a16:colId xmlns:a16="http://schemas.microsoft.com/office/drawing/2014/main" val="2325341043"/>
                    </a:ext>
                  </a:extLst>
                </a:gridCol>
                <a:gridCol w="2489136">
                  <a:extLst>
                    <a:ext uri="{9D8B030D-6E8A-4147-A177-3AD203B41FA5}">
                      <a16:colId xmlns:a16="http://schemas.microsoft.com/office/drawing/2014/main" val="1975473519"/>
                    </a:ext>
                  </a:extLst>
                </a:gridCol>
                <a:gridCol w="2489136">
                  <a:extLst>
                    <a:ext uri="{9D8B030D-6E8A-4147-A177-3AD203B41FA5}">
                      <a16:colId xmlns:a16="http://schemas.microsoft.com/office/drawing/2014/main" val="990047221"/>
                    </a:ext>
                  </a:extLst>
                </a:gridCol>
              </a:tblGrid>
              <a:tr h="427987">
                <a:tc>
                  <a:txBody>
                    <a:bodyPr/>
                    <a:lstStyle/>
                    <a:p>
                      <a:pPr marL="0" marR="0" algn="ctr">
                        <a:lnSpc>
                          <a:spcPct val="107000"/>
                        </a:lnSpc>
                        <a:spcBef>
                          <a:spcPts val="0"/>
                        </a:spcBef>
                        <a:spcAft>
                          <a:spcPts val="0"/>
                        </a:spcAft>
                        <a:tabLst>
                          <a:tab pos="2392680" algn="l"/>
                        </a:tabLst>
                      </a:pPr>
                      <a:r>
                        <a:rPr lang="en-US" sz="1400">
                          <a:effectLst/>
                        </a:rPr>
                        <a:t>JOB ID</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07000"/>
                        </a:lnSpc>
                        <a:spcBef>
                          <a:spcPts val="0"/>
                        </a:spcBef>
                        <a:spcAft>
                          <a:spcPts val="0"/>
                        </a:spcAft>
                        <a:tabLst>
                          <a:tab pos="2392680" algn="l"/>
                        </a:tabLst>
                      </a:pPr>
                      <a:r>
                        <a:rPr lang="en-US" sz="1400">
                          <a:effectLst/>
                        </a:rPr>
                        <a:t>JOB DESCRIPTION</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07000"/>
                        </a:lnSpc>
                        <a:spcBef>
                          <a:spcPts val="0"/>
                        </a:spcBef>
                        <a:spcAft>
                          <a:spcPts val="0"/>
                        </a:spcAft>
                        <a:tabLst>
                          <a:tab pos="2392680" algn="l"/>
                        </a:tabLst>
                      </a:pPr>
                      <a:r>
                        <a:rPr lang="en-US" sz="1400" dirty="0">
                          <a:effectLst/>
                        </a:rPr>
                        <a:t>DATE FROM</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07000"/>
                        </a:lnSpc>
                        <a:spcBef>
                          <a:spcPts val="0"/>
                        </a:spcBef>
                        <a:spcAft>
                          <a:spcPts val="0"/>
                        </a:spcAft>
                        <a:tabLst>
                          <a:tab pos="2392680" algn="l"/>
                        </a:tabLst>
                      </a:pPr>
                      <a:r>
                        <a:rPr lang="en-US" sz="1400">
                          <a:effectLst/>
                        </a:rPr>
                        <a:t>DATE TO</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509739422"/>
                  </a:ext>
                </a:extLst>
              </a:tr>
              <a:tr h="550959">
                <a:tc>
                  <a:txBody>
                    <a:bodyPr/>
                    <a:lstStyle/>
                    <a:p>
                      <a:pPr marL="0" marR="0">
                        <a:lnSpc>
                          <a:spcPct val="107000"/>
                        </a:lnSpc>
                        <a:spcBef>
                          <a:spcPts val="0"/>
                        </a:spcBef>
                        <a:spcAft>
                          <a:spcPts val="0"/>
                        </a:spcAft>
                        <a:tabLst>
                          <a:tab pos="2392680" algn="l"/>
                        </a:tabLst>
                      </a:pPr>
                      <a:r>
                        <a:rPr lang="en-US" sz="1400">
                          <a:effectLst/>
                        </a:rPr>
                        <a:t>A1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nSpc>
                          <a:spcPct val="107000"/>
                        </a:lnSpc>
                        <a:spcBef>
                          <a:spcPts val="0"/>
                        </a:spcBef>
                        <a:spcAft>
                          <a:spcPts val="0"/>
                        </a:spcAft>
                        <a:tabLst>
                          <a:tab pos="2392680" algn="l"/>
                        </a:tabLst>
                      </a:pPr>
                      <a:r>
                        <a:rPr lang="en-US" sz="1400" dirty="0">
                          <a:effectLst/>
                        </a:rPr>
                        <a:t>Programming, Designing, Editing, Debugging</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nSpc>
                          <a:spcPct val="107000"/>
                        </a:lnSpc>
                        <a:spcBef>
                          <a:spcPts val="0"/>
                        </a:spcBef>
                        <a:spcAft>
                          <a:spcPts val="0"/>
                        </a:spcAft>
                        <a:tabLst>
                          <a:tab pos="2392680" algn="l"/>
                        </a:tabLst>
                      </a:pPr>
                      <a:r>
                        <a:rPr lang="en-US" sz="1400">
                          <a:effectLst/>
                        </a:rPr>
                        <a:t>Kartik 23, 2078</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nSpc>
                          <a:spcPct val="107000"/>
                        </a:lnSpc>
                        <a:spcBef>
                          <a:spcPts val="0"/>
                        </a:spcBef>
                        <a:spcAft>
                          <a:spcPts val="0"/>
                        </a:spcAft>
                        <a:tabLst>
                          <a:tab pos="2392680" algn="l"/>
                        </a:tabLst>
                      </a:pPr>
                      <a:r>
                        <a:rPr lang="en-US" sz="1400">
                          <a:effectLst/>
                        </a:rPr>
                        <a:t>Poush 30, 2078</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3215683443"/>
                  </a:ext>
                </a:extLst>
              </a:tr>
              <a:tr h="471982">
                <a:tc>
                  <a:txBody>
                    <a:bodyPr/>
                    <a:lstStyle/>
                    <a:p>
                      <a:pPr marL="0" marR="0">
                        <a:lnSpc>
                          <a:spcPct val="107000"/>
                        </a:lnSpc>
                        <a:spcBef>
                          <a:spcPts val="0"/>
                        </a:spcBef>
                        <a:spcAft>
                          <a:spcPts val="0"/>
                        </a:spcAft>
                        <a:tabLst>
                          <a:tab pos="2392680" algn="l"/>
                        </a:tabLst>
                      </a:pPr>
                      <a:r>
                        <a:rPr lang="en-US" sz="1400">
                          <a:effectLst/>
                        </a:rPr>
                        <a:t>A2</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nSpc>
                          <a:spcPct val="107000"/>
                        </a:lnSpc>
                        <a:spcBef>
                          <a:spcPts val="0"/>
                        </a:spcBef>
                        <a:spcAft>
                          <a:spcPts val="0"/>
                        </a:spcAft>
                        <a:tabLst>
                          <a:tab pos="2392680" algn="l"/>
                        </a:tabLst>
                      </a:pPr>
                      <a:r>
                        <a:rPr lang="en-US" sz="1400" dirty="0">
                          <a:effectLst/>
                        </a:rPr>
                        <a:t>Documentation</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nSpc>
                          <a:spcPct val="107000"/>
                        </a:lnSpc>
                        <a:spcBef>
                          <a:spcPts val="0"/>
                        </a:spcBef>
                        <a:spcAft>
                          <a:spcPts val="0"/>
                        </a:spcAft>
                        <a:tabLst>
                          <a:tab pos="2392680" algn="l"/>
                        </a:tabLst>
                      </a:pPr>
                      <a:r>
                        <a:rPr lang="en-US" sz="1400">
                          <a:effectLst/>
                        </a:rPr>
                        <a:t>Poush 25, 2078</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nSpc>
                          <a:spcPct val="107000"/>
                        </a:lnSpc>
                        <a:spcBef>
                          <a:spcPts val="0"/>
                        </a:spcBef>
                        <a:spcAft>
                          <a:spcPts val="0"/>
                        </a:spcAft>
                        <a:tabLst>
                          <a:tab pos="2392680" algn="l"/>
                        </a:tabLst>
                      </a:pPr>
                      <a:r>
                        <a:rPr lang="en-US" sz="1400" dirty="0">
                          <a:effectLst/>
                        </a:rPr>
                        <a:t>Magh 10, 2078</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737231195"/>
                  </a:ext>
                </a:extLst>
              </a:tr>
            </a:tbl>
          </a:graphicData>
        </a:graphic>
      </p:graphicFrame>
    </p:spTree>
    <p:extLst>
      <p:ext uri="{BB962C8B-B14F-4D97-AF65-F5344CB8AC3E}">
        <p14:creationId xmlns:p14="http://schemas.microsoft.com/office/powerpoint/2010/main" val="3227710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EAF08-F0A8-421B-BE6E-D14EAC664284}"/>
              </a:ext>
            </a:extLst>
          </p:cNvPr>
          <p:cNvSpPr>
            <a:spLocks noGrp="1"/>
          </p:cNvSpPr>
          <p:nvPr>
            <p:ph type="title" idx="4294967295"/>
          </p:nvPr>
        </p:nvSpPr>
        <p:spPr>
          <a:xfrm>
            <a:off x="1097281" y="407988"/>
            <a:ext cx="10058400" cy="1457325"/>
          </a:xfrm>
        </p:spPr>
        <p:txBody>
          <a:bodyPr/>
          <a:lstStyle/>
          <a:p>
            <a:r>
              <a:rPr lang="en-US" dirty="0"/>
              <a:t>JOBWISE SCHEDULE</a:t>
            </a:r>
          </a:p>
        </p:txBody>
      </p:sp>
      <p:sp>
        <p:nvSpPr>
          <p:cNvPr id="3" name="Content Placeholder 2">
            <a:extLst>
              <a:ext uri="{FF2B5EF4-FFF2-40B4-BE49-F238E27FC236}">
                <a16:creationId xmlns:a16="http://schemas.microsoft.com/office/drawing/2014/main" id="{1EEBAC2E-92DC-4D07-93C3-3B361EA7FFAE}"/>
              </a:ext>
            </a:extLst>
          </p:cNvPr>
          <p:cNvSpPr>
            <a:spLocks noGrp="1"/>
          </p:cNvSpPr>
          <p:nvPr>
            <p:ph idx="4294967295"/>
          </p:nvPr>
        </p:nvSpPr>
        <p:spPr>
          <a:xfrm>
            <a:off x="1097281" y="1869553"/>
            <a:ext cx="10058400" cy="4024312"/>
          </a:xfrm>
        </p:spPr>
        <p:txBody>
          <a:bodyPr/>
          <a:lstStyle/>
          <a:p>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r>
              <a:rPr lang="en-US" sz="2400" dirty="0">
                <a:effectLst/>
                <a:latin typeface="Times New Roman" panose="02020603050405020304" pitchFamily="18" charset="0"/>
                <a:ea typeface="Calibri" panose="020F0502020204030204" pitchFamily="34" charset="0"/>
                <a:cs typeface="Vrinda" panose="020B0502040204020203" pitchFamily="34" charset="0"/>
              </a:rPr>
              <a:t>Member </a:t>
            </a:r>
            <a:r>
              <a:rPr lang="en-US" sz="2400" dirty="0">
                <a:latin typeface="Times New Roman" panose="02020603050405020304" pitchFamily="18" charset="0"/>
                <a:ea typeface="Calibri" panose="020F0502020204030204" pitchFamily="34" charset="0"/>
                <a:cs typeface="Vrinda" panose="020B0502040204020203" pitchFamily="34" charset="0"/>
              </a:rPr>
              <a:t>2: </a:t>
            </a:r>
            <a:r>
              <a:rPr lang="en-US" sz="2400" b="1" dirty="0">
                <a:latin typeface="Times New Roman" panose="02020603050405020304" pitchFamily="18" charset="0"/>
                <a:ea typeface="Calibri" panose="020F0502020204030204" pitchFamily="34" charset="0"/>
                <a:cs typeface="Vrinda" panose="020B0502040204020203" pitchFamily="34" charset="0"/>
              </a:rPr>
              <a:t>Kabir Bhattarai</a:t>
            </a:r>
            <a:endParaRPr lang="en-US" sz="2400" b="1" dirty="0">
              <a:effectLst/>
              <a:latin typeface="Calibri" panose="020F0502020204030204" pitchFamily="34" charset="0"/>
              <a:ea typeface="Calibri" panose="020F0502020204030204" pitchFamily="34" charset="0"/>
              <a:cs typeface="Vrinda" panose="020B0502040204020203" pitchFamily="34" charset="0"/>
            </a:endParaRPr>
          </a:p>
          <a:p>
            <a:endParaRPr lang="en-US" dirty="0"/>
          </a:p>
        </p:txBody>
      </p:sp>
      <p:graphicFrame>
        <p:nvGraphicFramePr>
          <p:cNvPr id="8" name="Table 7">
            <a:extLst>
              <a:ext uri="{FF2B5EF4-FFF2-40B4-BE49-F238E27FC236}">
                <a16:creationId xmlns:a16="http://schemas.microsoft.com/office/drawing/2014/main" id="{5449E6C5-07F9-4E2B-9D56-249F6A06B29F}"/>
              </a:ext>
            </a:extLst>
          </p:cNvPr>
          <p:cNvGraphicFramePr>
            <a:graphicFrameLocks noGrp="1"/>
          </p:cNvGraphicFramePr>
          <p:nvPr>
            <p:extLst>
              <p:ext uri="{D42A27DB-BD31-4B8C-83A1-F6EECF244321}">
                <p14:modId xmlns:p14="http://schemas.microsoft.com/office/powerpoint/2010/main" val="79968453"/>
              </p:ext>
            </p:extLst>
          </p:nvPr>
        </p:nvGraphicFramePr>
        <p:xfrm>
          <a:off x="1097281" y="2843385"/>
          <a:ext cx="10058401" cy="1450928"/>
        </p:xfrm>
        <a:graphic>
          <a:graphicData uri="http://schemas.openxmlformats.org/drawingml/2006/table">
            <a:tbl>
              <a:tblPr firstRow="1" firstCol="1" bandRow="1">
                <a:tableStyleId>{5C22544A-7EE6-4342-B048-85BDC9FD1C3A}</a:tableStyleId>
              </a:tblPr>
              <a:tblGrid>
                <a:gridCol w="1387805">
                  <a:extLst>
                    <a:ext uri="{9D8B030D-6E8A-4147-A177-3AD203B41FA5}">
                      <a16:colId xmlns:a16="http://schemas.microsoft.com/office/drawing/2014/main" val="1394706534"/>
                    </a:ext>
                  </a:extLst>
                </a:gridCol>
                <a:gridCol w="3692324">
                  <a:extLst>
                    <a:ext uri="{9D8B030D-6E8A-4147-A177-3AD203B41FA5}">
                      <a16:colId xmlns:a16="http://schemas.microsoft.com/office/drawing/2014/main" val="2325341043"/>
                    </a:ext>
                  </a:extLst>
                </a:gridCol>
                <a:gridCol w="2489136">
                  <a:extLst>
                    <a:ext uri="{9D8B030D-6E8A-4147-A177-3AD203B41FA5}">
                      <a16:colId xmlns:a16="http://schemas.microsoft.com/office/drawing/2014/main" val="1975473519"/>
                    </a:ext>
                  </a:extLst>
                </a:gridCol>
                <a:gridCol w="2489136">
                  <a:extLst>
                    <a:ext uri="{9D8B030D-6E8A-4147-A177-3AD203B41FA5}">
                      <a16:colId xmlns:a16="http://schemas.microsoft.com/office/drawing/2014/main" val="990047221"/>
                    </a:ext>
                  </a:extLst>
                </a:gridCol>
              </a:tblGrid>
              <a:tr h="427987">
                <a:tc>
                  <a:txBody>
                    <a:bodyPr/>
                    <a:lstStyle/>
                    <a:p>
                      <a:pPr marL="0" marR="0" algn="ctr">
                        <a:lnSpc>
                          <a:spcPct val="107000"/>
                        </a:lnSpc>
                        <a:spcBef>
                          <a:spcPts val="0"/>
                        </a:spcBef>
                        <a:spcAft>
                          <a:spcPts val="0"/>
                        </a:spcAft>
                        <a:tabLst>
                          <a:tab pos="2392680" algn="l"/>
                        </a:tabLst>
                      </a:pPr>
                      <a:r>
                        <a:rPr lang="en-US" sz="1400">
                          <a:effectLst/>
                        </a:rPr>
                        <a:t>JOB ID</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07000"/>
                        </a:lnSpc>
                        <a:spcBef>
                          <a:spcPts val="0"/>
                        </a:spcBef>
                        <a:spcAft>
                          <a:spcPts val="0"/>
                        </a:spcAft>
                        <a:tabLst>
                          <a:tab pos="2392680" algn="l"/>
                        </a:tabLst>
                      </a:pPr>
                      <a:r>
                        <a:rPr lang="en-US" sz="1400">
                          <a:effectLst/>
                        </a:rPr>
                        <a:t>JOB DESCRIPTION</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07000"/>
                        </a:lnSpc>
                        <a:spcBef>
                          <a:spcPts val="0"/>
                        </a:spcBef>
                        <a:spcAft>
                          <a:spcPts val="0"/>
                        </a:spcAft>
                        <a:tabLst>
                          <a:tab pos="2392680" algn="l"/>
                        </a:tabLst>
                      </a:pPr>
                      <a:r>
                        <a:rPr lang="en-US" sz="1400" dirty="0">
                          <a:effectLst/>
                        </a:rPr>
                        <a:t>DATE FROM</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07000"/>
                        </a:lnSpc>
                        <a:spcBef>
                          <a:spcPts val="0"/>
                        </a:spcBef>
                        <a:spcAft>
                          <a:spcPts val="0"/>
                        </a:spcAft>
                        <a:tabLst>
                          <a:tab pos="2392680" algn="l"/>
                        </a:tabLst>
                      </a:pPr>
                      <a:r>
                        <a:rPr lang="en-US" sz="1400">
                          <a:effectLst/>
                        </a:rPr>
                        <a:t>DATE TO</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509739422"/>
                  </a:ext>
                </a:extLst>
              </a:tr>
              <a:tr h="550959">
                <a:tc>
                  <a:txBody>
                    <a:bodyPr/>
                    <a:lstStyle/>
                    <a:p>
                      <a:pPr marL="0" marR="0">
                        <a:lnSpc>
                          <a:spcPct val="107000"/>
                        </a:lnSpc>
                        <a:spcBef>
                          <a:spcPts val="0"/>
                        </a:spcBef>
                        <a:spcAft>
                          <a:spcPts val="0"/>
                        </a:spcAft>
                        <a:tabLst>
                          <a:tab pos="2392680" algn="l"/>
                        </a:tabLst>
                      </a:pPr>
                      <a:r>
                        <a:rPr lang="en-US" sz="1400">
                          <a:effectLst/>
                        </a:rPr>
                        <a:t>A1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nSpc>
                          <a:spcPct val="107000"/>
                        </a:lnSpc>
                        <a:spcBef>
                          <a:spcPts val="0"/>
                        </a:spcBef>
                        <a:spcAft>
                          <a:spcPts val="0"/>
                        </a:spcAft>
                        <a:tabLst>
                          <a:tab pos="2392680" algn="l"/>
                        </a:tabLst>
                      </a:pPr>
                      <a:r>
                        <a:rPr lang="en-US" sz="1400" dirty="0">
                          <a:effectLst/>
                        </a:rPr>
                        <a:t>Programming, Debugging</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nSpc>
                          <a:spcPct val="107000"/>
                        </a:lnSpc>
                        <a:spcBef>
                          <a:spcPts val="0"/>
                        </a:spcBef>
                        <a:spcAft>
                          <a:spcPts val="0"/>
                        </a:spcAft>
                        <a:tabLst>
                          <a:tab pos="2392680" algn="l"/>
                        </a:tabLst>
                      </a:pPr>
                      <a:r>
                        <a:rPr lang="en-US" sz="1400">
                          <a:effectLst/>
                        </a:rPr>
                        <a:t>Kartik 23, 2078</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nSpc>
                          <a:spcPct val="107000"/>
                        </a:lnSpc>
                        <a:spcBef>
                          <a:spcPts val="0"/>
                        </a:spcBef>
                        <a:spcAft>
                          <a:spcPts val="0"/>
                        </a:spcAft>
                        <a:tabLst>
                          <a:tab pos="2392680" algn="l"/>
                        </a:tabLst>
                      </a:pPr>
                      <a:r>
                        <a:rPr lang="en-US" sz="1400">
                          <a:effectLst/>
                        </a:rPr>
                        <a:t>Poush 30, 2078</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3215683443"/>
                  </a:ext>
                </a:extLst>
              </a:tr>
              <a:tr h="471982">
                <a:tc>
                  <a:txBody>
                    <a:bodyPr/>
                    <a:lstStyle/>
                    <a:p>
                      <a:pPr marL="0" marR="0">
                        <a:lnSpc>
                          <a:spcPct val="107000"/>
                        </a:lnSpc>
                        <a:spcBef>
                          <a:spcPts val="0"/>
                        </a:spcBef>
                        <a:spcAft>
                          <a:spcPts val="0"/>
                        </a:spcAft>
                        <a:tabLst>
                          <a:tab pos="2392680" algn="l"/>
                        </a:tabLst>
                      </a:pPr>
                      <a:r>
                        <a:rPr lang="en-US" sz="1400">
                          <a:effectLst/>
                        </a:rPr>
                        <a:t>A2</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nSpc>
                          <a:spcPct val="107000"/>
                        </a:lnSpc>
                        <a:spcBef>
                          <a:spcPts val="0"/>
                        </a:spcBef>
                        <a:spcAft>
                          <a:spcPts val="0"/>
                        </a:spcAft>
                        <a:tabLst>
                          <a:tab pos="2392680" algn="l"/>
                        </a:tabLst>
                      </a:pPr>
                      <a:r>
                        <a:rPr lang="en-US" sz="1400" dirty="0">
                          <a:effectLst/>
                        </a:rPr>
                        <a:t>Documentation</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nSpc>
                          <a:spcPct val="107000"/>
                        </a:lnSpc>
                        <a:spcBef>
                          <a:spcPts val="0"/>
                        </a:spcBef>
                        <a:spcAft>
                          <a:spcPts val="0"/>
                        </a:spcAft>
                        <a:tabLst>
                          <a:tab pos="2392680" algn="l"/>
                        </a:tabLst>
                      </a:pPr>
                      <a:r>
                        <a:rPr lang="en-US" sz="1400">
                          <a:effectLst/>
                        </a:rPr>
                        <a:t>Poush 25, 2078</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nSpc>
                          <a:spcPct val="107000"/>
                        </a:lnSpc>
                        <a:spcBef>
                          <a:spcPts val="0"/>
                        </a:spcBef>
                        <a:spcAft>
                          <a:spcPts val="0"/>
                        </a:spcAft>
                        <a:tabLst>
                          <a:tab pos="2392680" algn="l"/>
                        </a:tabLst>
                      </a:pPr>
                      <a:r>
                        <a:rPr lang="en-US" sz="1400" dirty="0">
                          <a:effectLst/>
                        </a:rPr>
                        <a:t>Magh 10, 2078</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737231195"/>
                  </a:ext>
                </a:extLst>
              </a:tr>
            </a:tbl>
          </a:graphicData>
        </a:graphic>
      </p:graphicFrame>
    </p:spTree>
    <p:extLst>
      <p:ext uri="{BB962C8B-B14F-4D97-AF65-F5344CB8AC3E}">
        <p14:creationId xmlns:p14="http://schemas.microsoft.com/office/powerpoint/2010/main" val="3950662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EAF08-F0A8-421B-BE6E-D14EAC664284}"/>
              </a:ext>
            </a:extLst>
          </p:cNvPr>
          <p:cNvSpPr>
            <a:spLocks noGrp="1"/>
          </p:cNvSpPr>
          <p:nvPr>
            <p:ph type="title" idx="4294967295"/>
          </p:nvPr>
        </p:nvSpPr>
        <p:spPr>
          <a:xfrm>
            <a:off x="1097281" y="407988"/>
            <a:ext cx="10058400" cy="1457325"/>
          </a:xfrm>
        </p:spPr>
        <p:txBody>
          <a:bodyPr/>
          <a:lstStyle/>
          <a:p>
            <a:r>
              <a:rPr lang="en-US" dirty="0"/>
              <a:t>JOBWISE SCHEDULE</a:t>
            </a:r>
          </a:p>
        </p:txBody>
      </p:sp>
      <p:sp>
        <p:nvSpPr>
          <p:cNvPr id="3" name="Content Placeholder 2">
            <a:extLst>
              <a:ext uri="{FF2B5EF4-FFF2-40B4-BE49-F238E27FC236}">
                <a16:creationId xmlns:a16="http://schemas.microsoft.com/office/drawing/2014/main" id="{1EEBAC2E-92DC-4D07-93C3-3B361EA7FFAE}"/>
              </a:ext>
            </a:extLst>
          </p:cNvPr>
          <p:cNvSpPr>
            <a:spLocks noGrp="1"/>
          </p:cNvSpPr>
          <p:nvPr>
            <p:ph idx="4294967295"/>
          </p:nvPr>
        </p:nvSpPr>
        <p:spPr>
          <a:xfrm>
            <a:off x="1097281" y="1869553"/>
            <a:ext cx="10058400" cy="4024312"/>
          </a:xfrm>
        </p:spPr>
        <p:txBody>
          <a:bodyPr/>
          <a:lstStyle/>
          <a:p>
            <a:endParaRPr lang="en-US" sz="1800" dirty="0">
              <a:effectLst/>
              <a:latin typeface="Times New Roman" panose="02020603050405020304" pitchFamily="18" charset="0"/>
              <a:ea typeface="Calibri" panose="020F0502020204030204" pitchFamily="34" charset="0"/>
              <a:cs typeface="Vrinda" panose="020B0502040204020203" pitchFamily="34" charset="0"/>
            </a:endParaRPr>
          </a:p>
          <a:p>
            <a:r>
              <a:rPr lang="en-US" sz="2400" dirty="0">
                <a:effectLst/>
                <a:latin typeface="Times New Roman" panose="02020603050405020304" pitchFamily="18" charset="0"/>
                <a:ea typeface="Calibri" panose="020F0502020204030204" pitchFamily="34" charset="0"/>
                <a:cs typeface="Vrinda" panose="020B0502040204020203" pitchFamily="34" charset="0"/>
              </a:rPr>
              <a:t>Member 3</a:t>
            </a:r>
            <a:r>
              <a:rPr lang="en-US" sz="2400" dirty="0">
                <a:latin typeface="Times New Roman" panose="02020603050405020304" pitchFamily="18" charset="0"/>
                <a:ea typeface="Calibri" panose="020F0502020204030204" pitchFamily="34" charset="0"/>
                <a:cs typeface="Vrinda" panose="020B0502040204020203" pitchFamily="34" charset="0"/>
              </a:rPr>
              <a:t>: </a:t>
            </a:r>
            <a:r>
              <a:rPr lang="en-US" sz="2400" b="1" dirty="0">
                <a:latin typeface="Times New Roman" panose="02020603050405020304" pitchFamily="18" charset="0"/>
                <a:ea typeface="Calibri" panose="020F0502020204030204" pitchFamily="34" charset="0"/>
                <a:cs typeface="Vrinda" panose="020B0502040204020203" pitchFamily="34" charset="0"/>
              </a:rPr>
              <a:t>Kiran Sharma Panthi</a:t>
            </a:r>
            <a:endParaRPr lang="en-US" sz="2400" b="1" dirty="0">
              <a:effectLst/>
              <a:latin typeface="Calibri" panose="020F0502020204030204" pitchFamily="34" charset="0"/>
              <a:ea typeface="Calibri" panose="020F0502020204030204" pitchFamily="34" charset="0"/>
              <a:cs typeface="Vrinda" panose="020B0502040204020203" pitchFamily="34" charset="0"/>
            </a:endParaRPr>
          </a:p>
          <a:p>
            <a:endParaRPr lang="en-US" dirty="0"/>
          </a:p>
        </p:txBody>
      </p:sp>
      <p:graphicFrame>
        <p:nvGraphicFramePr>
          <p:cNvPr id="8" name="Table 7">
            <a:extLst>
              <a:ext uri="{FF2B5EF4-FFF2-40B4-BE49-F238E27FC236}">
                <a16:creationId xmlns:a16="http://schemas.microsoft.com/office/drawing/2014/main" id="{5449E6C5-07F9-4E2B-9D56-249F6A06B29F}"/>
              </a:ext>
            </a:extLst>
          </p:cNvPr>
          <p:cNvGraphicFramePr>
            <a:graphicFrameLocks noGrp="1"/>
          </p:cNvGraphicFramePr>
          <p:nvPr/>
        </p:nvGraphicFramePr>
        <p:xfrm>
          <a:off x="1097281" y="2843385"/>
          <a:ext cx="10058401" cy="1450928"/>
        </p:xfrm>
        <a:graphic>
          <a:graphicData uri="http://schemas.openxmlformats.org/drawingml/2006/table">
            <a:tbl>
              <a:tblPr firstRow="1" firstCol="1" bandRow="1">
                <a:tableStyleId>{5C22544A-7EE6-4342-B048-85BDC9FD1C3A}</a:tableStyleId>
              </a:tblPr>
              <a:tblGrid>
                <a:gridCol w="1387805">
                  <a:extLst>
                    <a:ext uri="{9D8B030D-6E8A-4147-A177-3AD203B41FA5}">
                      <a16:colId xmlns:a16="http://schemas.microsoft.com/office/drawing/2014/main" val="1394706534"/>
                    </a:ext>
                  </a:extLst>
                </a:gridCol>
                <a:gridCol w="3692324">
                  <a:extLst>
                    <a:ext uri="{9D8B030D-6E8A-4147-A177-3AD203B41FA5}">
                      <a16:colId xmlns:a16="http://schemas.microsoft.com/office/drawing/2014/main" val="2325341043"/>
                    </a:ext>
                  </a:extLst>
                </a:gridCol>
                <a:gridCol w="2489136">
                  <a:extLst>
                    <a:ext uri="{9D8B030D-6E8A-4147-A177-3AD203B41FA5}">
                      <a16:colId xmlns:a16="http://schemas.microsoft.com/office/drawing/2014/main" val="1975473519"/>
                    </a:ext>
                  </a:extLst>
                </a:gridCol>
                <a:gridCol w="2489136">
                  <a:extLst>
                    <a:ext uri="{9D8B030D-6E8A-4147-A177-3AD203B41FA5}">
                      <a16:colId xmlns:a16="http://schemas.microsoft.com/office/drawing/2014/main" val="990047221"/>
                    </a:ext>
                  </a:extLst>
                </a:gridCol>
              </a:tblGrid>
              <a:tr h="427987">
                <a:tc>
                  <a:txBody>
                    <a:bodyPr/>
                    <a:lstStyle/>
                    <a:p>
                      <a:pPr marL="0" marR="0" algn="ctr">
                        <a:lnSpc>
                          <a:spcPct val="107000"/>
                        </a:lnSpc>
                        <a:spcBef>
                          <a:spcPts val="0"/>
                        </a:spcBef>
                        <a:spcAft>
                          <a:spcPts val="0"/>
                        </a:spcAft>
                        <a:tabLst>
                          <a:tab pos="2392680" algn="l"/>
                        </a:tabLst>
                      </a:pPr>
                      <a:r>
                        <a:rPr lang="en-US" sz="1400">
                          <a:effectLst/>
                        </a:rPr>
                        <a:t>JOB ID</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07000"/>
                        </a:lnSpc>
                        <a:spcBef>
                          <a:spcPts val="0"/>
                        </a:spcBef>
                        <a:spcAft>
                          <a:spcPts val="0"/>
                        </a:spcAft>
                        <a:tabLst>
                          <a:tab pos="2392680" algn="l"/>
                        </a:tabLst>
                      </a:pPr>
                      <a:r>
                        <a:rPr lang="en-US" sz="1400">
                          <a:effectLst/>
                        </a:rPr>
                        <a:t>JOB DESCRIPTION</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07000"/>
                        </a:lnSpc>
                        <a:spcBef>
                          <a:spcPts val="0"/>
                        </a:spcBef>
                        <a:spcAft>
                          <a:spcPts val="0"/>
                        </a:spcAft>
                        <a:tabLst>
                          <a:tab pos="2392680" algn="l"/>
                        </a:tabLst>
                      </a:pPr>
                      <a:r>
                        <a:rPr lang="en-US" sz="1400" dirty="0">
                          <a:effectLst/>
                        </a:rPr>
                        <a:t>DATE FROM</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07000"/>
                        </a:lnSpc>
                        <a:spcBef>
                          <a:spcPts val="0"/>
                        </a:spcBef>
                        <a:spcAft>
                          <a:spcPts val="0"/>
                        </a:spcAft>
                        <a:tabLst>
                          <a:tab pos="2392680" algn="l"/>
                        </a:tabLst>
                      </a:pPr>
                      <a:r>
                        <a:rPr lang="en-US" sz="1400">
                          <a:effectLst/>
                        </a:rPr>
                        <a:t>DATE TO</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509739422"/>
                  </a:ext>
                </a:extLst>
              </a:tr>
              <a:tr h="550959">
                <a:tc>
                  <a:txBody>
                    <a:bodyPr/>
                    <a:lstStyle/>
                    <a:p>
                      <a:pPr marL="0" marR="0">
                        <a:lnSpc>
                          <a:spcPct val="107000"/>
                        </a:lnSpc>
                        <a:spcBef>
                          <a:spcPts val="0"/>
                        </a:spcBef>
                        <a:spcAft>
                          <a:spcPts val="0"/>
                        </a:spcAft>
                        <a:tabLst>
                          <a:tab pos="2392680" algn="l"/>
                        </a:tabLst>
                      </a:pPr>
                      <a:r>
                        <a:rPr lang="en-US" sz="1400">
                          <a:effectLst/>
                        </a:rPr>
                        <a:t>A1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nSpc>
                          <a:spcPct val="107000"/>
                        </a:lnSpc>
                        <a:spcBef>
                          <a:spcPts val="0"/>
                        </a:spcBef>
                        <a:spcAft>
                          <a:spcPts val="0"/>
                        </a:spcAft>
                        <a:tabLst>
                          <a:tab pos="2392680" algn="l"/>
                        </a:tabLst>
                      </a:pPr>
                      <a:r>
                        <a:rPr lang="en-US" sz="1400" dirty="0">
                          <a:effectLst/>
                        </a:rPr>
                        <a:t>Programming, Debugging</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nSpc>
                          <a:spcPct val="107000"/>
                        </a:lnSpc>
                        <a:spcBef>
                          <a:spcPts val="0"/>
                        </a:spcBef>
                        <a:spcAft>
                          <a:spcPts val="0"/>
                        </a:spcAft>
                        <a:tabLst>
                          <a:tab pos="2392680" algn="l"/>
                        </a:tabLst>
                      </a:pPr>
                      <a:r>
                        <a:rPr lang="en-US" sz="1400">
                          <a:effectLst/>
                        </a:rPr>
                        <a:t>Kartik 23, 2078</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nSpc>
                          <a:spcPct val="107000"/>
                        </a:lnSpc>
                        <a:spcBef>
                          <a:spcPts val="0"/>
                        </a:spcBef>
                        <a:spcAft>
                          <a:spcPts val="0"/>
                        </a:spcAft>
                        <a:tabLst>
                          <a:tab pos="2392680" algn="l"/>
                        </a:tabLst>
                      </a:pPr>
                      <a:r>
                        <a:rPr lang="en-US" sz="1400">
                          <a:effectLst/>
                        </a:rPr>
                        <a:t>Poush 30, 2078</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3215683443"/>
                  </a:ext>
                </a:extLst>
              </a:tr>
              <a:tr h="471982">
                <a:tc>
                  <a:txBody>
                    <a:bodyPr/>
                    <a:lstStyle/>
                    <a:p>
                      <a:pPr marL="0" marR="0">
                        <a:lnSpc>
                          <a:spcPct val="107000"/>
                        </a:lnSpc>
                        <a:spcBef>
                          <a:spcPts val="0"/>
                        </a:spcBef>
                        <a:spcAft>
                          <a:spcPts val="0"/>
                        </a:spcAft>
                        <a:tabLst>
                          <a:tab pos="2392680" algn="l"/>
                        </a:tabLst>
                      </a:pPr>
                      <a:r>
                        <a:rPr lang="en-US" sz="1400">
                          <a:effectLst/>
                        </a:rPr>
                        <a:t>A2</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nSpc>
                          <a:spcPct val="107000"/>
                        </a:lnSpc>
                        <a:spcBef>
                          <a:spcPts val="0"/>
                        </a:spcBef>
                        <a:spcAft>
                          <a:spcPts val="0"/>
                        </a:spcAft>
                        <a:tabLst>
                          <a:tab pos="2392680" algn="l"/>
                        </a:tabLst>
                      </a:pPr>
                      <a:r>
                        <a:rPr lang="en-US" sz="1400" dirty="0">
                          <a:effectLst/>
                        </a:rPr>
                        <a:t>Documentation</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nSpc>
                          <a:spcPct val="107000"/>
                        </a:lnSpc>
                        <a:spcBef>
                          <a:spcPts val="0"/>
                        </a:spcBef>
                        <a:spcAft>
                          <a:spcPts val="0"/>
                        </a:spcAft>
                        <a:tabLst>
                          <a:tab pos="2392680" algn="l"/>
                        </a:tabLst>
                      </a:pPr>
                      <a:r>
                        <a:rPr lang="en-US" sz="1400">
                          <a:effectLst/>
                        </a:rPr>
                        <a:t>Poush 25, 2078</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nSpc>
                          <a:spcPct val="107000"/>
                        </a:lnSpc>
                        <a:spcBef>
                          <a:spcPts val="0"/>
                        </a:spcBef>
                        <a:spcAft>
                          <a:spcPts val="0"/>
                        </a:spcAft>
                        <a:tabLst>
                          <a:tab pos="2392680" algn="l"/>
                        </a:tabLst>
                      </a:pPr>
                      <a:r>
                        <a:rPr lang="en-US" sz="1400" dirty="0">
                          <a:effectLst/>
                        </a:rPr>
                        <a:t>Magh 10, 2078</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737231195"/>
                  </a:ext>
                </a:extLst>
              </a:tr>
            </a:tbl>
          </a:graphicData>
        </a:graphic>
      </p:graphicFrame>
    </p:spTree>
    <p:extLst>
      <p:ext uri="{BB962C8B-B14F-4D97-AF65-F5344CB8AC3E}">
        <p14:creationId xmlns:p14="http://schemas.microsoft.com/office/powerpoint/2010/main" val="368924436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TM02900769[[fn=Retrospect]]</Template>
  <TotalTime>78</TotalTime>
  <Words>1112</Words>
  <Application>Microsoft Office PowerPoint</Application>
  <PresentationFormat>Widescreen</PresentationFormat>
  <Paragraphs>105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Calibri Light</vt:lpstr>
      <vt:lpstr>Symbol</vt:lpstr>
      <vt:lpstr>Times New Roman</vt:lpstr>
      <vt:lpstr>Retrospect</vt:lpstr>
      <vt:lpstr>STUDENT RECORD MANAGER</vt:lpstr>
      <vt:lpstr>ACKNOWLEDGEMENT</vt:lpstr>
      <vt:lpstr>INTRODUCTION</vt:lpstr>
      <vt:lpstr>PROBLEM STATEMENT </vt:lpstr>
      <vt:lpstr>OBJECTIVE</vt:lpstr>
      <vt:lpstr>HARDWARE &amp; SOFTWARE REQUIREMENT</vt:lpstr>
      <vt:lpstr>JOBWISE SCHEDULE</vt:lpstr>
      <vt:lpstr>JOBWISE SCHEDULE</vt:lpstr>
      <vt:lpstr>JOBWISE SCHEDULE</vt:lpstr>
      <vt:lpstr>Screenshots of Program</vt:lpstr>
      <vt:lpstr>Screenshots of Program</vt:lpstr>
      <vt:lpstr>CONCLUSION</vt:lpstr>
      <vt:lpstr>REFRENCES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RECORD MANAGER</dc:title>
  <dc:creator>Ag .</dc:creator>
  <cp:lastModifiedBy>Ag .</cp:lastModifiedBy>
  <cp:revision>3</cp:revision>
  <dcterms:created xsi:type="dcterms:W3CDTF">2022-01-30T04:36:42Z</dcterms:created>
  <dcterms:modified xsi:type="dcterms:W3CDTF">2022-01-30T06:23:59Z</dcterms:modified>
</cp:coreProperties>
</file>