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6"/>
  </p:notesMasterIdLst>
  <p:sldIdLst>
    <p:sldId id="405" r:id="rId2"/>
    <p:sldId id="407" r:id="rId3"/>
    <p:sldId id="257" r:id="rId4"/>
    <p:sldId id="406" r:id="rId5"/>
    <p:sldId id="258" r:id="rId6"/>
    <p:sldId id="259" r:id="rId7"/>
    <p:sldId id="260" r:id="rId8"/>
    <p:sldId id="261" r:id="rId9"/>
    <p:sldId id="263" r:id="rId10"/>
    <p:sldId id="262" r:id="rId11"/>
    <p:sldId id="265" r:id="rId12"/>
    <p:sldId id="264" r:id="rId13"/>
    <p:sldId id="268" r:id="rId14"/>
    <p:sldId id="269" r:id="rId15"/>
    <p:sldId id="408" r:id="rId16"/>
    <p:sldId id="409" r:id="rId17"/>
    <p:sldId id="410" r:id="rId18"/>
    <p:sldId id="411" r:id="rId19"/>
    <p:sldId id="412" r:id="rId20"/>
    <p:sldId id="413" r:id="rId21"/>
    <p:sldId id="414" r:id="rId22"/>
    <p:sldId id="415" r:id="rId23"/>
    <p:sldId id="416" r:id="rId24"/>
    <p:sldId id="417" r:id="rId25"/>
    <p:sldId id="270" r:id="rId26"/>
    <p:sldId id="418" r:id="rId27"/>
    <p:sldId id="419" r:id="rId28"/>
    <p:sldId id="420" r:id="rId29"/>
    <p:sldId id="421" r:id="rId30"/>
    <p:sldId id="422" r:id="rId31"/>
    <p:sldId id="423" r:id="rId32"/>
    <p:sldId id="424" r:id="rId33"/>
    <p:sldId id="425" r:id="rId34"/>
    <p:sldId id="426" r:id="rId35"/>
    <p:sldId id="427" r:id="rId36"/>
    <p:sldId id="273" r:id="rId37"/>
    <p:sldId id="271" r:id="rId38"/>
    <p:sldId id="279" r:id="rId39"/>
    <p:sldId id="278" r:id="rId40"/>
    <p:sldId id="280" r:id="rId41"/>
    <p:sldId id="281" r:id="rId42"/>
    <p:sldId id="282" r:id="rId43"/>
    <p:sldId id="283" r:id="rId44"/>
    <p:sldId id="284" r:id="rId45"/>
    <p:sldId id="428" r:id="rId46"/>
    <p:sldId id="285" r:id="rId47"/>
    <p:sldId id="286" r:id="rId48"/>
    <p:sldId id="287" r:id="rId49"/>
    <p:sldId id="288" r:id="rId50"/>
    <p:sldId id="289" r:id="rId51"/>
    <p:sldId id="290" r:id="rId52"/>
    <p:sldId id="312" r:id="rId53"/>
    <p:sldId id="313" r:id="rId54"/>
    <p:sldId id="314" r:id="rId55"/>
    <p:sldId id="315" r:id="rId56"/>
    <p:sldId id="316" r:id="rId57"/>
    <p:sldId id="317" r:id="rId58"/>
    <p:sldId id="291" r:id="rId59"/>
    <p:sldId id="434" r:id="rId60"/>
    <p:sldId id="433" r:id="rId61"/>
    <p:sldId id="429" r:id="rId62"/>
    <p:sldId id="430" r:id="rId63"/>
    <p:sldId id="431" r:id="rId64"/>
    <p:sldId id="432" r:id="rId65"/>
    <p:sldId id="292" r:id="rId66"/>
    <p:sldId id="295" r:id="rId67"/>
    <p:sldId id="293" r:id="rId68"/>
    <p:sldId id="294" r:id="rId69"/>
    <p:sldId id="296" r:id="rId70"/>
    <p:sldId id="297" r:id="rId71"/>
    <p:sldId id="298" r:id="rId72"/>
    <p:sldId id="435" r:id="rId73"/>
    <p:sldId id="436" r:id="rId74"/>
    <p:sldId id="437" r:id="rId75"/>
    <p:sldId id="438" r:id="rId76"/>
    <p:sldId id="439" r:id="rId77"/>
    <p:sldId id="299" r:id="rId78"/>
    <p:sldId id="440" r:id="rId79"/>
    <p:sldId id="301" r:id="rId80"/>
    <p:sldId id="302" r:id="rId81"/>
    <p:sldId id="303" r:id="rId82"/>
    <p:sldId id="304" r:id="rId83"/>
    <p:sldId id="441" r:id="rId84"/>
    <p:sldId id="442" r:id="rId85"/>
    <p:sldId id="443" r:id="rId86"/>
    <p:sldId id="444" r:id="rId87"/>
    <p:sldId id="445" r:id="rId88"/>
    <p:sldId id="449" r:id="rId89"/>
    <p:sldId id="450" r:id="rId90"/>
    <p:sldId id="451" r:id="rId91"/>
    <p:sldId id="307" r:id="rId92"/>
    <p:sldId id="447" r:id="rId93"/>
    <p:sldId id="448" r:id="rId94"/>
    <p:sldId id="321" r:id="rId95"/>
    <p:sldId id="327" r:id="rId96"/>
    <p:sldId id="328" r:id="rId97"/>
    <p:sldId id="329" r:id="rId98"/>
    <p:sldId id="337" r:id="rId99"/>
    <p:sldId id="330" r:id="rId100"/>
    <p:sldId id="332" r:id="rId101"/>
    <p:sldId id="331" r:id="rId102"/>
    <p:sldId id="333" r:id="rId103"/>
    <p:sldId id="334" r:id="rId104"/>
    <p:sldId id="335" r:id="rId105"/>
    <p:sldId id="338" r:id="rId106"/>
    <p:sldId id="336" r:id="rId107"/>
    <p:sldId id="340" r:id="rId108"/>
    <p:sldId id="341" r:id="rId109"/>
    <p:sldId id="339" r:id="rId110"/>
    <p:sldId id="342" r:id="rId111"/>
    <p:sldId id="345" r:id="rId112"/>
    <p:sldId id="344" r:id="rId113"/>
    <p:sldId id="346" r:id="rId114"/>
    <p:sldId id="347" r:id="rId115"/>
    <p:sldId id="348" r:id="rId116"/>
    <p:sldId id="349" r:id="rId117"/>
    <p:sldId id="350" r:id="rId118"/>
    <p:sldId id="398" r:id="rId119"/>
    <p:sldId id="353" r:id="rId120"/>
    <p:sldId id="354" r:id="rId121"/>
    <p:sldId id="396" r:id="rId122"/>
    <p:sldId id="397" r:id="rId123"/>
    <p:sldId id="395" r:id="rId124"/>
    <p:sldId id="356" r:id="rId125"/>
    <p:sldId id="452" r:id="rId126"/>
    <p:sldId id="453" r:id="rId127"/>
    <p:sldId id="454" r:id="rId128"/>
    <p:sldId id="455" r:id="rId129"/>
    <p:sldId id="357" r:id="rId130"/>
    <p:sldId id="358" r:id="rId131"/>
    <p:sldId id="359" r:id="rId132"/>
    <p:sldId id="364" r:id="rId133"/>
    <p:sldId id="377" r:id="rId134"/>
    <p:sldId id="378" r:id="rId135"/>
    <p:sldId id="379" r:id="rId136"/>
    <p:sldId id="382" r:id="rId137"/>
    <p:sldId id="380" r:id="rId138"/>
    <p:sldId id="381" r:id="rId139"/>
    <p:sldId id="383" r:id="rId140"/>
    <p:sldId id="384" r:id="rId141"/>
    <p:sldId id="385" r:id="rId142"/>
    <p:sldId id="386" r:id="rId143"/>
    <p:sldId id="389" r:id="rId144"/>
    <p:sldId id="390" r:id="rId145"/>
    <p:sldId id="391" r:id="rId146"/>
    <p:sldId id="393" r:id="rId147"/>
    <p:sldId id="392" r:id="rId148"/>
    <p:sldId id="399" r:id="rId149"/>
    <p:sldId id="400" r:id="rId150"/>
    <p:sldId id="401" r:id="rId151"/>
    <p:sldId id="402" r:id="rId152"/>
    <p:sldId id="403" r:id="rId153"/>
    <p:sldId id="456" r:id="rId154"/>
    <p:sldId id="457" r:id="rId1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74" d="100"/>
          <a:sy n="74" d="100"/>
        </p:scale>
        <p:origin x="1042"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08031E-B470-4D0D-8A65-30B33B1F4450}" type="datetimeFigureOut">
              <a:rPr lang="en-IN" smtClean="0"/>
              <a:pPr/>
              <a:t>23-12-2024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C262D-83ED-4EBB-8D13-40A881735DB9}" type="slidenum">
              <a:rPr lang="en-IN" smtClean="0"/>
              <a:pPr/>
              <a:t>‹#›</a:t>
            </a:fld>
            <a:endParaRPr lang="en-IN"/>
          </a:p>
        </p:txBody>
      </p:sp>
    </p:spTree>
    <p:extLst>
      <p:ext uri="{BB962C8B-B14F-4D97-AF65-F5344CB8AC3E}">
        <p14:creationId xmlns:p14="http://schemas.microsoft.com/office/powerpoint/2010/main" val="472017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3446C45-EE65-4FAD-9398-A9BDDFAEC6E0}" type="datetime2">
              <a:rPr lang="en-IN" smtClean="0"/>
              <a:t>Monday, 23 December 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a:t>
            </a:fld>
            <a:endParaRPr lang="en-IN"/>
          </a:p>
        </p:txBody>
      </p:sp>
    </p:spTree>
    <p:extLst>
      <p:ext uri="{BB962C8B-B14F-4D97-AF65-F5344CB8AC3E}">
        <p14:creationId xmlns:p14="http://schemas.microsoft.com/office/powerpoint/2010/main" val="1210121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8C9BD61-4FE8-43B7-9BB8-1DA6117D06E1}" type="datetime2">
              <a:rPr lang="en-IN" smtClean="0"/>
              <a:t>Monday, 23 December 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a:t>
            </a:fld>
            <a:endParaRPr lang="en-IN"/>
          </a:p>
        </p:txBody>
      </p:sp>
    </p:spTree>
    <p:extLst>
      <p:ext uri="{BB962C8B-B14F-4D97-AF65-F5344CB8AC3E}">
        <p14:creationId xmlns:p14="http://schemas.microsoft.com/office/powerpoint/2010/main" val="2884938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39590C8-8CA1-46D0-9D6E-D58B8DDDFFD3}" type="datetime2">
              <a:rPr lang="en-IN" smtClean="0"/>
              <a:t>Monday, 23 December 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a:t>
            </a:fld>
            <a:endParaRPr lang="en-IN"/>
          </a:p>
        </p:txBody>
      </p:sp>
    </p:spTree>
    <p:extLst>
      <p:ext uri="{BB962C8B-B14F-4D97-AF65-F5344CB8AC3E}">
        <p14:creationId xmlns:p14="http://schemas.microsoft.com/office/powerpoint/2010/main" val="2450659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a:t>
            </a:fld>
            <a:endParaRPr lang="en-IN"/>
          </a:p>
        </p:txBody>
      </p:sp>
    </p:spTree>
    <p:extLst>
      <p:ext uri="{BB962C8B-B14F-4D97-AF65-F5344CB8AC3E}">
        <p14:creationId xmlns:p14="http://schemas.microsoft.com/office/powerpoint/2010/main" val="150964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053A90-59BD-48F7-9B25-37A0F93C0B0E}" type="datetime2">
              <a:rPr lang="en-IN" smtClean="0"/>
              <a:t>Monday, 23 December 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a:t>
            </a:fld>
            <a:endParaRPr lang="en-IN"/>
          </a:p>
        </p:txBody>
      </p:sp>
    </p:spTree>
    <p:extLst>
      <p:ext uri="{BB962C8B-B14F-4D97-AF65-F5344CB8AC3E}">
        <p14:creationId xmlns:p14="http://schemas.microsoft.com/office/powerpoint/2010/main" val="1434297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8DD5708-ED05-4DC7-9DDC-4C4ABFAAECB1}" type="datetime2">
              <a:rPr lang="en-IN" smtClean="0"/>
              <a:t>Monday, 23 December 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E39C61-8F3C-4850-A92D-D50E9F34D2A1}" type="slidenum">
              <a:rPr lang="en-IN" smtClean="0"/>
              <a:pPr/>
              <a:t>‹#›</a:t>
            </a:fld>
            <a:endParaRPr lang="en-IN"/>
          </a:p>
        </p:txBody>
      </p:sp>
    </p:spTree>
    <p:extLst>
      <p:ext uri="{BB962C8B-B14F-4D97-AF65-F5344CB8AC3E}">
        <p14:creationId xmlns:p14="http://schemas.microsoft.com/office/powerpoint/2010/main" val="3623813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9209509-A7D7-4D03-9132-8403E533033E}" type="datetime2">
              <a:rPr lang="en-IN" smtClean="0"/>
              <a:t>Monday, 23 December 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E39C61-8F3C-4850-A92D-D50E9F34D2A1}" type="slidenum">
              <a:rPr lang="en-IN" smtClean="0"/>
              <a:pPr/>
              <a:t>‹#›</a:t>
            </a:fld>
            <a:endParaRPr lang="en-IN"/>
          </a:p>
        </p:txBody>
      </p:sp>
    </p:spTree>
    <p:extLst>
      <p:ext uri="{BB962C8B-B14F-4D97-AF65-F5344CB8AC3E}">
        <p14:creationId xmlns:p14="http://schemas.microsoft.com/office/powerpoint/2010/main" val="234839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2281931-26E9-4EB0-8BCF-898B887768D8}" type="datetime2">
              <a:rPr lang="en-IN" smtClean="0"/>
              <a:t>Monday, 23 December 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a:t>
            </a:fld>
            <a:endParaRPr lang="en-IN"/>
          </a:p>
        </p:txBody>
      </p:sp>
    </p:spTree>
    <p:extLst>
      <p:ext uri="{BB962C8B-B14F-4D97-AF65-F5344CB8AC3E}">
        <p14:creationId xmlns:p14="http://schemas.microsoft.com/office/powerpoint/2010/main" val="3162344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204FA8-4FAE-497C-ADD7-E0750C2656BB}" type="datetime2">
              <a:rPr lang="en-IN" smtClean="0"/>
              <a:t>Monday, 23 December 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E39C61-8F3C-4850-A92D-D50E9F34D2A1}" type="slidenum">
              <a:rPr lang="en-IN" smtClean="0"/>
              <a:pPr/>
              <a:t>‹#›</a:t>
            </a:fld>
            <a:endParaRPr lang="en-IN"/>
          </a:p>
        </p:txBody>
      </p:sp>
    </p:spTree>
    <p:extLst>
      <p:ext uri="{BB962C8B-B14F-4D97-AF65-F5344CB8AC3E}">
        <p14:creationId xmlns:p14="http://schemas.microsoft.com/office/powerpoint/2010/main" val="3424535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6B2878-48A1-46B7-9534-D6499DBD666E}" type="datetime2">
              <a:rPr lang="en-IN" smtClean="0"/>
              <a:t>Monday, 23 December 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E39C61-8F3C-4850-A92D-D50E9F34D2A1}" type="slidenum">
              <a:rPr lang="en-IN" smtClean="0"/>
              <a:pPr/>
              <a:t>‹#›</a:t>
            </a:fld>
            <a:endParaRPr lang="en-IN"/>
          </a:p>
        </p:txBody>
      </p:sp>
    </p:spTree>
    <p:extLst>
      <p:ext uri="{BB962C8B-B14F-4D97-AF65-F5344CB8AC3E}">
        <p14:creationId xmlns:p14="http://schemas.microsoft.com/office/powerpoint/2010/main" val="1734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C7050F-458C-4195-9E06-3018F2B89327}" type="datetime2">
              <a:rPr lang="en-IN" smtClean="0"/>
              <a:t>Monday, 23 December 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E39C61-8F3C-4850-A92D-D50E9F34D2A1}" type="slidenum">
              <a:rPr lang="en-IN" smtClean="0"/>
              <a:pPr/>
              <a:t>‹#›</a:t>
            </a:fld>
            <a:endParaRPr lang="en-IN"/>
          </a:p>
        </p:txBody>
      </p:sp>
    </p:spTree>
    <p:extLst>
      <p:ext uri="{BB962C8B-B14F-4D97-AF65-F5344CB8AC3E}">
        <p14:creationId xmlns:p14="http://schemas.microsoft.com/office/powerpoint/2010/main" val="33287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9B3252-212D-40B6-B3E1-B2B699D46A08}" type="datetime2">
              <a:rPr lang="en-IN" smtClean="0"/>
              <a:t>Monday, 23 December 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E39C61-8F3C-4850-A92D-D50E9F34D2A1}" type="slidenum">
              <a:rPr lang="en-IN" smtClean="0"/>
              <a:pPr/>
              <a:t>‹#›</a:t>
            </a:fld>
            <a:endParaRPr lang="en-IN"/>
          </a:p>
        </p:txBody>
      </p:sp>
    </p:spTree>
    <p:extLst>
      <p:ext uri="{BB962C8B-B14F-4D97-AF65-F5344CB8AC3E}">
        <p14:creationId xmlns:p14="http://schemas.microsoft.com/office/powerpoint/2010/main" val="1390461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6.xml"/><Relationship Id="rId4" Type="http://schemas.openxmlformats.org/officeDocument/2006/relationships/image" Target="../media/image6.emf"/></Relationships>
</file>

<file path=ppt/slides/_rels/slide5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6.xml"/><Relationship Id="rId5" Type="http://schemas.openxmlformats.org/officeDocument/2006/relationships/image" Target="../media/image7.emf"/><Relationship Id="rId4" Type="http://schemas.openxmlformats.org/officeDocument/2006/relationships/image" Target="../media/image6.emf"/></Relationships>
</file>

<file path=ppt/slides/_rels/slide5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57.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image" Target="../media/image4.emf"/><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Data Structure</a:t>
            </a:r>
          </a:p>
        </p:txBody>
      </p:sp>
      <p:sp>
        <p:nvSpPr>
          <p:cNvPr id="3" name="Content Placeholder 2"/>
          <p:cNvSpPr>
            <a:spLocks noGrp="1"/>
          </p:cNvSpPr>
          <p:nvPr>
            <p:ph idx="1"/>
          </p:nvPr>
        </p:nvSpPr>
        <p:spPr/>
        <p:txBody>
          <a:bodyPr>
            <a:normAutofit fontScale="70000" lnSpcReduction="20000"/>
          </a:bodyPr>
          <a:lstStyle/>
          <a:p>
            <a:r>
              <a:rPr lang="en-US" dirty="0"/>
              <a:t>What is a program?</a:t>
            </a:r>
          </a:p>
          <a:p>
            <a:r>
              <a:rPr lang="en-US" dirty="0"/>
              <a:t>Is a collection of instructions that can be executed by a computer to perform a specific task.</a:t>
            </a:r>
          </a:p>
          <a:p>
            <a:r>
              <a:rPr lang="en-US" dirty="0" err="1"/>
              <a:t>Eg</a:t>
            </a:r>
            <a:r>
              <a:rPr lang="en-US" dirty="0"/>
              <a:t>)Write a C program to find sum of two numbers.</a:t>
            </a:r>
          </a:p>
          <a:p>
            <a:r>
              <a:rPr lang="en-US" dirty="0"/>
              <a:t>#include&lt;</a:t>
            </a:r>
            <a:r>
              <a:rPr lang="en-US" dirty="0" err="1"/>
              <a:t>stdio.h</a:t>
            </a:r>
            <a:r>
              <a:rPr lang="en-US" dirty="0"/>
              <a:t>&gt;</a:t>
            </a:r>
          </a:p>
          <a:p>
            <a:r>
              <a:rPr lang="en-US" dirty="0"/>
              <a:t>main()</a:t>
            </a:r>
          </a:p>
          <a:p>
            <a:r>
              <a:rPr lang="en-US" dirty="0"/>
              <a:t>{</a:t>
            </a:r>
          </a:p>
          <a:p>
            <a:r>
              <a:rPr lang="en-US" dirty="0" err="1"/>
              <a:t>int</a:t>
            </a:r>
            <a:r>
              <a:rPr lang="en-US" dirty="0"/>
              <a:t> </a:t>
            </a:r>
            <a:r>
              <a:rPr lang="en-US" dirty="0" err="1"/>
              <a:t>a,b,sum</a:t>
            </a:r>
            <a:r>
              <a:rPr lang="en-US" dirty="0"/>
              <a:t>=0;</a:t>
            </a:r>
          </a:p>
          <a:p>
            <a:r>
              <a:rPr lang="en-US" dirty="0"/>
              <a:t>Printf(“\</a:t>
            </a:r>
            <a:r>
              <a:rPr lang="en-US" dirty="0" err="1"/>
              <a:t>nEnter</a:t>
            </a:r>
            <a:r>
              <a:rPr lang="en-US" dirty="0"/>
              <a:t> two numbers:”);</a:t>
            </a:r>
          </a:p>
          <a:p>
            <a:r>
              <a:rPr lang="en-US" dirty="0" err="1"/>
              <a:t>Scanf</a:t>
            </a:r>
            <a:r>
              <a:rPr lang="en-US" dirty="0"/>
              <a:t>(“%d %</a:t>
            </a:r>
            <a:r>
              <a:rPr lang="en-US" dirty="0" err="1"/>
              <a:t>d”,&amp;a,&amp;b</a:t>
            </a:r>
            <a:r>
              <a:rPr lang="en-US" dirty="0"/>
              <a:t>);</a:t>
            </a:r>
          </a:p>
          <a:p>
            <a:r>
              <a:rPr lang="en-US" dirty="0"/>
              <a:t>Sum=</a:t>
            </a:r>
            <a:r>
              <a:rPr lang="en-US" dirty="0" err="1"/>
              <a:t>a+b</a:t>
            </a:r>
            <a:r>
              <a:rPr lang="en-US" dirty="0"/>
              <a:t>;</a:t>
            </a:r>
          </a:p>
          <a:p>
            <a:r>
              <a:rPr lang="en-US" dirty="0"/>
              <a:t>Printf(“Sum=%</a:t>
            </a:r>
            <a:r>
              <a:rPr lang="en-US" dirty="0" err="1"/>
              <a:t>d”,sum</a:t>
            </a:r>
            <a:r>
              <a:rPr lang="en-US" dirty="0"/>
              <a:t>);</a:t>
            </a:r>
          </a:p>
          <a:p>
            <a:r>
              <a:rPr lang="en-US" dirty="0"/>
              <a:t>}</a:t>
            </a:r>
          </a:p>
          <a:p>
            <a:endParaRPr lang="en-US" dirty="0"/>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1</a:t>
            </a:fld>
            <a:endParaRPr lang="en-IN"/>
          </a:p>
        </p:txBody>
      </p:sp>
    </p:spTree>
    <p:extLst>
      <p:ext uri="{BB962C8B-B14F-4D97-AF65-F5344CB8AC3E}">
        <p14:creationId xmlns:p14="http://schemas.microsoft.com/office/powerpoint/2010/main" val="1142842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955"/>
            <a:ext cx="10515600" cy="885139"/>
          </a:xfrm>
        </p:spPr>
        <p:txBody>
          <a:bodyPr/>
          <a:lstStyle/>
          <a:p>
            <a:r>
              <a:rPr lang="en-IN" b="1" u="sng" dirty="0"/>
              <a:t>DATA STRUCTURE OPERATIONS:</a:t>
            </a:r>
            <a:endParaRPr lang="en-IN" dirty="0"/>
          </a:p>
        </p:txBody>
      </p:sp>
      <p:sp>
        <p:nvSpPr>
          <p:cNvPr id="3" name="Content Placeholder 2"/>
          <p:cNvSpPr>
            <a:spLocks noGrp="1"/>
          </p:cNvSpPr>
          <p:nvPr>
            <p:ph idx="1"/>
          </p:nvPr>
        </p:nvSpPr>
        <p:spPr>
          <a:xfrm>
            <a:off x="341195" y="1337481"/>
            <a:ext cx="11477766" cy="4558352"/>
          </a:xfrm>
        </p:spPr>
        <p:txBody>
          <a:bodyPr>
            <a:noAutofit/>
          </a:bodyPr>
          <a:lstStyle/>
          <a:p>
            <a:pPr lvl="0" algn="just"/>
            <a:r>
              <a:rPr lang="en-IN" sz="3600" b="1" dirty="0"/>
              <a:t>Traversing:</a:t>
            </a:r>
            <a:r>
              <a:rPr lang="en-IN" sz="3600" dirty="0"/>
              <a:t> Accessing each record exactly once so that certain items in the record may be processed. This operation is also known as visiting the record.</a:t>
            </a:r>
          </a:p>
          <a:p>
            <a:pPr lvl="0" algn="just"/>
            <a:r>
              <a:rPr lang="en-IN" sz="3600" b="1" dirty="0"/>
              <a:t>Searching: </a:t>
            </a:r>
            <a:r>
              <a:rPr lang="en-IN" sz="3600" dirty="0"/>
              <a:t>Finding the location of the record with a given key value, or finding the locations of all records which satisfy the one more conditions.</a:t>
            </a:r>
          </a:p>
          <a:p>
            <a:pPr lvl="0" algn="just"/>
            <a:r>
              <a:rPr lang="en-IN" sz="3600" b="1" dirty="0"/>
              <a:t>Inserting:</a:t>
            </a:r>
            <a:r>
              <a:rPr lang="en-IN" sz="3600" dirty="0"/>
              <a:t> Adding a new record to the structure.</a:t>
            </a:r>
          </a:p>
          <a:p>
            <a:pPr lvl="0" algn="just"/>
            <a:r>
              <a:rPr lang="en-IN" sz="3600" b="1" dirty="0"/>
              <a:t>Deleting:</a:t>
            </a:r>
            <a:r>
              <a:rPr lang="en-IN" sz="3600" dirty="0"/>
              <a:t> Removing a record from the structure.</a:t>
            </a:r>
          </a:p>
        </p:txBody>
      </p:sp>
      <p:sp>
        <p:nvSpPr>
          <p:cNvPr id="4" name="Date Placeholder 3"/>
          <p:cNvSpPr>
            <a:spLocks noGrp="1"/>
          </p:cNvSpPr>
          <p:nvPr>
            <p:ph type="dt" sz="half" idx="10"/>
          </p:nvPr>
        </p:nvSpPr>
        <p:spPr/>
        <p:txBody>
          <a:bodyPr/>
          <a:lstStyle/>
          <a:p>
            <a:fld id="{B11169C4-43B3-46E5-8497-65B4400D17B3}"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10</a:t>
            </a:fld>
            <a:endParaRPr lang="en-IN"/>
          </a:p>
        </p:txBody>
      </p:sp>
    </p:spTree>
    <p:extLst>
      <p:ext uri="{BB962C8B-B14F-4D97-AF65-F5344CB8AC3E}">
        <p14:creationId xmlns:p14="http://schemas.microsoft.com/office/powerpoint/2010/main" val="280709072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61" y="365125"/>
            <a:ext cx="11723426" cy="1325563"/>
          </a:xfrm>
        </p:spPr>
        <p:txBody>
          <a:bodyPr>
            <a:noAutofit/>
          </a:bodyPr>
          <a:lstStyle/>
          <a:p>
            <a:pPr algn="ctr"/>
            <a:r>
              <a:rPr lang="en-US" sz="6600" b="1" dirty="0"/>
              <a:t>Deletion at the End of the List  A</a:t>
            </a:r>
            <a:endParaRPr lang="en-IN" sz="6600" b="1" dirty="0"/>
          </a:p>
        </p:txBody>
      </p:sp>
      <p:sp>
        <p:nvSpPr>
          <p:cNvPr id="3" name="Content Placeholder 2"/>
          <p:cNvSpPr>
            <a:spLocks noGrp="1"/>
          </p:cNvSpPr>
          <p:nvPr>
            <p:ph idx="1"/>
          </p:nvPr>
        </p:nvSpPr>
        <p:spPr>
          <a:xfrm>
            <a:off x="245661" y="2374710"/>
            <a:ext cx="10249467" cy="1856096"/>
          </a:xfrm>
        </p:spPr>
        <p:txBody>
          <a:bodyPr>
            <a:normAutofit/>
          </a:bodyPr>
          <a:lstStyle/>
          <a:p>
            <a:pPr algn="ctr"/>
            <a:r>
              <a:rPr lang="en-US" sz="4000" dirty="0"/>
              <a:t>If n &gt; 0, then simply decrement the </a:t>
            </a:r>
            <a:r>
              <a:rPr lang="en-US" sz="4000" dirty="0" err="1"/>
              <a:t>the</a:t>
            </a:r>
            <a:r>
              <a:rPr lang="en-US" sz="4000" dirty="0"/>
              <a:t> n value:   </a:t>
            </a:r>
            <a:r>
              <a:rPr lang="en-US" sz="4000" b="1" dirty="0">
                <a:latin typeface="Courier New" panose="02070309020205020404" pitchFamily="49" charset="0"/>
                <a:cs typeface="Courier New" panose="02070309020205020404" pitchFamily="49" charset="0"/>
              </a:rPr>
              <a:t>n--;</a:t>
            </a:r>
            <a:endParaRPr lang="en-IN" sz="4000" b="1"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2DDC8627-8183-43B9-BA84-5B5038F1A9BD}"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100</a:t>
            </a:fld>
            <a:endParaRPr lang="en-IN"/>
          </a:p>
        </p:txBody>
      </p:sp>
    </p:spTree>
    <p:extLst>
      <p:ext uri="{BB962C8B-B14F-4D97-AF65-F5344CB8AC3E}">
        <p14:creationId xmlns:p14="http://schemas.microsoft.com/office/powerpoint/2010/main" val="131716244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21" y="365125"/>
            <a:ext cx="11723427" cy="1325563"/>
          </a:xfrm>
        </p:spPr>
        <p:txBody>
          <a:bodyPr>
            <a:noAutofit/>
          </a:bodyPr>
          <a:lstStyle/>
          <a:p>
            <a:pPr algn="ctr"/>
            <a:r>
              <a:rPr lang="en-US" sz="4800" b="1" dirty="0"/>
              <a:t>Inserting at middle / Beginning of the List A</a:t>
            </a:r>
            <a:endParaRPr lang="en-IN" sz="4800" b="1" dirty="0"/>
          </a:p>
        </p:txBody>
      </p:sp>
      <p:sp>
        <p:nvSpPr>
          <p:cNvPr id="3" name="Content Placeholder 2"/>
          <p:cNvSpPr>
            <a:spLocks noGrp="1"/>
          </p:cNvSpPr>
          <p:nvPr>
            <p:ph idx="1"/>
          </p:nvPr>
        </p:nvSpPr>
        <p:spPr>
          <a:xfrm>
            <a:off x="518615" y="1528549"/>
            <a:ext cx="11382233" cy="4648414"/>
          </a:xfrm>
        </p:spPr>
        <p:txBody>
          <a:bodyPr>
            <a:noAutofit/>
          </a:bodyPr>
          <a:lstStyle/>
          <a:p>
            <a:r>
              <a:rPr lang="en-US" sz="3200" dirty="0"/>
              <a:t>Let k be the position of the new element to be inserted. </a:t>
            </a:r>
          </a:p>
          <a:p>
            <a:r>
              <a:rPr lang="en-US" sz="3200" dirty="0"/>
              <a:t>n</a:t>
            </a:r>
            <a:r>
              <a:rPr lang="en-US" sz="3200" baseline="30000" dirty="0"/>
              <a:t>th</a:t>
            </a:r>
            <a:r>
              <a:rPr lang="en-US" sz="3200" dirty="0"/>
              <a:t> element must be moved to n+1</a:t>
            </a:r>
            <a:r>
              <a:rPr lang="en-US" sz="3200" baseline="30000" dirty="0"/>
              <a:t>th</a:t>
            </a:r>
            <a:r>
              <a:rPr lang="en-US" sz="3200" dirty="0"/>
              <a:t>  position of the A</a:t>
            </a:r>
          </a:p>
          <a:p>
            <a:r>
              <a:rPr lang="en-US" sz="3200" dirty="0"/>
              <a:t>n – 1</a:t>
            </a:r>
            <a:r>
              <a:rPr lang="en-US" sz="3200" baseline="30000" dirty="0"/>
              <a:t>th</a:t>
            </a:r>
            <a:r>
              <a:rPr lang="en-US" sz="3200" dirty="0"/>
              <a:t> element must be moved to n</a:t>
            </a:r>
            <a:r>
              <a:rPr lang="en-US" sz="3200" baseline="30000" dirty="0"/>
              <a:t>th</a:t>
            </a:r>
            <a:r>
              <a:rPr lang="en-US" sz="3200" dirty="0"/>
              <a:t>  position of the A</a:t>
            </a:r>
          </a:p>
          <a:p>
            <a:r>
              <a:rPr lang="en-US" sz="3200" dirty="0"/>
              <a:t>n – 2</a:t>
            </a:r>
            <a:r>
              <a:rPr lang="en-US" sz="3200" baseline="30000" dirty="0"/>
              <a:t>th</a:t>
            </a:r>
            <a:r>
              <a:rPr lang="en-US" sz="3200" dirty="0"/>
              <a:t> element must be moved to n – 1</a:t>
            </a:r>
            <a:r>
              <a:rPr lang="en-US" sz="3200" baseline="30000" dirty="0"/>
              <a:t>th</a:t>
            </a:r>
            <a:r>
              <a:rPr lang="en-US" sz="3200" dirty="0"/>
              <a:t>  position of the A</a:t>
            </a:r>
          </a:p>
          <a:p>
            <a:r>
              <a:rPr lang="en-US" sz="3200" dirty="0"/>
              <a:t>         …………..</a:t>
            </a:r>
          </a:p>
          <a:p>
            <a:r>
              <a:rPr lang="en-US" sz="3200" dirty="0"/>
              <a:t>         and so on</a:t>
            </a:r>
          </a:p>
          <a:p>
            <a:r>
              <a:rPr lang="en-US" sz="3200" dirty="0"/>
              <a:t>The element from </a:t>
            </a:r>
            <a:r>
              <a:rPr lang="en-US" sz="3200" dirty="0" err="1"/>
              <a:t>k</a:t>
            </a:r>
            <a:r>
              <a:rPr lang="en-US" sz="3200" baseline="30000" dirty="0" err="1"/>
              <a:t>th</a:t>
            </a:r>
            <a:r>
              <a:rPr lang="en-US" sz="3200" dirty="0"/>
              <a:t> position must be moved to k+1</a:t>
            </a:r>
            <a:r>
              <a:rPr lang="en-US" sz="3200" baseline="30000" dirty="0"/>
              <a:t>th</a:t>
            </a:r>
            <a:r>
              <a:rPr lang="en-US" sz="3200" dirty="0"/>
              <a:t> position.</a:t>
            </a:r>
          </a:p>
          <a:p>
            <a:r>
              <a:rPr lang="en-US" sz="3200" dirty="0"/>
              <a:t>Now insert the new element at </a:t>
            </a:r>
            <a:r>
              <a:rPr lang="en-US" sz="3200" dirty="0" err="1"/>
              <a:t>k</a:t>
            </a:r>
            <a:r>
              <a:rPr lang="en-US" sz="3200" baseline="30000" dirty="0" err="1"/>
              <a:t>th</a:t>
            </a:r>
            <a:r>
              <a:rPr lang="en-US" sz="3200" dirty="0"/>
              <a:t>  position.</a:t>
            </a:r>
            <a:endParaRPr lang="en-IN" sz="3200" dirty="0"/>
          </a:p>
        </p:txBody>
      </p:sp>
      <p:sp>
        <p:nvSpPr>
          <p:cNvPr id="4" name="Date Placeholder 3"/>
          <p:cNvSpPr>
            <a:spLocks noGrp="1"/>
          </p:cNvSpPr>
          <p:nvPr>
            <p:ph type="dt" sz="half" idx="10"/>
          </p:nvPr>
        </p:nvSpPr>
        <p:spPr/>
        <p:txBody>
          <a:bodyPr/>
          <a:lstStyle/>
          <a:p>
            <a:fld id="{6089862E-B6DB-4E68-BD4F-520577F65B55}"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101</a:t>
            </a:fld>
            <a:endParaRPr lang="en-IN"/>
          </a:p>
        </p:txBody>
      </p:sp>
    </p:spTree>
    <p:extLst>
      <p:ext uri="{BB962C8B-B14F-4D97-AF65-F5344CB8AC3E}">
        <p14:creationId xmlns:p14="http://schemas.microsoft.com/office/powerpoint/2010/main" val="91050826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48"/>
            <a:ext cx="10515600" cy="849525"/>
          </a:xfrm>
        </p:spPr>
        <p:txBody>
          <a:bodyPr>
            <a:noAutofit/>
          </a:bodyPr>
          <a:lstStyle/>
          <a:p>
            <a:r>
              <a:rPr lang="en-US" sz="6600" dirty="0"/>
              <a:t>The pseudo code for this</a:t>
            </a:r>
            <a:endParaRPr lang="en-IN" sz="6600" dirty="0"/>
          </a:p>
        </p:txBody>
      </p:sp>
      <p:sp>
        <p:nvSpPr>
          <p:cNvPr id="3" name="Content Placeholder 2"/>
          <p:cNvSpPr>
            <a:spLocks noGrp="1"/>
          </p:cNvSpPr>
          <p:nvPr>
            <p:ph idx="1"/>
          </p:nvPr>
        </p:nvSpPr>
        <p:spPr>
          <a:xfrm>
            <a:off x="838200" y="1078174"/>
            <a:ext cx="10515600" cy="5063319"/>
          </a:xfrm>
        </p:spPr>
        <p:txBody>
          <a:bodyPr>
            <a:noAutofit/>
          </a:bodyPr>
          <a:lstStyle/>
          <a:p>
            <a:pPr marL="0" indent="0">
              <a:spcBef>
                <a:spcPts val="0"/>
              </a:spcBef>
              <a:buNone/>
            </a:pPr>
            <a:r>
              <a:rPr lang="en-US" dirty="0"/>
              <a:t>Let n be the total number of elements currently in the array A.</a:t>
            </a:r>
          </a:p>
          <a:p>
            <a:pPr marL="0" indent="0">
              <a:spcBef>
                <a:spcPts val="0"/>
              </a:spcBef>
              <a:buNone/>
            </a:pPr>
            <a:r>
              <a:rPr lang="en-US" dirty="0"/>
              <a:t>Let MAXSIZE is the maximum size declared to the array A.</a:t>
            </a:r>
          </a:p>
          <a:p>
            <a:pPr marL="0" indent="0">
              <a:spcBef>
                <a:spcPts val="0"/>
              </a:spcBef>
              <a:buNone/>
            </a:pPr>
            <a:r>
              <a:rPr lang="en-US" dirty="0"/>
              <a:t>Let k be the position of new element to be inserted.</a:t>
            </a:r>
          </a:p>
          <a:p>
            <a:pPr marL="0" indent="0">
              <a:spcBef>
                <a:spcPts val="0"/>
              </a:spcBef>
              <a:buNone/>
            </a:pPr>
            <a:r>
              <a:rPr lang="en-US" dirty="0"/>
              <a:t>Let x be the new element to be inserted.</a:t>
            </a:r>
          </a:p>
          <a:p>
            <a:pPr marL="0" indent="0">
              <a:spcBef>
                <a:spcPts val="0"/>
              </a:spcBef>
              <a:buNone/>
            </a:pPr>
            <a:r>
              <a:rPr lang="en-US" dirty="0"/>
              <a:t>Then the pseudo code for inserting the new element x into </a:t>
            </a:r>
            <a:r>
              <a:rPr lang="en-US" dirty="0" err="1"/>
              <a:t>k</a:t>
            </a:r>
            <a:r>
              <a:rPr lang="en-US" baseline="30000" dirty="0" err="1"/>
              <a:t>th</a:t>
            </a:r>
            <a:r>
              <a:rPr lang="en-US" dirty="0"/>
              <a:t> position of the array will be:</a:t>
            </a:r>
          </a:p>
          <a:p>
            <a:pPr marL="0" indent="0">
              <a:spcBef>
                <a:spcPts val="0"/>
              </a:spcBef>
              <a:buNone/>
            </a:pPr>
            <a:endParaRPr lang="en-US" sz="1100" dirty="0"/>
          </a:p>
          <a:p>
            <a:pPr marL="0" indent="0">
              <a:spcBef>
                <a:spcPts val="0"/>
              </a:spcBef>
              <a:buNone/>
            </a:pPr>
            <a:r>
              <a:rPr lang="en-US" b="1" dirty="0">
                <a:latin typeface="Courier New" panose="02070309020205020404" pitchFamily="49" charset="0"/>
                <a:cs typeface="Courier New" panose="02070309020205020404" pitchFamily="49" charset="0"/>
              </a:rPr>
              <a:t>  for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 n – 1 ;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&gt;= k;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a:t>
            </a:r>
          </a:p>
          <a:p>
            <a:pPr marL="0" indent="0">
              <a:spcBef>
                <a:spcPts val="0"/>
              </a:spcBef>
              <a:buNone/>
            </a:pPr>
            <a:r>
              <a:rPr lang="en-US" b="1" dirty="0">
                <a:latin typeface="Courier New" panose="02070309020205020404" pitchFamily="49" charset="0"/>
                <a:cs typeface="Courier New" panose="02070309020205020404" pitchFamily="49" charset="0"/>
              </a:rPr>
              <a:t>     {</a:t>
            </a:r>
          </a:p>
          <a:p>
            <a:pPr marL="0" indent="0">
              <a:spcBef>
                <a:spcPts val="0"/>
              </a:spcBef>
              <a:buNone/>
            </a:pPr>
            <a:r>
              <a:rPr lang="en-US" b="1" dirty="0">
                <a:latin typeface="Courier New" panose="02070309020205020404" pitchFamily="49" charset="0"/>
                <a:cs typeface="Courier New" panose="02070309020205020404" pitchFamily="49" charset="0"/>
              </a:rPr>
              <a:t>         a[i+1] = a[</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a:t>
            </a:r>
          </a:p>
          <a:p>
            <a:pPr marL="0" indent="0">
              <a:spcBef>
                <a:spcPts val="0"/>
              </a:spcBef>
              <a:buNone/>
            </a:pPr>
            <a:r>
              <a:rPr lang="en-US" b="1" dirty="0">
                <a:latin typeface="Courier New" panose="02070309020205020404" pitchFamily="49" charset="0"/>
                <a:cs typeface="Courier New" panose="02070309020205020404" pitchFamily="49" charset="0"/>
              </a:rPr>
              <a:t>     }</a:t>
            </a:r>
          </a:p>
          <a:p>
            <a:pPr marL="0" indent="0">
              <a:spcBef>
                <a:spcPts val="0"/>
              </a:spcBef>
              <a:buNone/>
            </a:pPr>
            <a:r>
              <a:rPr lang="en-US" b="1" dirty="0">
                <a:latin typeface="Courier New" panose="02070309020205020404" pitchFamily="49" charset="0"/>
                <a:cs typeface="Courier New" panose="02070309020205020404" pitchFamily="49" charset="0"/>
              </a:rPr>
              <a:t>   a[k] = x;</a:t>
            </a:r>
          </a:p>
          <a:p>
            <a:pPr marL="0" indent="0">
              <a:spcBef>
                <a:spcPts val="0"/>
              </a:spcBef>
              <a:buNone/>
            </a:pPr>
            <a:r>
              <a:rPr lang="en-US" b="1" dirty="0">
                <a:latin typeface="Courier New" panose="02070309020205020404" pitchFamily="49" charset="0"/>
                <a:cs typeface="Courier New" panose="02070309020205020404" pitchFamily="49" charset="0"/>
              </a:rPr>
              <a:t>   n++;</a:t>
            </a:r>
            <a:endParaRPr lang="en-IN" b="1"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ACCDB8AB-18A1-4D70-B579-57FA61AA691E}"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102</a:t>
            </a:fld>
            <a:endParaRPr lang="en-IN"/>
          </a:p>
        </p:txBody>
      </p:sp>
    </p:spTree>
    <p:extLst>
      <p:ext uri="{BB962C8B-B14F-4D97-AF65-F5344CB8AC3E}">
        <p14:creationId xmlns:p14="http://schemas.microsoft.com/office/powerpoint/2010/main" val="263374600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21" y="365125"/>
            <a:ext cx="11723427" cy="1325563"/>
          </a:xfrm>
        </p:spPr>
        <p:txBody>
          <a:bodyPr>
            <a:normAutofit/>
          </a:bodyPr>
          <a:lstStyle/>
          <a:p>
            <a:r>
              <a:rPr lang="en-US" sz="5400" b="1" dirty="0"/>
              <a:t>Deleting at middle/Beginning of the List A</a:t>
            </a:r>
            <a:endParaRPr lang="en-IN" sz="5400" b="1" dirty="0"/>
          </a:p>
        </p:txBody>
      </p:sp>
      <p:sp>
        <p:nvSpPr>
          <p:cNvPr id="3" name="Content Placeholder 2"/>
          <p:cNvSpPr>
            <a:spLocks noGrp="1"/>
          </p:cNvSpPr>
          <p:nvPr>
            <p:ph idx="1"/>
          </p:nvPr>
        </p:nvSpPr>
        <p:spPr>
          <a:xfrm>
            <a:off x="286603" y="1528549"/>
            <a:ext cx="11614245" cy="4648414"/>
          </a:xfrm>
        </p:spPr>
        <p:txBody>
          <a:bodyPr>
            <a:noAutofit/>
          </a:bodyPr>
          <a:lstStyle/>
          <a:p>
            <a:r>
              <a:rPr lang="en-US" sz="3200" dirty="0"/>
              <a:t>Let k be the position of the element to be deleted. </a:t>
            </a:r>
          </a:p>
          <a:p>
            <a:r>
              <a:rPr lang="en-US" sz="3200" dirty="0"/>
              <a:t>k+1</a:t>
            </a:r>
            <a:r>
              <a:rPr lang="en-US" sz="3200" baseline="30000" dirty="0"/>
              <a:t>th</a:t>
            </a:r>
            <a:r>
              <a:rPr lang="en-US" sz="3200" dirty="0"/>
              <a:t> element must be moved to </a:t>
            </a:r>
            <a:r>
              <a:rPr lang="en-US" sz="3200" dirty="0" err="1"/>
              <a:t>k</a:t>
            </a:r>
            <a:r>
              <a:rPr lang="en-US" sz="3200" baseline="30000" dirty="0" err="1"/>
              <a:t>th</a:t>
            </a:r>
            <a:r>
              <a:rPr lang="en-US" sz="3200" dirty="0"/>
              <a:t>  position of the A</a:t>
            </a:r>
          </a:p>
          <a:p>
            <a:r>
              <a:rPr lang="en-US" sz="3200" dirty="0"/>
              <a:t>k + 2</a:t>
            </a:r>
            <a:r>
              <a:rPr lang="en-US" sz="3200" baseline="30000" dirty="0"/>
              <a:t>th</a:t>
            </a:r>
            <a:r>
              <a:rPr lang="en-US" sz="3200" dirty="0"/>
              <a:t> element must be moved to k+1</a:t>
            </a:r>
            <a:r>
              <a:rPr lang="en-US" sz="3200" baseline="30000" dirty="0"/>
              <a:t>th</a:t>
            </a:r>
            <a:r>
              <a:rPr lang="en-US" sz="3200" dirty="0"/>
              <a:t>  position of the A</a:t>
            </a:r>
          </a:p>
          <a:p>
            <a:r>
              <a:rPr lang="en-US" sz="3200" dirty="0"/>
              <a:t>k + 3</a:t>
            </a:r>
            <a:r>
              <a:rPr lang="en-US" sz="3200" baseline="30000" dirty="0"/>
              <a:t>th</a:t>
            </a:r>
            <a:r>
              <a:rPr lang="en-US" sz="3200" dirty="0"/>
              <a:t> element must be moved to k + 2</a:t>
            </a:r>
            <a:r>
              <a:rPr lang="en-US" sz="3200" baseline="30000" dirty="0"/>
              <a:t>th</a:t>
            </a:r>
            <a:r>
              <a:rPr lang="en-US" sz="3200" dirty="0"/>
              <a:t> position of the A</a:t>
            </a:r>
          </a:p>
          <a:p>
            <a:r>
              <a:rPr lang="en-US" sz="3200" dirty="0"/>
              <a:t>         …………..</a:t>
            </a:r>
          </a:p>
          <a:p>
            <a:r>
              <a:rPr lang="en-US" sz="3200" dirty="0"/>
              <a:t>         and so on</a:t>
            </a:r>
          </a:p>
          <a:p>
            <a:r>
              <a:rPr lang="en-US" sz="3200" dirty="0"/>
              <a:t>The element from n–1</a:t>
            </a:r>
            <a:r>
              <a:rPr lang="en-US" sz="3200" baseline="30000" dirty="0"/>
              <a:t>th</a:t>
            </a:r>
            <a:r>
              <a:rPr lang="en-US" sz="3200" dirty="0"/>
              <a:t> position must be moved to n–2</a:t>
            </a:r>
            <a:r>
              <a:rPr lang="en-US" sz="3200" baseline="30000" dirty="0"/>
              <a:t>th</a:t>
            </a:r>
            <a:r>
              <a:rPr lang="en-US" sz="3200" dirty="0"/>
              <a:t> position.</a:t>
            </a:r>
          </a:p>
          <a:p>
            <a:r>
              <a:rPr lang="en-US" sz="3200" dirty="0"/>
              <a:t>Decrement the value of n by 1. (that is  n – –)</a:t>
            </a:r>
          </a:p>
        </p:txBody>
      </p:sp>
      <p:sp>
        <p:nvSpPr>
          <p:cNvPr id="4" name="Date Placeholder 3"/>
          <p:cNvSpPr>
            <a:spLocks noGrp="1"/>
          </p:cNvSpPr>
          <p:nvPr>
            <p:ph type="dt" sz="half" idx="10"/>
          </p:nvPr>
        </p:nvSpPr>
        <p:spPr/>
        <p:txBody>
          <a:bodyPr/>
          <a:lstStyle/>
          <a:p>
            <a:fld id="{14DF0705-5A7B-4F77-A90F-B5B412B2A130}"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103</a:t>
            </a:fld>
            <a:endParaRPr lang="en-IN"/>
          </a:p>
        </p:txBody>
      </p:sp>
    </p:spTree>
    <p:extLst>
      <p:ext uri="{BB962C8B-B14F-4D97-AF65-F5344CB8AC3E}">
        <p14:creationId xmlns:p14="http://schemas.microsoft.com/office/powerpoint/2010/main" val="320638532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48"/>
            <a:ext cx="10515600" cy="849525"/>
          </a:xfrm>
        </p:spPr>
        <p:txBody>
          <a:bodyPr>
            <a:noAutofit/>
          </a:bodyPr>
          <a:lstStyle/>
          <a:p>
            <a:r>
              <a:rPr lang="en-US" sz="6600" dirty="0"/>
              <a:t>The pseudo code for this</a:t>
            </a:r>
            <a:endParaRPr lang="en-IN" sz="6600" dirty="0"/>
          </a:p>
        </p:txBody>
      </p:sp>
      <p:sp>
        <p:nvSpPr>
          <p:cNvPr id="3" name="Content Placeholder 2"/>
          <p:cNvSpPr>
            <a:spLocks noGrp="1"/>
          </p:cNvSpPr>
          <p:nvPr>
            <p:ph idx="1"/>
          </p:nvPr>
        </p:nvSpPr>
        <p:spPr>
          <a:xfrm>
            <a:off x="838200" y="1078174"/>
            <a:ext cx="10515600" cy="5063319"/>
          </a:xfrm>
        </p:spPr>
        <p:txBody>
          <a:bodyPr>
            <a:noAutofit/>
          </a:bodyPr>
          <a:lstStyle/>
          <a:p>
            <a:pPr marL="0" indent="0">
              <a:spcBef>
                <a:spcPts val="0"/>
              </a:spcBef>
              <a:buNone/>
            </a:pPr>
            <a:r>
              <a:rPr lang="en-US" dirty="0"/>
              <a:t>Let n be the total number of elements currently in the array A.</a:t>
            </a:r>
          </a:p>
          <a:p>
            <a:pPr marL="0" indent="0">
              <a:spcBef>
                <a:spcPts val="0"/>
              </a:spcBef>
              <a:buNone/>
            </a:pPr>
            <a:r>
              <a:rPr lang="en-US" dirty="0"/>
              <a:t>Let MAXSIZE is the maximum size declared to the array A.</a:t>
            </a:r>
          </a:p>
          <a:p>
            <a:pPr marL="0" indent="0">
              <a:spcBef>
                <a:spcPts val="0"/>
              </a:spcBef>
              <a:buNone/>
            </a:pPr>
            <a:r>
              <a:rPr lang="en-US" dirty="0"/>
              <a:t>Let k be the position of the element to be deleted.</a:t>
            </a:r>
          </a:p>
          <a:p>
            <a:pPr marL="0" indent="0">
              <a:spcBef>
                <a:spcPts val="0"/>
              </a:spcBef>
              <a:buNone/>
            </a:pPr>
            <a:r>
              <a:rPr lang="en-US" dirty="0"/>
              <a:t>Then the pseudo code for deleting the element x from the </a:t>
            </a:r>
            <a:r>
              <a:rPr lang="en-US" dirty="0" err="1"/>
              <a:t>k</a:t>
            </a:r>
            <a:r>
              <a:rPr lang="en-US" baseline="30000" dirty="0" err="1"/>
              <a:t>th</a:t>
            </a:r>
            <a:r>
              <a:rPr lang="en-US" dirty="0"/>
              <a:t> position of the array will be:</a:t>
            </a:r>
          </a:p>
          <a:p>
            <a:pPr marL="0" indent="0">
              <a:spcBef>
                <a:spcPts val="0"/>
              </a:spcBef>
              <a:buNone/>
            </a:pPr>
            <a:endParaRPr lang="en-US" sz="1100" dirty="0"/>
          </a:p>
          <a:p>
            <a:pPr marL="0" indent="0">
              <a:spcBef>
                <a:spcPts val="0"/>
              </a:spcBef>
              <a:buNone/>
            </a:pPr>
            <a:r>
              <a:rPr lang="en-US" b="1" dirty="0">
                <a:latin typeface="Courier New" panose="02070309020205020404" pitchFamily="49" charset="0"/>
                <a:cs typeface="Courier New" panose="02070309020205020404" pitchFamily="49" charset="0"/>
              </a:rPr>
              <a:t>  for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 k + 1 ;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&lt; n;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a:t>
            </a:r>
          </a:p>
          <a:p>
            <a:pPr marL="0" indent="0">
              <a:spcBef>
                <a:spcPts val="0"/>
              </a:spcBef>
              <a:buNone/>
            </a:pPr>
            <a:r>
              <a:rPr lang="en-US" b="1" dirty="0">
                <a:latin typeface="Courier New" panose="02070309020205020404" pitchFamily="49" charset="0"/>
                <a:cs typeface="Courier New" panose="02070309020205020404" pitchFamily="49" charset="0"/>
              </a:rPr>
              <a:t>     {</a:t>
            </a:r>
          </a:p>
          <a:p>
            <a:pPr marL="0" indent="0">
              <a:spcBef>
                <a:spcPts val="0"/>
              </a:spcBef>
              <a:buNone/>
            </a:pPr>
            <a:r>
              <a:rPr lang="en-US" b="1" dirty="0">
                <a:latin typeface="Courier New" panose="02070309020205020404" pitchFamily="49" charset="0"/>
                <a:cs typeface="Courier New" panose="02070309020205020404" pitchFamily="49" charset="0"/>
              </a:rPr>
              <a:t>         a[i-1] = a[</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a:t>
            </a:r>
          </a:p>
          <a:p>
            <a:pPr marL="0" indent="0">
              <a:spcBef>
                <a:spcPts val="0"/>
              </a:spcBef>
              <a:buNone/>
            </a:pPr>
            <a:r>
              <a:rPr lang="en-US" b="1" dirty="0">
                <a:latin typeface="Courier New" panose="02070309020205020404" pitchFamily="49" charset="0"/>
                <a:cs typeface="Courier New" panose="02070309020205020404" pitchFamily="49" charset="0"/>
              </a:rPr>
              <a:t>     }</a:t>
            </a:r>
          </a:p>
          <a:p>
            <a:pPr marL="0" indent="0">
              <a:spcBef>
                <a:spcPts val="0"/>
              </a:spcBef>
              <a:buNone/>
            </a:pPr>
            <a:r>
              <a:rPr lang="en-US" b="1" dirty="0">
                <a:latin typeface="Courier New" panose="02070309020205020404" pitchFamily="49" charset="0"/>
                <a:cs typeface="Courier New" panose="02070309020205020404" pitchFamily="49" charset="0"/>
              </a:rPr>
              <a:t>   n--;</a:t>
            </a:r>
            <a:endParaRPr lang="en-IN" b="1"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4CD700E1-C6BF-420C-B924-3CF24C57F679}"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104</a:t>
            </a:fld>
            <a:endParaRPr lang="en-IN"/>
          </a:p>
        </p:txBody>
      </p:sp>
    </p:spTree>
    <p:extLst>
      <p:ext uri="{BB962C8B-B14F-4D97-AF65-F5344CB8AC3E}">
        <p14:creationId xmlns:p14="http://schemas.microsoft.com/office/powerpoint/2010/main" val="273544606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58" y="109182"/>
            <a:ext cx="10515600" cy="832513"/>
          </a:xfrm>
        </p:spPr>
        <p:txBody>
          <a:bodyPr>
            <a:noAutofit/>
          </a:bodyPr>
          <a:lstStyle/>
          <a:p>
            <a:r>
              <a:rPr lang="en-US" sz="5400" b="1" dirty="0"/>
              <a:t>Deletion Operation</a:t>
            </a:r>
            <a:endParaRPr lang="en-IN" sz="54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23362233"/>
              </p:ext>
            </p:extLst>
          </p:nvPr>
        </p:nvGraphicFramePr>
        <p:xfrm>
          <a:off x="384412" y="1355500"/>
          <a:ext cx="11543731" cy="4830374"/>
        </p:xfrm>
        <a:graphic>
          <a:graphicData uri="http://schemas.openxmlformats.org/drawingml/2006/table">
            <a:tbl>
              <a:tblPr firstRow="1" bandRow="1">
                <a:tableStyleId>{5C22544A-7EE6-4342-B048-85BDC9FD1C3A}</a:tableStyleId>
              </a:tblPr>
              <a:tblGrid>
                <a:gridCol w="669054">
                  <a:extLst>
                    <a:ext uri="{9D8B030D-6E8A-4147-A177-3AD203B41FA5}">
                      <a16:colId xmlns:a16="http://schemas.microsoft.com/office/drawing/2014/main" val="20000"/>
                    </a:ext>
                  </a:extLst>
                </a:gridCol>
                <a:gridCol w="2631889">
                  <a:extLst>
                    <a:ext uri="{9D8B030D-6E8A-4147-A177-3AD203B41FA5}">
                      <a16:colId xmlns:a16="http://schemas.microsoft.com/office/drawing/2014/main" val="20001"/>
                    </a:ext>
                  </a:extLst>
                </a:gridCol>
                <a:gridCol w="616358">
                  <a:extLst>
                    <a:ext uri="{9D8B030D-6E8A-4147-A177-3AD203B41FA5}">
                      <a16:colId xmlns:a16="http://schemas.microsoft.com/office/drawing/2014/main" val="20002"/>
                    </a:ext>
                  </a:extLst>
                </a:gridCol>
                <a:gridCol w="1876469">
                  <a:extLst>
                    <a:ext uri="{9D8B030D-6E8A-4147-A177-3AD203B41FA5}">
                      <a16:colId xmlns:a16="http://schemas.microsoft.com/office/drawing/2014/main" val="20003"/>
                    </a:ext>
                  </a:extLst>
                </a:gridCol>
                <a:gridCol w="575268">
                  <a:extLst>
                    <a:ext uri="{9D8B030D-6E8A-4147-A177-3AD203B41FA5}">
                      <a16:colId xmlns:a16="http://schemas.microsoft.com/office/drawing/2014/main" val="20004"/>
                    </a:ext>
                  </a:extLst>
                </a:gridCol>
                <a:gridCol w="1876468">
                  <a:extLst>
                    <a:ext uri="{9D8B030D-6E8A-4147-A177-3AD203B41FA5}">
                      <a16:colId xmlns:a16="http://schemas.microsoft.com/office/drawing/2014/main" val="20005"/>
                    </a:ext>
                  </a:extLst>
                </a:gridCol>
                <a:gridCol w="602662">
                  <a:extLst>
                    <a:ext uri="{9D8B030D-6E8A-4147-A177-3AD203B41FA5}">
                      <a16:colId xmlns:a16="http://schemas.microsoft.com/office/drawing/2014/main" val="20006"/>
                    </a:ext>
                  </a:extLst>
                </a:gridCol>
                <a:gridCol w="2081414">
                  <a:extLst>
                    <a:ext uri="{9D8B030D-6E8A-4147-A177-3AD203B41FA5}">
                      <a16:colId xmlns:a16="http://schemas.microsoft.com/office/drawing/2014/main" val="20007"/>
                    </a:ext>
                  </a:extLst>
                </a:gridCol>
                <a:gridCol w="614149">
                  <a:extLst>
                    <a:ext uri="{9D8B030D-6E8A-4147-A177-3AD203B41FA5}">
                      <a16:colId xmlns:a16="http://schemas.microsoft.com/office/drawing/2014/main" val="20008"/>
                    </a:ext>
                  </a:extLst>
                </a:gridCol>
              </a:tblGrid>
              <a:tr h="475919">
                <a:tc>
                  <a:txBody>
                    <a:bodyPr/>
                    <a:lstStyle/>
                    <a:p>
                      <a:pPr algn="ctr">
                        <a:lnSpc>
                          <a:spcPct val="90000"/>
                        </a:lnSpc>
                      </a:pPr>
                      <a:r>
                        <a:rPr lang="en-US" sz="2800" b="1" dirty="0">
                          <a:solidFill>
                            <a:schemeClr val="tx1"/>
                          </a:solidFill>
                        </a:rPr>
                        <a:t>32</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11">
                  <a:txBody>
                    <a:bodyPr/>
                    <a:lstStyle/>
                    <a:p>
                      <a:pPr algn="ctr">
                        <a:lnSpc>
                          <a:spcPct val="90000"/>
                        </a:lnSpc>
                      </a:pPr>
                      <a:endParaRPr lang="en-US" sz="1400" b="1" dirty="0">
                        <a:solidFill>
                          <a:schemeClr val="tx1"/>
                        </a:solidFill>
                      </a:endParaRPr>
                    </a:p>
                    <a:p>
                      <a:pPr algn="ctr">
                        <a:lnSpc>
                          <a:spcPct val="90000"/>
                        </a:lnSpc>
                      </a:pPr>
                      <a:r>
                        <a:rPr lang="en-US" sz="2800" b="1" dirty="0">
                          <a:solidFill>
                            <a:schemeClr val="tx1"/>
                          </a:solidFill>
                        </a:rPr>
                        <a:t>Assume that we want to  delete </a:t>
                      </a:r>
                      <a:r>
                        <a:rPr lang="en-US" sz="3200" b="1" dirty="0">
                          <a:solidFill>
                            <a:schemeClr val="tx1"/>
                          </a:solidFill>
                        </a:rPr>
                        <a:t>the</a:t>
                      </a:r>
                      <a:r>
                        <a:rPr lang="en-US" sz="2800" b="1" dirty="0">
                          <a:solidFill>
                            <a:schemeClr val="tx1"/>
                          </a:solidFill>
                        </a:rPr>
                        <a:t> element 24 at position 2;</a:t>
                      </a:r>
                    </a:p>
                    <a:p>
                      <a:pPr algn="ctr">
                        <a:lnSpc>
                          <a:spcPct val="90000"/>
                        </a:lnSpc>
                      </a:pPr>
                      <a:r>
                        <a:rPr lang="en-US" sz="2800" b="1" dirty="0">
                          <a:solidFill>
                            <a:schemeClr val="tx1"/>
                          </a:solidFill>
                        </a:rPr>
                        <a:t>First move</a:t>
                      </a:r>
                      <a:r>
                        <a:rPr lang="en-US" sz="2800" b="1" baseline="0" dirty="0">
                          <a:solidFill>
                            <a:schemeClr val="tx1"/>
                          </a:solidFill>
                        </a:rPr>
                        <a:t> 59 to previous position, the array becomes</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90000"/>
                        </a:lnSpc>
                      </a:pPr>
                      <a:r>
                        <a:rPr lang="en-US" sz="2800" b="1" dirty="0">
                          <a:solidFill>
                            <a:schemeClr val="tx1"/>
                          </a:solidFill>
                        </a:rPr>
                        <a:t>32</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11">
                  <a:txBody>
                    <a:bodyPr/>
                    <a:lstStyle/>
                    <a:p>
                      <a:pPr algn="ctr">
                        <a:lnSpc>
                          <a:spcPct val="90000"/>
                        </a:lnSpc>
                      </a:pPr>
                      <a:endParaRPr lang="en-US" sz="2800" b="1" dirty="0">
                        <a:solidFill>
                          <a:schemeClr val="tx1"/>
                        </a:solidFill>
                      </a:endParaRPr>
                    </a:p>
                    <a:p>
                      <a:pPr algn="ctr">
                        <a:lnSpc>
                          <a:spcPct val="90000"/>
                        </a:lnSpc>
                      </a:pPr>
                      <a:r>
                        <a:rPr lang="en-US" sz="2800" b="1" dirty="0">
                          <a:solidFill>
                            <a:schemeClr val="tx1"/>
                          </a:solidFill>
                        </a:rPr>
                        <a:t>After moving the value 13 to previous position, the array becomes</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90000"/>
                        </a:lnSpc>
                      </a:pPr>
                      <a:r>
                        <a:rPr lang="en-US" sz="2800" b="1" dirty="0">
                          <a:solidFill>
                            <a:schemeClr val="tx1"/>
                          </a:solidFill>
                        </a:rPr>
                        <a:t>32</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11">
                  <a:txBody>
                    <a:bodyPr/>
                    <a:lstStyle/>
                    <a:p>
                      <a:pPr algn="ctr">
                        <a:lnSpc>
                          <a:spcPct val="90000"/>
                        </a:lnSpc>
                      </a:pPr>
                      <a:endParaRPr lang="en-US" sz="2800" b="1" dirty="0">
                        <a:solidFill>
                          <a:schemeClr val="tx1"/>
                        </a:solidFill>
                      </a:endParaRPr>
                    </a:p>
                    <a:p>
                      <a:pPr marL="0" marR="0" indent="0" algn="ctr" defTabSz="914400" rtl="0" eaLnBrk="1" fontAlgn="auto" latinLnBrk="0" hangingPunct="1">
                        <a:lnSpc>
                          <a:spcPct val="90000"/>
                        </a:lnSpc>
                        <a:spcBef>
                          <a:spcPts val="0"/>
                        </a:spcBef>
                        <a:spcAft>
                          <a:spcPts val="0"/>
                        </a:spcAft>
                        <a:buClrTx/>
                        <a:buSzTx/>
                        <a:buFontTx/>
                        <a:buNone/>
                        <a:tabLst/>
                        <a:defRPr/>
                      </a:pPr>
                      <a:r>
                        <a:rPr lang="en-US" sz="2800" b="1" dirty="0">
                          <a:solidFill>
                            <a:schemeClr val="tx1"/>
                          </a:solidFill>
                        </a:rPr>
                        <a:t>After moving the value 37 to next position, the array becomes</a:t>
                      </a:r>
                      <a:endParaRPr lang="en-IN" sz="2800" b="1" dirty="0">
                        <a:solidFill>
                          <a:schemeClr val="tx1"/>
                        </a:solidFill>
                      </a:endParaRPr>
                    </a:p>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algn="ctr" defTabSz="914400" rtl="0" eaLnBrk="1" latinLnBrk="0" hangingPunct="1">
                        <a:lnSpc>
                          <a:spcPct val="90000"/>
                        </a:lnSpc>
                      </a:pPr>
                      <a:r>
                        <a:rPr lang="en-US" sz="2800" b="1" kern="1200" dirty="0">
                          <a:solidFill>
                            <a:schemeClr val="tx1"/>
                          </a:solidFill>
                          <a:latin typeface="+mn-lt"/>
                          <a:ea typeface="+mn-ea"/>
                          <a:cs typeface="+mn-cs"/>
                        </a:rPr>
                        <a:t>32</a:t>
                      </a:r>
                      <a:endParaRPr lang="en-IN" sz="2800" b="1" kern="1200" dirty="0">
                        <a:solidFill>
                          <a:schemeClr val="tx1"/>
                        </a:solidFill>
                        <a:latin typeface="+mn-lt"/>
                        <a:ea typeface="+mn-ea"/>
                        <a:cs typeface="+mn-cs"/>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11">
                  <a:txBody>
                    <a:bodyPr/>
                    <a:lstStyle/>
                    <a:p>
                      <a:pPr algn="ctr">
                        <a:lnSpc>
                          <a:spcPct val="90000"/>
                        </a:lnSpc>
                      </a:pPr>
                      <a:endParaRPr lang="en-US" sz="2800" b="1" dirty="0">
                        <a:solidFill>
                          <a:schemeClr val="tx1"/>
                        </a:solidFill>
                      </a:endParaRPr>
                    </a:p>
                    <a:p>
                      <a:pPr algn="ctr">
                        <a:lnSpc>
                          <a:spcPct val="90000"/>
                        </a:lnSpc>
                      </a:pPr>
                      <a:r>
                        <a:rPr lang="en-US" sz="2600" b="1" dirty="0">
                          <a:solidFill>
                            <a:schemeClr val="tx1"/>
                          </a:solidFill>
                        </a:rPr>
                        <a:t>After decrementing</a:t>
                      </a:r>
                      <a:r>
                        <a:rPr lang="en-US" sz="2600" b="1" baseline="0" dirty="0">
                          <a:solidFill>
                            <a:schemeClr val="tx1"/>
                          </a:solidFill>
                        </a:rPr>
                        <a:t> the value of n</a:t>
                      </a:r>
                    </a:p>
                    <a:p>
                      <a:pPr algn="ctr">
                        <a:lnSpc>
                          <a:spcPct val="90000"/>
                        </a:lnSpc>
                      </a:pPr>
                      <a:r>
                        <a:rPr lang="en-US" sz="2600" b="1" baseline="0" dirty="0">
                          <a:solidFill>
                            <a:schemeClr val="tx1"/>
                          </a:solidFill>
                        </a:rPr>
                        <a:t> (that is n--), the array becomes</a:t>
                      </a:r>
                      <a:endParaRPr lang="en-IN" sz="26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algn="ctr" defTabSz="914400" rtl="0" eaLnBrk="1" latinLnBrk="0" hangingPunct="1">
                        <a:lnSpc>
                          <a:spcPct val="90000"/>
                        </a:lnSpc>
                      </a:pPr>
                      <a:r>
                        <a:rPr lang="en-US" sz="2800" b="1" kern="1200" dirty="0">
                          <a:solidFill>
                            <a:schemeClr val="tx1"/>
                          </a:solidFill>
                          <a:latin typeface="+mn-lt"/>
                          <a:ea typeface="+mn-ea"/>
                          <a:cs typeface="+mn-cs"/>
                        </a:rPr>
                        <a:t>32</a:t>
                      </a:r>
                      <a:endParaRPr lang="en-IN" sz="2800" b="1" kern="1200" dirty="0">
                        <a:solidFill>
                          <a:schemeClr val="tx1"/>
                        </a:solidFill>
                        <a:latin typeface="+mn-lt"/>
                        <a:ea typeface="+mn-ea"/>
                        <a:cs typeface="+mn-cs"/>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71184">
                <a:tc rowSpan="2">
                  <a:txBody>
                    <a:bodyPr/>
                    <a:lstStyle/>
                    <a:p>
                      <a:pPr algn="ctr">
                        <a:lnSpc>
                          <a:spcPct val="90000"/>
                        </a:lnSpc>
                      </a:pPr>
                      <a:r>
                        <a:rPr lang="en-US" sz="2800" b="1" dirty="0">
                          <a:solidFill>
                            <a:schemeClr val="tx1"/>
                          </a:solidFill>
                        </a:rPr>
                        <a:t>48</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IN"/>
                    </a:p>
                  </a:txBody>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75919">
                <a:tc vMerge="1">
                  <a:txBody>
                    <a:bodyPr/>
                    <a:lstStyle/>
                    <a:p>
                      <a:endParaRPr lang="en-IN"/>
                    </a:p>
                  </a:txBody>
                  <a:tcPr/>
                </a:tc>
                <a:tc vMerge="1">
                  <a:txBody>
                    <a:bodyPr/>
                    <a:lstStyle/>
                    <a:p>
                      <a:endParaRPr lang="en-IN"/>
                    </a:p>
                  </a:txBody>
                  <a:tcPr/>
                </a:tc>
                <a:tc>
                  <a:txBody>
                    <a:bodyPr/>
                    <a:lstStyle/>
                    <a:p>
                      <a:pPr algn="ctr">
                        <a:lnSpc>
                          <a:spcPct val="90000"/>
                        </a:lnSpc>
                      </a:pPr>
                      <a:r>
                        <a:rPr lang="en-US" sz="2800" b="1" dirty="0">
                          <a:solidFill>
                            <a:schemeClr val="tx1"/>
                          </a:solidFill>
                        </a:rPr>
                        <a:t>48</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IN" dirty="0"/>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pPr>
                      <a:r>
                        <a:rPr lang="en-US" sz="2800" b="1" kern="1200" dirty="0">
                          <a:solidFill>
                            <a:schemeClr val="tx1"/>
                          </a:solidFill>
                          <a:latin typeface="+mn-lt"/>
                          <a:ea typeface="+mn-ea"/>
                          <a:cs typeface="+mn-cs"/>
                        </a:rPr>
                        <a:t>48</a:t>
                      </a:r>
                      <a:endParaRPr lang="en-IN" sz="2800" b="1" kern="1200" dirty="0">
                        <a:solidFill>
                          <a:schemeClr val="tx1"/>
                        </a:solidFill>
                        <a:latin typeface="+mn-lt"/>
                        <a:ea typeface="+mn-ea"/>
                        <a:cs typeface="+mn-cs"/>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IN" dirty="0"/>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pPr>
                      <a:r>
                        <a:rPr lang="en-US" sz="2800" b="1" kern="1200" dirty="0">
                          <a:solidFill>
                            <a:schemeClr val="tx1"/>
                          </a:solidFill>
                          <a:latin typeface="+mn-lt"/>
                          <a:ea typeface="+mn-ea"/>
                          <a:cs typeface="+mn-cs"/>
                        </a:rPr>
                        <a:t>48</a:t>
                      </a:r>
                      <a:endParaRPr lang="en-IN" sz="2800" b="1" kern="1200" dirty="0">
                        <a:solidFill>
                          <a:schemeClr val="tx1"/>
                        </a:solidFill>
                        <a:latin typeface="+mn-lt"/>
                        <a:ea typeface="+mn-ea"/>
                        <a:cs typeface="+mn-cs"/>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IN" dirty="0"/>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pPr>
                      <a:r>
                        <a:rPr lang="en-US" sz="2800" b="1" kern="1200" dirty="0">
                          <a:solidFill>
                            <a:schemeClr val="tx1"/>
                          </a:solidFill>
                          <a:latin typeface="+mn-lt"/>
                          <a:ea typeface="+mn-ea"/>
                          <a:cs typeface="+mn-cs"/>
                        </a:rPr>
                        <a:t>48</a:t>
                      </a:r>
                      <a:endParaRPr lang="en-IN" sz="2800" b="1" kern="1200" dirty="0">
                        <a:solidFill>
                          <a:schemeClr val="tx1"/>
                        </a:solidFill>
                        <a:latin typeface="+mn-lt"/>
                        <a:ea typeface="+mn-ea"/>
                        <a:cs typeface="+mn-cs"/>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75919">
                <a:tc>
                  <a:txBody>
                    <a:bodyPr/>
                    <a:lstStyle/>
                    <a:p>
                      <a:pPr algn="ctr">
                        <a:lnSpc>
                          <a:spcPct val="90000"/>
                        </a:lnSpc>
                      </a:pPr>
                      <a:r>
                        <a:rPr lang="en-US" sz="2800" b="1" dirty="0">
                          <a:solidFill>
                            <a:schemeClr val="tx1"/>
                          </a:solidFill>
                        </a:rPr>
                        <a:t>24</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2800" b="1" dirty="0">
                          <a:solidFill>
                            <a:schemeClr val="tx1"/>
                          </a:solidFill>
                        </a:rPr>
                        <a:t>59</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pPr>
                      <a:r>
                        <a:rPr lang="en-US" sz="2800" b="1" kern="1200" dirty="0">
                          <a:solidFill>
                            <a:schemeClr val="tx1"/>
                          </a:solidFill>
                          <a:latin typeface="+mn-lt"/>
                          <a:ea typeface="+mn-ea"/>
                          <a:cs typeface="+mn-cs"/>
                        </a:rPr>
                        <a:t>59</a:t>
                      </a:r>
                      <a:endParaRPr lang="en-IN" sz="2800" b="1" kern="1200" dirty="0">
                        <a:solidFill>
                          <a:schemeClr val="tx1"/>
                        </a:solidFill>
                        <a:latin typeface="+mn-lt"/>
                        <a:ea typeface="+mn-ea"/>
                        <a:cs typeface="+mn-cs"/>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2800" b="1" dirty="0">
                          <a:solidFill>
                            <a:schemeClr val="tx1"/>
                          </a:solidFill>
                        </a:rPr>
                        <a:t>59</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2800" b="1" dirty="0">
                          <a:solidFill>
                            <a:schemeClr val="tx1"/>
                          </a:solidFill>
                        </a:rPr>
                        <a:t>59</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75919">
                <a:tc>
                  <a:txBody>
                    <a:bodyPr/>
                    <a:lstStyle/>
                    <a:p>
                      <a:pPr algn="ctr">
                        <a:lnSpc>
                          <a:spcPct val="90000"/>
                        </a:lnSpc>
                      </a:pPr>
                      <a:r>
                        <a:rPr lang="en-US" sz="2800" b="1" dirty="0">
                          <a:solidFill>
                            <a:schemeClr val="tx1"/>
                          </a:solidFill>
                        </a:rPr>
                        <a:t>59</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2800" b="1" dirty="0">
                          <a:solidFill>
                            <a:schemeClr val="tx1"/>
                          </a:solidFill>
                        </a:rPr>
                        <a:t>59</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pPr>
                      <a:r>
                        <a:rPr lang="en-US" sz="2800" b="1" kern="1200" dirty="0">
                          <a:solidFill>
                            <a:schemeClr val="tx1"/>
                          </a:solidFill>
                          <a:latin typeface="+mn-lt"/>
                          <a:ea typeface="+mn-ea"/>
                          <a:cs typeface="+mn-cs"/>
                        </a:rPr>
                        <a:t>13</a:t>
                      </a:r>
                      <a:endParaRPr lang="en-IN" sz="2800" b="1" kern="1200" dirty="0">
                        <a:solidFill>
                          <a:schemeClr val="tx1"/>
                        </a:solidFill>
                        <a:latin typeface="+mn-lt"/>
                        <a:ea typeface="+mn-ea"/>
                        <a:cs typeface="+mn-cs"/>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2800" b="1" dirty="0">
                          <a:solidFill>
                            <a:schemeClr val="tx1"/>
                          </a:solidFill>
                        </a:rPr>
                        <a:t>13</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2800" b="1" dirty="0">
                          <a:solidFill>
                            <a:schemeClr val="tx1"/>
                          </a:solidFill>
                        </a:rPr>
                        <a:t>13</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75919">
                <a:tc>
                  <a:txBody>
                    <a:bodyPr/>
                    <a:lstStyle/>
                    <a:p>
                      <a:pPr algn="ctr">
                        <a:lnSpc>
                          <a:spcPct val="90000"/>
                        </a:lnSpc>
                      </a:pPr>
                      <a:r>
                        <a:rPr lang="en-US" sz="2800" b="1" dirty="0">
                          <a:solidFill>
                            <a:schemeClr val="tx1"/>
                          </a:solidFill>
                        </a:rPr>
                        <a:t>13</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2800" b="1" dirty="0">
                          <a:solidFill>
                            <a:schemeClr val="tx1"/>
                          </a:solidFill>
                        </a:rPr>
                        <a:t>13</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pPr>
                      <a:r>
                        <a:rPr lang="en-US" sz="2800" b="1" kern="1200" dirty="0">
                          <a:solidFill>
                            <a:schemeClr val="tx1"/>
                          </a:solidFill>
                          <a:latin typeface="+mn-lt"/>
                          <a:ea typeface="+mn-ea"/>
                          <a:cs typeface="+mn-cs"/>
                        </a:rPr>
                        <a:t>13</a:t>
                      </a:r>
                      <a:endParaRPr lang="en-IN" sz="2800" b="1" kern="1200" dirty="0">
                        <a:solidFill>
                          <a:schemeClr val="tx1"/>
                        </a:solidFill>
                        <a:latin typeface="+mn-lt"/>
                        <a:ea typeface="+mn-ea"/>
                        <a:cs typeface="+mn-cs"/>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2800" b="1" dirty="0">
                          <a:solidFill>
                            <a:schemeClr val="tx1"/>
                          </a:solidFill>
                        </a:rPr>
                        <a:t>37</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2800" b="1" dirty="0">
                          <a:solidFill>
                            <a:schemeClr val="tx1"/>
                          </a:solidFill>
                        </a:rPr>
                        <a:t>37</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75919">
                <a:tc>
                  <a:txBody>
                    <a:bodyPr/>
                    <a:lstStyle/>
                    <a:p>
                      <a:pPr algn="ctr">
                        <a:lnSpc>
                          <a:spcPct val="90000"/>
                        </a:lnSpc>
                      </a:pPr>
                      <a:r>
                        <a:rPr lang="en-US" sz="2800" b="1" dirty="0">
                          <a:solidFill>
                            <a:schemeClr val="tx1"/>
                          </a:solidFill>
                        </a:rPr>
                        <a:t>37</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2800" b="1" dirty="0">
                          <a:solidFill>
                            <a:schemeClr val="tx1"/>
                          </a:solidFill>
                        </a:rPr>
                        <a:t>37</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pPr>
                      <a:r>
                        <a:rPr lang="en-US" sz="2800" b="1" kern="1200" dirty="0">
                          <a:solidFill>
                            <a:schemeClr val="tx1"/>
                          </a:solidFill>
                          <a:latin typeface="+mn-lt"/>
                          <a:ea typeface="+mn-ea"/>
                          <a:cs typeface="+mn-cs"/>
                        </a:rPr>
                        <a:t>37</a:t>
                      </a:r>
                      <a:endParaRPr lang="en-IN" sz="2800" b="1" kern="1200" dirty="0">
                        <a:solidFill>
                          <a:schemeClr val="tx1"/>
                        </a:solidFill>
                        <a:latin typeface="+mn-lt"/>
                        <a:ea typeface="+mn-ea"/>
                        <a:cs typeface="+mn-cs"/>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pPr>
                      <a:r>
                        <a:rPr lang="en-US" sz="2800" b="1" kern="1200" dirty="0">
                          <a:solidFill>
                            <a:schemeClr val="tx1"/>
                          </a:solidFill>
                          <a:latin typeface="+mn-lt"/>
                          <a:ea typeface="+mn-ea"/>
                          <a:cs typeface="+mn-cs"/>
                        </a:rPr>
                        <a:t>37</a:t>
                      </a:r>
                      <a:endParaRPr lang="en-IN" sz="2800" b="1" kern="1200" dirty="0">
                        <a:solidFill>
                          <a:schemeClr val="tx1"/>
                        </a:solidFill>
                        <a:latin typeface="+mn-lt"/>
                        <a:ea typeface="+mn-ea"/>
                        <a:cs typeface="+mn-cs"/>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75919">
                <a:tc>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pPr>
                      <a:endParaRPr lang="en-IN" sz="2800" b="1" kern="1200" dirty="0">
                        <a:solidFill>
                          <a:schemeClr val="tx1"/>
                        </a:solidFill>
                        <a:latin typeface="+mn-lt"/>
                        <a:ea typeface="+mn-ea"/>
                        <a:cs typeface="+mn-cs"/>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475919">
                <a:tc>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pPr>
                      <a:endParaRPr lang="en-IN" sz="2800" b="1" kern="1200" dirty="0">
                        <a:solidFill>
                          <a:schemeClr val="tx1"/>
                        </a:solidFill>
                        <a:latin typeface="+mn-lt"/>
                        <a:ea typeface="+mn-ea"/>
                        <a:cs typeface="+mn-cs"/>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475919">
                <a:tc>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pPr>
                      <a:endParaRPr lang="en-IN" sz="2800" b="1" kern="1200" dirty="0">
                        <a:solidFill>
                          <a:schemeClr val="tx1"/>
                        </a:solidFill>
                        <a:latin typeface="+mn-lt"/>
                        <a:ea typeface="+mn-ea"/>
                        <a:cs typeface="+mn-cs"/>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475919">
                <a:tc>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pPr>
                      <a:endParaRPr lang="en-IN" sz="2800" b="1" kern="1200" dirty="0">
                        <a:solidFill>
                          <a:schemeClr val="tx1"/>
                        </a:solidFill>
                        <a:latin typeface="+mn-lt"/>
                        <a:ea typeface="+mn-ea"/>
                        <a:cs typeface="+mn-cs"/>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sp>
        <p:nvSpPr>
          <p:cNvPr id="4" name="Date Placeholder 3"/>
          <p:cNvSpPr>
            <a:spLocks noGrp="1"/>
          </p:cNvSpPr>
          <p:nvPr>
            <p:ph type="dt" sz="half" idx="10"/>
          </p:nvPr>
        </p:nvSpPr>
        <p:spPr>
          <a:xfrm>
            <a:off x="838200" y="6368073"/>
            <a:ext cx="2743200" cy="365125"/>
          </a:xfrm>
        </p:spPr>
        <p:txBody>
          <a:bodyPr/>
          <a:lstStyle/>
          <a:p>
            <a:fld id="{739223EE-A320-4463-A8F5-D34CAF3CB816}"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105</a:t>
            </a:fld>
            <a:endParaRPr lang="en-IN"/>
          </a:p>
        </p:txBody>
      </p:sp>
      <p:sp>
        <p:nvSpPr>
          <p:cNvPr id="8" name="Content Placeholder 10"/>
          <p:cNvSpPr txBox="1">
            <a:spLocks/>
          </p:cNvSpPr>
          <p:nvPr/>
        </p:nvSpPr>
        <p:spPr>
          <a:xfrm>
            <a:off x="295703" y="818865"/>
            <a:ext cx="11682480" cy="5366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3200" dirty="0"/>
              <a:t>Let initial number of elements in the array is 6 as shown below: </a:t>
            </a:r>
          </a:p>
        </p:txBody>
      </p:sp>
    </p:spTree>
    <p:extLst>
      <p:ext uri="{BB962C8B-B14F-4D97-AF65-F5344CB8AC3E}">
        <p14:creationId xmlns:p14="http://schemas.microsoft.com/office/powerpoint/2010/main" val="174363641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719" y="92170"/>
            <a:ext cx="11764371" cy="999651"/>
          </a:xfrm>
        </p:spPr>
        <p:txBody>
          <a:bodyPr>
            <a:noAutofit/>
          </a:bodyPr>
          <a:lstStyle/>
          <a:p>
            <a:r>
              <a:rPr lang="en-IN" sz="5400" b="1" dirty="0"/>
              <a:t>Array Operations: Sorting:</a:t>
            </a:r>
            <a:r>
              <a:rPr lang="en-IN" sz="5400" dirty="0"/>
              <a:t> Bubble Sort:</a:t>
            </a:r>
          </a:p>
        </p:txBody>
      </p:sp>
      <p:sp>
        <p:nvSpPr>
          <p:cNvPr id="3" name="Content Placeholder 2"/>
          <p:cNvSpPr>
            <a:spLocks noGrp="1"/>
          </p:cNvSpPr>
          <p:nvPr>
            <p:ph idx="1"/>
          </p:nvPr>
        </p:nvSpPr>
        <p:spPr>
          <a:xfrm>
            <a:off x="363940" y="974917"/>
            <a:ext cx="11464120" cy="628695"/>
          </a:xfrm>
        </p:spPr>
        <p:txBody>
          <a:bodyPr>
            <a:noAutofit/>
          </a:bodyPr>
          <a:lstStyle/>
          <a:p>
            <a:pPr algn="just"/>
            <a:r>
              <a:rPr lang="en-US" dirty="0"/>
              <a:t>Assume that the initial array contains the Seven elements as shown below:</a:t>
            </a:r>
            <a:endParaRPr lang="en-IN" dirty="0"/>
          </a:p>
        </p:txBody>
      </p:sp>
      <p:sp>
        <p:nvSpPr>
          <p:cNvPr id="4" name="Date Placeholder 3"/>
          <p:cNvSpPr>
            <a:spLocks noGrp="1"/>
          </p:cNvSpPr>
          <p:nvPr>
            <p:ph type="dt" sz="half" idx="10"/>
          </p:nvPr>
        </p:nvSpPr>
        <p:spPr/>
        <p:txBody>
          <a:bodyPr/>
          <a:lstStyle/>
          <a:p>
            <a:fld id="{6D39918D-D2BE-4EE7-84DA-BC8B758C5939}"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106</a:t>
            </a:fld>
            <a:endParaRPr lang="en-IN"/>
          </a:p>
        </p:txBody>
      </p:sp>
      <p:graphicFrame>
        <p:nvGraphicFramePr>
          <p:cNvPr id="7" name="Table 6"/>
          <p:cNvGraphicFramePr>
            <a:graphicFrameLocks noGrp="1"/>
          </p:cNvGraphicFramePr>
          <p:nvPr>
            <p:extLst>
              <p:ext uri="{D42A27DB-BD31-4B8C-83A1-F6EECF244321}">
                <p14:modId xmlns:p14="http://schemas.microsoft.com/office/powerpoint/2010/main" val="100471623"/>
              </p:ext>
            </p:extLst>
          </p:nvPr>
        </p:nvGraphicFramePr>
        <p:xfrm>
          <a:off x="223410" y="1540391"/>
          <a:ext cx="11726988" cy="47091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72985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70612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627797">
                  <a:extLst>
                    <a:ext uri="{9D8B030D-6E8A-4147-A177-3AD203B41FA5}">
                      <a16:colId xmlns:a16="http://schemas.microsoft.com/office/drawing/2014/main" val="20005"/>
                    </a:ext>
                  </a:extLst>
                </a:gridCol>
                <a:gridCol w="232012">
                  <a:extLst>
                    <a:ext uri="{9D8B030D-6E8A-4147-A177-3AD203B41FA5}">
                      <a16:colId xmlns:a16="http://schemas.microsoft.com/office/drawing/2014/main" val="20006"/>
                    </a:ext>
                  </a:extLst>
                </a:gridCol>
                <a:gridCol w="655093">
                  <a:extLst>
                    <a:ext uri="{9D8B030D-6E8A-4147-A177-3AD203B41FA5}">
                      <a16:colId xmlns:a16="http://schemas.microsoft.com/office/drawing/2014/main" val="20007"/>
                    </a:ext>
                  </a:extLst>
                </a:gridCol>
                <a:gridCol w="218364">
                  <a:extLst>
                    <a:ext uri="{9D8B030D-6E8A-4147-A177-3AD203B41FA5}">
                      <a16:colId xmlns:a16="http://schemas.microsoft.com/office/drawing/2014/main" val="20008"/>
                    </a:ext>
                  </a:extLst>
                </a:gridCol>
                <a:gridCol w="596938">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651529">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696036">
                  <a:extLst>
                    <a:ext uri="{9D8B030D-6E8A-4147-A177-3AD203B41FA5}">
                      <a16:colId xmlns:a16="http://schemas.microsoft.com/office/drawing/2014/main" val="20013"/>
                    </a:ext>
                  </a:extLst>
                </a:gridCol>
                <a:gridCol w="232011">
                  <a:extLst>
                    <a:ext uri="{9D8B030D-6E8A-4147-A177-3AD203B41FA5}">
                      <a16:colId xmlns:a16="http://schemas.microsoft.com/office/drawing/2014/main" val="20014"/>
                    </a:ext>
                  </a:extLst>
                </a:gridCol>
                <a:gridCol w="218365">
                  <a:extLst>
                    <a:ext uri="{9D8B030D-6E8A-4147-A177-3AD203B41FA5}">
                      <a16:colId xmlns:a16="http://schemas.microsoft.com/office/drawing/2014/main" val="20015"/>
                    </a:ext>
                  </a:extLst>
                </a:gridCol>
                <a:gridCol w="614149">
                  <a:extLst>
                    <a:ext uri="{9D8B030D-6E8A-4147-A177-3AD203B41FA5}">
                      <a16:colId xmlns:a16="http://schemas.microsoft.com/office/drawing/2014/main" val="20016"/>
                    </a:ext>
                  </a:extLst>
                </a:gridCol>
                <a:gridCol w="245660">
                  <a:extLst>
                    <a:ext uri="{9D8B030D-6E8A-4147-A177-3AD203B41FA5}">
                      <a16:colId xmlns:a16="http://schemas.microsoft.com/office/drawing/2014/main" val="20017"/>
                    </a:ext>
                  </a:extLst>
                </a:gridCol>
                <a:gridCol w="678824">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624234">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651529">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596521">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669156">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tblGrid>
              <a:tr h="289560">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571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9560">
                <a:tc>
                  <a:txBody>
                    <a:bodyPr/>
                    <a:lstStyle/>
                    <a:p>
                      <a:endParaRPr lang="en-IN"/>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1" dirty="0">
                          <a:solidFill>
                            <a:schemeClr val="tx1"/>
                          </a:solidFill>
                        </a:rPr>
                        <a:t>58</a:t>
                      </a:r>
                      <a:endParaRPr lang="en-IN" sz="3200" b="1"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42</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42</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42</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42</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42</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42</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571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1" dirty="0">
                          <a:solidFill>
                            <a:schemeClr val="tx1"/>
                          </a:solidFill>
                        </a:rPr>
                        <a:t>42</a:t>
                      </a:r>
                      <a:endParaRPr lang="en-IN" sz="3200" b="1"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42</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42</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42</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42</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42</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en-IN"/>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1" dirty="0">
                          <a:solidFill>
                            <a:schemeClr val="tx1"/>
                          </a:solidFill>
                        </a:rPr>
                        <a:t>42</a:t>
                      </a:r>
                      <a:endParaRPr lang="en-IN" sz="3200" b="1"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IN" sz="3200" b="1"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1" dirty="0">
                          <a:solidFill>
                            <a:schemeClr val="tx1"/>
                          </a:solidFill>
                        </a:rPr>
                        <a:t>58</a:t>
                      </a:r>
                      <a:endParaRPr lang="en-IN" sz="3200" b="1"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58</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58</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58</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58</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58</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571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1" dirty="0">
                          <a:solidFill>
                            <a:schemeClr val="tx1"/>
                          </a:solidFill>
                        </a:rPr>
                        <a:t>58</a:t>
                      </a:r>
                      <a:endParaRPr lang="en-IN" sz="3200" b="1"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58</a:t>
                      </a:r>
                      <a:endParaRPr lang="en-IN" sz="32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58</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58</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58</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58</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en-IN"/>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61</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IN" sz="3200" b="1"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1" dirty="0">
                          <a:solidFill>
                            <a:schemeClr val="tx1"/>
                          </a:solidFill>
                        </a:rPr>
                        <a:t>61</a:t>
                      </a:r>
                      <a:endParaRPr lang="en-IN" sz="3200" b="1"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61</a:t>
                      </a:r>
                      <a:endParaRPr lang="en-IN" sz="32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61</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61</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61</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61</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571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61</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61</a:t>
                      </a:r>
                      <a:endParaRPr lang="en-IN" sz="32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61</a:t>
                      </a:r>
                      <a:endParaRPr lang="en-IN" sz="32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56</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56</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56</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endParaRPr lang="en-IN"/>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74</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74</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74</a:t>
                      </a:r>
                      <a:endParaRPr lang="en-IN" sz="32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1" dirty="0">
                          <a:solidFill>
                            <a:schemeClr val="tx1"/>
                          </a:solidFill>
                        </a:rPr>
                        <a:t>74</a:t>
                      </a:r>
                      <a:endParaRPr lang="en-IN" sz="3200" b="1"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56</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56</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56</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571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56</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56</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56</a:t>
                      </a:r>
                      <a:endParaRPr lang="en-IN" sz="32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61</a:t>
                      </a:r>
                      <a:endParaRPr lang="en-IN" sz="32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37</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37</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endParaRPr lang="en-IN"/>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26</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26</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26</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1" dirty="0">
                          <a:solidFill>
                            <a:schemeClr val="tx1"/>
                          </a:solidFill>
                        </a:rPr>
                        <a:t>56</a:t>
                      </a:r>
                      <a:endParaRPr lang="en-IN" sz="3200" b="1"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74</a:t>
                      </a:r>
                      <a:endParaRPr lang="en-IN" sz="32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37</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37</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571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37</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37</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37</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37</a:t>
                      </a:r>
                      <a:endParaRPr lang="en-IN" sz="32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13</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13</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endParaRPr lang="en-IN"/>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37</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37</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37</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37</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1" dirty="0">
                          <a:solidFill>
                            <a:schemeClr val="tx1"/>
                          </a:solidFill>
                        </a:rPr>
                        <a:t>37</a:t>
                      </a:r>
                      <a:endParaRPr lang="en-IN" sz="3200" b="1"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74</a:t>
                      </a:r>
                      <a:endParaRPr lang="en-IN" sz="32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13</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571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13</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13</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13</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13</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61</a:t>
                      </a:r>
                      <a:endParaRPr lang="en-IN" sz="32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61</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9560">
                <a:tc>
                  <a:txBody>
                    <a:bodyPr/>
                    <a:lstStyle/>
                    <a:p>
                      <a:endParaRPr lang="en-IN"/>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13</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13</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13</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13</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13</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13</a:t>
                      </a:r>
                      <a:endParaRPr lang="en-IN" sz="32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74</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74</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74</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74</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74</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74</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74</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956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sz="5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sz="5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sz="5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sz="5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sz="5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sz="5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en-IN" sz="5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en-IN" sz="500" b="1" kern="1200" dirty="0">
                        <a:solidFill>
                          <a:schemeClr val="tx1"/>
                        </a:solidFill>
                        <a:latin typeface="+mn-lt"/>
                        <a:ea typeface="+mn-ea"/>
                        <a:cs typeface="+mn-cs"/>
                      </a:endParaRPr>
                    </a:p>
                  </a:txBody>
                  <a:tcP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57150" cap="flat" cmpd="sng" algn="ctr">
                      <a:no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57150" cap="flat" cmpd="sng" algn="ctr">
                      <a:solidFill>
                        <a:schemeClr val="tx1"/>
                      </a:solid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en-IN" sz="500" b="0" kern="1200" dirty="0">
                        <a:solidFill>
                          <a:schemeClr val="tx1"/>
                        </a:solidFill>
                        <a:latin typeface="+mn-lt"/>
                        <a:ea typeface="+mn-ea"/>
                        <a:cs typeface="+mn-cs"/>
                      </a:endParaRPr>
                    </a:p>
                  </a:txBody>
                  <a:tcP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5715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en-IN" sz="500" b="0" kern="1200" dirty="0">
                        <a:solidFill>
                          <a:schemeClr val="tx1"/>
                        </a:solidFill>
                        <a:latin typeface="+mn-lt"/>
                        <a:ea typeface="+mn-ea"/>
                        <a:cs typeface="+mn-cs"/>
                      </a:endParaRPr>
                    </a:p>
                  </a:txBody>
                  <a:tcP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5715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en-IN" sz="500" b="0" kern="1200" dirty="0">
                        <a:solidFill>
                          <a:schemeClr val="tx1"/>
                        </a:solidFill>
                        <a:latin typeface="+mn-lt"/>
                        <a:ea typeface="+mn-ea"/>
                        <a:cs typeface="+mn-cs"/>
                      </a:endParaRPr>
                    </a:p>
                  </a:txBody>
                  <a:tcP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5715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en-IN" sz="500" b="0" kern="1200" dirty="0">
                        <a:solidFill>
                          <a:schemeClr val="tx1"/>
                        </a:solidFill>
                        <a:latin typeface="+mn-lt"/>
                        <a:ea typeface="+mn-ea"/>
                        <a:cs typeface="+mn-cs"/>
                      </a:endParaRPr>
                    </a:p>
                  </a:txBody>
                  <a:tcP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57150"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en-IN" sz="500" b="1" kern="1200" dirty="0">
                        <a:solidFill>
                          <a:schemeClr val="tx1"/>
                        </a:solidFill>
                        <a:latin typeface="+mn-lt"/>
                        <a:ea typeface="+mn-ea"/>
                        <a:cs typeface="+mn-cs"/>
                      </a:endParaRPr>
                    </a:p>
                  </a:txBody>
                  <a:tcPr>
                    <a:lnL w="9525"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5715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en-IN" sz="500" b="1" kern="1200" dirty="0">
                        <a:solidFill>
                          <a:schemeClr val="tx1"/>
                        </a:solidFill>
                        <a:latin typeface="+mn-lt"/>
                        <a:ea typeface="+mn-ea"/>
                        <a:cs typeface="+mn-cs"/>
                      </a:endParaRPr>
                    </a:p>
                  </a:txBody>
                  <a:tcP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en-IN" sz="500" b="1" kern="1200" dirty="0">
                        <a:solidFill>
                          <a:schemeClr val="tx1"/>
                        </a:solidFill>
                        <a:latin typeface="+mn-lt"/>
                        <a:ea typeface="+mn-ea"/>
                        <a:cs typeface="+mn-cs"/>
                      </a:endParaRPr>
                    </a:p>
                  </a:txBody>
                  <a:tcP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8" name="Rectangle 7"/>
          <p:cNvSpPr/>
          <p:nvPr/>
        </p:nvSpPr>
        <p:spPr>
          <a:xfrm>
            <a:off x="2984201" y="1186448"/>
            <a:ext cx="1459246" cy="707886"/>
          </a:xfrm>
          <a:prstGeom prst="rect">
            <a:avLst/>
          </a:prstGeom>
        </p:spPr>
        <p:txBody>
          <a:bodyPr wrap="none">
            <a:spAutoFit/>
          </a:bodyPr>
          <a:lstStyle/>
          <a:p>
            <a:r>
              <a:rPr lang="en-US" sz="4000" dirty="0"/>
              <a:t>Pass 1</a:t>
            </a:r>
            <a:endParaRPr lang="en-IN" sz="4000" dirty="0"/>
          </a:p>
        </p:txBody>
      </p:sp>
      <p:sp>
        <p:nvSpPr>
          <p:cNvPr id="9" name="Rectangle 8"/>
          <p:cNvSpPr/>
          <p:nvPr/>
        </p:nvSpPr>
        <p:spPr>
          <a:xfrm>
            <a:off x="8522954" y="1139584"/>
            <a:ext cx="1459246" cy="707886"/>
          </a:xfrm>
          <a:prstGeom prst="rect">
            <a:avLst/>
          </a:prstGeom>
        </p:spPr>
        <p:txBody>
          <a:bodyPr wrap="none">
            <a:spAutoFit/>
          </a:bodyPr>
          <a:lstStyle/>
          <a:p>
            <a:r>
              <a:rPr lang="en-US" sz="4000" dirty="0"/>
              <a:t>Pass 2</a:t>
            </a:r>
            <a:endParaRPr lang="en-IN" sz="4000" dirty="0"/>
          </a:p>
        </p:txBody>
      </p:sp>
    </p:spTree>
    <p:extLst>
      <p:ext uri="{BB962C8B-B14F-4D97-AF65-F5344CB8AC3E}">
        <p14:creationId xmlns:p14="http://schemas.microsoft.com/office/powerpoint/2010/main" val="104251416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719" y="92170"/>
            <a:ext cx="11764371" cy="999651"/>
          </a:xfrm>
        </p:spPr>
        <p:txBody>
          <a:bodyPr>
            <a:noAutofit/>
          </a:bodyPr>
          <a:lstStyle/>
          <a:p>
            <a:r>
              <a:rPr lang="en-IN" sz="5400" b="1" dirty="0"/>
              <a:t>Array Operations: Sorting:</a:t>
            </a:r>
            <a:r>
              <a:rPr lang="en-IN" sz="5400" dirty="0"/>
              <a:t> Bubble Sort:</a:t>
            </a:r>
          </a:p>
        </p:txBody>
      </p:sp>
      <p:sp>
        <p:nvSpPr>
          <p:cNvPr id="3" name="Content Placeholder 2"/>
          <p:cNvSpPr>
            <a:spLocks noGrp="1"/>
          </p:cNvSpPr>
          <p:nvPr>
            <p:ph idx="1"/>
          </p:nvPr>
        </p:nvSpPr>
        <p:spPr>
          <a:xfrm>
            <a:off x="363940" y="974917"/>
            <a:ext cx="11464120" cy="628695"/>
          </a:xfrm>
        </p:spPr>
        <p:txBody>
          <a:bodyPr>
            <a:noAutofit/>
          </a:bodyPr>
          <a:lstStyle/>
          <a:p>
            <a:pPr algn="just"/>
            <a:r>
              <a:rPr lang="en-US" dirty="0"/>
              <a:t>Assume that the initial array contains the Seven elements as shown below:</a:t>
            </a:r>
            <a:endParaRPr lang="en-IN" dirty="0"/>
          </a:p>
        </p:txBody>
      </p:sp>
      <p:sp>
        <p:nvSpPr>
          <p:cNvPr id="4" name="Date Placeholder 3"/>
          <p:cNvSpPr>
            <a:spLocks noGrp="1"/>
          </p:cNvSpPr>
          <p:nvPr>
            <p:ph type="dt" sz="half" idx="10"/>
          </p:nvPr>
        </p:nvSpPr>
        <p:spPr/>
        <p:txBody>
          <a:bodyPr/>
          <a:lstStyle/>
          <a:p>
            <a:fld id="{0308BBED-ECEC-464F-9516-58BFC77DE0BF}"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107</a:t>
            </a:fld>
            <a:endParaRPr lang="en-IN"/>
          </a:p>
        </p:txBody>
      </p:sp>
      <p:graphicFrame>
        <p:nvGraphicFramePr>
          <p:cNvPr id="7" name="Table 6"/>
          <p:cNvGraphicFramePr>
            <a:graphicFrameLocks noGrp="1"/>
          </p:cNvGraphicFramePr>
          <p:nvPr>
            <p:extLst>
              <p:ext uri="{D42A27DB-BD31-4B8C-83A1-F6EECF244321}">
                <p14:modId xmlns:p14="http://schemas.microsoft.com/office/powerpoint/2010/main" val="2020387772"/>
              </p:ext>
            </p:extLst>
          </p:nvPr>
        </p:nvGraphicFramePr>
        <p:xfrm>
          <a:off x="1466150" y="1712345"/>
          <a:ext cx="8280626" cy="45262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72985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70612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627797">
                  <a:extLst>
                    <a:ext uri="{9D8B030D-6E8A-4147-A177-3AD203B41FA5}">
                      <a16:colId xmlns:a16="http://schemas.microsoft.com/office/drawing/2014/main" val="20005"/>
                    </a:ext>
                  </a:extLst>
                </a:gridCol>
                <a:gridCol w="232012">
                  <a:extLst>
                    <a:ext uri="{9D8B030D-6E8A-4147-A177-3AD203B41FA5}">
                      <a16:colId xmlns:a16="http://schemas.microsoft.com/office/drawing/2014/main" val="20006"/>
                    </a:ext>
                  </a:extLst>
                </a:gridCol>
                <a:gridCol w="655093">
                  <a:extLst>
                    <a:ext uri="{9D8B030D-6E8A-4147-A177-3AD203B41FA5}">
                      <a16:colId xmlns:a16="http://schemas.microsoft.com/office/drawing/2014/main" val="20007"/>
                    </a:ext>
                  </a:extLst>
                </a:gridCol>
                <a:gridCol w="218364">
                  <a:extLst>
                    <a:ext uri="{9D8B030D-6E8A-4147-A177-3AD203B41FA5}">
                      <a16:colId xmlns:a16="http://schemas.microsoft.com/office/drawing/2014/main" val="20008"/>
                    </a:ext>
                  </a:extLst>
                </a:gridCol>
                <a:gridCol w="596938">
                  <a:extLst>
                    <a:ext uri="{9D8B030D-6E8A-4147-A177-3AD203B41FA5}">
                      <a16:colId xmlns:a16="http://schemas.microsoft.com/office/drawing/2014/main" val="20009"/>
                    </a:ext>
                  </a:extLst>
                </a:gridCol>
                <a:gridCol w="232011">
                  <a:extLst>
                    <a:ext uri="{9D8B030D-6E8A-4147-A177-3AD203B41FA5}">
                      <a16:colId xmlns:a16="http://schemas.microsoft.com/office/drawing/2014/main" val="20010"/>
                    </a:ext>
                  </a:extLst>
                </a:gridCol>
                <a:gridCol w="218365">
                  <a:extLst>
                    <a:ext uri="{9D8B030D-6E8A-4147-A177-3AD203B41FA5}">
                      <a16:colId xmlns:a16="http://schemas.microsoft.com/office/drawing/2014/main" val="20011"/>
                    </a:ext>
                  </a:extLst>
                </a:gridCol>
                <a:gridCol w="614149">
                  <a:extLst>
                    <a:ext uri="{9D8B030D-6E8A-4147-A177-3AD203B41FA5}">
                      <a16:colId xmlns:a16="http://schemas.microsoft.com/office/drawing/2014/main" val="20012"/>
                    </a:ext>
                  </a:extLst>
                </a:gridCol>
                <a:gridCol w="245660">
                  <a:extLst>
                    <a:ext uri="{9D8B030D-6E8A-4147-A177-3AD203B41FA5}">
                      <a16:colId xmlns:a16="http://schemas.microsoft.com/office/drawing/2014/main" val="20013"/>
                    </a:ext>
                  </a:extLst>
                </a:gridCol>
                <a:gridCol w="678824">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624234">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651529">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tblGrid>
              <a:tr h="289560">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571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9560">
                <a:tc>
                  <a:txBody>
                    <a:bodyPr/>
                    <a:lstStyle/>
                    <a:p>
                      <a:endParaRPr lang="en-IN"/>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1" kern="1200" dirty="0">
                          <a:solidFill>
                            <a:schemeClr val="tx1"/>
                          </a:solidFill>
                          <a:latin typeface="+mn-lt"/>
                          <a:ea typeface="+mn-ea"/>
                          <a:cs typeface="+mn-cs"/>
                        </a:rPr>
                        <a:t>42</a:t>
                      </a:r>
                      <a:endParaRPr lang="en-IN" sz="28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42</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42</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42</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42</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571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1" kern="1200" dirty="0">
                          <a:solidFill>
                            <a:schemeClr val="tx1"/>
                          </a:solidFill>
                          <a:latin typeface="+mn-lt"/>
                          <a:ea typeface="+mn-ea"/>
                          <a:cs typeface="+mn-cs"/>
                        </a:rPr>
                        <a:t>42</a:t>
                      </a:r>
                      <a:endParaRPr lang="en-IN" sz="28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42</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42</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42</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9079">
                <a:tc>
                  <a:txBody>
                    <a:bodyPr/>
                    <a:lstStyle/>
                    <a:p>
                      <a:endParaRPr lang="en-IN"/>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1" kern="1200" dirty="0">
                          <a:solidFill>
                            <a:schemeClr val="tx1"/>
                          </a:solidFill>
                          <a:latin typeface="+mn-lt"/>
                          <a:ea typeface="+mn-ea"/>
                          <a:cs typeface="+mn-cs"/>
                        </a:rPr>
                        <a:t>58</a:t>
                      </a:r>
                      <a:endParaRPr lang="en-IN" sz="28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IN" sz="3200" b="1"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1" kern="1200" dirty="0">
                          <a:solidFill>
                            <a:schemeClr val="tx1"/>
                          </a:solidFill>
                          <a:latin typeface="+mn-lt"/>
                          <a:ea typeface="+mn-ea"/>
                          <a:cs typeface="+mn-cs"/>
                        </a:rPr>
                        <a:t>58</a:t>
                      </a:r>
                      <a:endParaRPr lang="en-IN" sz="28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kern="1200" dirty="0">
                          <a:solidFill>
                            <a:schemeClr val="tx1"/>
                          </a:solidFill>
                          <a:latin typeface="+mn-lt"/>
                          <a:ea typeface="+mn-ea"/>
                          <a:cs typeface="+mn-cs"/>
                        </a:rPr>
                        <a:t>56</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kern="1200" dirty="0">
                          <a:solidFill>
                            <a:schemeClr val="tx1"/>
                          </a:solidFill>
                          <a:latin typeface="+mn-lt"/>
                          <a:ea typeface="+mn-ea"/>
                          <a:cs typeface="+mn-cs"/>
                        </a:rPr>
                        <a:t>56</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kern="1200" dirty="0">
                          <a:solidFill>
                            <a:schemeClr val="tx1"/>
                          </a:solidFill>
                          <a:latin typeface="+mn-lt"/>
                          <a:ea typeface="+mn-ea"/>
                          <a:cs typeface="+mn-cs"/>
                        </a:rPr>
                        <a:t>56</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571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kern="1200" dirty="0">
                          <a:solidFill>
                            <a:schemeClr val="tx1"/>
                          </a:solidFill>
                          <a:latin typeface="+mn-lt"/>
                          <a:ea typeface="+mn-ea"/>
                          <a:cs typeface="+mn-cs"/>
                        </a:rPr>
                        <a:t>56</a:t>
                      </a:r>
                      <a:endParaRPr lang="en-IN" sz="28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kern="1200" dirty="0">
                          <a:solidFill>
                            <a:schemeClr val="tx1"/>
                          </a:solidFill>
                          <a:latin typeface="+mn-lt"/>
                          <a:ea typeface="+mn-ea"/>
                          <a:cs typeface="+mn-cs"/>
                        </a:rPr>
                        <a:t>56</a:t>
                      </a:r>
                      <a:endParaRPr lang="en-IN" sz="28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37</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37</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en-IN"/>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56</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IN" sz="3200" b="1"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1" kern="1200" dirty="0">
                          <a:solidFill>
                            <a:schemeClr val="tx1"/>
                          </a:solidFill>
                          <a:latin typeface="+mn-lt"/>
                          <a:ea typeface="+mn-ea"/>
                          <a:cs typeface="+mn-cs"/>
                        </a:rPr>
                        <a:t>56</a:t>
                      </a:r>
                      <a:endParaRPr lang="en-IN" sz="28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kern="1200" dirty="0">
                          <a:solidFill>
                            <a:schemeClr val="tx1"/>
                          </a:solidFill>
                          <a:latin typeface="+mn-lt"/>
                          <a:ea typeface="+mn-ea"/>
                          <a:cs typeface="+mn-cs"/>
                        </a:rPr>
                        <a:t>58</a:t>
                      </a:r>
                      <a:endParaRPr lang="en-IN" sz="28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37</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37</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571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37</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1" kern="1200" dirty="0">
                          <a:solidFill>
                            <a:schemeClr val="tx1"/>
                          </a:solidFill>
                          <a:latin typeface="+mn-lt"/>
                          <a:ea typeface="+mn-ea"/>
                          <a:cs typeface="+mn-cs"/>
                        </a:rPr>
                        <a:t>37</a:t>
                      </a:r>
                      <a:endParaRPr lang="en-IN" sz="28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kern="1200" dirty="0">
                          <a:solidFill>
                            <a:schemeClr val="tx1"/>
                          </a:solidFill>
                          <a:latin typeface="+mn-lt"/>
                          <a:ea typeface="+mn-ea"/>
                          <a:cs typeface="+mn-cs"/>
                        </a:rPr>
                        <a:t>56</a:t>
                      </a:r>
                      <a:endParaRPr lang="en-IN" sz="28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13</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endParaRPr lang="en-IN"/>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37</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37</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1" kern="1200" dirty="0">
                          <a:solidFill>
                            <a:schemeClr val="tx1"/>
                          </a:solidFill>
                          <a:latin typeface="+mn-lt"/>
                          <a:ea typeface="+mn-ea"/>
                          <a:cs typeface="+mn-cs"/>
                        </a:rPr>
                        <a:t>37</a:t>
                      </a:r>
                      <a:endParaRPr lang="en-IN" sz="28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kern="1200" dirty="0">
                          <a:solidFill>
                            <a:schemeClr val="tx1"/>
                          </a:solidFill>
                          <a:latin typeface="+mn-lt"/>
                          <a:ea typeface="+mn-ea"/>
                          <a:cs typeface="+mn-cs"/>
                        </a:rPr>
                        <a:t>58</a:t>
                      </a:r>
                      <a:endParaRPr lang="en-IN" sz="28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13</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571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13</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13</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1" kern="1200" dirty="0">
                          <a:solidFill>
                            <a:schemeClr val="tx1"/>
                          </a:solidFill>
                          <a:latin typeface="+mn-lt"/>
                          <a:ea typeface="+mn-ea"/>
                          <a:cs typeface="+mn-cs"/>
                        </a:rPr>
                        <a:t>13</a:t>
                      </a:r>
                      <a:endParaRPr lang="en-IN" sz="28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kern="1200" dirty="0">
                          <a:solidFill>
                            <a:schemeClr val="tx1"/>
                          </a:solidFill>
                          <a:latin typeface="+mn-lt"/>
                          <a:ea typeface="+mn-ea"/>
                          <a:cs typeface="+mn-cs"/>
                        </a:rPr>
                        <a:t>56</a:t>
                      </a:r>
                      <a:endParaRPr lang="en-IN" sz="28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IN" sz="2800" b="0"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endParaRPr lang="en-IN"/>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13</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algn="ct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13</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13</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1" kern="1200" dirty="0">
                          <a:solidFill>
                            <a:schemeClr val="tx1"/>
                          </a:solidFill>
                          <a:latin typeface="+mn-lt"/>
                          <a:ea typeface="+mn-ea"/>
                          <a:cs typeface="+mn-cs"/>
                        </a:rPr>
                        <a:t>13</a:t>
                      </a:r>
                      <a:endParaRPr lang="en-IN" sz="28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kern="1200" dirty="0">
                          <a:solidFill>
                            <a:schemeClr val="tx1"/>
                          </a:solidFill>
                          <a:latin typeface="+mn-lt"/>
                          <a:ea typeface="+mn-ea"/>
                          <a:cs typeface="+mn-cs"/>
                        </a:rPr>
                        <a:t>58</a:t>
                      </a:r>
                      <a:endParaRPr lang="en-IN" sz="28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kern="1200" dirty="0">
                          <a:solidFill>
                            <a:schemeClr val="tx1"/>
                          </a:solidFill>
                          <a:latin typeface="+mn-lt"/>
                          <a:ea typeface="+mn-ea"/>
                          <a:cs typeface="+mn-cs"/>
                        </a:rPr>
                        <a:t>58</a:t>
                      </a:r>
                      <a:endParaRPr lang="en-IN" sz="28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kern="1200" dirty="0">
                          <a:solidFill>
                            <a:schemeClr val="tx1"/>
                          </a:solidFill>
                          <a:latin typeface="+mn-lt"/>
                          <a:ea typeface="+mn-ea"/>
                          <a:cs typeface="+mn-cs"/>
                        </a:rPr>
                        <a:t>58</a:t>
                      </a:r>
                      <a:endParaRPr lang="en-IN" sz="28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kern="1200" dirty="0">
                          <a:solidFill>
                            <a:schemeClr val="tx1"/>
                          </a:solidFill>
                          <a:latin typeface="+mn-lt"/>
                          <a:ea typeface="+mn-ea"/>
                          <a:cs typeface="+mn-cs"/>
                        </a:rPr>
                        <a:t>58</a:t>
                      </a:r>
                      <a:endParaRPr lang="en-IN" sz="28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kern="1200" dirty="0">
                          <a:solidFill>
                            <a:schemeClr val="tx1"/>
                          </a:solidFill>
                          <a:latin typeface="+mn-lt"/>
                          <a:ea typeface="+mn-ea"/>
                          <a:cs typeface="+mn-cs"/>
                        </a:rPr>
                        <a:t>58</a:t>
                      </a:r>
                      <a:endParaRPr lang="en-IN" sz="28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IN" sz="2800" b="0"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endParaRPr lang="en-IN" dirty="0"/>
                    </a:p>
                  </a:txBody>
                  <a:tcPr>
                    <a:lnL w="12700" cap="flat" cmpd="sng" algn="ctr">
                      <a:no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61</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algn="ctr"/>
                      <a:endParaRPr lang="en-IN" sz="2800" b="0" dirty="0">
                        <a:solidFill>
                          <a:schemeClr val="tx1"/>
                        </a:solidFill>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61</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61</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61</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61</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61</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61</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61</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61</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9560">
                <a:tc>
                  <a:txBody>
                    <a:bodyPr/>
                    <a:lstStyle/>
                    <a:p>
                      <a:endParaRPr lang="en-IN" dirty="0"/>
                    </a:p>
                  </a:txBody>
                  <a:tcPr>
                    <a:lnL w="12700" cap="flat" cmpd="sng" algn="ctr">
                      <a:no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74</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algn="ctr"/>
                      <a:endParaRPr lang="en-IN" sz="2800" b="0" dirty="0">
                        <a:solidFill>
                          <a:schemeClr val="tx1"/>
                        </a:solidFill>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74</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74</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74</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74</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74</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74</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74</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74</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956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sz="5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sz="5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sz="5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sz="5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sz="5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sz="5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57150" cap="flat" cmpd="sng" algn="ctr">
                      <a:no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57150" cap="flat" cmpd="sng" algn="ctr">
                      <a:solidFill>
                        <a:schemeClr val="tx1"/>
                      </a:solid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en-IN" sz="500" b="0" kern="1200" dirty="0">
                        <a:solidFill>
                          <a:schemeClr val="tx1"/>
                        </a:solidFill>
                        <a:latin typeface="+mn-lt"/>
                        <a:ea typeface="+mn-ea"/>
                        <a:cs typeface="+mn-cs"/>
                      </a:endParaRPr>
                    </a:p>
                  </a:txBody>
                  <a:tcP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5715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en-IN" sz="500" b="0" kern="1200" dirty="0">
                        <a:solidFill>
                          <a:schemeClr val="tx1"/>
                        </a:solidFill>
                        <a:latin typeface="+mn-lt"/>
                        <a:ea typeface="+mn-ea"/>
                        <a:cs typeface="+mn-cs"/>
                      </a:endParaRPr>
                    </a:p>
                  </a:txBody>
                  <a:tcP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5715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en-IN" sz="500" b="0" kern="1200" dirty="0">
                        <a:solidFill>
                          <a:schemeClr val="tx1"/>
                        </a:solidFill>
                        <a:latin typeface="+mn-lt"/>
                        <a:ea typeface="+mn-ea"/>
                        <a:cs typeface="+mn-cs"/>
                      </a:endParaRPr>
                    </a:p>
                  </a:txBody>
                  <a:tcP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5715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en-IN" sz="500" b="0" kern="1200" dirty="0">
                        <a:solidFill>
                          <a:schemeClr val="tx1"/>
                        </a:solidFill>
                        <a:latin typeface="+mn-lt"/>
                        <a:ea typeface="+mn-ea"/>
                        <a:cs typeface="+mn-cs"/>
                      </a:endParaRPr>
                    </a:p>
                  </a:txBody>
                  <a:tcP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en-IN" sz="500" b="1" kern="1200" dirty="0">
                        <a:solidFill>
                          <a:schemeClr val="tx1"/>
                        </a:solidFill>
                        <a:latin typeface="+mn-lt"/>
                        <a:ea typeface="+mn-ea"/>
                        <a:cs typeface="+mn-cs"/>
                      </a:endParaRPr>
                    </a:p>
                  </a:txBody>
                  <a:tcP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8" name="Rectangle 7"/>
          <p:cNvSpPr/>
          <p:nvPr/>
        </p:nvSpPr>
        <p:spPr>
          <a:xfrm>
            <a:off x="3308977" y="1232563"/>
            <a:ext cx="1459246" cy="707886"/>
          </a:xfrm>
          <a:prstGeom prst="rect">
            <a:avLst/>
          </a:prstGeom>
        </p:spPr>
        <p:txBody>
          <a:bodyPr wrap="none">
            <a:spAutoFit/>
          </a:bodyPr>
          <a:lstStyle/>
          <a:p>
            <a:r>
              <a:rPr lang="en-US" sz="4000" dirty="0"/>
              <a:t>Pass 3</a:t>
            </a:r>
            <a:endParaRPr lang="en-IN" sz="4000" dirty="0"/>
          </a:p>
        </p:txBody>
      </p:sp>
      <p:sp>
        <p:nvSpPr>
          <p:cNvPr id="9" name="Rectangle 8"/>
          <p:cNvSpPr/>
          <p:nvPr/>
        </p:nvSpPr>
        <p:spPr>
          <a:xfrm>
            <a:off x="7151354" y="1232563"/>
            <a:ext cx="1459246" cy="707886"/>
          </a:xfrm>
          <a:prstGeom prst="rect">
            <a:avLst/>
          </a:prstGeom>
        </p:spPr>
        <p:txBody>
          <a:bodyPr wrap="none">
            <a:spAutoFit/>
          </a:bodyPr>
          <a:lstStyle/>
          <a:p>
            <a:r>
              <a:rPr lang="en-US" sz="4000" dirty="0"/>
              <a:t>Pass 4</a:t>
            </a:r>
            <a:endParaRPr lang="en-IN" sz="4000" dirty="0"/>
          </a:p>
        </p:txBody>
      </p:sp>
    </p:spTree>
    <p:extLst>
      <p:ext uri="{BB962C8B-B14F-4D97-AF65-F5344CB8AC3E}">
        <p14:creationId xmlns:p14="http://schemas.microsoft.com/office/powerpoint/2010/main" val="5679479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719" y="92170"/>
            <a:ext cx="11764371" cy="999651"/>
          </a:xfrm>
        </p:spPr>
        <p:txBody>
          <a:bodyPr>
            <a:noAutofit/>
          </a:bodyPr>
          <a:lstStyle/>
          <a:p>
            <a:r>
              <a:rPr lang="en-IN" sz="5400" b="1" dirty="0"/>
              <a:t>Array Operations: Sorting:</a:t>
            </a:r>
            <a:r>
              <a:rPr lang="en-IN" sz="5400" dirty="0"/>
              <a:t> Bubble Sort:</a:t>
            </a:r>
          </a:p>
        </p:txBody>
      </p:sp>
      <p:sp>
        <p:nvSpPr>
          <p:cNvPr id="3" name="Content Placeholder 2"/>
          <p:cNvSpPr>
            <a:spLocks noGrp="1"/>
          </p:cNvSpPr>
          <p:nvPr>
            <p:ph idx="1"/>
          </p:nvPr>
        </p:nvSpPr>
        <p:spPr>
          <a:xfrm>
            <a:off x="363940" y="974917"/>
            <a:ext cx="11464120" cy="628695"/>
          </a:xfrm>
        </p:spPr>
        <p:txBody>
          <a:bodyPr>
            <a:noAutofit/>
          </a:bodyPr>
          <a:lstStyle/>
          <a:p>
            <a:pPr algn="just"/>
            <a:r>
              <a:rPr lang="en-US" dirty="0"/>
              <a:t>Assume that the initial array contains the Seven elements as shown below:</a:t>
            </a:r>
            <a:endParaRPr lang="en-IN" dirty="0"/>
          </a:p>
        </p:txBody>
      </p:sp>
      <p:sp>
        <p:nvSpPr>
          <p:cNvPr id="4" name="Date Placeholder 3"/>
          <p:cNvSpPr>
            <a:spLocks noGrp="1"/>
          </p:cNvSpPr>
          <p:nvPr>
            <p:ph type="dt" sz="half" idx="10"/>
          </p:nvPr>
        </p:nvSpPr>
        <p:spPr/>
        <p:txBody>
          <a:bodyPr/>
          <a:lstStyle/>
          <a:p>
            <a:fld id="{E0C36533-51D1-46EE-8551-2071A38E25B7}"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108</a:t>
            </a:fld>
            <a:endParaRPr lang="en-IN"/>
          </a:p>
        </p:txBody>
      </p:sp>
      <p:graphicFrame>
        <p:nvGraphicFramePr>
          <p:cNvPr id="7" name="Table 6"/>
          <p:cNvGraphicFramePr>
            <a:graphicFrameLocks noGrp="1"/>
          </p:cNvGraphicFramePr>
          <p:nvPr>
            <p:extLst>
              <p:ext uri="{D42A27DB-BD31-4B8C-83A1-F6EECF244321}">
                <p14:modId xmlns:p14="http://schemas.microsoft.com/office/powerpoint/2010/main" val="1203078919"/>
              </p:ext>
            </p:extLst>
          </p:nvPr>
        </p:nvGraphicFramePr>
        <p:xfrm>
          <a:off x="1466150" y="1712345"/>
          <a:ext cx="7871194" cy="45262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72985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70612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627797">
                  <a:extLst>
                    <a:ext uri="{9D8B030D-6E8A-4147-A177-3AD203B41FA5}">
                      <a16:colId xmlns:a16="http://schemas.microsoft.com/office/drawing/2014/main" val="20005"/>
                    </a:ext>
                  </a:extLst>
                </a:gridCol>
                <a:gridCol w="232011">
                  <a:extLst>
                    <a:ext uri="{9D8B030D-6E8A-4147-A177-3AD203B41FA5}">
                      <a16:colId xmlns:a16="http://schemas.microsoft.com/office/drawing/2014/main" val="20006"/>
                    </a:ext>
                  </a:extLst>
                </a:gridCol>
                <a:gridCol w="218365">
                  <a:extLst>
                    <a:ext uri="{9D8B030D-6E8A-4147-A177-3AD203B41FA5}">
                      <a16:colId xmlns:a16="http://schemas.microsoft.com/office/drawing/2014/main" val="20007"/>
                    </a:ext>
                  </a:extLst>
                </a:gridCol>
                <a:gridCol w="614149">
                  <a:extLst>
                    <a:ext uri="{9D8B030D-6E8A-4147-A177-3AD203B41FA5}">
                      <a16:colId xmlns:a16="http://schemas.microsoft.com/office/drawing/2014/main" val="20008"/>
                    </a:ext>
                  </a:extLst>
                </a:gridCol>
                <a:gridCol w="245660">
                  <a:extLst>
                    <a:ext uri="{9D8B030D-6E8A-4147-A177-3AD203B41FA5}">
                      <a16:colId xmlns:a16="http://schemas.microsoft.com/office/drawing/2014/main" val="20009"/>
                    </a:ext>
                  </a:extLst>
                </a:gridCol>
                <a:gridCol w="678824">
                  <a:extLst>
                    <a:ext uri="{9D8B030D-6E8A-4147-A177-3AD203B41FA5}">
                      <a16:colId xmlns:a16="http://schemas.microsoft.com/office/drawing/2014/main" val="20010"/>
                    </a:ext>
                  </a:extLst>
                </a:gridCol>
                <a:gridCol w="887105">
                  <a:extLst>
                    <a:ext uri="{9D8B030D-6E8A-4147-A177-3AD203B41FA5}">
                      <a16:colId xmlns:a16="http://schemas.microsoft.com/office/drawing/2014/main" val="20011"/>
                    </a:ext>
                  </a:extLst>
                </a:gridCol>
                <a:gridCol w="887105">
                  <a:extLst>
                    <a:ext uri="{9D8B030D-6E8A-4147-A177-3AD203B41FA5}">
                      <a16:colId xmlns:a16="http://schemas.microsoft.com/office/drawing/2014/main" val="20012"/>
                    </a:ext>
                  </a:extLst>
                </a:gridCol>
                <a:gridCol w="818866">
                  <a:extLst>
                    <a:ext uri="{9D8B030D-6E8A-4147-A177-3AD203B41FA5}">
                      <a16:colId xmlns:a16="http://schemas.microsoft.com/office/drawing/2014/main" val="20013"/>
                    </a:ext>
                  </a:extLst>
                </a:gridCol>
                <a:gridCol w="600502">
                  <a:extLst>
                    <a:ext uri="{9D8B030D-6E8A-4147-A177-3AD203B41FA5}">
                      <a16:colId xmlns:a16="http://schemas.microsoft.com/office/drawing/2014/main" val="20014"/>
                    </a:ext>
                  </a:extLst>
                </a:gridCol>
              </a:tblGrid>
              <a:tr h="289560">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571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571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9560">
                <a:tc>
                  <a:txBody>
                    <a:bodyPr/>
                    <a:lstStyle/>
                    <a:p>
                      <a:endParaRPr lang="en-IN"/>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1" kern="1200" dirty="0">
                          <a:solidFill>
                            <a:schemeClr val="tx1"/>
                          </a:solidFill>
                          <a:latin typeface="+mn-lt"/>
                          <a:ea typeface="+mn-ea"/>
                          <a:cs typeface="+mn-cs"/>
                        </a:rPr>
                        <a:t>42</a:t>
                      </a:r>
                      <a:endParaRPr lang="en-IN" sz="28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37</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37</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571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1" kern="1200" dirty="0">
                          <a:solidFill>
                            <a:schemeClr val="tx1"/>
                          </a:solidFill>
                          <a:latin typeface="+mn-lt"/>
                          <a:ea typeface="+mn-ea"/>
                          <a:cs typeface="+mn-cs"/>
                        </a:rPr>
                        <a:t>37</a:t>
                      </a:r>
                      <a:endParaRPr lang="en-IN" sz="28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1" kern="1200" dirty="0">
                          <a:solidFill>
                            <a:schemeClr val="tx1"/>
                          </a:solidFill>
                          <a:latin typeface="+mn-lt"/>
                          <a:ea typeface="+mn-ea"/>
                          <a:cs typeface="+mn-cs"/>
                        </a:rPr>
                        <a:t>13</a:t>
                      </a:r>
                      <a:endParaRPr lang="en-IN" sz="28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1" kern="1200" dirty="0">
                          <a:solidFill>
                            <a:schemeClr val="tx1"/>
                          </a:solidFill>
                          <a:latin typeface="+mn-lt"/>
                          <a:ea typeface="+mn-ea"/>
                          <a:cs typeface="+mn-cs"/>
                        </a:rPr>
                        <a:t>13</a:t>
                      </a:r>
                      <a:endParaRPr lang="en-IN" sz="28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IN" sz="2800" b="0"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9079">
                <a:tc>
                  <a:txBody>
                    <a:bodyPr/>
                    <a:lstStyle/>
                    <a:p>
                      <a:endParaRPr lang="en-IN"/>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1" kern="1200" dirty="0">
                          <a:solidFill>
                            <a:schemeClr val="tx1"/>
                          </a:solidFill>
                          <a:latin typeface="+mn-lt"/>
                          <a:ea typeface="+mn-ea"/>
                          <a:cs typeface="+mn-cs"/>
                        </a:rPr>
                        <a:t>37</a:t>
                      </a:r>
                      <a:endParaRPr lang="en-IN" sz="28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IN" sz="3200" b="1"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1" kern="1200" dirty="0">
                          <a:solidFill>
                            <a:schemeClr val="tx1"/>
                          </a:solidFill>
                          <a:latin typeface="+mn-lt"/>
                          <a:ea typeface="+mn-ea"/>
                          <a:cs typeface="+mn-cs"/>
                        </a:rPr>
                        <a:t>42</a:t>
                      </a:r>
                      <a:endParaRPr lang="en-IN" sz="28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13</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571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1" kern="1200" dirty="0">
                          <a:solidFill>
                            <a:schemeClr val="tx1"/>
                          </a:solidFill>
                          <a:latin typeface="+mn-lt"/>
                          <a:ea typeface="+mn-ea"/>
                          <a:cs typeface="+mn-cs"/>
                        </a:rPr>
                        <a:t>13</a:t>
                      </a:r>
                      <a:endParaRPr lang="en-IN" sz="28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1" kern="1200" dirty="0">
                          <a:solidFill>
                            <a:schemeClr val="tx1"/>
                          </a:solidFill>
                          <a:latin typeface="+mn-lt"/>
                          <a:ea typeface="+mn-ea"/>
                          <a:cs typeface="+mn-cs"/>
                        </a:rPr>
                        <a:t>37</a:t>
                      </a:r>
                      <a:endParaRPr lang="en-IN" sz="28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1" kern="1200" dirty="0">
                          <a:solidFill>
                            <a:schemeClr val="tx1"/>
                          </a:solidFill>
                          <a:latin typeface="+mn-lt"/>
                          <a:ea typeface="+mn-ea"/>
                          <a:cs typeface="+mn-cs"/>
                        </a:rPr>
                        <a:t>37</a:t>
                      </a:r>
                      <a:endParaRPr lang="en-IN" sz="28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IN" sz="2800" b="0"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en-IN"/>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0" kern="1200" dirty="0">
                          <a:solidFill>
                            <a:schemeClr val="tx1"/>
                          </a:solidFill>
                          <a:latin typeface="+mn-lt"/>
                          <a:ea typeface="+mn-ea"/>
                          <a:cs typeface="+mn-cs"/>
                        </a:rPr>
                        <a:t>13</a:t>
                      </a:r>
                      <a:endParaRPr lang="en-IN" sz="280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algn="ctr"/>
                      <a:endParaRPr lang="en-IN" sz="3200" b="1"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1" kern="1200" dirty="0">
                          <a:solidFill>
                            <a:schemeClr val="tx1"/>
                          </a:solidFill>
                          <a:latin typeface="+mn-lt"/>
                          <a:ea typeface="+mn-ea"/>
                          <a:cs typeface="+mn-cs"/>
                        </a:rPr>
                        <a:t>13</a:t>
                      </a:r>
                      <a:endParaRPr lang="en-IN" sz="28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1" kern="1200" dirty="0">
                          <a:solidFill>
                            <a:schemeClr val="tx1"/>
                          </a:solidFill>
                          <a:latin typeface="+mn-lt"/>
                          <a:ea typeface="+mn-ea"/>
                          <a:cs typeface="+mn-cs"/>
                        </a:rPr>
                        <a:t>42</a:t>
                      </a:r>
                      <a:endParaRPr lang="en-IN" sz="28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1" kern="1200" dirty="0">
                          <a:solidFill>
                            <a:schemeClr val="tx1"/>
                          </a:solidFill>
                          <a:latin typeface="+mn-lt"/>
                          <a:ea typeface="+mn-ea"/>
                          <a:cs typeface="+mn-cs"/>
                        </a:rPr>
                        <a:t>42</a:t>
                      </a:r>
                      <a:endParaRPr lang="en-IN" sz="28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1" kern="1200" dirty="0">
                          <a:solidFill>
                            <a:schemeClr val="tx1"/>
                          </a:solidFill>
                          <a:latin typeface="+mn-lt"/>
                          <a:ea typeface="+mn-ea"/>
                          <a:cs typeface="+mn-cs"/>
                        </a:rPr>
                        <a:t>42</a:t>
                      </a:r>
                      <a:endParaRPr lang="en-IN" sz="28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2800" b="1" kern="1200" dirty="0">
                          <a:solidFill>
                            <a:schemeClr val="tx1"/>
                          </a:solidFill>
                          <a:latin typeface="+mn-lt"/>
                          <a:ea typeface="+mn-ea"/>
                          <a:cs typeface="+mn-cs"/>
                        </a:rPr>
                        <a:t>42</a:t>
                      </a:r>
                      <a:endParaRPr lang="en-IN" sz="28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IN" sz="2800" b="0"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endParaRPr lang="en-IN" dirty="0"/>
                    </a:p>
                  </a:txBody>
                  <a:tcPr>
                    <a:lnL w="12700" cap="flat" cmpd="sng" algn="ctr">
                      <a:no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kern="1200" dirty="0">
                          <a:solidFill>
                            <a:schemeClr val="tx1"/>
                          </a:solidFill>
                          <a:latin typeface="+mn-lt"/>
                          <a:ea typeface="+mn-ea"/>
                          <a:cs typeface="+mn-cs"/>
                        </a:rPr>
                        <a:t>56</a:t>
                      </a:r>
                      <a:endParaRPr lang="en-IN" sz="28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algn="ctr"/>
                      <a:endParaRPr lang="en-IN" sz="2800" b="0" dirty="0">
                        <a:solidFill>
                          <a:schemeClr val="tx1"/>
                        </a:solidFill>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kern="1200" dirty="0">
                          <a:solidFill>
                            <a:schemeClr val="tx1"/>
                          </a:solidFill>
                          <a:latin typeface="+mn-lt"/>
                          <a:ea typeface="+mn-ea"/>
                          <a:cs typeface="+mn-cs"/>
                        </a:rPr>
                        <a:t>56</a:t>
                      </a:r>
                      <a:endParaRPr lang="en-IN" sz="28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kern="1200" dirty="0">
                          <a:solidFill>
                            <a:schemeClr val="tx1"/>
                          </a:solidFill>
                          <a:latin typeface="+mn-lt"/>
                          <a:ea typeface="+mn-ea"/>
                          <a:cs typeface="+mn-cs"/>
                        </a:rPr>
                        <a:t>56</a:t>
                      </a:r>
                      <a:endParaRPr lang="en-IN" sz="28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kern="1200" dirty="0">
                          <a:solidFill>
                            <a:schemeClr val="tx1"/>
                          </a:solidFill>
                          <a:latin typeface="+mn-lt"/>
                          <a:ea typeface="+mn-ea"/>
                          <a:cs typeface="+mn-cs"/>
                        </a:rPr>
                        <a:t>56</a:t>
                      </a:r>
                      <a:endParaRPr lang="en-IN" sz="28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kern="1200" dirty="0">
                          <a:solidFill>
                            <a:schemeClr val="tx1"/>
                          </a:solidFill>
                          <a:latin typeface="+mn-lt"/>
                          <a:ea typeface="+mn-ea"/>
                          <a:cs typeface="+mn-cs"/>
                        </a:rPr>
                        <a:t>56</a:t>
                      </a:r>
                      <a:endParaRPr lang="en-IN" sz="28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kern="1200" dirty="0">
                          <a:solidFill>
                            <a:schemeClr val="tx1"/>
                          </a:solidFill>
                          <a:latin typeface="+mn-lt"/>
                          <a:ea typeface="+mn-ea"/>
                          <a:cs typeface="+mn-cs"/>
                        </a:rPr>
                        <a:t>56</a:t>
                      </a:r>
                      <a:endParaRPr lang="en-IN" sz="28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IN" sz="2800" b="0"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endParaRPr lang="en-IN" dirty="0"/>
                    </a:p>
                  </a:txBody>
                  <a:tcPr>
                    <a:lnL w="12700" cap="flat" cmpd="sng" algn="ctr">
                      <a:no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kern="1200" dirty="0">
                          <a:solidFill>
                            <a:schemeClr val="tx1"/>
                          </a:solidFill>
                          <a:latin typeface="+mn-lt"/>
                          <a:ea typeface="+mn-ea"/>
                          <a:cs typeface="+mn-cs"/>
                        </a:rPr>
                        <a:t>58</a:t>
                      </a:r>
                      <a:endParaRPr lang="en-IN" sz="28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algn="ctr"/>
                      <a:endParaRPr lang="en-IN" sz="2800" b="0" dirty="0">
                        <a:solidFill>
                          <a:schemeClr val="tx1"/>
                        </a:solidFill>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kern="1200" dirty="0">
                          <a:solidFill>
                            <a:schemeClr val="tx1"/>
                          </a:solidFill>
                          <a:latin typeface="+mn-lt"/>
                          <a:ea typeface="+mn-ea"/>
                          <a:cs typeface="+mn-cs"/>
                        </a:rPr>
                        <a:t>58</a:t>
                      </a:r>
                      <a:endParaRPr lang="en-IN" sz="28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kern="1200" dirty="0">
                          <a:solidFill>
                            <a:schemeClr val="tx1"/>
                          </a:solidFill>
                          <a:latin typeface="+mn-lt"/>
                          <a:ea typeface="+mn-ea"/>
                          <a:cs typeface="+mn-cs"/>
                        </a:rPr>
                        <a:t>58</a:t>
                      </a:r>
                      <a:endParaRPr lang="en-IN" sz="28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kern="1200" dirty="0">
                          <a:solidFill>
                            <a:schemeClr val="tx1"/>
                          </a:solidFill>
                          <a:latin typeface="+mn-lt"/>
                          <a:ea typeface="+mn-ea"/>
                          <a:cs typeface="+mn-cs"/>
                        </a:rPr>
                        <a:t>58</a:t>
                      </a:r>
                      <a:endParaRPr lang="en-IN" sz="28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kern="1200" dirty="0">
                          <a:solidFill>
                            <a:schemeClr val="tx1"/>
                          </a:solidFill>
                          <a:latin typeface="+mn-lt"/>
                          <a:ea typeface="+mn-ea"/>
                          <a:cs typeface="+mn-cs"/>
                        </a:rPr>
                        <a:t>58</a:t>
                      </a:r>
                      <a:endParaRPr lang="en-IN" sz="28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kern="1200" dirty="0">
                          <a:solidFill>
                            <a:schemeClr val="tx1"/>
                          </a:solidFill>
                          <a:latin typeface="+mn-lt"/>
                          <a:ea typeface="+mn-ea"/>
                          <a:cs typeface="+mn-cs"/>
                        </a:rPr>
                        <a:t>58</a:t>
                      </a:r>
                      <a:endParaRPr lang="en-IN" sz="28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IN" sz="2800" b="0"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endParaRPr lang="en-IN" dirty="0"/>
                    </a:p>
                  </a:txBody>
                  <a:tcPr>
                    <a:lnL w="12700" cap="flat" cmpd="sng" algn="ctr">
                      <a:no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61</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algn="ctr"/>
                      <a:endParaRPr lang="en-IN" sz="2800" b="0" dirty="0">
                        <a:solidFill>
                          <a:schemeClr val="tx1"/>
                        </a:solidFill>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61</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61</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61</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61</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61</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9560">
                <a:tc>
                  <a:txBody>
                    <a:bodyPr/>
                    <a:lstStyle/>
                    <a:p>
                      <a:endParaRPr lang="en-IN" dirty="0"/>
                    </a:p>
                  </a:txBody>
                  <a:tcPr>
                    <a:lnL w="12700" cap="flat" cmpd="sng" algn="ctr">
                      <a:no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74</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algn="ctr"/>
                      <a:endParaRPr lang="en-IN" sz="2800" b="0" dirty="0">
                        <a:solidFill>
                          <a:schemeClr val="tx1"/>
                        </a:solidFill>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74</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74</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74</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74</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b="1" kern="1200" dirty="0">
                          <a:solidFill>
                            <a:schemeClr val="tx1"/>
                          </a:solidFill>
                          <a:latin typeface="+mn-lt"/>
                          <a:ea typeface="+mn-ea"/>
                          <a:cs typeface="+mn-cs"/>
                        </a:rPr>
                        <a:t>74</a:t>
                      </a:r>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IN" sz="3200" b="1" kern="1200" dirty="0">
                        <a:solidFill>
                          <a:schemeClr val="tx1"/>
                        </a:solidFill>
                        <a:latin typeface="+mn-lt"/>
                        <a:ea typeface="+mn-ea"/>
                        <a:cs typeface="+mn-cs"/>
                      </a:endParaRPr>
                    </a:p>
                  </a:txBody>
                  <a:tcPr>
                    <a:lnL w="57150" cap="flat" cmpd="sng" algn="ctr">
                      <a:solidFill>
                        <a:schemeClr val="tx1"/>
                      </a:solid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956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sz="5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sz="5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sz="5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sz="5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57150" cap="flat" cmpd="sng" algn="ctr">
                      <a:no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57150" cap="flat" cmpd="sng" algn="ctr">
                      <a:solidFill>
                        <a:schemeClr val="tx1"/>
                      </a:solid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en-IN" sz="500" b="0" kern="1200" dirty="0">
                        <a:solidFill>
                          <a:schemeClr val="tx1"/>
                        </a:solidFill>
                        <a:latin typeface="+mn-lt"/>
                        <a:ea typeface="+mn-ea"/>
                        <a:cs typeface="+mn-cs"/>
                      </a:endParaRPr>
                    </a:p>
                  </a:txBody>
                  <a:tcP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5715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en-IN" sz="500" b="0" kern="1200" dirty="0">
                        <a:solidFill>
                          <a:schemeClr val="tx1"/>
                        </a:solidFill>
                        <a:latin typeface="+mn-lt"/>
                        <a:ea typeface="+mn-ea"/>
                        <a:cs typeface="+mn-cs"/>
                      </a:endParaRPr>
                    </a:p>
                  </a:txBody>
                  <a:tcP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5715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5715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en-IN" sz="500" b="0" kern="1200" dirty="0">
                        <a:solidFill>
                          <a:schemeClr val="tx1"/>
                        </a:solidFill>
                        <a:latin typeface="+mn-lt"/>
                        <a:ea typeface="+mn-ea"/>
                        <a:cs typeface="+mn-cs"/>
                      </a:endParaRPr>
                    </a:p>
                  </a:txBody>
                  <a:tcP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en-IN" sz="500" b="1" kern="1200" dirty="0">
                        <a:solidFill>
                          <a:schemeClr val="tx1"/>
                        </a:solidFill>
                        <a:latin typeface="+mn-lt"/>
                        <a:ea typeface="+mn-ea"/>
                        <a:cs typeface="+mn-cs"/>
                      </a:endParaRPr>
                    </a:p>
                  </a:txBody>
                  <a:tcP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8" name="Rectangle 7"/>
          <p:cNvSpPr/>
          <p:nvPr/>
        </p:nvSpPr>
        <p:spPr>
          <a:xfrm>
            <a:off x="2209800" y="1279051"/>
            <a:ext cx="1459246" cy="707886"/>
          </a:xfrm>
          <a:prstGeom prst="rect">
            <a:avLst/>
          </a:prstGeom>
        </p:spPr>
        <p:txBody>
          <a:bodyPr wrap="none">
            <a:spAutoFit/>
          </a:bodyPr>
          <a:lstStyle/>
          <a:p>
            <a:r>
              <a:rPr lang="en-US" sz="4000" dirty="0"/>
              <a:t>Pass 5</a:t>
            </a:r>
            <a:endParaRPr lang="en-IN" sz="4000" dirty="0"/>
          </a:p>
        </p:txBody>
      </p:sp>
      <p:sp>
        <p:nvSpPr>
          <p:cNvPr id="9" name="Rectangle 8"/>
          <p:cNvSpPr/>
          <p:nvPr/>
        </p:nvSpPr>
        <p:spPr>
          <a:xfrm>
            <a:off x="4636754" y="1249669"/>
            <a:ext cx="1459246" cy="707886"/>
          </a:xfrm>
          <a:prstGeom prst="rect">
            <a:avLst/>
          </a:prstGeom>
        </p:spPr>
        <p:txBody>
          <a:bodyPr wrap="none">
            <a:spAutoFit/>
          </a:bodyPr>
          <a:lstStyle/>
          <a:p>
            <a:r>
              <a:rPr lang="en-US" sz="4000" dirty="0"/>
              <a:t>Pass 6</a:t>
            </a:r>
            <a:endParaRPr lang="en-IN" sz="4000" dirty="0"/>
          </a:p>
        </p:txBody>
      </p:sp>
      <p:sp>
        <p:nvSpPr>
          <p:cNvPr id="10" name="Rectangle 9"/>
          <p:cNvSpPr/>
          <p:nvPr/>
        </p:nvSpPr>
        <p:spPr>
          <a:xfrm>
            <a:off x="7491047" y="1249669"/>
            <a:ext cx="2790092" cy="707886"/>
          </a:xfrm>
          <a:prstGeom prst="rect">
            <a:avLst/>
          </a:prstGeom>
        </p:spPr>
        <p:txBody>
          <a:bodyPr wrap="square">
            <a:spAutoFit/>
          </a:bodyPr>
          <a:lstStyle/>
          <a:p>
            <a:r>
              <a:rPr lang="en-US" sz="4000" dirty="0"/>
              <a:t>Sorted Array</a:t>
            </a:r>
            <a:endParaRPr lang="en-IN" sz="4000" dirty="0"/>
          </a:p>
        </p:txBody>
      </p:sp>
    </p:spTree>
    <p:extLst>
      <p:ext uri="{BB962C8B-B14F-4D97-AF65-F5344CB8AC3E}">
        <p14:creationId xmlns:p14="http://schemas.microsoft.com/office/powerpoint/2010/main" val="395314371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b="1" dirty="0"/>
              <a:t>Array Operations:  Searching</a:t>
            </a:r>
            <a:r>
              <a:rPr lang="en-IN" sz="6600" dirty="0"/>
              <a:t>:</a:t>
            </a:r>
          </a:p>
        </p:txBody>
      </p:sp>
      <p:sp>
        <p:nvSpPr>
          <p:cNvPr id="3" name="Content Placeholder 2"/>
          <p:cNvSpPr>
            <a:spLocks noGrp="1"/>
          </p:cNvSpPr>
          <p:nvPr>
            <p:ph idx="1"/>
          </p:nvPr>
        </p:nvSpPr>
        <p:spPr>
          <a:xfrm>
            <a:off x="838200" y="2415654"/>
            <a:ext cx="10515600" cy="2893326"/>
          </a:xfrm>
        </p:spPr>
        <p:txBody>
          <a:bodyPr>
            <a:normAutofit/>
          </a:bodyPr>
          <a:lstStyle/>
          <a:p>
            <a:r>
              <a:rPr lang="en-US" sz="4000" dirty="0"/>
              <a:t>Linear Search</a:t>
            </a:r>
          </a:p>
          <a:p>
            <a:r>
              <a:rPr lang="en-US" sz="4000" dirty="0"/>
              <a:t>Binary Search</a:t>
            </a:r>
            <a:endParaRPr lang="en-IN" sz="4000" dirty="0"/>
          </a:p>
        </p:txBody>
      </p:sp>
      <p:sp>
        <p:nvSpPr>
          <p:cNvPr id="4" name="Date Placeholder 3"/>
          <p:cNvSpPr>
            <a:spLocks noGrp="1"/>
          </p:cNvSpPr>
          <p:nvPr>
            <p:ph type="dt" sz="half" idx="10"/>
          </p:nvPr>
        </p:nvSpPr>
        <p:spPr/>
        <p:txBody>
          <a:bodyPr/>
          <a:lstStyle/>
          <a:p>
            <a:fld id="{36ABA009-BF10-42C4-A77F-E6DD27F7EE8D}"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109</a:t>
            </a:fld>
            <a:endParaRPr lang="en-IN"/>
          </a:p>
        </p:txBody>
      </p:sp>
    </p:spTree>
    <p:extLst>
      <p:ext uri="{BB962C8B-B14F-4D97-AF65-F5344CB8AC3E}">
        <p14:creationId xmlns:p14="http://schemas.microsoft.com/office/powerpoint/2010/main" val="103764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319" y="365125"/>
            <a:ext cx="10862481" cy="1325563"/>
          </a:xfrm>
        </p:spPr>
        <p:txBody>
          <a:bodyPr>
            <a:normAutofit/>
          </a:bodyPr>
          <a:lstStyle/>
          <a:p>
            <a:r>
              <a:rPr lang="en-IN" sz="5400" b="1" dirty="0"/>
              <a:t>Operations used in special situations</a:t>
            </a:r>
          </a:p>
        </p:txBody>
      </p:sp>
      <p:sp>
        <p:nvSpPr>
          <p:cNvPr id="3" name="Content Placeholder 2"/>
          <p:cNvSpPr>
            <a:spLocks noGrp="1"/>
          </p:cNvSpPr>
          <p:nvPr>
            <p:ph idx="1"/>
          </p:nvPr>
        </p:nvSpPr>
        <p:spPr/>
        <p:txBody>
          <a:bodyPr>
            <a:normAutofit/>
          </a:bodyPr>
          <a:lstStyle/>
          <a:p>
            <a:pPr lvl="0" algn="just"/>
            <a:r>
              <a:rPr lang="en-IN" sz="3600" b="1" dirty="0"/>
              <a:t>Sorting:</a:t>
            </a:r>
            <a:r>
              <a:rPr lang="en-IN" sz="3600" dirty="0"/>
              <a:t> Arranging the records in some logical order.</a:t>
            </a:r>
          </a:p>
          <a:p>
            <a:pPr lvl="0" algn="just"/>
            <a:r>
              <a:rPr lang="en-IN" sz="3600" b="1" dirty="0"/>
              <a:t>Merging:</a:t>
            </a:r>
            <a:r>
              <a:rPr lang="en-IN" sz="3600" dirty="0"/>
              <a:t> Combining the records in two different sorted files into a single record file.</a:t>
            </a:r>
          </a:p>
        </p:txBody>
      </p:sp>
      <p:sp>
        <p:nvSpPr>
          <p:cNvPr id="4" name="Date Placeholder 3"/>
          <p:cNvSpPr>
            <a:spLocks noGrp="1"/>
          </p:cNvSpPr>
          <p:nvPr>
            <p:ph type="dt" sz="half" idx="10"/>
          </p:nvPr>
        </p:nvSpPr>
        <p:spPr/>
        <p:txBody>
          <a:bodyPr/>
          <a:lstStyle/>
          <a:p>
            <a:fld id="{C7E98E94-D0D1-43DE-9688-677750CB92DE}"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11</a:t>
            </a:fld>
            <a:endParaRPr lang="en-IN"/>
          </a:p>
        </p:txBody>
      </p:sp>
    </p:spTree>
    <p:extLst>
      <p:ext uri="{BB962C8B-B14F-4D97-AF65-F5344CB8AC3E}">
        <p14:creationId xmlns:p14="http://schemas.microsoft.com/office/powerpoint/2010/main" val="121664956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b="1" dirty="0"/>
              <a:t>Linear Search</a:t>
            </a:r>
            <a:endParaRPr lang="en-IN" sz="8000" b="1" dirty="0"/>
          </a:p>
        </p:txBody>
      </p:sp>
      <p:sp>
        <p:nvSpPr>
          <p:cNvPr id="3" name="Content Placeholder 2"/>
          <p:cNvSpPr>
            <a:spLocks noGrp="1"/>
          </p:cNvSpPr>
          <p:nvPr>
            <p:ph idx="1"/>
          </p:nvPr>
        </p:nvSpPr>
        <p:spPr>
          <a:xfrm>
            <a:off x="179696" y="2038920"/>
            <a:ext cx="11832608" cy="3119935"/>
          </a:xfrm>
        </p:spPr>
        <p:txBody>
          <a:bodyPr>
            <a:normAutofit/>
          </a:bodyPr>
          <a:lstStyle/>
          <a:p>
            <a:pPr algn="just"/>
            <a:r>
              <a:rPr lang="en-US" sz="4800" b="1" dirty="0"/>
              <a:t>Definition:</a:t>
            </a:r>
            <a:r>
              <a:rPr lang="en-US" sz="4000" dirty="0"/>
              <a:t> The process of searching a key element in the given array Linearly element by element from the beginning of the array to end of the array is known as </a:t>
            </a:r>
            <a:r>
              <a:rPr lang="en-US" sz="4400" b="1" dirty="0"/>
              <a:t>Linear Search</a:t>
            </a:r>
          </a:p>
        </p:txBody>
      </p:sp>
      <p:sp>
        <p:nvSpPr>
          <p:cNvPr id="4" name="Date Placeholder 3"/>
          <p:cNvSpPr>
            <a:spLocks noGrp="1"/>
          </p:cNvSpPr>
          <p:nvPr>
            <p:ph type="dt" sz="half" idx="10"/>
          </p:nvPr>
        </p:nvSpPr>
        <p:spPr/>
        <p:txBody>
          <a:bodyPr/>
          <a:lstStyle/>
          <a:p>
            <a:fld id="{6A7A2121-1D95-44FB-8823-46086B5E4675}"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110</a:t>
            </a:fld>
            <a:endParaRPr lang="en-IN"/>
          </a:p>
        </p:txBody>
      </p:sp>
    </p:spTree>
    <p:extLst>
      <p:ext uri="{BB962C8B-B14F-4D97-AF65-F5344CB8AC3E}">
        <p14:creationId xmlns:p14="http://schemas.microsoft.com/office/powerpoint/2010/main" val="365363353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5534"/>
            <a:ext cx="10515600" cy="928048"/>
          </a:xfrm>
        </p:spPr>
        <p:txBody>
          <a:bodyPr>
            <a:noAutofit/>
          </a:bodyPr>
          <a:lstStyle/>
          <a:p>
            <a:r>
              <a:rPr lang="en-US" sz="5400" b="1" dirty="0"/>
              <a:t>Example</a:t>
            </a:r>
            <a:endParaRPr lang="en-IN" sz="54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912149296"/>
              </p:ext>
            </p:extLst>
          </p:nvPr>
        </p:nvGraphicFramePr>
        <p:xfrm>
          <a:off x="838200" y="1723390"/>
          <a:ext cx="10830636" cy="4632960"/>
        </p:xfrm>
        <a:graphic>
          <a:graphicData uri="http://schemas.openxmlformats.org/drawingml/2006/table">
            <a:tbl>
              <a:tblPr firstRow="1" bandRow="1">
                <a:tableStyleId>{5C22544A-7EE6-4342-B048-85BDC9FD1C3A}</a:tableStyleId>
              </a:tblPr>
              <a:tblGrid>
                <a:gridCol w="729850">
                  <a:extLst>
                    <a:ext uri="{9D8B030D-6E8A-4147-A177-3AD203B41FA5}">
                      <a16:colId xmlns:a16="http://schemas.microsoft.com/office/drawing/2014/main" val="20000"/>
                    </a:ext>
                  </a:extLst>
                </a:gridCol>
                <a:gridCol w="1106911">
                  <a:extLst>
                    <a:ext uri="{9D8B030D-6E8A-4147-A177-3AD203B41FA5}">
                      <a16:colId xmlns:a16="http://schemas.microsoft.com/office/drawing/2014/main" val="20001"/>
                    </a:ext>
                  </a:extLst>
                </a:gridCol>
                <a:gridCol w="682388">
                  <a:extLst>
                    <a:ext uri="{9D8B030D-6E8A-4147-A177-3AD203B41FA5}">
                      <a16:colId xmlns:a16="http://schemas.microsoft.com/office/drawing/2014/main" val="20002"/>
                    </a:ext>
                  </a:extLst>
                </a:gridCol>
                <a:gridCol w="1160060">
                  <a:extLst>
                    <a:ext uri="{9D8B030D-6E8A-4147-A177-3AD203B41FA5}">
                      <a16:colId xmlns:a16="http://schemas.microsoft.com/office/drawing/2014/main" val="20003"/>
                    </a:ext>
                  </a:extLst>
                </a:gridCol>
                <a:gridCol w="682388">
                  <a:extLst>
                    <a:ext uri="{9D8B030D-6E8A-4147-A177-3AD203B41FA5}">
                      <a16:colId xmlns:a16="http://schemas.microsoft.com/office/drawing/2014/main" val="20004"/>
                    </a:ext>
                  </a:extLst>
                </a:gridCol>
                <a:gridCol w="1187355">
                  <a:extLst>
                    <a:ext uri="{9D8B030D-6E8A-4147-A177-3AD203B41FA5}">
                      <a16:colId xmlns:a16="http://schemas.microsoft.com/office/drawing/2014/main" val="20005"/>
                    </a:ext>
                  </a:extLst>
                </a:gridCol>
                <a:gridCol w="709684">
                  <a:extLst>
                    <a:ext uri="{9D8B030D-6E8A-4147-A177-3AD203B41FA5}">
                      <a16:colId xmlns:a16="http://schemas.microsoft.com/office/drawing/2014/main" val="20006"/>
                    </a:ext>
                  </a:extLst>
                </a:gridCol>
                <a:gridCol w="955343">
                  <a:extLst>
                    <a:ext uri="{9D8B030D-6E8A-4147-A177-3AD203B41FA5}">
                      <a16:colId xmlns:a16="http://schemas.microsoft.com/office/drawing/2014/main" val="20007"/>
                    </a:ext>
                  </a:extLst>
                </a:gridCol>
                <a:gridCol w="627797">
                  <a:extLst>
                    <a:ext uri="{9D8B030D-6E8A-4147-A177-3AD203B41FA5}">
                      <a16:colId xmlns:a16="http://schemas.microsoft.com/office/drawing/2014/main" val="20008"/>
                    </a:ext>
                  </a:extLst>
                </a:gridCol>
                <a:gridCol w="887105">
                  <a:extLst>
                    <a:ext uri="{9D8B030D-6E8A-4147-A177-3AD203B41FA5}">
                      <a16:colId xmlns:a16="http://schemas.microsoft.com/office/drawing/2014/main" val="20009"/>
                    </a:ext>
                  </a:extLst>
                </a:gridCol>
                <a:gridCol w="709683">
                  <a:extLst>
                    <a:ext uri="{9D8B030D-6E8A-4147-A177-3AD203B41FA5}">
                      <a16:colId xmlns:a16="http://schemas.microsoft.com/office/drawing/2014/main" val="20010"/>
                    </a:ext>
                  </a:extLst>
                </a:gridCol>
                <a:gridCol w="764275">
                  <a:extLst>
                    <a:ext uri="{9D8B030D-6E8A-4147-A177-3AD203B41FA5}">
                      <a16:colId xmlns:a16="http://schemas.microsoft.com/office/drawing/2014/main" val="20011"/>
                    </a:ext>
                  </a:extLst>
                </a:gridCol>
                <a:gridCol w="627797">
                  <a:extLst>
                    <a:ext uri="{9D8B030D-6E8A-4147-A177-3AD203B41FA5}">
                      <a16:colId xmlns:a16="http://schemas.microsoft.com/office/drawing/2014/main" val="20012"/>
                    </a:ext>
                  </a:extLst>
                </a:gridCol>
              </a:tblGrid>
              <a:tr h="289560">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9560">
                <a:tc>
                  <a:txBody>
                    <a:bodyPr/>
                    <a:lstStyle/>
                    <a:p>
                      <a:pPr algn="ctr"/>
                      <a:r>
                        <a:rPr lang="en-US" sz="3200" b="1" dirty="0">
                          <a:solidFill>
                            <a:schemeClr val="tx1"/>
                          </a:solidFill>
                        </a:rPr>
                        <a:t>58</a:t>
                      </a:r>
                      <a:endParaRPr lang="en-IN" sz="3200" b="1"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just"/>
                      <a:r>
                        <a:rPr lang="en-US" sz="3200" b="1" dirty="0">
                          <a:solidFill>
                            <a:schemeClr val="tx1"/>
                          </a:solidFill>
                        </a:rPr>
                        <a:t>X</a:t>
                      </a:r>
                      <a:endParaRPr lang="en-IN" sz="2800" b="1"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0" dirty="0">
                          <a:solidFill>
                            <a:schemeClr val="tx1"/>
                          </a:solidFill>
                        </a:rPr>
                        <a:t>58</a:t>
                      </a:r>
                      <a:endParaRPr lang="en-IN" sz="32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0" dirty="0">
                          <a:solidFill>
                            <a:schemeClr val="tx1"/>
                          </a:solidFill>
                        </a:rPr>
                        <a:t>58</a:t>
                      </a:r>
                      <a:endParaRPr lang="en-IN" sz="32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0" dirty="0">
                          <a:solidFill>
                            <a:schemeClr val="tx1"/>
                          </a:solidFill>
                        </a:rPr>
                        <a:t>58</a:t>
                      </a:r>
                      <a:endParaRPr lang="en-IN" sz="32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0" dirty="0">
                          <a:solidFill>
                            <a:schemeClr val="tx1"/>
                          </a:solidFill>
                        </a:rPr>
                        <a:t>58</a:t>
                      </a:r>
                      <a:endParaRPr lang="en-IN" sz="32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0" dirty="0">
                          <a:solidFill>
                            <a:schemeClr val="tx1"/>
                          </a:solidFill>
                        </a:rPr>
                        <a:t>58</a:t>
                      </a:r>
                      <a:endParaRPr lang="en-IN" sz="32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0" dirty="0">
                          <a:solidFill>
                            <a:schemeClr val="tx1"/>
                          </a:solidFill>
                        </a:rPr>
                        <a:t>58</a:t>
                      </a:r>
                      <a:endParaRPr lang="en-IN" sz="32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sz="3200" b="0" dirty="0">
                          <a:solidFill>
                            <a:schemeClr val="tx1"/>
                          </a:solidFill>
                        </a:rPr>
                        <a:t>42</a:t>
                      </a:r>
                      <a:endParaRPr lang="en-IN" sz="32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IN" sz="3200" b="1"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1" dirty="0">
                          <a:solidFill>
                            <a:schemeClr val="tx1"/>
                          </a:solidFill>
                        </a:rPr>
                        <a:t>42</a:t>
                      </a:r>
                      <a:endParaRPr lang="en-IN" sz="3200" b="1"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3200" b="1" kern="1200" dirty="0">
                          <a:solidFill>
                            <a:schemeClr val="tx1"/>
                          </a:solidFill>
                          <a:latin typeface="+mn-lt"/>
                          <a:ea typeface="+mn-ea"/>
                          <a:cs typeface="+mn-cs"/>
                        </a:rPr>
                        <a:t>X</a:t>
                      </a:r>
                      <a:endParaRPr lang="en-IN" sz="3200" b="1"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0" dirty="0">
                          <a:solidFill>
                            <a:schemeClr val="tx1"/>
                          </a:solidFill>
                        </a:rPr>
                        <a:t>42</a:t>
                      </a:r>
                      <a:endParaRPr lang="en-IN" sz="32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0" dirty="0">
                          <a:solidFill>
                            <a:schemeClr val="tx1"/>
                          </a:solidFill>
                        </a:rPr>
                        <a:t>42</a:t>
                      </a:r>
                      <a:endParaRPr lang="en-IN" sz="32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0" dirty="0">
                          <a:solidFill>
                            <a:schemeClr val="tx1"/>
                          </a:solidFill>
                        </a:rPr>
                        <a:t>42</a:t>
                      </a:r>
                      <a:endParaRPr lang="en-IN" sz="32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0" dirty="0">
                          <a:solidFill>
                            <a:schemeClr val="tx1"/>
                          </a:solidFill>
                        </a:rPr>
                        <a:t>42</a:t>
                      </a:r>
                      <a:endParaRPr lang="en-IN" sz="32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0" dirty="0">
                          <a:solidFill>
                            <a:schemeClr val="tx1"/>
                          </a:solidFill>
                        </a:rPr>
                        <a:t>42</a:t>
                      </a:r>
                      <a:endParaRPr lang="en-IN" sz="32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sz="2800" b="0" dirty="0">
                          <a:solidFill>
                            <a:schemeClr val="tx1"/>
                          </a:solidFill>
                        </a:rPr>
                        <a:t>61</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IN" sz="3200" b="1"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61</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rPr>
                        <a:t>61</a:t>
                      </a:r>
                      <a:endParaRPr lang="en-IN" sz="2800" b="1"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mn-lt"/>
                          <a:ea typeface="+mn-ea"/>
                          <a:cs typeface="+mn-cs"/>
                        </a:rPr>
                        <a:t>X</a:t>
                      </a:r>
                      <a:endParaRPr kumimoji="0" lang="en-IN" sz="3200" b="1" i="0" u="none" strike="noStrike" kern="1200" cap="none" spc="0" normalizeH="0" baseline="0" noProof="0" dirty="0">
                        <a:ln>
                          <a:noFill/>
                        </a:ln>
                        <a:solidFill>
                          <a:prstClr val="black"/>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61</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61</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61</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61</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r>
                        <a:rPr lang="en-US" sz="2800" b="0" dirty="0">
                          <a:solidFill>
                            <a:schemeClr val="tx1"/>
                          </a:solidFill>
                        </a:rPr>
                        <a:t>74</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74</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74</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rPr>
                        <a:t>74</a:t>
                      </a:r>
                      <a:endParaRPr lang="en-IN" sz="2800" b="1"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mn-lt"/>
                          <a:ea typeface="+mn-ea"/>
                          <a:cs typeface="+mn-cs"/>
                        </a:rPr>
                        <a:t>X</a:t>
                      </a:r>
                      <a:endParaRPr kumimoji="0" lang="en-IN" sz="3200" b="1" i="0" u="none" strike="noStrike" kern="1200" cap="none" spc="0" normalizeH="0" baseline="0" noProof="0" dirty="0">
                        <a:ln>
                          <a:noFill/>
                        </a:ln>
                        <a:solidFill>
                          <a:prstClr val="black"/>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74</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74</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74</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algn="ctr"/>
                      <a:r>
                        <a:rPr lang="en-US" sz="2800" b="0" dirty="0">
                          <a:solidFill>
                            <a:schemeClr val="tx1"/>
                          </a:solidFill>
                        </a:rPr>
                        <a:t>26</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26</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26</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26</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rPr>
                        <a:t>26</a:t>
                      </a:r>
                      <a:endParaRPr lang="en-IN" sz="2800" b="1"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mn-lt"/>
                          <a:ea typeface="+mn-ea"/>
                          <a:cs typeface="+mn-cs"/>
                        </a:rPr>
                        <a:t>X</a:t>
                      </a:r>
                      <a:endParaRPr kumimoji="0" lang="en-IN" sz="3200" b="1" i="0" u="none" strike="noStrike" kern="1200" cap="none" spc="0" normalizeH="0" baseline="0" noProof="0" dirty="0">
                        <a:ln>
                          <a:noFill/>
                        </a:ln>
                        <a:solidFill>
                          <a:prstClr val="black"/>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26</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26</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pPr algn="ctr"/>
                      <a:r>
                        <a:rPr lang="en-US" sz="2800" b="0" dirty="0">
                          <a:solidFill>
                            <a:schemeClr val="tx1"/>
                          </a:solidFill>
                        </a:rPr>
                        <a:t>37</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37</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37</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37</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37</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rPr>
                        <a:t>37</a:t>
                      </a:r>
                      <a:endParaRPr lang="en-IN" sz="2800" b="1"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mn-lt"/>
                          <a:ea typeface="+mn-ea"/>
                          <a:cs typeface="+mn-cs"/>
                        </a:rPr>
                        <a:t>X</a:t>
                      </a:r>
                      <a:endParaRPr kumimoji="0" lang="en-IN" sz="3200" b="1" i="0" u="none" strike="noStrike" kern="1200" cap="none" spc="0" normalizeH="0" baseline="0" noProof="0" dirty="0">
                        <a:ln>
                          <a:noFill/>
                        </a:ln>
                        <a:solidFill>
                          <a:prstClr val="black"/>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37</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89560">
                <a:tc>
                  <a:txBody>
                    <a:bodyPr/>
                    <a:lstStyle/>
                    <a:p>
                      <a:pPr algn="ctr"/>
                      <a:r>
                        <a:rPr lang="en-US" sz="2800" b="0" dirty="0">
                          <a:solidFill>
                            <a:schemeClr val="tx1"/>
                          </a:solidFill>
                        </a:rPr>
                        <a:t>13</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13</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13</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13</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13</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IN"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a:solidFill>
                            <a:schemeClr val="tx1"/>
                          </a:solidFill>
                        </a:rPr>
                        <a:t>13</a:t>
                      </a:r>
                      <a:endParaRPr lang="en-IN" sz="2800" b="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3200" b="1" i="0" u="none" strike="noStrike" kern="1200" cap="none" spc="0" normalizeH="0" baseline="0" dirty="0">
                          <a:ln>
                            <a:noFill/>
                          </a:ln>
                          <a:solidFill>
                            <a:prstClr val="black"/>
                          </a:solidFill>
                          <a:effectLst/>
                          <a:uLnTx/>
                          <a:uFillTx/>
                          <a:latin typeface="+mn-lt"/>
                          <a:ea typeface="+mn-ea"/>
                          <a:cs typeface="+mn-cs"/>
                        </a:rPr>
                        <a:t>√</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rPr>
                        <a:t>13</a:t>
                      </a:r>
                      <a:endParaRPr lang="en-IN" sz="2800" b="1"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89560">
                <a:tc>
                  <a:txBody>
                    <a:bodyPr/>
                    <a:lstStyle/>
                    <a:p>
                      <a:pPr algn="ctr"/>
                      <a:endParaRPr lang="en-IN" sz="5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sz="5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sz="5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sz="5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sz="5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sz="5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en-IN" sz="5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500" dirty="0"/>
                    </a:p>
                  </a:txBody>
                  <a:tcPr>
                    <a:lnL w="1270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en-IN" sz="500" b="1" kern="1200" dirty="0">
                        <a:solidFill>
                          <a:schemeClr val="tx1"/>
                        </a:solidFill>
                        <a:latin typeface="+mn-lt"/>
                        <a:ea typeface="+mn-ea"/>
                        <a:cs typeface="+mn-cs"/>
                      </a:endParaRPr>
                    </a:p>
                  </a:txBody>
                  <a:tcPr>
                    <a:lnL w="57150" cap="flat" cmpd="sng" algn="ctr">
                      <a:noFill/>
                      <a:prstDash val="solid"/>
                      <a:round/>
                      <a:headEnd type="none" w="med" len="med"/>
                      <a:tailEnd type="none" w="med" len="med"/>
                    </a:lnL>
                    <a:lnR w="5715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4" name="Date Placeholder 3"/>
          <p:cNvSpPr>
            <a:spLocks noGrp="1"/>
          </p:cNvSpPr>
          <p:nvPr>
            <p:ph type="dt" sz="half" idx="10"/>
          </p:nvPr>
        </p:nvSpPr>
        <p:spPr/>
        <p:txBody>
          <a:bodyPr/>
          <a:lstStyle/>
          <a:p>
            <a:fld id="{4F8774C8-44D5-4966-8674-708C505AA02E}"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111</a:t>
            </a:fld>
            <a:endParaRPr lang="en-IN"/>
          </a:p>
        </p:txBody>
      </p:sp>
      <p:sp>
        <p:nvSpPr>
          <p:cNvPr id="11" name="Rectangle 10"/>
          <p:cNvSpPr/>
          <p:nvPr/>
        </p:nvSpPr>
        <p:spPr>
          <a:xfrm>
            <a:off x="218364" y="813010"/>
            <a:ext cx="11573302" cy="954107"/>
          </a:xfrm>
          <a:prstGeom prst="rect">
            <a:avLst/>
          </a:prstGeom>
        </p:spPr>
        <p:txBody>
          <a:bodyPr wrap="square">
            <a:spAutoFit/>
          </a:bodyPr>
          <a:lstStyle/>
          <a:p>
            <a:pPr algn="just"/>
            <a:r>
              <a:rPr lang="en-US" sz="2800" dirty="0"/>
              <a:t>Assume that the key element to be searched in array is 13. The array given is as shown below:</a:t>
            </a:r>
            <a:endParaRPr lang="en-IN" dirty="0"/>
          </a:p>
        </p:txBody>
      </p:sp>
    </p:spTree>
    <p:extLst>
      <p:ext uri="{BB962C8B-B14F-4D97-AF65-F5344CB8AC3E}">
        <p14:creationId xmlns:p14="http://schemas.microsoft.com/office/powerpoint/2010/main" val="40879267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b="1" dirty="0"/>
              <a:t>Binary Search</a:t>
            </a:r>
            <a:endParaRPr lang="en-IN" sz="8000" b="1" dirty="0"/>
          </a:p>
        </p:txBody>
      </p:sp>
      <p:sp>
        <p:nvSpPr>
          <p:cNvPr id="3" name="Content Placeholder 2"/>
          <p:cNvSpPr>
            <a:spLocks noGrp="1"/>
          </p:cNvSpPr>
          <p:nvPr>
            <p:ph idx="1"/>
          </p:nvPr>
        </p:nvSpPr>
        <p:spPr>
          <a:xfrm>
            <a:off x="179696" y="2038920"/>
            <a:ext cx="11832608" cy="3870561"/>
          </a:xfrm>
        </p:spPr>
        <p:txBody>
          <a:bodyPr>
            <a:normAutofit/>
          </a:bodyPr>
          <a:lstStyle/>
          <a:p>
            <a:pPr algn="just"/>
            <a:r>
              <a:rPr lang="en-US" sz="4800" b="1" dirty="0"/>
              <a:t>Definition: </a:t>
            </a:r>
            <a:r>
              <a:rPr lang="en-US" sz="3200" dirty="0"/>
              <a:t>It is the process of </a:t>
            </a:r>
            <a:r>
              <a:rPr lang="en-IN" sz="3200" dirty="0"/>
              <a:t>searching a ascending ordered sorted array by repeatedly dividing the search interval in half. Begin with an interval covering the whole array. If the value of the search key is less than the item in the middle of the interval, narrow the interval to the lower half. If the value of the search key is greater than the item in the middle of the interval, narrow the interval to the upper half.</a:t>
            </a:r>
          </a:p>
        </p:txBody>
      </p:sp>
      <p:sp>
        <p:nvSpPr>
          <p:cNvPr id="4" name="Date Placeholder 3"/>
          <p:cNvSpPr>
            <a:spLocks noGrp="1"/>
          </p:cNvSpPr>
          <p:nvPr>
            <p:ph type="dt" sz="half" idx="10"/>
          </p:nvPr>
        </p:nvSpPr>
        <p:spPr/>
        <p:txBody>
          <a:bodyPr/>
          <a:lstStyle/>
          <a:p>
            <a:fld id="{0CA3455B-4400-408B-8D24-F4AC3467699A}"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112</a:t>
            </a:fld>
            <a:endParaRPr lang="en-IN"/>
          </a:p>
        </p:txBody>
      </p:sp>
    </p:spTree>
    <p:extLst>
      <p:ext uri="{BB962C8B-B14F-4D97-AF65-F5344CB8AC3E}">
        <p14:creationId xmlns:p14="http://schemas.microsoft.com/office/powerpoint/2010/main" val="40081848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25" y="365125"/>
            <a:ext cx="11750723" cy="2022806"/>
          </a:xfrm>
        </p:spPr>
        <p:txBody>
          <a:bodyPr>
            <a:normAutofit/>
          </a:bodyPr>
          <a:lstStyle/>
          <a:p>
            <a:pPr algn="ctr"/>
            <a:r>
              <a:rPr lang="en-IN" sz="6600" b="1" dirty="0"/>
              <a:t>Multidimensional Arrays: </a:t>
            </a:r>
            <a:br>
              <a:rPr lang="en-IN" sz="6600" b="1" dirty="0"/>
            </a:br>
            <a:r>
              <a:rPr lang="en-IN" sz="6600" b="1" dirty="0"/>
              <a:t>Two Dimensional Arrays:</a:t>
            </a:r>
            <a:endParaRPr lang="en-IN" sz="6600" dirty="0"/>
          </a:p>
        </p:txBody>
      </p:sp>
      <p:sp>
        <p:nvSpPr>
          <p:cNvPr id="3" name="Content Placeholder 2"/>
          <p:cNvSpPr>
            <a:spLocks noGrp="1"/>
          </p:cNvSpPr>
          <p:nvPr>
            <p:ph idx="1"/>
          </p:nvPr>
        </p:nvSpPr>
        <p:spPr>
          <a:xfrm>
            <a:off x="578892" y="2702257"/>
            <a:ext cx="10515600" cy="2893326"/>
          </a:xfrm>
        </p:spPr>
        <p:txBody>
          <a:bodyPr>
            <a:normAutofit/>
          </a:bodyPr>
          <a:lstStyle/>
          <a:p>
            <a:pPr algn="just"/>
            <a:r>
              <a:rPr lang="en-IN" sz="3600" dirty="0"/>
              <a:t>A two dimensional m x n array A is a collection of m*n data elements such that each element is specified by a pair of integers (say j and k) called subscripts with the property that  1 &lt;= j &lt;= m   and  1 &lt;= k &lt;= n. </a:t>
            </a:r>
          </a:p>
          <a:p>
            <a:pPr algn="just"/>
            <a:r>
              <a:rPr lang="en-IN" sz="3600" dirty="0"/>
              <a:t>This element is denoted by the notation:</a:t>
            </a:r>
            <a:r>
              <a:rPr lang="en-IN" sz="3600" b="1" dirty="0"/>
              <a:t> </a:t>
            </a:r>
            <a:r>
              <a:rPr lang="en-IN" sz="3600" b="1" dirty="0">
                <a:latin typeface="Courier New" pitchFamily="49" charset="0"/>
                <a:cs typeface="Courier New" pitchFamily="49" charset="0"/>
              </a:rPr>
              <a:t>A[j][k]</a:t>
            </a:r>
            <a:endParaRPr lang="en-IN" sz="3600" dirty="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fld id="{A48A6C91-28E4-40E4-BA4C-9FC73B92D282}"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113</a:t>
            </a:fld>
            <a:endParaRPr lang="en-IN"/>
          </a:p>
        </p:txBody>
      </p:sp>
    </p:spTree>
    <p:extLst>
      <p:ext uri="{BB962C8B-B14F-4D97-AF65-F5344CB8AC3E}">
        <p14:creationId xmlns:p14="http://schemas.microsoft.com/office/powerpoint/2010/main" val="253478929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46" y="320675"/>
            <a:ext cx="11400430" cy="1835671"/>
          </a:xfrm>
        </p:spPr>
        <p:txBody>
          <a:bodyPr>
            <a:noAutofit/>
          </a:bodyPr>
          <a:lstStyle/>
          <a:p>
            <a:r>
              <a:rPr lang="en-IN" sz="6000" b="1" dirty="0"/>
              <a:t>Representation of Two dimensional array in Memory:</a:t>
            </a:r>
            <a:endParaRPr lang="en-IN" sz="6000" dirty="0"/>
          </a:p>
        </p:txBody>
      </p:sp>
      <p:sp>
        <p:nvSpPr>
          <p:cNvPr id="3" name="Content Placeholder 2"/>
          <p:cNvSpPr>
            <a:spLocks noGrp="1"/>
          </p:cNvSpPr>
          <p:nvPr>
            <p:ph idx="1"/>
          </p:nvPr>
        </p:nvSpPr>
        <p:spPr>
          <a:xfrm>
            <a:off x="838200" y="2634017"/>
            <a:ext cx="10515600" cy="2402007"/>
          </a:xfrm>
        </p:spPr>
        <p:txBody>
          <a:bodyPr>
            <a:normAutofit/>
          </a:bodyPr>
          <a:lstStyle/>
          <a:p>
            <a:pPr marL="0" indent="0">
              <a:buNone/>
            </a:pPr>
            <a:r>
              <a:rPr lang="en-IN" sz="4800" dirty="0"/>
              <a:t>(</a:t>
            </a:r>
            <a:r>
              <a:rPr lang="en-IN" sz="4800" dirty="0" err="1"/>
              <a:t>i</a:t>
            </a:r>
            <a:r>
              <a:rPr lang="en-IN" sz="4800" dirty="0"/>
              <a:t>) Column Major representation   and    </a:t>
            </a:r>
          </a:p>
          <a:p>
            <a:pPr marL="0" indent="0">
              <a:buNone/>
            </a:pPr>
            <a:r>
              <a:rPr lang="en-IN" sz="4800" dirty="0"/>
              <a:t>(ii) Row Major representations</a:t>
            </a:r>
          </a:p>
        </p:txBody>
      </p:sp>
      <p:sp>
        <p:nvSpPr>
          <p:cNvPr id="4" name="Date Placeholder 3"/>
          <p:cNvSpPr>
            <a:spLocks noGrp="1"/>
          </p:cNvSpPr>
          <p:nvPr>
            <p:ph type="dt" sz="half" idx="10"/>
          </p:nvPr>
        </p:nvSpPr>
        <p:spPr/>
        <p:txBody>
          <a:bodyPr/>
          <a:lstStyle/>
          <a:p>
            <a:fld id="{F3B03EA7-7CB6-4165-A822-C71817F00C8D}"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114</a:t>
            </a:fld>
            <a:endParaRPr lang="en-IN"/>
          </a:p>
        </p:txBody>
      </p:sp>
    </p:spTree>
    <p:extLst>
      <p:ext uri="{BB962C8B-B14F-4D97-AF65-F5344CB8AC3E}">
        <p14:creationId xmlns:p14="http://schemas.microsoft.com/office/powerpoint/2010/main" val="301623963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b="1" dirty="0"/>
              <a:t>Column Major representation</a:t>
            </a:r>
          </a:p>
        </p:txBody>
      </p:sp>
      <p:sp>
        <p:nvSpPr>
          <p:cNvPr id="3" name="Content Placeholder 2"/>
          <p:cNvSpPr>
            <a:spLocks noGrp="1"/>
          </p:cNvSpPr>
          <p:nvPr>
            <p:ph idx="1"/>
          </p:nvPr>
        </p:nvSpPr>
        <p:spPr>
          <a:xfrm>
            <a:off x="436727" y="1825625"/>
            <a:ext cx="11191165" cy="4351338"/>
          </a:xfrm>
        </p:spPr>
        <p:txBody>
          <a:bodyPr>
            <a:normAutofit/>
          </a:bodyPr>
          <a:lstStyle/>
          <a:p>
            <a:pPr algn="just"/>
            <a:r>
              <a:rPr lang="en-IN" sz="4000" dirty="0"/>
              <a:t>Some languages stores this array in column by column. This type of memory representation for the array is also known as </a:t>
            </a:r>
            <a:r>
              <a:rPr lang="en-IN" sz="4400" b="1" u="sng" dirty="0"/>
              <a:t>column major memory representation</a:t>
            </a:r>
            <a:r>
              <a:rPr lang="en-IN" sz="4000" dirty="0"/>
              <a:t>.</a:t>
            </a:r>
          </a:p>
        </p:txBody>
      </p:sp>
      <p:sp>
        <p:nvSpPr>
          <p:cNvPr id="4" name="Date Placeholder 3"/>
          <p:cNvSpPr>
            <a:spLocks noGrp="1"/>
          </p:cNvSpPr>
          <p:nvPr>
            <p:ph type="dt" sz="half" idx="10"/>
          </p:nvPr>
        </p:nvSpPr>
        <p:spPr/>
        <p:txBody>
          <a:bodyPr/>
          <a:lstStyle/>
          <a:p>
            <a:fld id="{AA001331-BC24-4D3B-A045-338FE089F619}"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115</a:t>
            </a:fld>
            <a:endParaRPr lang="en-IN"/>
          </a:p>
        </p:txBody>
      </p:sp>
    </p:spTree>
    <p:extLst>
      <p:ext uri="{BB962C8B-B14F-4D97-AF65-F5344CB8AC3E}">
        <p14:creationId xmlns:p14="http://schemas.microsoft.com/office/powerpoint/2010/main" val="314385568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7200" b="1" dirty="0"/>
              <a:t>Row Major representations</a:t>
            </a:r>
          </a:p>
        </p:txBody>
      </p:sp>
      <p:sp>
        <p:nvSpPr>
          <p:cNvPr id="3" name="Content Placeholder 2"/>
          <p:cNvSpPr>
            <a:spLocks noGrp="1"/>
          </p:cNvSpPr>
          <p:nvPr>
            <p:ph idx="1"/>
          </p:nvPr>
        </p:nvSpPr>
        <p:spPr/>
        <p:txBody>
          <a:bodyPr>
            <a:normAutofit/>
          </a:bodyPr>
          <a:lstStyle/>
          <a:p>
            <a:pPr algn="just"/>
            <a:r>
              <a:rPr lang="en-IN" sz="4000" dirty="0"/>
              <a:t>Some languages stores this array in row by row form. This type of memory representation for the array is also known as </a:t>
            </a:r>
            <a:r>
              <a:rPr lang="en-IN" sz="4400" b="1" u="sng" dirty="0"/>
              <a:t>row major memory representation</a:t>
            </a:r>
            <a:r>
              <a:rPr lang="en-IN" sz="4000" dirty="0"/>
              <a:t>.</a:t>
            </a:r>
          </a:p>
        </p:txBody>
      </p:sp>
      <p:sp>
        <p:nvSpPr>
          <p:cNvPr id="4" name="Date Placeholder 3"/>
          <p:cNvSpPr>
            <a:spLocks noGrp="1"/>
          </p:cNvSpPr>
          <p:nvPr>
            <p:ph type="dt" sz="half" idx="10"/>
          </p:nvPr>
        </p:nvSpPr>
        <p:spPr/>
        <p:txBody>
          <a:bodyPr/>
          <a:lstStyle/>
          <a:p>
            <a:fld id="{C9D17A3A-3D77-4A31-B463-C91CA22B7091}"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116</a:t>
            </a:fld>
            <a:endParaRPr lang="en-IN"/>
          </a:p>
        </p:txBody>
      </p:sp>
    </p:spTree>
    <p:extLst>
      <p:ext uri="{BB962C8B-B14F-4D97-AF65-F5344CB8AC3E}">
        <p14:creationId xmlns:p14="http://schemas.microsoft.com/office/powerpoint/2010/main" val="4714934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algn="just"/>
            <a:r>
              <a:rPr lang="en-IN" sz="3600" dirty="0"/>
              <a:t>Consider an example of 3 x 4 integer array: The total number of integer location required to store the data elements of this array is 3 * 4 = 12 integer locations.</a:t>
            </a:r>
          </a:p>
        </p:txBody>
      </p:sp>
      <p:sp>
        <p:nvSpPr>
          <p:cNvPr id="4" name="Date Placeholder 3"/>
          <p:cNvSpPr>
            <a:spLocks noGrp="1"/>
          </p:cNvSpPr>
          <p:nvPr>
            <p:ph type="dt" sz="half" idx="10"/>
          </p:nvPr>
        </p:nvSpPr>
        <p:spPr/>
        <p:txBody>
          <a:bodyPr/>
          <a:lstStyle/>
          <a:p>
            <a:fld id="{E44610D5-E2AB-41C2-90F6-18434A6A865C}"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117</a:t>
            </a:fld>
            <a:endParaRPr lang="en-IN"/>
          </a:p>
        </p:txBody>
      </p:sp>
    </p:spTree>
    <p:extLst>
      <p:ext uri="{BB962C8B-B14F-4D97-AF65-F5344CB8AC3E}">
        <p14:creationId xmlns:p14="http://schemas.microsoft.com/office/powerpoint/2010/main" val="199956991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818"/>
            <a:ext cx="10515600" cy="890469"/>
          </a:xfrm>
        </p:spPr>
        <p:txBody>
          <a:bodyPr>
            <a:normAutofit/>
          </a:bodyPr>
          <a:lstStyle/>
          <a:p>
            <a:r>
              <a:rPr lang="en-US" sz="5400" b="1" dirty="0"/>
              <a:t>Using Column Major Representation:</a:t>
            </a:r>
            <a:endParaRPr lang="en-IN" sz="5400" b="1"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205516725"/>
              </p:ext>
            </p:extLst>
          </p:nvPr>
        </p:nvGraphicFramePr>
        <p:xfrm>
          <a:off x="367353" y="906399"/>
          <a:ext cx="10986447" cy="5449951"/>
        </p:xfrm>
        <a:graphic>
          <a:graphicData uri="http://schemas.openxmlformats.org/drawingml/2006/table">
            <a:tbl>
              <a:tblPr firstRow="1" bandRow="1">
                <a:tableStyleId>{5C22544A-7EE6-4342-B048-85BDC9FD1C3A}</a:tableStyleId>
              </a:tblPr>
              <a:tblGrid>
                <a:gridCol w="2266097">
                  <a:extLst>
                    <a:ext uri="{9D8B030D-6E8A-4147-A177-3AD203B41FA5}">
                      <a16:colId xmlns:a16="http://schemas.microsoft.com/office/drawing/2014/main" val="20000"/>
                    </a:ext>
                  </a:extLst>
                </a:gridCol>
                <a:gridCol w="3370428">
                  <a:extLst>
                    <a:ext uri="{9D8B030D-6E8A-4147-A177-3AD203B41FA5}">
                      <a16:colId xmlns:a16="http://schemas.microsoft.com/office/drawing/2014/main" val="20001"/>
                    </a:ext>
                  </a:extLst>
                </a:gridCol>
                <a:gridCol w="2002080">
                  <a:extLst>
                    <a:ext uri="{9D8B030D-6E8A-4147-A177-3AD203B41FA5}">
                      <a16:colId xmlns:a16="http://schemas.microsoft.com/office/drawing/2014/main" val="20002"/>
                    </a:ext>
                  </a:extLst>
                </a:gridCol>
                <a:gridCol w="3347842">
                  <a:extLst>
                    <a:ext uri="{9D8B030D-6E8A-4147-A177-3AD203B41FA5}">
                      <a16:colId xmlns:a16="http://schemas.microsoft.com/office/drawing/2014/main" val="20003"/>
                    </a:ext>
                  </a:extLst>
                </a:gridCol>
              </a:tblGrid>
              <a:tr h="185420">
                <a:tc>
                  <a:txBody>
                    <a:bodyPr/>
                    <a:lstStyle/>
                    <a:p>
                      <a:pPr algn="ctr">
                        <a:lnSpc>
                          <a:spcPct val="85000"/>
                        </a:lnSpc>
                      </a:pPr>
                      <a:r>
                        <a:rPr lang="en-US" sz="2800" dirty="0">
                          <a:solidFill>
                            <a:schemeClr val="tx1"/>
                          </a:solidFill>
                        </a:rPr>
                        <a:t>In C Language</a:t>
                      </a:r>
                      <a:endParaRPr lang="en-IN"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85000"/>
                        </a:lnSpc>
                        <a:spcBef>
                          <a:spcPts val="0"/>
                        </a:spcBef>
                        <a:spcAft>
                          <a:spcPts val="0"/>
                        </a:spcAft>
                        <a:buClrTx/>
                        <a:buSzTx/>
                        <a:buFontTx/>
                        <a:buNone/>
                        <a:tabLst/>
                        <a:defRPr/>
                      </a:pPr>
                      <a:r>
                        <a:rPr lang="en-US" sz="2800" b="1" kern="1200" dirty="0">
                          <a:solidFill>
                            <a:schemeClr val="tx1"/>
                          </a:solidFill>
                          <a:latin typeface="+mn-lt"/>
                          <a:ea typeface="+mn-ea"/>
                          <a:cs typeface="+mn-cs"/>
                        </a:rPr>
                        <a:t>In PASCAL Language</a:t>
                      </a:r>
                      <a:endParaRPr lang="en-IN" sz="2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endParaRPr lang="en-IN" dirty="0">
                        <a:solidFill>
                          <a:schemeClr val="tx1"/>
                        </a:solidFil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dirty="0">
                        <a:solidFill>
                          <a:schemeClr val="tx1"/>
                        </a:solidFil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5420">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0</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1</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spcAft>
                          <a:spcPts val="0"/>
                        </a:spcAft>
                      </a:pPr>
                      <a:r>
                        <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A[0][0]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algn="ctr" defTabSz="914400" rtl="0" eaLnBrk="1" latinLnBrk="0" hangingPunct="1">
                        <a:lnSpc>
                          <a:spcPct val="90000"/>
                        </a:lnSpc>
                        <a:spcAft>
                          <a:spcPts val="0"/>
                        </a:spcAft>
                      </a:pPr>
                      <a:r>
                        <a:rPr lang="en-IN" sz="36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Column 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1"/>
                  </a:ext>
                </a:extLst>
              </a:tr>
              <a:tr h="370840">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1</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2</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spcAft>
                          <a:spcPts val="0"/>
                        </a:spcAft>
                      </a:pPr>
                      <a:r>
                        <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A[1][0]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2</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3</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spcAft>
                          <a:spcPts val="0"/>
                        </a:spcAft>
                      </a:pPr>
                      <a:r>
                        <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A[2][0]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3</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4</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spcAft>
                          <a:spcPts val="0"/>
                        </a:spcAft>
                      </a:pPr>
                      <a:r>
                        <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A[0][1]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a:lnSpc>
                          <a:spcPct val="90000"/>
                        </a:lnSpc>
                        <a:spcAft>
                          <a:spcPts val="0"/>
                        </a:spcAft>
                      </a:pP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Column 1</a:t>
                      </a:r>
                      <a:endParaRPr lang="en-IN" sz="3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0004"/>
                  </a:ext>
                </a:extLst>
              </a:tr>
              <a:tr h="370840">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4</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5</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spcAft>
                          <a:spcPts val="0"/>
                        </a:spcAft>
                      </a:pPr>
                      <a:r>
                        <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A[1][1]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5</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6</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spcAft>
                          <a:spcPts val="0"/>
                        </a:spcAft>
                      </a:pPr>
                      <a:r>
                        <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A[2][1]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6</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7</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spcAft>
                          <a:spcPts val="0"/>
                        </a:spcAft>
                      </a:pPr>
                      <a:r>
                        <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A[0][2]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a:lnSpc>
                          <a:spcPct val="90000"/>
                        </a:lnSpc>
                        <a:spcAft>
                          <a:spcPts val="0"/>
                        </a:spcAft>
                      </a:pP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Column 2</a:t>
                      </a:r>
                      <a:endParaRPr lang="en-IN" sz="3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0007"/>
                  </a:ext>
                </a:extLst>
              </a:tr>
              <a:tr h="370840">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7</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8</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spcAft>
                          <a:spcPts val="0"/>
                        </a:spcAft>
                      </a:pPr>
                      <a:r>
                        <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A[1][2]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8</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9</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spcAft>
                          <a:spcPts val="0"/>
                        </a:spcAft>
                      </a:pPr>
                      <a:r>
                        <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A[2][2]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70840">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9</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10</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spcAft>
                          <a:spcPts val="0"/>
                        </a:spcAft>
                      </a:pPr>
                      <a:r>
                        <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A[0][3]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a:lnSpc>
                          <a:spcPct val="90000"/>
                        </a:lnSpc>
                        <a:spcAft>
                          <a:spcPts val="0"/>
                        </a:spcAft>
                      </a:pP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Column 3</a:t>
                      </a:r>
                      <a:endParaRPr lang="en-IN" sz="3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10"/>
                  </a:ext>
                </a:extLst>
              </a:tr>
              <a:tr h="370840">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10</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11</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spcAft>
                          <a:spcPts val="0"/>
                        </a:spcAft>
                      </a:pPr>
                      <a:r>
                        <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A[1][3]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370840">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11</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12</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spcAft>
                          <a:spcPts val="0"/>
                        </a:spcAft>
                      </a:pPr>
                      <a:r>
                        <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A[2][3]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bl>
          </a:graphicData>
        </a:graphic>
      </p:graphicFrame>
      <p:sp>
        <p:nvSpPr>
          <p:cNvPr id="4" name="Date Placeholder 3"/>
          <p:cNvSpPr>
            <a:spLocks noGrp="1"/>
          </p:cNvSpPr>
          <p:nvPr>
            <p:ph type="dt" sz="half" idx="10"/>
          </p:nvPr>
        </p:nvSpPr>
        <p:spPr/>
        <p:txBody>
          <a:bodyPr/>
          <a:lstStyle/>
          <a:p>
            <a:fld id="{FF4F80FE-E70E-4947-B37E-42247A3787E8}"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118</a:t>
            </a:fld>
            <a:endParaRPr lang="en-IN"/>
          </a:p>
        </p:txBody>
      </p:sp>
    </p:spTree>
    <p:extLst>
      <p:ext uri="{BB962C8B-B14F-4D97-AF65-F5344CB8AC3E}">
        <p14:creationId xmlns:p14="http://schemas.microsoft.com/office/powerpoint/2010/main" val="416497772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818"/>
            <a:ext cx="10515600" cy="890469"/>
          </a:xfrm>
        </p:spPr>
        <p:txBody>
          <a:bodyPr>
            <a:normAutofit/>
          </a:bodyPr>
          <a:lstStyle/>
          <a:p>
            <a:r>
              <a:rPr lang="en-US" sz="5400" b="1" dirty="0"/>
              <a:t>Using Row Major Representation:</a:t>
            </a:r>
            <a:endParaRPr lang="en-IN" sz="5400" b="1"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059606322"/>
              </p:ext>
            </p:extLst>
          </p:nvPr>
        </p:nvGraphicFramePr>
        <p:xfrm>
          <a:off x="367353" y="906399"/>
          <a:ext cx="10986447" cy="5449951"/>
        </p:xfrm>
        <a:graphic>
          <a:graphicData uri="http://schemas.openxmlformats.org/drawingml/2006/table">
            <a:tbl>
              <a:tblPr firstRow="1" bandRow="1">
                <a:tableStyleId>{5C22544A-7EE6-4342-B048-85BDC9FD1C3A}</a:tableStyleId>
              </a:tblPr>
              <a:tblGrid>
                <a:gridCol w="2266097">
                  <a:extLst>
                    <a:ext uri="{9D8B030D-6E8A-4147-A177-3AD203B41FA5}">
                      <a16:colId xmlns:a16="http://schemas.microsoft.com/office/drawing/2014/main" val="20000"/>
                    </a:ext>
                  </a:extLst>
                </a:gridCol>
                <a:gridCol w="3370428">
                  <a:extLst>
                    <a:ext uri="{9D8B030D-6E8A-4147-A177-3AD203B41FA5}">
                      <a16:colId xmlns:a16="http://schemas.microsoft.com/office/drawing/2014/main" val="20001"/>
                    </a:ext>
                  </a:extLst>
                </a:gridCol>
                <a:gridCol w="2002080">
                  <a:extLst>
                    <a:ext uri="{9D8B030D-6E8A-4147-A177-3AD203B41FA5}">
                      <a16:colId xmlns:a16="http://schemas.microsoft.com/office/drawing/2014/main" val="20002"/>
                    </a:ext>
                  </a:extLst>
                </a:gridCol>
                <a:gridCol w="3347842">
                  <a:extLst>
                    <a:ext uri="{9D8B030D-6E8A-4147-A177-3AD203B41FA5}">
                      <a16:colId xmlns:a16="http://schemas.microsoft.com/office/drawing/2014/main" val="20003"/>
                    </a:ext>
                  </a:extLst>
                </a:gridCol>
              </a:tblGrid>
              <a:tr h="185420">
                <a:tc>
                  <a:txBody>
                    <a:bodyPr/>
                    <a:lstStyle/>
                    <a:p>
                      <a:pPr algn="ctr">
                        <a:lnSpc>
                          <a:spcPct val="85000"/>
                        </a:lnSpc>
                      </a:pPr>
                      <a:r>
                        <a:rPr lang="en-US" sz="2800" dirty="0">
                          <a:solidFill>
                            <a:schemeClr val="tx1"/>
                          </a:solidFill>
                        </a:rPr>
                        <a:t>In C Language</a:t>
                      </a:r>
                      <a:endParaRPr lang="en-IN"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85000"/>
                        </a:lnSpc>
                        <a:spcBef>
                          <a:spcPts val="0"/>
                        </a:spcBef>
                        <a:spcAft>
                          <a:spcPts val="0"/>
                        </a:spcAft>
                        <a:buClrTx/>
                        <a:buSzTx/>
                        <a:buFontTx/>
                        <a:buNone/>
                        <a:tabLst/>
                        <a:defRPr/>
                      </a:pPr>
                      <a:r>
                        <a:rPr lang="en-US" sz="2800" b="1" kern="1200" dirty="0">
                          <a:solidFill>
                            <a:schemeClr val="tx1"/>
                          </a:solidFill>
                          <a:latin typeface="+mn-lt"/>
                          <a:ea typeface="+mn-ea"/>
                          <a:cs typeface="+mn-cs"/>
                        </a:rPr>
                        <a:t>In PASCAL Language</a:t>
                      </a:r>
                      <a:endParaRPr lang="en-IN" sz="2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85000"/>
                        </a:lnSpc>
                      </a:pPr>
                      <a:endParaRPr lang="en-IN" dirty="0">
                        <a:solidFill>
                          <a:schemeClr val="tx1"/>
                        </a:solidFil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dirty="0">
                        <a:solidFill>
                          <a:schemeClr val="tx1"/>
                        </a:solidFil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5420">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0</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1</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A[0][0]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12">
                  <a:txBody>
                    <a:bodyPr/>
                    <a:lstStyle/>
                    <a:p>
                      <a:pPr marL="0" algn="ctr" defTabSz="914400" rtl="0" eaLnBrk="1" latinLnBrk="0" hangingPunct="1">
                        <a:lnSpc>
                          <a:spcPct val="90000"/>
                        </a:lnSpc>
                        <a:spcAft>
                          <a:spcPts val="0"/>
                        </a:spcAft>
                      </a:pPr>
                      <a:r>
                        <a:rPr lang="en-IN" sz="36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Row</a:t>
                      </a:r>
                      <a:r>
                        <a:rPr lang="en-IN" sz="3600" b="1" kern="1200" baseline="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 1</a:t>
                      </a:r>
                    </a:p>
                    <a:p>
                      <a:pPr marL="0" algn="ctr" defTabSz="914400" rtl="0" eaLnBrk="1" latinLnBrk="0" hangingPunct="1">
                        <a:lnSpc>
                          <a:spcPct val="90000"/>
                        </a:lnSpc>
                        <a:spcAft>
                          <a:spcPts val="0"/>
                        </a:spcAft>
                      </a:pPr>
                      <a:endParaRPr lang="en-IN" sz="36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1</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2</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A[0][1]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2</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3</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A[0][2]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3</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4</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A[0][3]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algn="ctr" defTabSz="914400" rtl="0" eaLnBrk="1" latinLnBrk="0" hangingPunct="1">
                        <a:lnSpc>
                          <a:spcPct val="90000"/>
                        </a:lnSpc>
                        <a:spcAft>
                          <a:spcPts val="0"/>
                        </a:spcAft>
                      </a:pPr>
                      <a:endParaRPr lang="en-IN" sz="36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4</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5</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A[1][0]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5</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6</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A[1][1]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6</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7</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A[1][2]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algn="ctr" defTabSz="914400" rtl="0" eaLnBrk="1" latinLnBrk="0" hangingPunct="1">
                        <a:lnSpc>
                          <a:spcPct val="90000"/>
                        </a:lnSpc>
                        <a:spcAft>
                          <a:spcPts val="0"/>
                        </a:spcAft>
                      </a:pPr>
                      <a:endParaRPr lang="en-IN" sz="36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7</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8</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A[1][3]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8</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9</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A[2][0]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70840">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9</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10</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A[2][1]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algn="ctr" defTabSz="914400" rtl="0" eaLnBrk="1" latinLnBrk="0" hangingPunct="1">
                        <a:lnSpc>
                          <a:spcPct val="90000"/>
                        </a:lnSpc>
                        <a:spcAft>
                          <a:spcPts val="0"/>
                        </a:spcAft>
                      </a:pPr>
                      <a:endParaRPr lang="en-IN" sz="36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70840">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10</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11</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A[2][2]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370840">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11</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US"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12</a:t>
                      </a:r>
                      <a:endPar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85000"/>
                        </a:lnSpc>
                        <a:spcAft>
                          <a:spcPts val="0"/>
                        </a:spcAft>
                      </a:pPr>
                      <a:r>
                        <a:rPr lang="en-IN" sz="2400" b="1"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rPr>
                        <a:t>A[2][3]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bl>
          </a:graphicData>
        </a:graphic>
      </p:graphicFrame>
      <p:sp>
        <p:nvSpPr>
          <p:cNvPr id="4" name="Date Placeholder 3"/>
          <p:cNvSpPr>
            <a:spLocks noGrp="1"/>
          </p:cNvSpPr>
          <p:nvPr>
            <p:ph type="dt" sz="half" idx="10"/>
          </p:nvPr>
        </p:nvSpPr>
        <p:spPr/>
        <p:txBody>
          <a:bodyPr/>
          <a:lstStyle/>
          <a:p>
            <a:fld id="{582A5646-747F-48BD-8B84-B2D1404F4887}"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119</a:t>
            </a:fld>
            <a:endParaRPr lang="en-IN"/>
          </a:p>
        </p:txBody>
      </p:sp>
      <p:cxnSp>
        <p:nvCxnSpPr>
          <p:cNvPr id="7" name="Straight Connector 6"/>
          <p:cNvCxnSpPr/>
          <p:nvPr/>
        </p:nvCxnSpPr>
        <p:spPr>
          <a:xfrm>
            <a:off x="8006862" y="2965938"/>
            <a:ext cx="3411415" cy="117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8006862" y="4560277"/>
            <a:ext cx="3411415" cy="23446"/>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006863" y="1359877"/>
            <a:ext cx="3317630" cy="16177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Row 0</a:t>
            </a:r>
          </a:p>
        </p:txBody>
      </p:sp>
      <p:sp>
        <p:nvSpPr>
          <p:cNvPr id="12" name="Rectangle 11"/>
          <p:cNvSpPr/>
          <p:nvPr/>
        </p:nvSpPr>
        <p:spPr>
          <a:xfrm>
            <a:off x="8006862" y="2977662"/>
            <a:ext cx="3317631" cy="160606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1</a:t>
            </a:r>
          </a:p>
        </p:txBody>
      </p:sp>
      <p:sp>
        <p:nvSpPr>
          <p:cNvPr id="13" name="Rectangle 12"/>
          <p:cNvSpPr/>
          <p:nvPr/>
        </p:nvSpPr>
        <p:spPr>
          <a:xfrm>
            <a:off x="8006862" y="4583723"/>
            <a:ext cx="3317631" cy="162950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2</a:t>
            </a:r>
          </a:p>
        </p:txBody>
      </p:sp>
      <p:sp>
        <p:nvSpPr>
          <p:cNvPr id="14" name="Rectangle 13"/>
          <p:cNvSpPr/>
          <p:nvPr/>
        </p:nvSpPr>
        <p:spPr>
          <a:xfrm>
            <a:off x="8006863" y="1359877"/>
            <a:ext cx="3317630" cy="160606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Row  0</a:t>
            </a:r>
          </a:p>
        </p:txBody>
      </p:sp>
    </p:spTree>
    <p:extLst>
      <p:ext uri="{BB962C8B-B14F-4D97-AF65-F5344CB8AC3E}">
        <p14:creationId xmlns:p14="http://schemas.microsoft.com/office/powerpoint/2010/main" val="2349025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u="sng" dirty="0"/>
              <a:t>Review of Arrays</a:t>
            </a:r>
            <a:endParaRPr lang="en-IN" sz="5400" b="1" dirty="0"/>
          </a:p>
        </p:txBody>
      </p:sp>
      <p:sp>
        <p:nvSpPr>
          <p:cNvPr id="3" name="Content Placeholder 2"/>
          <p:cNvSpPr>
            <a:spLocks noGrp="1"/>
          </p:cNvSpPr>
          <p:nvPr>
            <p:ph idx="1"/>
          </p:nvPr>
        </p:nvSpPr>
        <p:spPr>
          <a:xfrm>
            <a:off x="838200" y="1825625"/>
            <a:ext cx="10515600" cy="3742662"/>
          </a:xfrm>
        </p:spPr>
        <p:txBody>
          <a:bodyPr>
            <a:normAutofit/>
          </a:bodyPr>
          <a:lstStyle/>
          <a:p>
            <a:r>
              <a:rPr lang="en-IN" sz="3600" dirty="0"/>
              <a:t>The Simplest Type of data structure.</a:t>
            </a:r>
          </a:p>
          <a:p>
            <a:r>
              <a:rPr lang="en-US" sz="3600" dirty="0"/>
              <a:t>Also called as Linear Array.</a:t>
            </a:r>
          </a:p>
          <a:p>
            <a:r>
              <a:rPr lang="en-IN" sz="3600" dirty="0"/>
              <a:t>It is a list of finite number of similar data elements. </a:t>
            </a:r>
          </a:p>
          <a:p>
            <a:pPr algn="just"/>
            <a:r>
              <a:rPr lang="en-IN" sz="3600" dirty="0"/>
              <a:t>The number k in A[k] is called subscript and A[K] is called subscripted variable.</a:t>
            </a:r>
          </a:p>
        </p:txBody>
      </p:sp>
      <p:sp>
        <p:nvSpPr>
          <p:cNvPr id="4" name="Date Placeholder 3"/>
          <p:cNvSpPr>
            <a:spLocks noGrp="1"/>
          </p:cNvSpPr>
          <p:nvPr>
            <p:ph type="dt" sz="half" idx="10"/>
          </p:nvPr>
        </p:nvSpPr>
        <p:spPr/>
        <p:txBody>
          <a:bodyPr/>
          <a:lstStyle/>
          <a:p>
            <a:fld id="{E703C576-60E7-475A-974A-4CF12C57883D}"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12</a:t>
            </a:fld>
            <a:endParaRPr lang="en-IN"/>
          </a:p>
        </p:txBody>
      </p:sp>
    </p:spTree>
    <p:extLst>
      <p:ext uri="{BB962C8B-B14F-4D97-AF65-F5344CB8AC3E}">
        <p14:creationId xmlns:p14="http://schemas.microsoft.com/office/powerpoint/2010/main" val="194871440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667"/>
            <a:ext cx="10515600" cy="948542"/>
          </a:xfrm>
        </p:spPr>
        <p:txBody>
          <a:bodyPr>
            <a:normAutofit/>
          </a:bodyPr>
          <a:lstStyle/>
          <a:p>
            <a:r>
              <a:rPr lang="en-US" sz="5400" b="1" dirty="0"/>
              <a:t>Address Calculation in Column Major</a:t>
            </a:r>
            <a:endParaRPr lang="en-IN" sz="5400" b="1" dirty="0"/>
          </a:p>
        </p:txBody>
      </p:sp>
      <p:sp>
        <p:nvSpPr>
          <p:cNvPr id="7" name="Text Placeholder 6"/>
          <p:cNvSpPr>
            <a:spLocks noGrp="1"/>
          </p:cNvSpPr>
          <p:nvPr>
            <p:ph type="body" idx="1"/>
          </p:nvPr>
        </p:nvSpPr>
        <p:spPr>
          <a:xfrm>
            <a:off x="211090" y="1708456"/>
            <a:ext cx="5861097" cy="543707"/>
          </a:xfrm>
        </p:spPr>
        <p:txBody>
          <a:bodyPr>
            <a:noAutofit/>
          </a:bodyPr>
          <a:lstStyle/>
          <a:p>
            <a:pPr algn="ctr"/>
            <a:r>
              <a:rPr lang="en-US" sz="3600" dirty="0">
                <a:latin typeface="Courier New" panose="02070309020205020404" pitchFamily="49" charset="0"/>
                <a:cs typeface="Courier New" panose="02070309020205020404" pitchFamily="49" charset="0"/>
              </a:rPr>
              <a:t>In C Language:</a:t>
            </a:r>
          </a:p>
        </p:txBody>
      </p:sp>
      <p:sp>
        <p:nvSpPr>
          <p:cNvPr id="3" name="Content Placeholder 2"/>
          <p:cNvSpPr>
            <a:spLocks noGrp="1"/>
          </p:cNvSpPr>
          <p:nvPr>
            <p:ph sz="half" idx="2"/>
          </p:nvPr>
        </p:nvSpPr>
        <p:spPr>
          <a:xfrm>
            <a:off x="68240" y="2190887"/>
            <a:ext cx="5568284" cy="3643509"/>
          </a:xfrm>
          <a:ln>
            <a:solidFill>
              <a:schemeClr val="tx1"/>
            </a:solidFill>
          </a:ln>
        </p:spPr>
        <p:txBody>
          <a:bodyPr>
            <a:noAutofit/>
          </a:bodyPr>
          <a:lstStyle/>
          <a:p>
            <a:pPr>
              <a:lnSpc>
                <a:spcPct val="100000"/>
              </a:lnSpc>
              <a:spcBef>
                <a:spcPts val="0"/>
              </a:spcBef>
            </a:pPr>
            <a:r>
              <a:rPr lang="en-US" b="1" dirty="0">
                <a:cs typeface="Courier New" panose="02070309020205020404" pitchFamily="49" charset="0"/>
              </a:rPr>
              <a:t>The Address of A[0][0]</a:t>
            </a:r>
          </a:p>
          <a:p>
            <a:pPr marL="0" indent="0">
              <a:lnSpc>
                <a:spcPct val="100000"/>
              </a:lnSpc>
              <a:spcBef>
                <a:spcPts val="0"/>
              </a:spcBef>
              <a:buNone/>
            </a:pPr>
            <a:r>
              <a:rPr lang="en-US" b="1" dirty="0">
                <a:cs typeface="Courier New" panose="02070309020205020404" pitchFamily="49" charset="0"/>
              </a:rPr>
              <a:t>        = </a:t>
            </a:r>
            <a:r>
              <a:rPr lang="en-US" b="1" dirty="0" err="1">
                <a:cs typeface="Courier New" panose="02070309020205020404" pitchFamily="49" charset="0"/>
              </a:rPr>
              <a:t>BA+w</a:t>
            </a:r>
            <a:r>
              <a:rPr lang="en-US" b="1" dirty="0">
                <a:cs typeface="Courier New" panose="02070309020205020404" pitchFamily="49" charset="0"/>
              </a:rPr>
              <a:t>*(3*0+0) = </a:t>
            </a:r>
            <a:r>
              <a:rPr lang="en-US" b="1" dirty="0" err="1">
                <a:cs typeface="Courier New" panose="02070309020205020404" pitchFamily="49" charset="0"/>
              </a:rPr>
              <a:t>BA+w</a:t>
            </a:r>
            <a:r>
              <a:rPr lang="en-US" b="1" dirty="0">
                <a:cs typeface="Courier New" panose="02070309020205020404" pitchFamily="49" charset="0"/>
              </a:rPr>
              <a:t>*0=BA</a:t>
            </a:r>
          </a:p>
          <a:p>
            <a:pPr>
              <a:lnSpc>
                <a:spcPct val="100000"/>
              </a:lnSpc>
              <a:spcBef>
                <a:spcPts val="0"/>
              </a:spcBef>
            </a:pPr>
            <a:r>
              <a:rPr lang="en-US" b="1" dirty="0">
                <a:cs typeface="Courier New" panose="02070309020205020404" pitchFamily="49" charset="0"/>
              </a:rPr>
              <a:t>The Address of A[0][1]</a:t>
            </a:r>
          </a:p>
          <a:p>
            <a:pPr marL="0" indent="0">
              <a:lnSpc>
                <a:spcPct val="100000"/>
              </a:lnSpc>
              <a:spcBef>
                <a:spcPts val="0"/>
              </a:spcBef>
              <a:buNone/>
            </a:pPr>
            <a:r>
              <a:rPr lang="en-US" b="1" dirty="0">
                <a:cs typeface="Courier New" panose="02070309020205020404" pitchFamily="49" charset="0"/>
              </a:rPr>
              <a:t>          = </a:t>
            </a:r>
            <a:r>
              <a:rPr lang="en-US" b="1" dirty="0" err="1">
                <a:cs typeface="Courier New" panose="02070309020205020404" pitchFamily="49" charset="0"/>
              </a:rPr>
              <a:t>BA+w</a:t>
            </a:r>
            <a:r>
              <a:rPr lang="en-US" b="1" dirty="0">
                <a:cs typeface="Courier New" panose="02070309020205020404" pitchFamily="49" charset="0"/>
              </a:rPr>
              <a:t>*(3*1+0) = BA + w*3</a:t>
            </a:r>
          </a:p>
          <a:p>
            <a:pPr>
              <a:lnSpc>
                <a:spcPct val="100000"/>
              </a:lnSpc>
              <a:spcBef>
                <a:spcPts val="0"/>
              </a:spcBef>
            </a:pPr>
            <a:r>
              <a:rPr lang="en-US" b="1" dirty="0">
                <a:cs typeface="Courier New" panose="02070309020205020404" pitchFamily="49" charset="0"/>
              </a:rPr>
              <a:t>The Address of A[0][2]</a:t>
            </a:r>
          </a:p>
          <a:p>
            <a:pPr marL="0" indent="0">
              <a:lnSpc>
                <a:spcPct val="100000"/>
              </a:lnSpc>
              <a:spcBef>
                <a:spcPts val="0"/>
              </a:spcBef>
              <a:buNone/>
            </a:pPr>
            <a:r>
              <a:rPr lang="en-US" b="1" dirty="0">
                <a:cs typeface="Courier New" panose="02070309020205020404" pitchFamily="49" charset="0"/>
              </a:rPr>
              <a:t>            = </a:t>
            </a:r>
            <a:r>
              <a:rPr lang="en-US" b="1" dirty="0" err="1">
                <a:cs typeface="Courier New" panose="02070309020205020404" pitchFamily="49" charset="0"/>
              </a:rPr>
              <a:t>BA+w</a:t>
            </a:r>
            <a:r>
              <a:rPr lang="en-US" b="1" dirty="0">
                <a:cs typeface="Courier New" panose="02070309020205020404" pitchFamily="49" charset="0"/>
              </a:rPr>
              <a:t>*(3*2+0) = BA + w*6</a:t>
            </a:r>
          </a:p>
          <a:p>
            <a:pPr>
              <a:lnSpc>
                <a:spcPct val="100000"/>
              </a:lnSpc>
              <a:spcBef>
                <a:spcPts val="0"/>
              </a:spcBef>
            </a:pPr>
            <a:r>
              <a:rPr lang="en-US" b="1" dirty="0">
                <a:cs typeface="Courier New" panose="02070309020205020404" pitchFamily="49" charset="0"/>
              </a:rPr>
              <a:t>The Address of A[0][3]</a:t>
            </a:r>
          </a:p>
          <a:p>
            <a:pPr marL="0" indent="0">
              <a:lnSpc>
                <a:spcPct val="100000"/>
              </a:lnSpc>
              <a:spcBef>
                <a:spcPts val="0"/>
              </a:spcBef>
              <a:buNone/>
            </a:pPr>
            <a:r>
              <a:rPr lang="en-US" b="1" dirty="0">
                <a:cs typeface="Courier New" panose="02070309020205020404" pitchFamily="49" charset="0"/>
              </a:rPr>
              <a:t>             = </a:t>
            </a:r>
            <a:r>
              <a:rPr lang="en-US" b="1" dirty="0" err="1">
                <a:cs typeface="Courier New" panose="02070309020205020404" pitchFamily="49" charset="0"/>
              </a:rPr>
              <a:t>BA+w</a:t>
            </a:r>
            <a:r>
              <a:rPr lang="en-US" b="1" dirty="0">
                <a:cs typeface="Courier New" panose="02070309020205020404" pitchFamily="49" charset="0"/>
              </a:rPr>
              <a:t>*(3*3+0) = BA + w*9</a:t>
            </a:r>
          </a:p>
          <a:p>
            <a:pPr>
              <a:lnSpc>
                <a:spcPct val="100000"/>
              </a:lnSpc>
              <a:spcBef>
                <a:spcPts val="0"/>
              </a:spcBef>
            </a:pPr>
            <a:endParaRPr lang="en-IN" dirty="0">
              <a:cs typeface="Courier New" panose="02070309020205020404" pitchFamily="49" charset="0"/>
            </a:endParaRPr>
          </a:p>
        </p:txBody>
      </p:sp>
      <p:sp>
        <p:nvSpPr>
          <p:cNvPr id="8" name="Text Placeholder 7"/>
          <p:cNvSpPr>
            <a:spLocks noGrp="1"/>
          </p:cNvSpPr>
          <p:nvPr>
            <p:ph type="body" sz="quarter" idx="3"/>
          </p:nvPr>
        </p:nvSpPr>
        <p:spPr>
          <a:xfrm>
            <a:off x="6191771" y="1605205"/>
            <a:ext cx="5886498" cy="657225"/>
          </a:xfrm>
        </p:spPr>
        <p:txBody>
          <a:bodyPr>
            <a:noAutofit/>
          </a:bodyPr>
          <a:lstStyle/>
          <a:p>
            <a:pPr algn="ctr"/>
            <a:r>
              <a:rPr lang="en-US" sz="3600" dirty="0">
                <a:latin typeface="Courier New" panose="02070309020205020404" pitchFamily="49" charset="0"/>
                <a:cs typeface="Courier New" panose="02070309020205020404" pitchFamily="49" charset="0"/>
              </a:rPr>
              <a:t>In PASCAL Language:</a:t>
            </a:r>
          </a:p>
        </p:txBody>
      </p:sp>
      <p:sp>
        <p:nvSpPr>
          <p:cNvPr id="9" name="Content Placeholder 8"/>
          <p:cNvSpPr>
            <a:spLocks noGrp="1"/>
          </p:cNvSpPr>
          <p:nvPr>
            <p:ph sz="quarter" idx="4"/>
          </p:nvPr>
        </p:nvSpPr>
        <p:spPr>
          <a:xfrm>
            <a:off x="5704764" y="2190888"/>
            <a:ext cx="6373505" cy="3643509"/>
          </a:xfrm>
          <a:ln>
            <a:solidFill>
              <a:schemeClr val="tx1"/>
            </a:solidFill>
          </a:ln>
        </p:spPr>
        <p:txBody>
          <a:bodyPr>
            <a:noAutofit/>
          </a:bodyPr>
          <a:lstStyle/>
          <a:p>
            <a:pPr>
              <a:lnSpc>
                <a:spcPct val="100000"/>
              </a:lnSpc>
              <a:spcBef>
                <a:spcPts val="0"/>
              </a:spcBef>
            </a:pPr>
            <a:r>
              <a:rPr lang="en-US" b="1" dirty="0">
                <a:cs typeface="Courier New" panose="02070309020205020404" pitchFamily="49" charset="0"/>
              </a:rPr>
              <a:t>The Address of A[1][1]</a:t>
            </a:r>
          </a:p>
          <a:p>
            <a:pPr marL="0" indent="0">
              <a:lnSpc>
                <a:spcPct val="100000"/>
              </a:lnSpc>
              <a:spcBef>
                <a:spcPts val="0"/>
              </a:spcBef>
              <a:buNone/>
            </a:pPr>
            <a:r>
              <a:rPr lang="en-US" b="1" dirty="0">
                <a:cs typeface="Courier New" panose="02070309020205020404" pitchFamily="49" charset="0"/>
              </a:rPr>
              <a:t>         = </a:t>
            </a:r>
            <a:r>
              <a:rPr lang="en-US" b="1" dirty="0" err="1">
                <a:cs typeface="Courier New" panose="02070309020205020404" pitchFamily="49" charset="0"/>
              </a:rPr>
              <a:t>BA+w</a:t>
            </a:r>
            <a:r>
              <a:rPr lang="en-US" b="1" dirty="0">
                <a:cs typeface="Courier New" panose="02070309020205020404" pitchFamily="49" charset="0"/>
              </a:rPr>
              <a:t>*(3*(1–1)+(1–1) = </a:t>
            </a:r>
            <a:r>
              <a:rPr lang="en-US" b="1" dirty="0" err="1">
                <a:cs typeface="Courier New" panose="02070309020205020404" pitchFamily="49" charset="0"/>
              </a:rPr>
              <a:t>BA+w</a:t>
            </a:r>
            <a:r>
              <a:rPr lang="en-US" b="1" dirty="0">
                <a:cs typeface="Courier New" panose="02070309020205020404" pitchFamily="49" charset="0"/>
              </a:rPr>
              <a:t>*0</a:t>
            </a:r>
          </a:p>
          <a:p>
            <a:pPr>
              <a:lnSpc>
                <a:spcPct val="100000"/>
              </a:lnSpc>
              <a:spcBef>
                <a:spcPts val="0"/>
              </a:spcBef>
            </a:pPr>
            <a:r>
              <a:rPr lang="en-US" b="1" dirty="0">
                <a:cs typeface="Courier New" panose="02070309020205020404" pitchFamily="49" charset="0"/>
              </a:rPr>
              <a:t>The Address of A[1][2]</a:t>
            </a:r>
          </a:p>
          <a:p>
            <a:pPr marL="0" indent="0">
              <a:lnSpc>
                <a:spcPct val="100000"/>
              </a:lnSpc>
              <a:spcBef>
                <a:spcPts val="0"/>
              </a:spcBef>
              <a:buNone/>
            </a:pPr>
            <a:r>
              <a:rPr lang="en-US" b="1" dirty="0">
                <a:cs typeface="Courier New" panose="02070309020205020404" pitchFamily="49" charset="0"/>
              </a:rPr>
              <a:t>          = </a:t>
            </a:r>
            <a:r>
              <a:rPr lang="en-US" b="1" dirty="0" err="1">
                <a:cs typeface="Courier New" panose="02070309020205020404" pitchFamily="49" charset="0"/>
              </a:rPr>
              <a:t>BA+w</a:t>
            </a:r>
            <a:r>
              <a:rPr lang="en-US" b="1" dirty="0">
                <a:cs typeface="Courier New" panose="02070309020205020404" pitchFamily="49" charset="0"/>
              </a:rPr>
              <a:t>*(3*(2–1)+(1–1)) = BA + w*3</a:t>
            </a:r>
          </a:p>
          <a:p>
            <a:pPr>
              <a:lnSpc>
                <a:spcPct val="100000"/>
              </a:lnSpc>
              <a:spcBef>
                <a:spcPts val="0"/>
              </a:spcBef>
            </a:pPr>
            <a:r>
              <a:rPr lang="en-US" b="1" dirty="0">
                <a:cs typeface="Courier New" panose="02070309020205020404" pitchFamily="49" charset="0"/>
              </a:rPr>
              <a:t>The Address of A[1][3]</a:t>
            </a:r>
          </a:p>
          <a:p>
            <a:pPr marL="0" indent="0">
              <a:lnSpc>
                <a:spcPct val="100000"/>
              </a:lnSpc>
              <a:spcBef>
                <a:spcPts val="0"/>
              </a:spcBef>
              <a:buNone/>
            </a:pPr>
            <a:r>
              <a:rPr lang="en-US" b="1" dirty="0">
                <a:cs typeface="Courier New" panose="02070309020205020404" pitchFamily="49" charset="0"/>
              </a:rPr>
              <a:t>          = </a:t>
            </a:r>
            <a:r>
              <a:rPr lang="en-US" b="1" dirty="0" err="1">
                <a:cs typeface="Courier New" panose="02070309020205020404" pitchFamily="49" charset="0"/>
              </a:rPr>
              <a:t>BA+w</a:t>
            </a:r>
            <a:r>
              <a:rPr lang="en-US" b="1" dirty="0">
                <a:cs typeface="Courier New" panose="02070309020205020404" pitchFamily="49" charset="0"/>
              </a:rPr>
              <a:t>*(3*(3–1)+(1–1)) = BA + w*6</a:t>
            </a:r>
          </a:p>
          <a:p>
            <a:pPr>
              <a:lnSpc>
                <a:spcPct val="100000"/>
              </a:lnSpc>
              <a:spcBef>
                <a:spcPts val="0"/>
              </a:spcBef>
            </a:pPr>
            <a:r>
              <a:rPr lang="en-US" b="1" dirty="0">
                <a:cs typeface="Courier New" panose="02070309020205020404" pitchFamily="49" charset="0"/>
              </a:rPr>
              <a:t>The Address of A[1][4]</a:t>
            </a:r>
          </a:p>
          <a:p>
            <a:pPr marL="0" indent="0">
              <a:lnSpc>
                <a:spcPct val="100000"/>
              </a:lnSpc>
              <a:spcBef>
                <a:spcPts val="0"/>
              </a:spcBef>
              <a:buNone/>
            </a:pPr>
            <a:r>
              <a:rPr lang="en-US" b="1" dirty="0">
                <a:cs typeface="Courier New" panose="02070309020205020404" pitchFamily="49" charset="0"/>
              </a:rPr>
              <a:t>           = </a:t>
            </a:r>
            <a:r>
              <a:rPr lang="en-US" b="1" dirty="0" err="1">
                <a:cs typeface="Courier New" panose="02070309020205020404" pitchFamily="49" charset="0"/>
              </a:rPr>
              <a:t>BA+w</a:t>
            </a:r>
            <a:r>
              <a:rPr lang="en-US" b="1" dirty="0">
                <a:cs typeface="Courier New" panose="02070309020205020404" pitchFamily="49" charset="0"/>
              </a:rPr>
              <a:t>*(3*(4–1)+(1–1)) = BA + w*9</a:t>
            </a:r>
          </a:p>
        </p:txBody>
      </p:sp>
      <p:sp>
        <p:nvSpPr>
          <p:cNvPr id="4" name="Date Placeholder 3"/>
          <p:cNvSpPr>
            <a:spLocks noGrp="1"/>
          </p:cNvSpPr>
          <p:nvPr>
            <p:ph type="dt" sz="half" idx="10"/>
          </p:nvPr>
        </p:nvSpPr>
        <p:spPr/>
        <p:txBody>
          <a:bodyPr/>
          <a:lstStyle/>
          <a:p>
            <a:fld id="{15BCC0E9-0FB2-4735-9DDB-565C48D3A19B}"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120</a:t>
            </a:fld>
            <a:endParaRPr lang="en-IN"/>
          </a:p>
        </p:txBody>
      </p:sp>
      <p:sp>
        <p:nvSpPr>
          <p:cNvPr id="10" name="Rectangle 9"/>
          <p:cNvSpPr/>
          <p:nvPr/>
        </p:nvSpPr>
        <p:spPr>
          <a:xfrm>
            <a:off x="211090" y="1084159"/>
            <a:ext cx="11922220" cy="584775"/>
          </a:xfrm>
          <a:prstGeom prst="rect">
            <a:avLst/>
          </a:prstGeom>
        </p:spPr>
        <p:txBody>
          <a:bodyPr wrap="square">
            <a:spAutoFit/>
          </a:bodyPr>
          <a:lstStyle/>
          <a:p>
            <a:r>
              <a:rPr lang="en-US" sz="3200" dirty="0">
                <a:cs typeface="Courier New" panose="02070309020205020404" pitchFamily="49" charset="0"/>
              </a:rPr>
              <a:t>m x n Array: m = 3, and n = 4. Assume that Base Address is 4000</a:t>
            </a:r>
          </a:p>
        </p:txBody>
      </p:sp>
    </p:spTree>
    <p:extLst>
      <p:ext uri="{BB962C8B-B14F-4D97-AF65-F5344CB8AC3E}">
        <p14:creationId xmlns:p14="http://schemas.microsoft.com/office/powerpoint/2010/main" val="132613470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685" y="406281"/>
            <a:ext cx="10644116" cy="1325563"/>
          </a:xfrm>
        </p:spPr>
        <p:txBody>
          <a:bodyPr>
            <a:normAutofit/>
          </a:bodyPr>
          <a:lstStyle/>
          <a:p>
            <a:r>
              <a:rPr lang="en-US" sz="5400" b="1" dirty="0"/>
              <a:t>Address Calculation in Column Major</a:t>
            </a:r>
            <a:endParaRPr lang="en-IN" sz="5400" b="1" dirty="0"/>
          </a:p>
        </p:txBody>
      </p:sp>
      <p:sp>
        <p:nvSpPr>
          <p:cNvPr id="3" name="Content Placeholder 2"/>
          <p:cNvSpPr>
            <a:spLocks noGrp="1"/>
          </p:cNvSpPr>
          <p:nvPr>
            <p:ph idx="1"/>
          </p:nvPr>
        </p:nvSpPr>
        <p:spPr>
          <a:xfrm>
            <a:off x="606189" y="2057637"/>
            <a:ext cx="10515600" cy="3647127"/>
          </a:xfrm>
        </p:spPr>
        <p:txBody>
          <a:bodyPr>
            <a:normAutofit/>
          </a:bodyPr>
          <a:lstStyle/>
          <a:p>
            <a:r>
              <a:rPr lang="en-US" sz="4800" b="1" dirty="0">
                <a:latin typeface="Courier New" panose="02070309020205020404" pitchFamily="49" charset="0"/>
                <a:cs typeface="Courier New" panose="02070309020205020404" pitchFamily="49" charset="0"/>
              </a:rPr>
              <a:t>In C Language:</a:t>
            </a:r>
          </a:p>
          <a:p>
            <a:pPr marL="0" indent="0">
              <a:buNone/>
            </a:pPr>
            <a:r>
              <a:rPr lang="en-IN" sz="3200" b="1" dirty="0">
                <a:latin typeface="Courier New" panose="02070309020205020404" pitchFamily="49" charset="0"/>
                <a:cs typeface="Courier New" panose="02070309020205020404" pitchFamily="49" charset="0"/>
              </a:rPr>
              <a:t>LOC(A[j][k] = Base(A) + w*(m * k + j)</a:t>
            </a:r>
            <a:endParaRPr lang="en-IN" sz="3200" dirty="0">
              <a:latin typeface="Courier New" panose="02070309020205020404" pitchFamily="49" charset="0"/>
              <a:cs typeface="Courier New" panose="02070309020205020404" pitchFamily="49" charset="0"/>
            </a:endParaRPr>
          </a:p>
          <a:p>
            <a:endParaRPr lang="en-IN" sz="3200" dirty="0">
              <a:latin typeface="Courier New" panose="02070309020205020404" pitchFamily="49" charset="0"/>
              <a:cs typeface="Courier New" panose="02070309020205020404" pitchFamily="49" charset="0"/>
            </a:endParaRPr>
          </a:p>
          <a:p>
            <a:r>
              <a:rPr lang="en-IN" sz="4800" b="1" dirty="0">
                <a:latin typeface="Courier New" panose="02070309020205020404" pitchFamily="49" charset="0"/>
                <a:cs typeface="Courier New" panose="02070309020205020404" pitchFamily="49" charset="0"/>
              </a:rPr>
              <a:t>In Pascal Language: </a:t>
            </a:r>
          </a:p>
          <a:p>
            <a:pPr marL="0" indent="0">
              <a:buNone/>
            </a:pPr>
            <a:r>
              <a:rPr lang="en-IN" sz="3200" b="1" dirty="0">
                <a:latin typeface="Courier New" panose="02070309020205020404" pitchFamily="49" charset="0"/>
                <a:cs typeface="Courier New" panose="02070309020205020404" pitchFamily="49" charset="0"/>
              </a:rPr>
              <a:t>LOC(A[j][k] = Base(A) + w*(m*(k–1)+(j–1))</a:t>
            </a:r>
          </a:p>
          <a:p>
            <a:pPr marL="0" indent="0">
              <a:buNone/>
            </a:pPr>
            <a:endParaRPr lang="en-US" sz="3200" b="1"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61815668-690D-44A9-9010-1428A37489DC}"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121</a:t>
            </a:fld>
            <a:endParaRPr lang="en-IN"/>
          </a:p>
        </p:txBody>
      </p:sp>
    </p:spTree>
    <p:extLst>
      <p:ext uri="{BB962C8B-B14F-4D97-AF65-F5344CB8AC3E}">
        <p14:creationId xmlns:p14="http://schemas.microsoft.com/office/powerpoint/2010/main" val="271198774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667"/>
            <a:ext cx="10515600" cy="948542"/>
          </a:xfrm>
        </p:spPr>
        <p:txBody>
          <a:bodyPr>
            <a:normAutofit/>
          </a:bodyPr>
          <a:lstStyle/>
          <a:p>
            <a:r>
              <a:rPr lang="en-US" sz="5400" b="1" dirty="0"/>
              <a:t>Address Calculation in Row Major</a:t>
            </a:r>
            <a:endParaRPr lang="en-IN" sz="5400" b="1" dirty="0"/>
          </a:p>
        </p:txBody>
      </p:sp>
      <p:sp>
        <p:nvSpPr>
          <p:cNvPr id="7" name="Text Placeholder 6"/>
          <p:cNvSpPr>
            <a:spLocks noGrp="1"/>
          </p:cNvSpPr>
          <p:nvPr>
            <p:ph type="body" idx="1"/>
          </p:nvPr>
        </p:nvSpPr>
        <p:spPr>
          <a:xfrm>
            <a:off x="136478" y="1815151"/>
            <a:ext cx="5861097" cy="543707"/>
          </a:xfrm>
        </p:spPr>
        <p:txBody>
          <a:bodyPr>
            <a:noAutofit/>
          </a:bodyPr>
          <a:lstStyle/>
          <a:p>
            <a:pPr algn="ctr"/>
            <a:r>
              <a:rPr lang="en-US" sz="3600" dirty="0">
                <a:latin typeface="Courier New" panose="02070309020205020404" pitchFamily="49" charset="0"/>
                <a:cs typeface="Courier New" panose="02070309020205020404" pitchFamily="49" charset="0"/>
              </a:rPr>
              <a:t>In C Language:</a:t>
            </a:r>
          </a:p>
        </p:txBody>
      </p:sp>
      <p:sp>
        <p:nvSpPr>
          <p:cNvPr id="3" name="Content Placeholder 2"/>
          <p:cNvSpPr>
            <a:spLocks noGrp="1"/>
          </p:cNvSpPr>
          <p:nvPr>
            <p:ph sz="half" idx="2"/>
          </p:nvPr>
        </p:nvSpPr>
        <p:spPr>
          <a:xfrm>
            <a:off x="211090" y="2505075"/>
            <a:ext cx="5234367" cy="3554531"/>
          </a:xfrm>
          <a:ln>
            <a:solidFill>
              <a:schemeClr val="tx1"/>
            </a:solidFill>
          </a:ln>
        </p:spPr>
        <p:txBody>
          <a:bodyPr>
            <a:noAutofit/>
          </a:bodyPr>
          <a:lstStyle/>
          <a:p>
            <a:pPr>
              <a:lnSpc>
                <a:spcPct val="100000"/>
              </a:lnSpc>
              <a:spcBef>
                <a:spcPts val="0"/>
              </a:spcBef>
            </a:pPr>
            <a:r>
              <a:rPr lang="en-US" b="1" dirty="0">
                <a:cs typeface="Courier New" panose="02070309020205020404" pitchFamily="49" charset="0"/>
              </a:rPr>
              <a:t>The Address of A[0][0]</a:t>
            </a:r>
          </a:p>
          <a:p>
            <a:pPr marL="0" indent="0">
              <a:lnSpc>
                <a:spcPct val="100000"/>
              </a:lnSpc>
              <a:spcBef>
                <a:spcPts val="0"/>
              </a:spcBef>
              <a:buNone/>
            </a:pPr>
            <a:r>
              <a:rPr lang="en-US" b="1" dirty="0">
                <a:cs typeface="Courier New" panose="02070309020205020404" pitchFamily="49" charset="0"/>
              </a:rPr>
              <a:t>     = </a:t>
            </a:r>
            <a:r>
              <a:rPr lang="en-US" b="1" dirty="0" err="1">
                <a:cs typeface="Courier New" panose="02070309020205020404" pitchFamily="49" charset="0"/>
              </a:rPr>
              <a:t>BA+w</a:t>
            </a:r>
            <a:r>
              <a:rPr lang="en-US" b="1" dirty="0">
                <a:cs typeface="Courier New" panose="02070309020205020404" pitchFamily="49" charset="0"/>
              </a:rPr>
              <a:t>*(4*0+0) = </a:t>
            </a:r>
            <a:r>
              <a:rPr lang="en-US" b="1" dirty="0" err="1">
                <a:cs typeface="Courier New" panose="02070309020205020404" pitchFamily="49" charset="0"/>
              </a:rPr>
              <a:t>BA+w</a:t>
            </a:r>
            <a:r>
              <a:rPr lang="en-US" b="1" dirty="0">
                <a:cs typeface="Courier New" panose="02070309020205020404" pitchFamily="49" charset="0"/>
              </a:rPr>
              <a:t>*0</a:t>
            </a:r>
          </a:p>
          <a:p>
            <a:pPr>
              <a:lnSpc>
                <a:spcPct val="100000"/>
              </a:lnSpc>
              <a:spcBef>
                <a:spcPts val="0"/>
              </a:spcBef>
            </a:pPr>
            <a:r>
              <a:rPr lang="en-US" b="1" dirty="0">
                <a:cs typeface="Courier New" panose="02070309020205020404" pitchFamily="49" charset="0"/>
              </a:rPr>
              <a:t>The Address of A[0][1]</a:t>
            </a:r>
          </a:p>
          <a:p>
            <a:pPr marL="0" indent="0">
              <a:lnSpc>
                <a:spcPct val="100000"/>
              </a:lnSpc>
              <a:spcBef>
                <a:spcPts val="0"/>
              </a:spcBef>
              <a:buNone/>
            </a:pPr>
            <a:r>
              <a:rPr lang="en-US" b="1" dirty="0">
                <a:cs typeface="Courier New" panose="02070309020205020404" pitchFamily="49" charset="0"/>
              </a:rPr>
              <a:t>     = </a:t>
            </a:r>
            <a:r>
              <a:rPr lang="en-US" b="1" dirty="0" err="1">
                <a:cs typeface="Courier New" panose="02070309020205020404" pitchFamily="49" charset="0"/>
              </a:rPr>
              <a:t>BA+w</a:t>
            </a:r>
            <a:r>
              <a:rPr lang="en-US" b="1" dirty="0">
                <a:cs typeface="Courier New" panose="02070309020205020404" pitchFamily="49" charset="0"/>
              </a:rPr>
              <a:t>*(4*0+1) = BA + w*1</a:t>
            </a:r>
          </a:p>
          <a:p>
            <a:pPr>
              <a:lnSpc>
                <a:spcPct val="100000"/>
              </a:lnSpc>
              <a:spcBef>
                <a:spcPts val="0"/>
              </a:spcBef>
            </a:pPr>
            <a:r>
              <a:rPr lang="en-US" b="1" dirty="0">
                <a:cs typeface="Courier New" panose="02070309020205020404" pitchFamily="49" charset="0"/>
              </a:rPr>
              <a:t>The Address of A[0][2]</a:t>
            </a:r>
          </a:p>
          <a:p>
            <a:pPr marL="0" indent="0">
              <a:lnSpc>
                <a:spcPct val="100000"/>
              </a:lnSpc>
              <a:spcBef>
                <a:spcPts val="0"/>
              </a:spcBef>
              <a:buNone/>
            </a:pPr>
            <a:r>
              <a:rPr lang="en-US" b="1" dirty="0">
                <a:cs typeface="Courier New" panose="02070309020205020404" pitchFamily="49" charset="0"/>
              </a:rPr>
              <a:t>    = </a:t>
            </a:r>
            <a:r>
              <a:rPr lang="en-US" b="1" dirty="0" err="1">
                <a:cs typeface="Courier New" panose="02070309020205020404" pitchFamily="49" charset="0"/>
              </a:rPr>
              <a:t>BA+w</a:t>
            </a:r>
            <a:r>
              <a:rPr lang="en-US" b="1" dirty="0">
                <a:cs typeface="Courier New" panose="02070309020205020404" pitchFamily="49" charset="0"/>
              </a:rPr>
              <a:t>*(4*0+2) = BA + w*2</a:t>
            </a:r>
          </a:p>
          <a:p>
            <a:pPr>
              <a:lnSpc>
                <a:spcPct val="100000"/>
              </a:lnSpc>
              <a:spcBef>
                <a:spcPts val="0"/>
              </a:spcBef>
            </a:pPr>
            <a:r>
              <a:rPr lang="en-US" b="1" dirty="0">
                <a:cs typeface="Courier New" panose="02070309020205020404" pitchFamily="49" charset="0"/>
              </a:rPr>
              <a:t>The Address of A[0][3]</a:t>
            </a:r>
          </a:p>
          <a:p>
            <a:pPr marL="0" indent="0">
              <a:lnSpc>
                <a:spcPct val="100000"/>
              </a:lnSpc>
              <a:spcBef>
                <a:spcPts val="0"/>
              </a:spcBef>
              <a:buNone/>
            </a:pPr>
            <a:r>
              <a:rPr lang="en-US" b="1" dirty="0">
                <a:cs typeface="Courier New" panose="02070309020205020404" pitchFamily="49" charset="0"/>
              </a:rPr>
              <a:t>   = </a:t>
            </a:r>
            <a:r>
              <a:rPr lang="en-US" b="1" dirty="0" err="1">
                <a:cs typeface="Courier New" panose="02070309020205020404" pitchFamily="49" charset="0"/>
              </a:rPr>
              <a:t>BA+w</a:t>
            </a:r>
            <a:r>
              <a:rPr lang="en-US" b="1" dirty="0">
                <a:cs typeface="Courier New" panose="02070309020205020404" pitchFamily="49" charset="0"/>
              </a:rPr>
              <a:t>*(4*0+3) = BA + w*3</a:t>
            </a:r>
          </a:p>
        </p:txBody>
      </p:sp>
      <p:sp>
        <p:nvSpPr>
          <p:cNvPr id="8" name="Text Placeholder 7"/>
          <p:cNvSpPr>
            <a:spLocks noGrp="1"/>
          </p:cNvSpPr>
          <p:nvPr>
            <p:ph type="body" sz="quarter" idx="3"/>
          </p:nvPr>
        </p:nvSpPr>
        <p:spPr>
          <a:xfrm>
            <a:off x="6172200" y="1681163"/>
            <a:ext cx="5886498" cy="657225"/>
          </a:xfrm>
        </p:spPr>
        <p:txBody>
          <a:bodyPr>
            <a:noAutofit/>
          </a:bodyPr>
          <a:lstStyle/>
          <a:p>
            <a:pPr algn="ctr"/>
            <a:r>
              <a:rPr lang="en-US" sz="3600" dirty="0">
                <a:latin typeface="Courier New" panose="02070309020205020404" pitchFamily="49" charset="0"/>
                <a:cs typeface="Courier New" panose="02070309020205020404" pitchFamily="49" charset="0"/>
              </a:rPr>
              <a:t>In PASCAL Language:</a:t>
            </a:r>
          </a:p>
        </p:txBody>
      </p:sp>
      <p:sp>
        <p:nvSpPr>
          <p:cNvPr id="9" name="Content Placeholder 8"/>
          <p:cNvSpPr>
            <a:spLocks noGrp="1"/>
          </p:cNvSpPr>
          <p:nvPr>
            <p:ph sz="quarter" idx="4"/>
          </p:nvPr>
        </p:nvSpPr>
        <p:spPr>
          <a:xfrm>
            <a:off x="5704763" y="2505075"/>
            <a:ext cx="6360306" cy="3554531"/>
          </a:xfrm>
          <a:ln>
            <a:solidFill>
              <a:schemeClr val="tx1"/>
            </a:solidFill>
          </a:ln>
        </p:spPr>
        <p:txBody>
          <a:bodyPr>
            <a:noAutofit/>
          </a:bodyPr>
          <a:lstStyle/>
          <a:p>
            <a:pPr>
              <a:lnSpc>
                <a:spcPct val="100000"/>
              </a:lnSpc>
              <a:spcBef>
                <a:spcPts val="0"/>
              </a:spcBef>
            </a:pPr>
            <a:r>
              <a:rPr lang="en-US" b="1" dirty="0">
                <a:cs typeface="Courier New" panose="02070309020205020404" pitchFamily="49" charset="0"/>
              </a:rPr>
              <a:t>The Address of A[1][1]</a:t>
            </a:r>
          </a:p>
          <a:p>
            <a:pPr marL="0" indent="0">
              <a:lnSpc>
                <a:spcPct val="100000"/>
              </a:lnSpc>
              <a:spcBef>
                <a:spcPts val="0"/>
              </a:spcBef>
              <a:buNone/>
            </a:pPr>
            <a:r>
              <a:rPr lang="en-US" b="1" dirty="0">
                <a:cs typeface="Courier New" panose="02070309020205020404" pitchFamily="49" charset="0"/>
              </a:rPr>
              <a:t>     = </a:t>
            </a:r>
            <a:r>
              <a:rPr lang="en-US" b="1" dirty="0" err="1">
                <a:cs typeface="Courier New" panose="02070309020205020404" pitchFamily="49" charset="0"/>
              </a:rPr>
              <a:t>BA+w</a:t>
            </a:r>
            <a:r>
              <a:rPr lang="en-US" b="1" dirty="0">
                <a:cs typeface="Courier New" panose="02070309020205020404" pitchFamily="49" charset="0"/>
              </a:rPr>
              <a:t>*( (1–1)+4* (1–1) = </a:t>
            </a:r>
            <a:r>
              <a:rPr lang="en-US" b="1" dirty="0" err="1">
                <a:cs typeface="Courier New" panose="02070309020205020404" pitchFamily="49" charset="0"/>
              </a:rPr>
              <a:t>BA+w</a:t>
            </a:r>
            <a:r>
              <a:rPr lang="en-US" b="1" dirty="0">
                <a:cs typeface="Courier New" panose="02070309020205020404" pitchFamily="49" charset="0"/>
              </a:rPr>
              <a:t>*0</a:t>
            </a:r>
          </a:p>
          <a:p>
            <a:pPr>
              <a:lnSpc>
                <a:spcPct val="100000"/>
              </a:lnSpc>
              <a:spcBef>
                <a:spcPts val="0"/>
              </a:spcBef>
            </a:pPr>
            <a:r>
              <a:rPr lang="en-US" b="1" dirty="0">
                <a:cs typeface="Courier New" panose="02070309020205020404" pitchFamily="49" charset="0"/>
              </a:rPr>
              <a:t>The Address of A[1][2]</a:t>
            </a:r>
          </a:p>
          <a:p>
            <a:pPr marL="0" indent="0">
              <a:lnSpc>
                <a:spcPct val="100000"/>
              </a:lnSpc>
              <a:spcBef>
                <a:spcPts val="0"/>
              </a:spcBef>
              <a:buNone/>
            </a:pPr>
            <a:r>
              <a:rPr lang="en-US" b="1" dirty="0">
                <a:cs typeface="Courier New" panose="02070309020205020404" pitchFamily="49" charset="0"/>
              </a:rPr>
              <a:t>      = </a:t>
            </a:r>
            <a:r>
              <a:rPr lang="en-US" b="1" dirty="0" err="1">
                <a:cs typeface="Courier New" panose="02070309020205020404" pitchFamily="49" charset="0"/>
              </a:rPr>
              <a:t>BA+w</a:t>
            </a:r>
            <a:r>
              <a:rPr lang="en-US" b="1" dirty="0">
                <a:cs typeface="Courier New" panose="02070309020205020404" pitchFamily="49" charset="0"/>
              </a:rPr>
              <a:t>*( (2–1)+4* (1–1)) = BA + w*1</a:t>
            </a:r>
          </a:p>
          <a:p>
            <a:pPr>
              <a:lnSpc>
                <a:spcPct val="100000"/>
              </a:lnSpc>
              <a:spcBef>
                <a:spcPts val="0"/>
              </a:spcBef>
            </a:pPr>
            <a:r>
              <a:rPr lang="en-US" b="1" dirty="0">
                <a:cs typeface="Courier New" panose="02070309020205020404" pitchFamily="49" charset="0"/>
              </a:rPr>
              <a:t>The Address of A[1][3]</a:t>
            </a:r>
          </a:p>
          <a:p>
            <a:pPr marL="0" indent="0">
              <a:lnSpc>
                <a:spcPct val="100000"/>
              </a:lnSpc>
              <a:spcBef>
                <a:spcPts val="0"/>
              </a:spcBef>
              <a:buNone/>
            </a:pPr>
            <a:r>
              <a:rPr lang="en-US" b="1" dirty="0">
                <a:cs typeface="Courier New" panose="02070309020205020404" pitchFamily="49" charset="0"/>
              </a:rPr>
              <a:t>      = </a:t>
            </a:r>
            <a:r>
              <a:rPr lang="en-US" b="1" dirty="0" err="1">
                <a:cs typeface="Courier New" panose="02070309020205020404" pitchFamily="49" charset="0"/>
              </a:rPr>
              <a:t>BA+w</a:t>
            </a:r>
            <a:r>
              <a:rPr lang="en-US" b="1" dirty="0">
                <a:cs typeface="Courier New" panose="02070309020205020404" pitchFamily="49" charset="0"/>
              </a:rPr>
              <a:t>*( (3–1)+4* (1–1)) = BA + w*2</a:t>
            </a:r>
          </a:p>
          <a:p>
            <a:pPr>
              <a:lnSpc>
                <a:spcPct val="100000"/>
              </a:lnSpc>
              <a:spcBef>
                <a:spcPts val="0"/>
              </a:spcBef>
            </a:pPr>
            <a:r>
              <a:rPr lang="en-US" b="1" dirty="0">
                <a:cs typeface="Courier New" panose="02070309020205020404" pitchFamily="49" charset="0"/>
              </a:rPr>
              <a:t>The Address of A[1][4]</a:t>
            </a:r>
          </a:p>
          <a:p>
            <a:pPr marL="0" indent="0">
              <a:lnSpc>
                <a:spcPct val="100000"/>
              </a:lnSpc>
              <a:spcBef>
                <a:spcPts val="0"/>
              </a:spcBef>
              <a:buNone/>
            </a:pPr>
            <a:r>
              <a:rPr lang="en-US" b="1" dirty="0">
                <a:cs typeface="Courier New" panose="02070309020205020404" pitchFamily="49" charset="0"/>
              </a:rPr>
              <a:t>      = </a:t>
            </a:r>
            <a:r>
              <a:rPr lang="en-US" b="1" dirty="0" err="1">
                <a:cs typeface="Courier New" panose="02070309020205020404" pitchFamily="49" charset="0"/>
              </a:rPr>
              <a:t>BA+w</a:t>
            </a:r>
            <a:r>
              <a:rPr lang="en-US" b="1" dirty="0">
                <a:cs typeface="Courier New" panose="02070309020205020404" pitchFamily="49" charset="0"/>
              </a:rPr>
              <a:t>*( (4–1)+4* (1–1)) = BA + w*3</a:t>
            </a:r>
          </a:p>
        </p:txBody>
      </p:sp>
      <p:sp>
        <p:nvSpPr>
          <p:cNvPr id="4" name="Date Placeholder 3"/>
          <p:cNvSpPr>
            <a:spLocks noGrp="1"/>
          </p:cNvSpPr>
          <p:nvPr>
            <p:ph type="dt" sz="half" idx="10"/>
          </p:nvPr>
        </p:nvSpPr>
        <p:spPr/>
        <p:txBody>
          <a:bodyPr/>
          <a:lstStyle/>
          <a:p>
            <a:fld id="{57ED0E93-83E4-48DE-964D-DB2E644F1AA4}" type="datetime2">
              <a:rPr lang="en-IN" smtClean="0"/>
              <a:t>Monday, 23 December 2024</a:t>
            </a:fld>
            <a:endParaRPr lang="en-IN" dirty="0"/>
          </a:p>
        </p:txBody>
      </p:sp>
      <p:sp>
        <p:nvSpPr>
          <p:cNvPr id="6" name="Slide Number Placeholder 5"/>
          <p:cNvSpPr>
            <a:spLocks noGrp="1"/>
          </p:cNvSpPr>
          <p:nvPr>
            <p:ph type="sldNum" sz="quarter" idx="12"/>
          </p:nvPr>
        </p:nvSpPr>
        <p:spPr/>
        <p:txBody>
          <a:bodyPr/>
          <a:lstStyle/>
          <a:p>
            <a:fld id="{98E39C61-8F3C-4850-A92D-D50E9F34D2A1}" type="slidenum">
              <a:rPr lang="en-IN" smtClean="0"/>
              <a:pPr/>
              <a:t>122</a:t>
            </a:fld>
            <a:endParaRPr lang="en-IN"/>
          </a:p>
        </p:txBody>
      </p:sp>
      <p:sp>
        <p:nvSpPr>
          <p:cNvPr id="10" name="Rectangle 9"/>
          <p:cNvSpPr/>
          <p:nvPr/>
        </p:nvSpPr>
        <p:spPr>
          <a:xfrm>
            <a:off x="211090" y="1084159"/>
            <a:ext cx="11922220" cy="584775"/>
          </a:xfrm>
          <a:prstGeom prst="rect">
            <a:avLst/>
          </a:prstGeom>
        </p:spPr>
        <p:txBody>
          <a:bodyPr wrap="square">
            <a:spAutoFit/>
          </a:bodyPr>
          <a:lstStyle/>
          <a:p>
            <a:r>
              <a:rPr lang="en-US" sz="3200" dirty="0">
                <a:cs typeface="Courier New" panose="02070309020205020404" pitchFamily="49" charset="0"/>
              </a:rPr>
              <a:t>m x n Array: m = 3, and n = 4. Assume that Base Address is 4000</a:t>
            </a:r>
          </a:p>
        </p:txBody>
      </p:sp>
    </p:spTree>
    <p:extLst>
      <p:ext uri="{BB962C8B-B14F-4D97-AF65-F5344CB8AC3E}">
        <p14:creationId xmlns:p14="http://schemas.microsoft.com/office/powerpoint/2010/main" val="207102137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685" y="406281"/>
            <a:ext cx="10644116" cy="1325563"/>
          </a:xfrm>
        </p:spPr>
        <p:txBody>
          <a:bodyPr>
            <a:normAutofit/>
          </a:bodyPr>
          <a:lstStyle/>
          <a:p>
            <a:r>
              <a:rPr lang="en-US" sz="5400" b="1" dirty="0"/>
              <a:t>Address Calculation in Row Major</a:t>
            </a:r>
            <a:endParaRPr lang="en-IN" sz="5400" b="1" dirty="0"/>
          </a:p>
        </p:txBody>
      </p:sp>
      <p:sp>
        <p:nvSpPr>
          <p:cNvPr id="3" name="Content Placeholder 2"/>
          <p:cNvSpPr>
            <a:spLocks noGrp="1"/>
          </p:cNvSpPr>
          <p:nvPr>
            <p:ph idx="1"/>
          </p:nvPr>
        </p:nvSpPr>
        <p:spPr>
          <a:xfrm>
            <a:off x="606189" y="2057637"/>
            <a:ext cx="10515600" cy="3647127"/>
          </a:xfrm>
        </p:spPr>
        <p:txBody>
          <a:bodyPr>
            <a:normAutofit/>
          </a:bodyPr>
          <a:lstStyle/>
          <a:p>
            <a:r>
              <a:rPr lang="en-US" sz="4800" b="1" dirty="0">
                <a:latin typeface="Courier New" panose="02070309020205020404" pitchFamily="49" charset="0"/>
                <a:cs typeface="Courier New" panose="02070309020205020404" pitchFamily="49" charset="0"/>
              </a:rPr>
              <a:t>In C Language:</a:t>
            </a:r>
          </a:p>
          <a:p>
            <a:pPr marL="0" indent="0">
              <a:buNone/>
            </a:pPr>
            <a:r>
              <a:rPr lang="en-IN" sz="3200" b="1" dirty="0">
                <a:latin typeface="Courier New" panose="02070309020205020404" pitchFamily="49" charset="0"/>
                <a:cs typeface="Courier New" panose="02070309020205020404" pitchFamily="49" charset="0"/>
              </a:rPr>
              <a:t>LOC(A[j][k] = Base(A) + w*(n * j + k)</a:t>
            </a:r>
          </a:p>
          <a:p>
            <a:pPr marL="0" indent="0">
              <a:buNone/>
            </a:pPr>
            <a:endParaRPr lang="en-IN" sz="3200" dirty="0">
              <a:latin typeface="Courier New" panose="02070309020205020404" pitchFamily="49" charset="0"/>
              <a:cs typeface="Courier New" panose="02070309020205020404" pitchFamily="49" charset="0"/>
            </a:endParaRPr>
          </a:p>
          <a:p>
            <a:r>
              <a:rPr lang="en-IN" sz="4800" b="1" dirty="0">
                <a:latin typeface="Courier New" panose="02070309020205020404" pitchFamily="49" charset="0"/>
                <a:cs typeface="Courier New" panose="02070309020205020404" pitchFamily="49" charset="0"/>
              </a:rPr>
              <a:t>In Pascal Language: </a:t>
            </a:r>
          </a:p>
          <a:p>
            <a:pPr marL="0" indent="0">
              <a:buNone/>
            </a:pPr>
            <a:r>
              <a:rPr lang="en-IN" sz="3200" b="1" dirty="0">
                <a:latin typeface="Courier New" panose="02070309020205020404" pitchFamily="49" charset="0"/>
                <a:cs typeface="Courier New" panose="02070309020205020404" pitchFamily="49" charset="0"/>
              </a:rPr>
              <a:t>LOC(A[j][k] = Base(A) + w*(n*(j–1)+(k–1))</a:t>
            </a:r>
          </a:p>
          <a:p>
            <a:endParaRPr lang="en-IN" sz="3200"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A2FFEFC0-8DC2-4798-AADC-F027FCD40B23}"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123</a:t>
            </a:fld>
            <a:endParaRPr lang="en-IN"/>
          </a:p>
        </p:txBody>
      </p:sp>
    </p:spTree>
    <p:extLst>
      <p:ext uri="{BB962C8B-B14F-4D97-AF65-F5344CB8AC3E}">
        <p14:creationId xmlns:p14="http://schemas.microsoft.com/office/powerpoint/2010/main" val="14927758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Multi-Dimensional Arrays:</a:t>
            </a:r>
            <a:endParaRPr lang="en-IN" dirty="0"/>
          </a:p>
        </p:txBody>
      </p:sp>
      <p:sp>
        <p:nvSpPr>
          <p:cNvPr id="3" name="Content Placeholder 2"/>
          <p:cNvSpPr>
            <a:spLocks noGrp="1"/>
          </p:cNvSpPr>
          <p:nvPr>
            <p:ph idx="1"/>
          </p:nvPr>
        </p:nvSpPr>
        <p:spPr>
          <a:xfrm>
            <a:off x="838200" y="1465385"/>
            <a:ext cx="10515600" cy="4711578"/>
          </a:xfrm>
        </p:spPr>
        <p:txBody>
          <a:bodyPr>
            <a:normAutofit lnSpcReduction="10000"/>
          </a:bodyPr>
          <a:lstStyle/>
          <a:p>
            <a:pPr>
              <a:buFont typeface="Wingdings" pitchFamily="2" charset="2"/>
              <a:buChar char="Ø"/>
            </a:pPr>
            <a:r>
              <a:rPr lang="en-US" sz="2400" dirty="0"/>
              <a:t>Two </a:t>
            </a:r>
            <a:r>
              <a:rPr lang="en-US" sz="2400" dirty="0" err="1"/>
              <a:t>Dimensinal</a:t>
            </a:r>
            <a:r>
              <a:rPr lang="en-US" sz="2400" dirty="0"/>
              <a:t> Array, which is the simplest form of C Multi Dimensional Array</a:t>
            </a:r>
            <a:r>
              <a:rPr lang="en-US" sz="6600" dirty="0"/>
              <a:t>.</a:t>
            </a:r>
          </a:p>
          <a:p>
            <a:pPr>
              <a:buFont typeface="Wingdings" pitchFamily="2" charset="2"/>
              <a:buChar char="Ø"/>
            </a:pPr>
            <a:r>
              <a:rPr lang="en-US" sz="2400" dirty="0"/>
              <a:t>In C Programming Language, by placing n number of brackets [ ], we can declare n-dimensional array where n is dimension number.</a:t>
            </a:r>
          </a:p>
          <a:p>
            <a:pPr marL="0" indent="0">
              <a:buNone/>
            </a:pPr>
            <a:r>
              <a:rPr lang="en-US" sz="2400" dirty="0"/>
              <a:t>For example:</a:t>
            </a:r>
          </a:p>
          <a:p>
            <a:r>
              <a:rPr lang="en-US" sz="2400" dirty="0" err="1"/>
              <a:t>int</a:t>
            </a:r>
            <a:r>
              <a:rPr lang="en-US" sz="2400" dirty="0"/>
              <a:t> a[2][3][4] = Three Dimensional Array</a:t>
            </a:r>
          </a:p>
          <a:p>
            <a:r>
              <a:rPr lang="en-US" sz="2400" dirty="0" err="1"/>
              <a:t>int</a:t>
            </a:r>
            <a:r>
              <a:rPr lang="en-US" sz="2400" dirty="0"/>
              <a:t> a[2][2][3][4] = Four Dimensional Array</a:t>
            </a:r>
          </a:p>
          <a:p>
            <a:pPr marL="0" indent="0">
              <a:buNone/>
            </a:pPr>
            <a:r>
              <a:rPr lang="en-US" sz="2400" dirty="0"/>
              <a:t>The basic syntax or, the declaration of multi dimensional array in C Programming is:</a:t>
            </a:r>
          </a:p>
          <a:p>
            <a:pPr marL="0" indent="0">
              <a:buNone/>
            </a:pPr>
            <a:r>
              <a:rPr lang="en-US" sz="2400" dirty="0" err="1"/>
              <a:t>Data_type</a:t>
            </a:r>
            <a:r>
              <a:rPr lang="en-US" sz="2400" dirty="0"/>
              <a:t>  </a:t>
            </a:r>
            <a:r>
              <a:rPr lang="en-US" sz="2400" dirty="0" err="1"/>
              <a:t>Array_Name</a:t>
            </a:r>
            <a:r>
              <a:rPr lang="en-US" sz="2400" dirty="0"/>
              <a:t>[Tables][</a:t>
            </a:r>
            <a:r>
              <a:rPr lang="en-US" sz="2400" dirty="0" err="1"/>
              <a:t>Row_Size</a:t>
            </a:r>
            <a:r>
              <a:rPr lang="en-US" sz="2400" dirty="0"/>
              <a:t>][</a:t>
            </a:r>
            <a:r>
              <a:rPr lang="en-US" sz="2400" dirty="0" err="1"/>
              <a:t>Column_Size</a:t>
            </a:r>
            <a:r>
              <a:rPr lang="en-US" sz="2400" dirty="0"/>
              <a:t>];</a:t>
            </a:r>
          </a:p>
          <a:p>
            <a:pPr marL="0" indent="0">
              <a:buNone/>
            </a:pPr>
            <a:r>
              <a:rPr lang="en-US" sz="2400" b="1" dirty="0" err="1"/>
              <a:t>Data_type</a:t>
            </a:r>
            <a:r>
              <a:rPr lang="en-US" sz="2400" b="1" dirty="0"/>
              <a:t>:</a:t>
            </a:r>
            <a:r>
              <a:rPr lang="en-US" sz="2400" dirty="0"/>
              <a:t> It will decide the type of elements it will accept. For example, If we want to store integer values then we declare the Data type as </a:t>
            </a:r>
            <a:r>
              <a:rPr lang="en-US" sz="2400" dirty="0" err="1"/>
              <a:t>int</a:t>
            </a:r>
            <a:r>
              <a:rPr lang="en-US" sz="2400" dirty="0"/>
              <a:t>, If we want to store Float values then we declare the Data type as float etc.</a:t>
            </a:r>
          </a:p>
          <a:p>
            <a:pPr marL="0" indent="0">
              <a:buNone/>
            </a:pPr>
            <a:endParaRPr lang="en-US" sz="2400" dirty="0"/>
          </a:p>
          <a:p>
            <a:pPr marL="0" indent="0">
              <a:buNone/>
            </a:pPr>
            <a:endParaRPr lang="en-IN" sz="2400" dirty="0"/>
          </a:p>
        </p:txBody>
      </p:sp>
      <p:sp>
        <p:nvSpPr>
          <p:cNvPr id="4" name="Date Placeholder 3"/>
          <p:cNvSpPr>
            <a:spLocks noGrp="1"/>
          </p:cNvSpPr>
          <p:nvPr>
            <p:ph type="dt" sz="half" idx="10"/>
          </p:nvPr>
        </p:nvSpPr>
        <p:spPr/>
        <p:txBody>
          <a:bodyPr/>
          <a:lstStyle/>
          <a:p>
            <a:fld id="{B6167301-2BA0-47B5-B62E-C20E5287B70E}"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124</a:t>
            </a:fld>
            <a:endParaRPr lang="en-IN" dirty="0"/>
          </a:p>
        </p:txBody>
      </p:sp>
    </p:spTree>
    <p:extLst>
      <p:ext uri="{BB962C8B-B14F-4D97-AF65-F5344CB8AC3E}">
        <p14:creationId xmlns:p14="http://schemas.microsoft.com/office/powerpoint/2010/main" val="142847552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5460"/>
          </a:xfrm>
        </p:spPr>
        <p:txBody>
          <a:bodyPr/>
          <a:lstStyle/>
          <a:p>
            <a:r>
              <a:rPr lang="en-US" dirty="0"/>
              <a:t>Cont’d…</a:t>
            </a:r>
          </a:p>
        </p:txBody>
      </p:sp>
      <p:sp>
        <p:nvSpPr>
          <p:cNvPr id="3" name="Content Placeholder 2"/>
          <p:cNvSpPr>
            <a:spLocks noGrp="1"/>
          </p:cNvSpPr>
          <p:nvPr>
            <p:ph idx="1"/>
          </p:nvPr>
        </p:nvSpPr>
        <p:spPr>
          <a:xfrm>
            <a:off x="838200" y="1277815"/>
            <a:ext cx="10515600" cy="4899148"/>
          </a:xfrm>
        </p:spPr>
        <p:txBody>
          <a:bodyPr/>
          <a:lstStyle/>
          <a:p>
            <a:r>
              <a:rPr lang="en-US" sz="2400" b="1" dirty="0" err="1"/>
              <a:t>Array_Name</a:t>
            </a:r>
            <a:r>
              <a:rPr lang="en-US" sz="2400" b="1" dirty="0"/>
              <a:t>: </a:t>
            </a:r>
            <a:r>
              <a:rPr lang="en-US" sz="2400" dirty="0"/>
              <a:t>This is the name you want to give it to Multi Dimensional array in C.</a:t>
            </a:r>
          </a:p>
          <a:p>
            <a:r>
              <a:rPr lang="en-US" sz="2400" b="1" dirty="0"/>
              <a:t>Tables: </a:t>
            </a:r>
            <a:r>
              <a:rPr lang="en-US" sz="2400" dirty="0"/>
              <a:t>It will decide the number of tables an array can accept. Two Dimensional Array is always a single table with rows and columns. In contrast, Multi Dimensional array in C is more than 1 table with rows and columns.</a:t>
            </a:r>
          </a:p>
          <a:p>
            <a:r>
              <a:rPr lang="en-US" sz="2400" b="1" dirty="0" err="1"/>
              <a:t>Row_Size</a:t>
            </a:r>
            <a:r>
              <a:rPr lang="en-US" sz="2400" b="1" dirty="0"/>
              <a:t>:</a:t>
            </a:r>
            <a:r>
              <a:rPr lang="en-US" sz="2400" dirty="0"/>
              <a:t> Number of Row elements an array can store. </a:t>
            </a:r>
          </a:p>
          <a:p>
            <a:pPr marL="0" indent="0">
              <a:buNone/>
            </a:pPr>
            <a:r>
              <a:rPr lang="en-US" sz="2400" dirty="0"/>
              <a:t>  For example, </a:t>
            </a:r>
            <a:r>
              <a:rPr lang="en-US" sz="2400" dirty="0" err="1"/>
              <a:t>Row_Size</a:t>
            </a:r>
            <a:r>
              <a:rPr lang="en-US" sz="2400" dirty="0"/>
              <a:t> =10, the array will have 10 rows.</a:t>
            </a:r>
          </a:p>
          <a:p>
            <a:r>
              <a:rPr lang="en-US" sz="2400" b="1" dirty="0" err="1"/>
              <a:t>Column_Size</a:t>
            </a:r>
            <a:r>
              <a:rPr lang="en-US" sz="2400" b="1" dirty="0"/>
              <a:t>:</a:t>
            </a:r>
            <a:r>
              <a:rPr lang="en-US" sz="2400" dirty="0"/>
              <a:t> Number of Column elements an array can store. </a:t>
            </a:r>
          </a:p>
          <a:p>
            <a:pPr marL="0" indent="0">
              <a:buNone/>
            </a:pPr>
            <a:r>
              <a:rPr lang="en-US" sz="2400" dirty="0"/>
              <a:t>   For example, </a:t>
            </a:r>
            <a:r>
              <a:rPr lang="en-US" sz="2400" dirty="0" err="1"/>
              <a:t>Column_Size</a:t>
            </a:r>
            <a:r>
              <a:rPr lang="en-US" sz="2400" dirty="0"/>
              <a:t> = 8, the array will have 8 Columns.</a:t>
            </a:r>
          </a:p>
          <a:p>
            <a:endParaRPr lang="en-US" dirty="0"/>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125</a:t>
            </a:fld>
            <a:endParaRPr lang="en-IN"/>
          </a:p>
        </p:txBody>
      </p:sp>
    </p:spTree>
    <p:extLst>
      <p:ext uri="{BB962C8B-B14F-4D97-AF65-F5344CB8AC3E}">
        <p14:creationId xmlns:p14="http://schemas.microsoft.com/office/powerpoint/2010/main" val="413486967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5460"/>
          </a:xfrm>
        </p:spPr>
        <p:txBody>
          <a:bodyPr/>
          <a:lstStyle/>
          <a:p>
            <a:r>
              <a:rPr lang="en-US" dirty="0"/>
              <a:t>Cont’d…</a:t>
            </a:r>
          </a:p>
        </p:txBody>
      </p:sp>
      <p:sp>
        <p:nvSpPr>
          <p:cNvPr id="3" name="Content Placeholder 2"/>
          <p:cNvSpPr>
            <a:spLocks noGrp="1"/>
          </p:cNvSpPr>
          <p:nvPr>
            <p:ph idx="1"/>
          </p:nvPr>
        </p:nvSpPr>
        <p:spPr>
          <a:xfrm>
            <a:off x="838200" y="1465385"/>
            <a:ext cx="10515600" cy="4711578"/>
          </a:xfrm>
        </p:spPr>
        <p:txBody>
          <a:bodyPr/>
          <a:lstStyle/>
          <a:p>
            <a:pPr>
              <a:buFont typeface="Wingdings" pitchFamily="2" charset="2"/>
              <a:buChar char="Ø"/>
            </a:pPr>
            <a:r>
              <a:rPr lang="en-US" sz="2400" dirty="0"/>
              <a:t>We can calculate the maximum number of elements in a Three Dimensional using: [Tables] * [</a:t>
            </a:r>
            <a:r>
              <a:rPr lang="en-US" sz="2400" dirty="0" err="1"/>
              <a:t>Row_Size</a:t>
            </a:r>
            <a:r>
              <a:rPr lang="en-US" sz="2400" dirty="0"/>
              <a:t>] * [</a:t>
            </a:r>
            <a:r>
              <a:rPr lang="en-US" sz="2400" dirty="0" err="1"/>
              <a:t>Column_Size</a:t>
            </a:r>
            <a:r>
              <a:rPr lang="en-US" dirty="0"/>
              <a:t>]</a:t>
            </a:r>
          </a:p>
          <a:p>
            <a:pPr marL="0" indent="0">
              <a:buNone/>
            </a:pPr>
            <a:r>
              <a:rPr lang="en-US" b="1" dirty="0"/>
              <a:t>For Example</a:t>
            </a:r>
            <a:endParaRPr lang="en-US" dirty="0"/>
          </a:p>
          <a:p>
            <a:r>
              <a:rPr lang="en-US" dirty="0" err="1"/>
              <a:t>int</a:t>
            </a:r>
            <a:r>
              <a:rPr lang="en-US" dirty="0"/>
              <a:t> Employees[2][4][3];</a:t>
            </a:r>
          </a:p>
          <a:p>
            <a:r>
              <a:rPr lang="en-US" dirty="0"/>
              <a:t>Here, we used </a:t>
            </a:r>
            <a:r>
              <a:rPr lang="en-US" dirty="0" err="1"/>
              <a:t>int</a:t>
            </a:r>
            <a:r>
              <a:rPr lang="en-US" dirty="0"/>
              <a:t> as the data type to declare an array. So, the above array will accept only integers. If you try to add float values, it throws an error.</a:t>
            </a:r>
          </a:p>
          <a:p>
            <a:r>
              <a:rPr lang="en-US" dirty="0"/>
              <a:t>Employees is the array name</a:t>
            </a:r>
          </a:p>
          <a:p>
            <a:r>
              <a:rPr lang="en-US" dirty="0"/>
              <a:t>The number of tables = 2. So, this array will hold a maximum of 2 levels of data (rows and columns).</a:t>
            </a:r>
          </a:p>
          <a:p>
            <a:pPr>
              <a:buFont typeface="Wingdings" pitchFamily="2" charset="2"/>
              <a:buChar char="Ø"/>
            </a:pPr>
            <a:endParaRPr lang="en-US" dirty="0"/>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126</a:t>
            </a:fld>
            <a:endParaRPr lang="en-IN"/>
          </a:p>
        </p:txBody>
      </p:sp>
    </p:spTree>
    <p:extLst>
      <p:ext uri="{BB962C8B-B14F-4D97-AF65-F5344CB8AC3E}">
        <p14:creationId xmlns:p14="http://schemas.microsoft.com/office/powerpoint/2010/main" val="104052416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690"/>
          </a:xfrm>
        </p:spPr>
        <p:txBody>
          <a:bodyPr/>
          <a:lstStyle/>
          <a:p>
            <a:r>
              <a:rPr lang="en-US" dirty="0"/>
              <a:t>Cont’d…</a:t>
            </a:r>
          </a:p>
        </p:txBody>
      </p:sp>
      <p:sp>
        <p:nvSpPr>
          <p:cNvPr id="3" name="Content Placeholder 2"/>
          <p:cNvSpPr>
            <a:spLocks noGrp="1"/>
          </p:cNvSpPr>
          <p:nvPr>
            <p:ph idx="1"/>
          </p:nvPr>
        </p:nvSpPr>
        <p:spPr>
          <a:xfrm>
            <a:off x="838200" y="1371600"/>
            <a:ext cx="10515600" cy="4805363"/>
          </a:xfrm>
        </p:spPr>
        <p:txBody>
          <a:bodyPr>
            <a:normAutofit lnSpcReduction="10000"/>
          </a:bodyPr>
          <a:lstStyle/>
          <a:p>
            <a:r>
              <a:rPr lang="en-US" dirty="0"/>
              <a:t>The Row size of an Array is 4. It means Employees array only accept 4 integer values as rows.</a:t>
            </a:r>
          </a:p>
          <a:p>
            <a:pPr lvl="1"/>
            <a:r>
              <a:rPr lang="en-US" dirty="0"/>
              <a:t>If we try to store more than 4, it throws an error.</a:t>
            </a:r>
          </a:p>
          <a:p>
            <a:pPr lvl="1"/>
            <a:r>
              <a:rPr lang="en-US" dirty="0"/>
              <a:t>We can store less than 4. For Example, If we store 2 integer values, the remaining two will assign with the default value (Which is 0).</a:t>
            </a:r>
          </a:p>
          <a:p>
            <a:r>
              <a:rPr lang="en-US" dirty="0"/>
              <a:t>The Column size of an Array is 3. It means Employees array will only accept 3 integer values as columns.</a:t>
            </a:r>
          </a:p>
          <a:p>
            <a:pPr lvl="1"/>
            <a:r>
              <a:rPr lang="en-US" dirty="0"/>
              <a:t>If we try to store more than 3, it throws an error.</a:t>
            </a:r>
          </a:p>
          <a:p>
            <a:pPr lvl="1"/>
            <a:r>
              <a:rPr lang="en-US" dirty="0"/>
              <a:t>We can store less than 3. For Example, If we store 1 integer values, the remaining 2 values will assign with the default value (Which is 0).</a:t>
            </a:r>
          </a:p>
          <a:p>
            <a:r>
              <a:rPr lang="en-US" dirty="0"/>
              <a:t>Finally, Employees array can hold a maximum of 24 integer values (2 * 4 * 3 = 24).</a:t>
            </a:r>
          </a:p>
          <a:p>
            <a:endParaRPr lang="en-US" dirty="0"/>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127</a:t>
            </a:fld>
            <a:endParaRPr lang="en-IN"/>
          </a:p>
        </p:txBody>
      </p:sp>
    </p:spTree>
    <p:extLst>
      <p:ext uri="{BB962C8B-B14F-4D97-AF65-F5344CB8AC3E}">
        <p14:creationId xmlns:p14="http://schemas.microsoft.com/office/powerpoint/2010/main" val="400455424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9293"/>
            <a:ext cx="10515600" cy="973016"/>
          </a:xfrm>
        </p:spPr>
        <p:txBody>
          <a:bodyPr>
            <a:normAutofit fontScale="90000"/>
          </a:bodyPr>
          <a:lstStyle/>
          <a:p>
            <a:r>
              <a:rPr lang="en-US" b="1" dirty="0"/>
              <a:t>C Multi Dimensional Array Initialization:</a:t>
            </a:r>
            <a:br>
              <a:rPr lang="en-US" b="1" dirty="0"/>
            </a:br>
            <a:endParaRPr lang="en-US" dirty="0"/>
          </a:p>
        </p:txBody>
      </p:sp>
      <p:sp>
        <p:nvSpPr>
          <p:cNvPr id="3" name="Content Placeholder 2"/>
          <p:cNvSpPr>
            <a:spLocks noGrp="1"/>
          </p:cNvSpPr>
          <p:nvPr>
            <p:ph idx="1"/>
          </p:nvPr>
        </p:nvSpPr>
        <p:spPr>
          <a:xfrm>
            <a:off x="485774" y="1219200"/>
            <a:ext cx="9915525" cy="4957763"/>
          </a:xfrm>
        </p:spPr>
        <p:txBody>
          <a:bodyPr/>
          <a:lstStyle/>
          <a:p>
            <a:r>
              <a:rPr lang="en-US" dirty="0" err="1"/>
              <a:t>int</a:t>
            </a:r>
            <a:r>
              <a:rPr lang="en-US" dirty="0"/>
              <a:t> Employees[2][4][3] = { { {10, 20, 30}, {15, 25, 35}, {22, 44, 66},</a:t>
            </a:r>
          </a:p>
          <a:p>
            <a:pPr marL="0" indent="0">
              <a:buNone/>
            </a:pPr>
            <a:r>
              <a:rPr lang="en-US" dirty="0"/>
              <a:t>                                                     {33, 55, 77} },          </a:t>
            </a:r>
          </a:p>
          <a:p>
            <a:pPr marL="0" indent="0">
              <a:buNone/>
            </a:pPr>
            <a:r>
              <a:rPr lang="en-US" dirty="0"/>
              <a:t>                                              { {1, 2, 3}, {5, 6, 7}, {2, 4, 6}, {3, 5, 7} } };</a:t>
            </a:r>
          </a:p>
          <a:p>
            <a:pPr marL="0" indent="0">
              <a:buNone/>
            </a:pPr>
            <a:r>
              <a:rPr lang="en-US" dirty="0"/>
              <a:t>Here, We have 2 tables and the 1</a:t>
            </a:r>
            <a:r>
              <a:rPr lang="en-US" baseline="30000" dirty="0"/>
              <a:t>st</a:t>
            </a:r>
            <a:r>
              <a:rPr lang="en-US" dirty="0"/>
              <a:t> table holds 4 Rows * 3 Columns, and the 2</a:t>
            </a:r>
            <a:r>
              <a:rPr lang="en-US" baseline="30000" dirty="0"/>
              <a:t>nd</a:t>
            </a:r>
            <a:r>
              <a:rPr lang="en-US" dirty="0"/>
              <a:t> table also holds 4 Rows * 3 Columns.</a:t>
            </a:r>
          </a:p>
          <a:p>
            <a:pPr marL="0" indent="0">
              <a:buNone/>
            </a:pPr>
            <a:r>
              <a:rPr lang="en-US" sz="2400" dirty="0"/>
              <a:t>The first three elements of the first table will be 1st row, the second three elements will be 2nd row, the next three elements will be 3rdrow, and the last 3 elements will be 4th row. Here we divided them into 3 because our column size = 3, and we surrounded each row with curly braces ({}). It is always good practice to use the curly braces to separate the rows.</a:t>
            </a:r>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128</a:t>
            </a:fld>
            <a:endParaRPr lang="en-IN"/>
          </a:p>
        </p:txBody>
      </p:sp>
    </p:spTree>
    <p:extLst>
      <p:ext uri="{BB962C8B-B14F-4D97-AF65-F5344CB8AC3E}">
        <p14:creationId xmlns:p14="http://schemas.microsoft.com/office/powerpoint/2010/main" val="20447321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7200" b="1" dirty="0"/>
              <a:t>Polynomials</a:t>
            </a:r>
            <a:endParaRPr lang="en-IN" sz="7200" dirty="0"/>
          </a:p>
        </p:txBody>
      </p:sp>
      <p:sp>
        <p:nvSpPr>
          <p:cNvPr id="3" name="Content Placeholder 2"/>
          <p:cNvSpPr>
            <a:spLocks noGrp="1"/>
          </p:cNvSpPr>
          <p:nvPr>
            <p:ph idx="1"/>
          </p:nvPr>
        </p:nvSpPr>
        <p:spPr>
          <a:xfrm>
            <a:off x="838200" y="1825625"/>
            <a:ext cx="10503090" cy="4351338"/>
          </a:xfrm>
        </p:spPr>
        <p:txBody>
          <a:bodyPr>
            <a:normAutofit/>
          </a:bodyPr>
          <a:lstStyle/>
          <a:p>
            <a:pPr algn="just"/>
            <a:r>
              <a:rPr lang="en-IN" sz="4800" b="1" dirty="0"/>
              <a:t>Definition:</a:t>
            </a:r>
            <a:r>
              <a:rPr lang="en-IN" sz="4800" dirty="0"/>
              <a:t> Polynomial is a sum of terms where each term has the form a*</a:t>
            </a:r>
            <a:r>
              <a:rPr lang="en-IN" sz="4800" dirty="0" err="1"/>
              <a:t>x</a:t>
            </a:r>
            <a:r>
              <a:rPr lang="en-IN" sz="4800" baseline="30000" dirty="0" err="1"/>
              <a:t>n</a:t>
            </a:r>
            <a:r>
              <a:rPr lang="en-IN" sz="4800" baseline="30000" dirty="0"/>
              <a:t> </a:t>
            </a:r>
            <a:r>
              <a:rPr lang="en-IN" sz="4800" dirty="0"/>
              <a:t> where x is a variable, a is coefficient and n is a exponent.</a:t>
            </a:r>
          </a:p>
        </p:txBody>
      </p:sp>
      <p:sp>
        <p:nvSpPr>
          <p:cNvPr id="4" name="Date Placeholder 3"/>
          <p:cNvSpPr>
            <a:spLocks noGrp="1"/>
          </p:cNvSpPr>
          <p:nvPr>
            <p:ph type="dt" sz="half" idx="10"/>
          </p:nvPr>
        </p:nvSpPr>
        <p:spPr/>
        <p:txBody>
          <a:bodyPr/>
          <a:lstStyle/>
          <a:p>
            <a:fld id="{D41B4503-9431-4B85-9CA3-FF24BF7E1DC0}"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129</a:t>
            </a:fld>
            <a:endParaRPr lang="en-IN"/>
          </a:p>
        </p:txBody>
      </p:sp>
    </p:spTree>
    <p:extLst>
      <p:ext uri="{BB962C8B-B14F-4D97-AF65-F5344CB8AC3E}">
        <p14:creationId xmlns:p14="http://schemas.microsoft.com/office/powerpoint/2010/main" val="3109159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1333"/>
          </a:xfrm>
        </p:spPr>
        <p:txBody>
          <a:bodyPr>
            <a:normAutofit/>
          </a:bodyPr>
          <a:lstStyle/>
          <a:p>
            <a:r>
              <a:rPr lang="en-IN" sz="5400" b="1" dirty="0"/>
              <a:t>Arrays in C</a:t>
            </a:r>
          </a:p>
        </p:txBody>
      </p:sp>
      <p:sp>
        <p:nvSpPr>
          <p:cNvPr id="3" name="Content Placeholder 2"/>
          <p:cNvSpPr>
            <a:spLocks noGrp="1"/>
          </p:cNvSpPr>
          <p:nvPr>
            <p:ph idx="1"/>
          </p:nvPr>
        </p:nvSpPr>
        <p:spPr>
          <a:xfrm>
            <a:off x="838200" y="1583141"/>
            <a:ext cx="10515600" cy="4380932"/>
          </a:xfrm>
        </p:spPr>
        <p:txBody>
          <a:bodyPr>
            <a:noAutofit/>
          </a:bodyPr>
          <a:lstStyle/>
          <a:p>
            <a:r>
              <a:rPr lang="en-IN" sz="3600" b="1" dirty="0" err="1">
                <a:latin typeface="Courier New" panose="02070309020205020404" pitchFamily="49" charset="0"/>
                <a:cs typeface="Courier New" panose="02070309020205020404" pitchFamily="49" charset="0"/>
              </a:rPr>
              <a:t>int</a:t>
            </a:r>
            <a:r>
              <a:rPr lang="en-IN" sz="3600" b="1" dirty="0">
                <a:latin typeface="Courier New" panose="02070309020205020404" pitchFamily="49" charset="0"/>
                <a:cs typeface="Courier New" panose="02070309020205020404" pitchFamily="49" charset="0"/>
              </a:rPr>
              <a:t> list1[5];    </a:t>
            </a:r>
          </a:p>
          <a:p>
            <a:r>
              <a:rPr lang="en-IN" sz="3600" b="1" dirty="0" err="1">
                <a:latin typeface="Courier New" panose="02070309020205020404" pitchFamily="49" charset="0"/>
                <a:cs typeface="Courier New" panose="02070309020205020404" pitchFamily="49" charset="0"/>
              </a:rPr>
              <a:t>int</a:t>
            </a:r>
            <a:r>
              <a:rPr lang="en-IN" sz="3600" b="1" dirty="0">
                <a:latin typeface="Courier New" panose="02070309020205020404" pitchFamily="49" charset="0"/>
                <a:cs typeface="Courier New" panose="02070309020205020404" pitchFamily="49" charset="0"/>
              </a:rPr>
              <a:t> *plist2[5];</a:t>
            </a:r>
          </a:p>
          <a:p>
            <a:r>
              <a:rPr lang="en-IN" sz="3600" dirty="0"/>
              <a:t>The first array defines five integers. </a:t>
            </a:r>
          </a:p>
          <a:p>
            <a:r>
              <a:rPr lang="en-IN" sz="3600" dirty="0"/>
              <a:t>Second array defines five pointers to integers. </a:t>
            </a:r>
          </a:p>
          <a:p>
            <a:r>
              <a:rPr lang="en-IN" sz="3600" dirty="0"/>
              <a:t>In C,  All arrays start with the index 0.</a:t>
            </a:r>
          </a:p>
        </p:txBody>
      </p:sp>
      <p:sp>
        <p:nvSpPr>
          <p:cNvPr id="4" name="Date Placeholder 3"/>
          <p:cNvSpPr>
            <a:spLocks noGrp="1"/>
          </p:cNvSpPr>
          <p:nvPr>
            <p:ph type="dt" sz="half" idx="10"/>
          </p:nvPr>
        </p:nvSpPr>
        <p:spPr/>
        <p:txBody>
          <a:bodyPr/>
          <a:lstStyle/>
          <a:p>
            <a:fld id="{D416A30A-3FBC-428C-9441-3B181E21021C}"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13</a:t>
            </a:fld>
            <a:endParaRPr lang="en-IN"/>
          </a:p>
        </p:txBody>
      </p:sp>
    </p:spTree>
    <p:extLst>
      <p:ext uri="{BB962C8B-B14F-4D97-AF65-F5344CB8AC3E}">
        <p14:creationId xmlns:p14="http://schemas.microsoft.com/office/powerpoint/2010/main" val="115560702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8000" dirty="0"/>
              <a:t>Example:</a:t>
            </a:r>
          </a:p>
        </p:txBody>
      </p:sp>
      <p:sp>
        <p:nvSpPr>
          <p:cNvPr id="3" name="Content Placeholder 2"/>
          <p:cNvSpPr>
            <a:spLocks noGrp="1"/>
          </p:cNvSpPr>
          <p:nvPr>
            <p:ph idx="1"/>
          </p:nvPr>
        </p:nvSpPr>
        <p:spPr/>
        <p:txBody>
          <a:bodyPr>
            <a:normAutofit/>
          </a:bodyPr>
          <a:lstStyle/>
          <a:p>
            <a:r>
              <a:rPr lang="en-IN" sz="4400" dirty="0"/>
              <a:t>Consider A(x) and B(x) are two polynomials having the values:</a:t>
            </a:r>
          </a:p>
          <a:p>
            <a:pPr lvl="4"/>
            <a:r>
              <a:rPr lang="en-IN" sz="4400" dirty="0"/>
              <a:t>A(x) = 3x</a:t>
            </a:r>
            <a:r>
              <a:rPr lang="en-IN" sz="4400" baseline="30000" dirty="0"/>
              <a:t>20</a:t>
            </a:r>
            <a:r>
              <a:rPr lang="en-IN" sz="4400" dirty="0"/>
              <a:t> + 2x</a:t>
            </a:r>
            <a:r>
              <a:rPr lang="en-IN" sz="4400" baseline="30000" dirty="0"/>
              <a:t>5</a:t>
            </a:r>
            <a:r>
              <a:rPr lang="en-IN" sz="4400" dirty="0"/>
              <a:t> +4    and    </a:t>
            </a:r>
          </a:p>
          <a:p>
            <a:pPr lvl="4"/>
            <a:r>
              <a:rPr lang="en-IN" sz="4400" dirty="0"/>
              <a:t>B(x) = x</a:t>
            </a:r>
            <a:r>
              <a:rPr lang="en-IN" sz="4400" baseline="30000" dirty="0"/>
              <a:t>4</a:t>
            </a:r>
            <a:r>
              <a:rPr lang="en-IN" sz="4400" dirty="0"/>
              <a:t> + 10x</a:t>
            </a:r>
            <a:r>
              <a:rPr lang="en-IN" sz="4400" baseline="30000" dirty="0"/>
              <a:t>3</a:t>
            </a:r>
            <a:r>
              <a:rPr lang="en-IN" sz="4400" dirty="0"/>
              <a:t> + 3x</a:t>
            </a:r>
            <a:r>
              <a:rPr lang="en-IN" sz="4400" baseline="30000" dirty="0"/>
              <a:t>2</a:t>
            </a:r>
            <a:r>
              <a:rPr lang="en-IN" sz="4400" dirty="0"/>
              <a:t> +1</a:t>
            </a:r>
          </a:p>
          <a:p>
            <a:endParaRPr lang="en-IN" sz="4400" dirty="0"/>
          </a:p>
        </p:txBody>
      </p:sp>
      <p:sp>
        <p:nvSpPr>
          <p:cNvPr id="4" name="Date Placeholder 3"/>
          <p:cNvSpPr>
            <a:spLocks noGrp="1"/>
          </p:cNvSpPr>
          <p:nvPr>
            <p:ph type="dt" sz="half" idx="10"/>
          </p:nvPr>
        </p:nvSpPr>
        <p:spPr/>
        <p:txBody>
          <a:bodyPr/>
          <a:lstStyle/>
          <a:p>
            <a:fld id="{E00A964E-CACA-451E-AA80-ABDA842A1D23}"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130</a:t>
            </a:fld>
            <a:endParaRPr lang="en-IN"/>
          </a:p>
        </p:txBody>
      </p:sp>
    </p:spTree>
    <p:extLst>
      <p:ext uri="{BB962C8B-B14F-4D97-AF65-F5344CB8AC3E}">
        <p14:creationId xmlns:p14="http://schemas.microsoft.com/office/powerpoint/2010/main" val="165976729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Some Terminologies on Polynomial</a:t>
            </a:r>
            <a:endParaRPr lang="en-IN" sz="5400" b="1" dirty="0"/>
          </a:p>
        </p:txBody>
      </p:sp>
      <p:sp>
        <p:nvSpPr>
          <p:cNvPr id="3" name="Content Placeholder 2"/>
          <p:cNvSpPr>
            <a:spLocks noGrp="1"/>
          </p:cNvSpPr>
          <p:nvPr>
            <p:ph idx="1"/>
          </p:nvPr>
        </p:nvSpPr>
        <p:spPr>
          <a:xfrm>
            <a:off x="838200" y="1825625"/>
            <a:ext cx="10515600" cy="3865491"/>
          </a:xfrm>
        </p:spPr>
        <p:txBody>
          <a:bodyPr>
            <a:normAutofit/>
          </a:bodyPr>
          <a:lstStyle/>
          <a:p>
            <a:r>
              <a:rPr lang="en-IN" sz="4000" dirty="0"/>
              <a:t>The largest (or leading) exponent of a polynomial is called Degree of the polynomial. Coefficient that are zero are not displayed (need not be specified). </a:t>
            </a:r>
          </a:p>
          <a:p>
            <a:r>
              <a:rPr lang="en-IN" sz="4000" dirty="0"/>
              <a:t>The term with the exponent zero does not show the variable. Since x</a:t>
            </a:r>
            <a:r>
              <a:rPr lang="en-IN" sz="4000" baseline="30000" dirty="0"/>
              <a:t>0</a:t>
            </a:r>
            <a:r>
              <a:rPr lang="en-IN" sz="4000" dirty="0"/>
              <a:t> = 1. </a:t>
            </a:r>
          </a:p>
        </p:txBody>
      </p:sp>
      <p:sp>
        <p:nvSpPr>
          <p:cNvPr id="4" name="Date Placeholder 3"/>
          <p:cNvSpPr>
            <a:spLocks noGrp="1"/>
          </p:cNvSpPr>
          <p:nvPr>
            <p:ph type="dt" sz="half" idx="10"/>
          </p:nvPr>
        </p:nvSpPr>
        <p:spPr/>
        <p:txBody>
          <a:bodyPr/>
          <a:lstStyle/>
          <a:p>
            <a:fld id="{2626E1F9-A7B0-4170-A7A2-DA148D5FC27D}"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131</a:t>
            </a:fld>
            <a:endParaRPr lang="en-IN"/>
          </a:p>
        </p:txBody>
      </p:sp>
    </p:spTree>
    <p:extLst>
      <p:ext uri="{BB962C8B-B14F-4D97-AF65-F5344CB8AC3E}">
        <p14:creationId xmlns:p14="http://schemas.microsoft.com/office/powerpoint/2010/main" val="113819691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59"/>
            <a:ext cx="10515600" cy="833912"/>
          </a:xfrm>
        </p:spPr>
        <p:txBody>
          <a:bodyPr/>
          <a:lstStyle/>
          <a:p>
            <a:r>
              <a:rPr lang="en-US" b="1" dirty="0"/>
              <a:t>Polynomial Addition  </a:t>
            </a:r>
            <a:r>
              <a:rPr lang="en-US" b="1" dirty="0">
                <a:sym typeface="Wingdings" panose="05000000000000000000" pitchFamily="2" charset="2"/>
              </a:rPr>
              <a:t> Final Result</a:t>
            </a:r>
            <a:endParaRPr lang="en-IN" dirty="0"/>
          </a:p>
        </p:txBody>
      </p:sp>
      <p:sp>
        <p:nvSpPr>
          <p:cNvPr id="3" name="Content Placeholder 2"/>
          <p:cNvSpPr>
            <a:spLocks noGrp="1"/>
          </p:cNvSpPr>
          <p:nvPr>
            <p:ph idx="1"/>
          </p:nvPr>
        </p:nvSpPr>
        <p:spPr>
          <a:xfrm>
            <a:off x="122832" y="980672"/>
            <a:ext cx="11941791" cy="4000762"/>
          </a:xfrm>
        </p:spPr>
        <p:txBody>
          <a:bodyPr>
            <a:noAutofit/>
          </a:bodyPr>
          <a:lstStyle/>
          <a:p>
            <a:pPr marL="0" indent="0">
              <a:lnSpc>
                <a:spcPct val="100000"/>
              </a:lnSpc>
              <a:spcBef>
                <a:spcPts val="0"/>
              </a:spcBef>
              <a:buNone/>
            </a:pPr>
            <a:r>
              <a:rPr lang="en-US" sz="3200" dirty="0">
                <a:cs typeface="Courier New" panose="02070309020205020404" pitchFamily="49" charset="0"/>
              </a:rPr>
              <a:t>Let A, B, and D be the polynomial as shown below:</a:t>
            </a:r>
          </a:p>
          <a:p>
            <a:pPr marL="0" indent="0">
              <a:lnSpc>
                <a:spcPct val="100000"/>
              </a:lnSpc>
              <a:spcBef>
                <a:spcPts val="0"/>
              </a:spcBef>
              <a:buNone/>
            </a:pPr>
            <a:r>
              <a:rPr lang="en-US" sz="3200" dirty="0">
                <a:cs typeface="Courier New" panose="02070309020205020404" pitchFamily="49" charset="0"/>
              </a:rPr>
              <a:t>    A = 12*x</a:t>
            </a:r>
            <a:r>
              <a:rPr lang="en-US" sz="3200" baseline="30000" dirty="0">
                <a:cs typeface="Courier New" panose="02070309020205020404" pitchFamily="49" charset="0"/>
              </a:rPr>
              <a:t>265</a:t>
            </a:r>
            <a:r>
              <a:rPr lang="en-US" sz="3200" dirty="0">
                <a:cs typeface="Courier New" panose="02070309020205020404" pitchFamily="49" charset="0"/>
              </a:rPr>
              <a:t> + 52*x</a:t>
            </a:r>
            <a:r>
              <a:rPr lang="en-US" sz="3200" baseline="30000" dirty="0">
                <a:cs typeface="Courier New" panose="02070309020205020404" pitchFamily="49" charset="0"/>
              </a:rPr>
              <a:t>11</a:t>
            </a:r>
            <a:r>
              <a:rPr lang="en-US" sz="3200" dirty="0">
                <a:cs typeface="Courier New" panose="02070309020205020404" pitchFamily="49" charset="0"/>
              </a:rPr>
              <a:t> + 8*x</a:t>
            </a:r>
            <a:r>
              <a:rPr lang="en-US" sz="3200" baseline="30000" dirty="0">
                <a:cs typeface="Courier New" panose="02070309020205020404" pitchFamily="49" charset="0"/>
              </a:rPr>
              <a:t>6</a:t>
            </a:r>
            <a:r>
              <a:rPr lang="en-US" sz="3200" dirty="0">
                <a:cs typeface="Courier New" panose="02070309020205020404" pitchFamily="49" charset="0"/>
              </a:rPr>
              <a:t> + 42</a:t>
            </a:r>
          </a:p>
          <a:p>
            <a:pPr marL="0" indent="0">
              <a:lnSpc>
                <a:spcPct val="100000"/>
              </a:lnSpc>
              <a:spcBef>
                <a:spcPts val="0"/>
              </a:spcBef>
              <a:buNone/>
            </a:pPr>
            <a:r>
              <a:rPr lang="en-US" sz="3200" dirty="0">
                <a:cs typeface="Courier New" panose="02070309020205020404" pitchFamily="49" charset="0"/>
              </a:rPr>
              <a:t>    B = 63*x</a:t>
            </a:r>
            <a:r>
              <a:rPr lang="en-US" sz="3200" baseline="30000" dirty="0">
                <a:cs typeface="Courier New" panose="02070309020205020404" pitchFamily="49" charset="0"/>
              </a:rPr>
              <a:t>345</a:t>
            </a:r>
            <a:r>
              <a:rPr lang="en-US" sz="3200" dirty="0">
                <a:cs typeface="Courier New" panose="02070309020205020404" pitchFamily="49" charset="0"/>
              </a:rPr>
              <a:t> + 19*x</a:t>
            </a:r>
            <a:r>
              <a:rPr lang="en-US" sz="3200" baseline="30000" dirty="0">
                <a:cs typeface="Courier New" panose="02070309020205020404" pitchFamily="49" charset="0"/>
              </a:rPr>
              <a:t>25</a:t>
            </a:r>
            <a:r>
              <a:rPr lang="en-US" sz="3200" dirty="0">
                <a:cs typeface="Courier New" panose="02070309020205020404" pitchFamily="49" charset="0"/>
              </a:rPr>
              <a:t> + 47*x</a:t>
            </a:r>
            <a:r>
              <a:rPr lang="en-US" sz="3200" baseline="30000" dirty="0">
                <a:cs typeface="Courier New" panose="02070309020205020404" pitchFamily="49" charset="0"/>
              </a:rPr>
              <a:t>11</a:t>
            </a:r>
            <a:r>
              <a:rPr lang="en-US" sz="3200" dirty="0">
                <a:cs typeface="Courier New" panose="02070309020205020404" pitchFamily="49" charset="0"/>
              </a:rPr>
              <a:t> + 32*x + 74</a:t>
            </a:r>
          </a:p>
          <a:p>
            <a:pPr marL="0" indent="0">
              <a:lnSpc>
                <a:spcPct val="100000"/>
              </a:lnSpc>
              <a:spcBef>
                <a:spcPts val="0"/>
              </a:spcBef>
              <a:buNone/>
            </a:pPr>
            <a:r>
              <a:rPr lang="en-US" sz="3200" dirty="0">
                <a:cs typeface="Courier New" panose="02070309020205020404" pitchFamily="49" charset="0"/>
              </a:rPr>
              <a:t>----------------------------------------------------------------------------------</a:t>
            </a:r>
          </a:p>
          <a:p>
            <a:pPr marL="0" indent="0">
              <a:lnSpc>
                <a:spcPct val="100000"/>
              </a:lnSpc>
              <a:spcBef>
                <a:spcPts val="0"/>
              </a:spcBef>
              <a:buNone/>
            </a:pPr>
            <a:r>
              <a:rPr lang="en-US" sz="3200" dirty="0">
                <a:cs typeface="Courier New" panose="02070309020205020404" pitchFamily="49" charset="0"/>
              </a:rPr>
              <a:t>     D = </a:t>
            </a:r>
            <a:r>
              <a:rPr lang="en-US" dirty="0">
                <a:cs typeface="Courier New" panose="02070309020205020404" pitchFamily="49" charset="0"/>
              </a:rPr>
              <a:t>63*x</a:t>
            </a:r>
            <a:r>
              <a:rPr lang="en-US" baseline="30000" dirty="0">
                <a:cs typeface="Courier New" panose="02070309020205020404" pitchFamily="49" charset="0"/>
              </a:rPr>
              <a:t>345</a:t>
            </a:r>
            <a:r>
              <a:rPr lang="en-US" dirty="0">
                <a:cs typeface="Courier New" panose="02070309020205020404" pitchFamily="49" charset="0"/>
              </a:rPr>
              <a:t> + 12*x</a:t>
            </a:r>
            <a:r>
              <a:rPr lang="en-US" baseline="30000" dirty="0">
                <a:cs typeface="Courier New" panose="02070309020205020404" pitchFamily="49" charset="0"/>
              </a:rPr>
              <a:t>265</a:t>
            </a:r>
            <a:r>
              <a:rPr lang="en-US" dirty="0">
                <a:cs typeface="Courier New" panose="02070309020205020404" pitchFamily="49" charset="0"/>
              </a:rPr>
              <a:t> + 19*x</a:t>
            </a:r>
            <a:r>
              <a:rPr lang="en-US" baseline="30000" dirty="0">
                <a:cs typeface="Courier New" panose="02070309020205020404" pitchFamily="49" charset="0"/>
              </a:rPr>
              <a:t>25</a:t>
            </a:r>
            <a:r>
              <a:rPr lang="en-US" dirty="0">
                <a:cs typeface="Courier New" panose="02070309020205020404" pitchFamily="49" charset="0"/>
              </a:rPr>
              <a:t> + 99*x</a:t>
            </a:r>
            <a:r>
              <a:rPr lang="en-US" baseline="30000" dirty="0">
                <a:cs typeface="Courier New" panose="02070309020205020404" pitchFamily="49" charset="0"/>
              </a:rPr>
              <a:t>11</a:t>
            </a:r>
            <a:r>
              <a:rPr lang="en-US" dirty="0">
                <a:cs typeface="Courier New" panose="02070309020205020404" pitchFamily="49" charset="0"/>
              </a:rPr>
              <a:t> + 8*x</a:t>
            </a:r>
            <a:r>
              <a:rPr lang="en-US" baseline="30000" dirty="0">
                <a:cs typeface="Courier New" panose="02070309020205020404" pitchFamily="49" charset="0"/>
              </a:rPr>
              <a:t>6 </a:t>
            </a:r>
            <a:r>
              <a:rPr lang="en-US" dirty="0">
                <a:cs typeface="Courier New" panose="02070309020205020404" pitchFamily="49" charset="0"/>
              </a:rPr>
              <a:t>+ 32*x + 116</a:t>
            </a:r>
          </a:p>
          <a:p>
            <a:pPr marL="0" indent="0">
              <a:lnSpc>
                <a:spcPct val="100000"/>
              </a:lnSpc>
              <a:spcBef>
                <a:spcPts val="0"/>
              </a:spcBef>
              <a:buNone/>
            </a:pPr>
            <a:endParaRPr lang="en-US" dirty="0">
              <a:cs typeface="Courier New" panose="02070309020205020404" pitchFamily="49" charset="0"/>
            </a:endParaRPr>
          </a:p>
          <a:p>
            <a:pPr marL="0" indent="0">
              <a:lnSpc>
                <a:spcPct val="100000"/>
              </a:lnSpc>
              <a:spcBef>
                <a:spcPts val="0"/>
              </a:spcBef>
              <a:buNone/>
            </a:pPr>
            <a:endParaRPr lang="en-US" dirty="0">
              <a:cs typeface="Courier New" panose="02070309020205020404" pitchFamily="49" charset="0"/>
            </a:endParaRPr>
          </a:p>
        </p:txBody>
      </p:sp>
      <p:sp>
        <p:nvSpPr>
          <p:cNvPr id="4" name="Date Placeholder 3"/>
          <p:cNvSpPr>
            <a:spLocks noGrp="1"/>
          </p:cNvSpPr>
          <p:nvPr>
            <p:ph type="dt" sz="half" idx="10"/>
          </p:nvPr>
        </p:nvSpPr>
        <p:spPr/>
        <p:txBody>
          <a:bodyPr/>
          <a:lstStyle/>
          <a:p>
            <a:fld id="{A75F7C12-5168-4311-B949-C4FB2DBB2512}"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132</a:t>
            </a:fld>
            <a:endParaRPr lang="en-IN"/>
          </a:p>
        </p:txBody>
      </p:sp>
    </p:spTree>
    <p:extLst>
      <p:ext uri="{BB962C8B-B14F-4D97-AF65-F5344CB8AC3E}">
        <p14:creationId xmlns:p14="http://schemas.microsoft.com/office/powerpoint/2010/main" val="419052514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Polynomial Representation using structure:</a:t>
            </a:r>
            <a:endParaRPr lang="en-IN" dirty="0"/>
          </a:p>
        </p:txBody>
      </p:sp>
      <p:sp>
        <p:nvSpPr>
          <p:cNvPr id="3" name="Content Placeholder 2"/>
          <p:cNvSpPr>
            <a:spLocks noGrp="1"/>
          </p:cNvSpPr>
          <p:nvPr>
            <p:ph idx="1"/>
          </p:nvPr>
        </p:nvSpPr>
        <p:spPr/>
        <p:txBody>
          <a:bodyPr/>
          <a:lstStyle/>
          <a:p>
            <a:pPr marL="0" indent="0">
              <a:buNone/>
            </a:pPr>
            <a:r>
              <a:rPr lang="en-US" b="1">
                <a:latin typeface="Courier New" panose="02070309020205020404" pitchFamily="49" charset="0"/>
                <a:cs typeface="Courier New" panose="02070309020205020404" pitchFamily="49" charset="0"/>
              </a:rPr>
              <a:t>#define MAX_TERMS </a:t>
            </a:r>
            <a:r>
              <a:rPr lang="en-US" b="1" dirty="0">
                <a:latin typeface="Courier New" panose="02070309020205020404" pitchFamily="49" charset="0"/>
                <a:cs typeface="Courier New" panose="02070309020205020404" pitchFamily="49" charset="0"/>
              </a:rPr>
              <a:t>100 /* size of terms array */</a:t>
            </a:r>
            <a:endParaRPr lang="en-IN"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typedef</a:t>
            </a:r>
            <a:r>
              <a:rPr lang="en-US" b="1" dirty="0">
                <a:latin typeface="Courier New" panose="02070309020205020404" pitchFamily="49" charset="0"/>
                <a:cs typeface="Courier New" panose="02070309020205020404" pitchFamily="49" charset="0"/>
              </a:rPr>
              <a:t> struct {</a:t>
            </a:r>
            <a:endParaRPr lang="en-IN"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float </a:t>
            </a:r>
            <a:r>
              <a:rPr lang="en-US" b="1" dirty="0" err="1">
                <a:latin typeface="Courier New" panose="02070309020205020404" pitchFamily="49" charset="0"/>
                <a:cs typeface="Courier New" panose="02070309020205020404" pitchFamily="49" charset="0"/>
              </a:rPr>
              <a:t>coef</a:t>
            </a:r>
            <a:r>
              <a:rPr lang="en-US" b="1" dirty="0">
                <a:latin typeface="Courier New" panose="02070309020205020404" pitchFamily="49" charset="0"/>
                <a:cs typeface="Courier New" panose="02070309020205020404" pitchFamily="49" charset="0"/>
              </a:rPr>
              <a:t>;</a:t>
            </a:r>
            <a:endParaRPr lang="en-IN"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expon</a:t>
            </a:r>
            <a:r>
              <a:rPr lang="en-US" b="1" dirty="0">
                <a:latin typeface="Courier New" panose="02070309020205020404" pitchFamily="49" charset="0"/>
                <a:cs typeface="Courier New" panose="02070309020205020404" pitchFamily="49" charset="0"/>
              </a:rPr>
              <a:t>;</a:t>
            </a:r>
            <a:endParaRPr lang="en-IN"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 polynomial;</a:t>
            </a:r>
            <a:endParaRPr lang="en-IN"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polynomial terms[MAX_TERMS];</a:t>
            </a:r>
            <a:endParaRPr lang="en-IN"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avail = 0;</a:t>
            </a:r>
            <a:endParaRPr lang="en-IN"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13719546-61C8-41E4-820A-0D8505D9EDE7}"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133</a:t>
            </a:fld>
            <a:endParaRPr lang="en-IN"/>
          </a:p>
        </p:txBody>
      </p:sp>
    </p:spTree>
    <p:extLst>
      <p:ext uri="{BB962C8B-B14F-4D97-AF65-F5344CB8AC3E}">
        <p14:creationId xmlns:p14="http://schemas.microsoft.com/office/powerpoint/2010/main" val="377324439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319" y="365125"/>
            <a:ext cx="10862481" cy="1325563"/>
          </a:xfrm>
        </p:spPr>
        <p:txBody>
          <a:bodyPr/>
          <a:lstStyle/>
          <a:p>
            <a:r>
              <a:rPr lang="en-US" b="1" dirty="0"/>
              <a:t>Storing all the polynomial in one global array</a:t>
            </a:r>
            <a:endParaRPr lang="en-IN" b="1" dirty="0"/>
          </a:p>
        </p:txBody>
      </p:sp>
      <p:sp>
        <p:nvSpPr>
          <p:cNvPr id="3" name="Content Placeholder 2"/>
          <p:cNvSpPr>
            <a:spLocks noGrp="1"/>
          </p:cNvSpPr>
          <p:nvPr>
            <p:ph idx="1"/>
          </p:nvPr>
        </p:nvSpPr>
        <p:spPr>
          <a:xfrm>
            <a:off x="122832" y="1825625"/>
            <a:ext cx="11928143" cy="4351338"/>
          </a:xfrm>
        </p:spPr>
        <p:txBody>
          <a:bodyPr>
            <a:normAutofit/>
          </a:bodyPr>
          <a:lstStyle/>
          <a:p>
            <a:pPr marL="0" indent="0">
              <a:buNone/>
            </a:pPr>
            <a:r>
              <a:rPr lang="en-IN" sz="3600" dirty="0"/>
              <a:t>Assume that A(x) and B(x) are two polynomials with the values:</a:t>
            </a:r>
          </a:p>
          <a:p>
            <a:pPr marL="0" indent="0" algn="ctr">
              <a:buNone/>
            </a:pPr>
            <a:r>
              <a:rPr lang="en-US" sz="3600" dirty="0"/>
              <a:t>A(x)=2x</a:t>
            </a:r>
            <a:r>
              <a:rPr lang="en-US" sz="3600" baseline="30000" dirty="0"/>
              <a:t>1000</a:t>
            </a:r>
            <a:r>
              <a:rPr lang="en-US" sz="3600" dirty="0"/>
              <a:t>+1   and   </a:t>
            </a:r>
          </a:p>
          <a:p>
            <a:pPr marL="0" indent="0" algn="ctr">
              <a:buNone/>
            </a:pPr>
            <a:r>
              <a:rPr lang="en-US" sz="3600" dirty="0"/>
              <a:t> B(x)=x</a:t>
            </a:r>
            <a:r>
              <a:rPr lang="en-US" sz="3600" baseline="30000" dirty="0"/>
              <a:t>4</a:t>
            </a:r>
            <a:r>
              <a:rPr lang="en-US" sz="3600" dirty="0"/>
              <a:t>+10x</a:t>
            </a:r>
            <a:r>
              <a:rPr lang="en-US" sz="3600" baseline="30000" dirty="0"/>
              <a:t>3</a:t>
            </a:r>
            <a:r>
              <a:rPr lang="en-US" sz="3600" dirty="0"/>
              <a:t>+3x</a:t>
            </a:r>
            <a:r>
              <a:rPr lang="en-US" sz="3600" baseline="30000" dirty="0"/>
              <a:t>2</a:t>
            </a:r>
            <a:r>
              <a:rPr lang="en-US" sz="3600" dirty="0"/>
              <a:t>+1</a:t>
            </a:r>
            <a:endParaRPr lang="en-IN" sz="3600" dirty="0"/>
          </a:p>
          <a:p>
            <a:pPr marL="0" indent="0">
              <a:buNone/>
            </a:pPr>
            <a:endParaRPr lang="en-IN" sz="3600" dirty="0"/>
          </a:p>
        </p:txBody>
      </p:sp>
      <p:sp>
        <p:nvSpPr>
          <p:cNvPr id="4" name="Date Placeholder 3"/>
          <p:cNvSpPr>
            <a:spLocks noGrp="1"/>
          </p:cNvSpPr>
          <p:nvPr>
            <p:ph type="dt" sz="half" idx="10"/>
          </p:nvPr>
        </p:nvSpPr>
        <p:spPr/>
        <p:txBody>
          <a:bodyPr/>
          <a:lstStyle/>
          <a:p>
            <a:fld id="{841B0EAC-3909-4A1D-A697-04282BD816EE}" type="datetime2">
              <a:rPr lang="en-IN" smtClean="0"/>
              <a:t>Monday, 23 December 2024</a:t>
            </a:fld>
            <a:endParaRPr lang="en-IN" dirty="0"/>
          </a:p>
        </p:txBody>
      </p:sp>
      <p:sp>
        <p:nvSpPr>
          <p:cNvPr id="6" name="Slide Number Placeholder 5"/>
          <p:cNvSpPr>
            <a:spLocks noGrp="1"/>
          </p:cNvSpPr>
          <p:nvPr>
            <p:ph type="sldNum" sz="quarter" idx="12"/>
          </p:nvPr>
        </p:nvSpPr>
        <p:spPr/>
        <p:txBody>
          <a:bodyPr/>
          <a:lstStyle/>
          <a:p>
            <a:fld id="{98E39C61-8F3C-4850-A92D-D50E9F34D2A1}" type="slidenum">
              <a:rPr lang="en-IN" smtClean="0"/>
              <a:pPr/>
              <a:t>134</a:t>
            </a:fld>
            <a:endParaRPr lang="en-IN"/>
          </a:p>
        </p:txBody>
      </p:sp>
    </p:spTree>
    <p:extLst>
      <p:ext uri="{BB962C8B-B14F-4D97-AF65-F5344CB8AC3E}">
        <p14:creationId xmlns:p14="http://schemas.microsoft.com/office/powerpoint/2010/main" val="234369977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069" y="350611"/>
            <a:ext cx="11627892" cy="1325563"/>
          </a:xfrm>
        </p:spPr>
        <p:txBody>
          <a:bodyPr>
            <a:normAutofit/>
          </a:bodyPr>
          <a:lstStyle/>
          <a:p>
            <a:r>
              <a:rPr lang="en-US" b="1" u="sng" dirty="0"/>
              <a:t>Array representation of two polynomials will be:</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57058279"/>
              </p:ext>
            </p:extLst>
          </p:nvPr>
        </p:nvGraphicFramePr>
        <p:xfrm>
          <a:off x="296268" y="1334306"/>
          <a:ext cx="11599464" cy="2895600"/>
        </p:xfrm>
        <a:graphic>
          <a:graphicData uri="http://schemas.openxmlformats.org/drawingml/2006/table">
            <a:tbl>
              <a:tblPr firstRow="1" bandRow="1">
                <a:tableStyleId>{5C22544A-7EE6-4342-B048-85BDC9FD1C3A}</a:tableStyleId>
              </a:tblPr>
              <a:tblGrid>
                <a:gridCol w="1449933">
                  <a:extLst>
                    <a:ext uri="{9D8B030D-6E8A-4147-A177-3AD203B41FA5}">
                      <a16:colId xmlns:a16="http://schemas.microsoft.com/office/drawing/2014/main" val="20000"/>
                    </a:ext>
                  </a:extLst>
                </a:gridCol>
                <a:gridCol w="1361506">
                  <a:extLst>
                    <a:ext uri="{9D8B030D-6E8A-4147-A177-3AD203B41FA5}">
                      <a16:colId xmlns:a16="http://schemas.microsoft.com/office/drawing/2014/main" val="20001"/>
                    </a:ext>
                  </a:extLst>
                </a:gridCol>
                <a:gridCol w="1538360">
                  <a:extLst>
                    <a:ext uri="{9D8B030D-6E8A-4147-A177-3AD203B41FA5}">
                      <a16:colId xmlns:a16="http://schemas.microsoft.com/office/drawing/2014/main" val="20002"/>
                    </a:ext>
                  </a:extLst>
                </a:gridCol>
                <a:gridCol w="1449933">
                  <a:extLst>
                    <a:ext uri="{9D8B030D-6E8A-4147-A177-3AD203B41FA5}">
                      <a16:colId xmlns:a16="http://schemas.microsoft.com/office/drawing/2014/main" val="20003"/>
                    </a:ext>
                  </a:extLst>
                </a:gridCol>
                <a:gridCol w="1651946">
                  <a:extLst>
                    <a:ext uri="{9D8B030D-6E8A-4147-A177-3AD203B41FA5}">
                      <a16:colId xmlns:a16="http://schemas.microsoft.com/office/drawing/2014/main" val="20004"/>
                    </a:ext>
                  </a:extLst>
                </a:gridCol>
                <a:gridCol w="1247920">
                  <a:extLst>
                    <a:ext uri="{9D8B030D-6E8A-4147-A177-3AD203B41FA5}">
                      <a16:colId xmlns:a16="http://schemas.microsoft.com/office/drawing/2014/main" val="20005"/>
                    </a:ext>
                  </a:extLst>
                </a:gridCol>
                <a:gridCol w="1549871">
                  <a:extLst>
                    <a:ext uri="{9D8B030D-6E8A-4147-A177-3AD203B41FA5}">
                      <a16:colId xmlns:a16="http://schemas.microsoft.com/office/drawing/2014/main" val="20006"/>
                    </a:ext>
                  </a:extLst>
                </a:gridCol>
                <a:gridCol w="1349995">
                  <a:extLst>
                    <a:ext uri="{9D8B030D-6E8A-4147-A177-3AD203B41FA5}">
                      <a16:colId xmlns:a16="http://schemas.microsoft.com/office/drawing/2014/main" val="20007"/>
                    </a:ext>
                  </a:extLst>
                </a:gridCol>
              </a:tblGrid>
              <a:tr h="370840">
                <a:tc>
                  <a:txBody>
                    <a:bodyPr/>
                    <a:lstStyle/>
                    <a:p>
                      <a:pPr marL="0" algn="ctr" defTabSz="914400" rtl="0" eaLnBrk="1" latinLnBrk="0" hangingPunct="1"/>
                      <a:endParaRPr lang="en-IN" sz="32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kern="1200" dirty="0">
                          <a:solidFill>
                            <a:schemeClr val="dk1"/>
                          </a:solidFill>
                          <a:latin typeface="+mn-lt"/>
                          <a:ea typeface="+mn-ea"/>
                          <a:cs typeface="+mn-cs"/>
                        </a:rPr>
                        <a:t>start A</a:t>
                      </a:r>
                      <a:endParaRPr lang="en-IN" sz="32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kern="1200" dirty="0">
                          <a:solidFill>
                            <a:schemeClr val="dk1"/>
                          </a:solidFill>
                          <a:latin typeface="+mn-lt"/>
                          <a:ea typeface="+mn-ea"/>
                          <a:cs typeface="+mn-cs"/>
                        </a:rPr>
                        <a:t>finish A</a:t>
                      </a:r>
                      <a:endParaRPr lang="en-IN" sz="32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kern="1200" dirty="0">
                          <a:solidFill>
                            <a:schemeClr val="dk1"/>
                          </a:solidFill>
                          <a:latin typeface="+mn-lt"/>
                          <a:ea typeface="+mn-ea"/>
                          <a:cs typeface="+mn-cs"/>
                        </a:rPr>
                        <a:t>start B</a:t>
                      </a:r>
                      <a:endParaRPr lang="en-IN" sz="32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en-IN" sz="32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kern="1200" dirty="0">
                          <a:solidFill>
                            <a:schemeClr val="dk1"/>
                          </a:solidFill>
                          <a:latin typeface="+mn-lt"/>
                          <a:ea typeface="+mn-ea"/>
                          <a:cs typeface="+mn-cs"/>
                        </a:rPr>
                        <a:t>finish B</a:t>
                      </a:r>
                      <a:endParaRPr lang="en-IN" sz="32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kern="1200" dirty="0">
                          <a:solidFill>
                            <a:schemeClr val="dk1"/>
                          </a:solidFill>
                          <a:latin typeface="+mn-lt"/>
                          <a:ea typeface="+mn-ea"/>
                          <a:cs typeface="+mn-cs"/>
                        </a:rPr>
                        <a:t>avail</a:t>
                      </a:r>
                      <a:endParaRPr lang="en-IN" sz="32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en-I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en-IN" sz="32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en-IN" sz="32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en-IN" sz="32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en-IN" sz="32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marL="0" algn="ctr" defTabSz="914400" rtl="0" eaLnBrk="1" latinLnBrk="0" hangingPunct="1"/>
                      <a:r>
                        <a:rPr lang="en-US" sz="3200" kern="1200" dirty="0" err="1">
                          <a:solidFill>
                            <a:schemeClr val="dk1"/>
                          </a:solidFill>
                          <a:latin typeface="+mn-lt"/>
                          <a:ea typeface="+mn-ea"/>
                          <a:cs typeface="+mn-cs"/>
                        </a:rPr>
                        <a:t>Coef</a:t>
                      </a:r>
                      <a:endParaRPr lang="en-IN" sz="3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3200" kern="1200" dirty="0">
                          <a:solidFill>
                            <a:schemeClr val="dk1"/>
                          </a:solidFill>
                          <a:latin typeface="+mn-lt"/>
                          <a:ea typeface="+mn-ea"/>
                          <a:cs typeface="+mn-cs"/>
                        </a:rPr>
                        <a:t>2</a:t>
                      </a:r>
                      <a:endParaRPr lang="en-IN" sz="3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3200" kern="1200" dirty="0">
                          <a:solidFill>
                            <a:schemeClr val="dk1"/>
                          </a:solidFill>
                          <a:latin typeface="+mn-lt"/>
                          <a:ea typeface="+mn-ea"/>
                          <a:cs typeface="+mn-cs"/>
                        </a:rPr>
                        <a:t>1</a:t>
                      </a:r>
                      <a:endParaRPr lang="en-IN" sz="3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3200" kern="1200" dirty="0">
                          <a:solidFill>
                            <a:schemeClr val="dk1"/>
                          </a:solidFill>
                          <a:latin typeface="+mn-lt"/>
                          <a:ea typeface="+mn-ea"/>
                          <a:cs typeface="+mn-cs"/>
                        </a:rPr>
                        <a:t>1</a:t>
                      </a:r>
                      <a:endParaRPr lang="en-IN" sz="3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3200" kern="1200" dirty="0">
                          <a:solidFill>
                            <a:schemeClr val="dk1"/>
                          </a:solidFill>
                          <a:latin typeface="+mn-lt"/>
                          <a:ea typeface="+mn-ea"/>
                          <a:cs typeface="+mn-cs"/>
                        </a:rPr>
                        <a:t>10</a:t>
                      </a:r>
                      <a:endParaRPr lang="en-IN" sz="3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3200" kern="1200" dirty="0">
                          <a:solidFill>
                            <a:schemeClr val="dk1"/>
                          </a:solidFill>
                          <a:latin typeface="+mn-lt"/>
                          <a:ea typeface="+mn-ea"/>
                          <a:cs typeface="+mn-cs"/>
                        </a:rPr>
                        <a:t>3</a:t>
                      </a:r>
                      <a:endParaRPr lang="en-IN" sz="3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3200" kern="1200" dirty="0">
                          <a:solidFill>
                            <a:schemeClr val="dk1"/>
                          </a:solidFill>
                          <a:latin typeface="+mn-lt"/>
                          <a:ea typeface="+mn-ea"/>
                          <a:cs typeface="+mn-cs"/>
                        </a:rPr>
                        <a:t>1</a:t>
                      </a:r>
                      <a:endParaRPr lang="en-IN" sz="3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IN" sz="3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marL="0" algn="ctr" defTabSz="914400" rtl="0" eaLnBrk="1" latinLnBrk="0" hangingPunct="1"/>
                      <a:r>
                        <a:rPr lang="en-US" sz="3200" kern="1200" dirty="0" err="1">
                          <a:solidFill>
                            <a:schemeClr val="dk1"/>
                          </a:solidFill>
                          <a:latin typeface="+mn-lt"/>
                          <a:ea typeface="+mn-ea"/>
                          <a:cs typeface="+mn-cs"/>
                        </a:rPr>
                        <a:t>Expon</a:t>
                      </a:r>
                      <a:endParaRPr lang="en-IN" sz="3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3200" kern="1200" dirty="0">
                          <a:solidFill>
                            <a:schemeClr val="dk1"/>
                          </a:solidFill>
                          <a:latin typeface="+mn-lt"/>
                          <a:ea typeface="+mn-ea"/>
                          <a:cs typeface="+mn-cs"/>
                        </a:rPr>
                        <a:t>1000</a:t>
                      </a:r>
                      <a:endParaRPr lang="en-IN" sz="3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3200" kern="1200" dirty="0">
                          <a:solidFill>
                            <a:schemeClr val="dk1"/>
                          </a:solidFill>
                          <a:latin typeface="+mn-lt"/>
                          <a:ea typeface="+mn-ea"/>
                          <a:cs typeface="+mn-cs"/>
                        </a:rPr>
                        <a:t>0</a:t>
                      </a:r>
                      <a:endParaRPr lang="en-IN" sz="3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3200" kern="1200" dirty="0">
                          <a:solidFill>
                            <a:schemeClr val="dk1"/>
                          </a:solidFill>
                          <a:latin typeface="+mn-lt"/>
                          <a:ea typeface="+mn-ea"/>
                          <a:cs typeface="+mn-cs"/>
                        </a:rPr>
                        <a:t>4</a:t>
                      </a:r>
                      <a:endParaRPr lang="en-IN" sz="3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3200" kern="1200" dirty="0">
                          <a:solidFill>
                            <a:schemeClr val="dk1"/>
                          </a:solidFill>
                          <a:latin typeface="+mn-lt"/>
                          <a:ea typeface="+mn-ea"/>
                          <a:cs typeface="+mn-cs"/>
                        </a:rPr>
                        <a:t>3</a:t>
                      </a:r>
                      <a:endParaRPr lang="en-IN" sz="3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3200" kern="1200" dirty="0">
                          <a:solidFill>
                            <a:schemeClr val="dk1"/>
                          </a:solidFill>
                          <a:latin typeface="+mn-lt"/>
                          <a:ea typeface="+mn-ea"/>
                          <a:cs typeface="+mn-cs"/>
                        </a:rPr>
                        <a:t>2</a:t>
                      </a:r>
                      <a:endParaRPr lang="en-IN" sz="3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3200" kern="1200" dirty="0">
                          <a:solidFill>
                            <a:schemeClr val="dk1"/>
                          </a:solidFill>
                          <a:latin typeface="+mn-lt"/>
                          <a:ea typeface="+mn-ea"/>
                          <a:cs typeface="+mn-cs"/>
                        </a:rPr>
                        <a:t>0</a:t>
                      </a:r>
                      <a:endParaRPr lang="en-IN" sz="3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IN" sz="3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89560">
                <a:tc>
                  <a:txBody>
                    <a:bodyPr/>
                    <a:lstStyle/>
                    <a:p>
                      <a:pPr marL="0" algn="ctr" defTabSz="914400" rtl="0" eaLnBrk="1" latinLnBrk="0" hangingPunct="1"/>
                      <a:r>
                        <a:rPr lang="en-US" sz="3200" kern="1200" dirty="0">
                          <a:solidFill>
                            <a:schemeClr val="dk1"/>
                          </a:solidFill>
                          <a:latin typeface="+mn-lt"/>
                          <a:ea typeface="+mn-ea"/>
                          <a:cs typeface="+mn-cs"/>
                        </a:rPr>
                        <a:t>Index</a:t>
                      </a:r>
                      <a:endParaRPr lang="en-IN" sz="32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kern="1200" dirty="0">
                          <a:solidFill>
                            <a:schemeClr val="dk1"/>
                          </a:solidFill>
                          <a:latin typeface="+mn-lt"/>
                          <a:ea typeface="+mn-ea"/>
                          <a:cs typeface="+mn-cs"/>
                        </a:rPr>
                        <a:t>0</a:t>
                      </a:r>
                      <a:endParaRPr lang="en-IN" sz="32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kern="1200" dirty="0">
                          <a:solidFill>
                            <a:schemeClr val="dk1"/>
                          </a:solidFill>
                          <a:latin typeface="+mn-lt"/>
                          <a:ea typeface="+mn-ea"/>
                          <a:cs typeface="+mn-cs"/>
                        </a:rPr>
                        <a:t>1</a:t>
                      </a:r>
                      <a:endParaRPr lang="en-IN" sz="32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kern="1200" dirty="0">
                          <a:solidFill>
                            <a:schemeClr val="dk1"/>
                          </a:solidFill>
                          <a:latin typeface="+mn-lt"/>
                          <a:ea typeface="+mn-ea"/>
                          <a:cs typeface="+mn-cs"/>
                        </a:rPr>
                        <a:t>2</a:t>
                      </a:r>
                      <a:endParaRPr lang="en-IN" sz="32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kern="1200" dirty="0">
                          <a:solidFill>
                            <a:schemeClr val="dk1"/>
                          </a:solidFill>
                          <a:latin typeface="+mn-lt"/>
                          <a:ea typeface="+mn-ea"/>
                          <a:cs typeface="+mn-cs"/>
                        </a:rPr>
                        <a:t>3</a:t>
                      </a:r>
                      <a:endParaRPr lang="en-IN" sz="32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kern="1200" dirty="0">
                          <a:solidFill>
                            <a:schemeClr val="dk1"/>
                          </a:solidFill>
                          <a:latin typeface="+mn-lt"/>
                          <a:ea typeface="+mn-ea"/>
                          <a:cs typeface="+mn-cs"/>
                        </a:rPr>
                        <a:t>4</a:t>
                      </a:r>
                      <a:endParaRPr lang="en-IN" sz="32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kern="1200" dirty="0">
                          <a:solidFill>
                            <a:schemeClr val="dk1"/>
                          </a:solidFill>
                          <a:latin typeface="+mn-lt"/>
                          <a:ea typeface="+mn-ea"/>
                          <a:cs typeface="+mn-cs"/>
                        </a:rPr>
                        <a:t>5</a:t>
                      </a:r>
                      <a:endParaRPr lang="en-IN" sz="32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3200" kern="1200" dirty="0">
                          <a:solidFill>
                            <a:schemeClr val="dk1"/>
                          </a:solidFill>
                          <a:latin typeface="+mn-lt"/>
                          <a:ea typeface="+mn-ea"/>
                          <a:cs typeface="+mn-cs"/>
                        </a:rPr>
                        <a:t>6</a:t>
                      </a:r>
                      <a:endParaRPr lang="en-IN" sz="32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10"/>
          </p:nvPr>
        </p:nvSpPr>
        <p:spPr/>
        <p:txBody>
          <a:bodyPr/>
          <a:lstStyle/>
          <a:p>
            <a:fld id="{3233B3F4-7C7D-493E-ADB0-FF477DF2613A}"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135</a:t>
            </a:fld>
            <a:endParaRPr lang="en-IN"/>
          </a:p>
        </p:txBody>
      </p:sp>
      <p:cxnSp>
        <p:nvCxnSpPr>
          <p:cNvPr id="8" name="Straight Arrow Connector 7"/>
          <p:cNvCxnSpPr/>
          <p:nvPr/>
        </p:nvCxnSpPr>
        <p:spPr>
          <a:xfrm>
            <a:off x="2442949" y="1801505"/>
            <a:ext cx="68239" cy="627797"/>
          </a:xfrm>
          <a:prstGeom prst="straightConnector1">
            <a:avLst/>
          </a:prstGeom>
          <a:ln w="571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900984" y="1842445"/>
            <a:ext cx="68239" cy="627797"/>
          </a:xfrm>
          <a:prstGeom prst="straightConnector1">
            <a:avLst/>
          </a:prstGeom>
          <a:ln w="571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466497" y="1883388"/>
            <a:ext cx="68239" cy="627797"/>
          </a:xfrm>
          <a:prstGeom prst="straightConnector1">
            <a:avLst/>
          </a:prstGeom>
          <a:ln w="571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9913961" y="1801504"/>
            <a:ext cx="68239" cy="627797"/>
          </a:xfrm>
          <a:prstGeom prst="straightConnector1">
            <a:avLst/>
          </a:prstGeom>
          <a:ln w="571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1257128" y="1844755"/>
            <a:ext cx="68239" cy="627797"/>
          </a:xfrm>
          <a:prstGeom prst="straightConnector1">
            <a:avLst/>
          </a:prstGeom>
          <a:ln w="571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87689" y="4250706"/>
            <a:ext cx="6565711" cy="1865126"/>
          </a:xfrm>
          <a:prstGeom prst="rect">
            <a:avLst/>
          </a:prstGeom>
          <a:ln>
            <a:solidFill>
              <a:schemeClr val="tx1"/>
            </a:solidFill>
          </a:ln>
        </p:spPr>
        <p:txBody>
          <a:bodyPr wrap="square">
            <a:spAutoFit/>
          </a:bodyPr>
          <a:lstStyle/>
          <a:p>
            <a:pPr algn="just">
              <a:lnSpc>
                <a:spcPct val="90000"/>
              </a:lnSpc>
              <a:spcAft>
                <a:spcPts val="0"/>
              </a:spcAft>
            </a:pPr>
            <a:r>
              <a:rPr lang="en-US" sz="3200" b="1" dirty="0">
                <a:latin typeface="Times New Roman" panose="02020603050405020304" pitchFamily="18" charset="0"/>
                <a:ea typeface="Calibri" panose="020F0502020204030204" pitchFamily="34" charset="0"/>
                <a:cs typeface="Times New Roman" panose="02020603050405020304" pitchFamily="18" charset="0"/>
              </a:rPr>
              <a:t>Specification	     representation</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90000"/>
              </a:lnSpc>
              <a:spcAft>
                <a:spcPts val="0"/>
              </a:spcAft>
            </a:pPr>
            <a:r>
              <a:rPr lang="en-US" sz="3200" b="1" dirty="0">
                <a:latin typeface="Times New Roman" panose="02020603050405020304" pitchFamily="18" charset="0"/>
                <a:ea typeface="Calibri" panose="020F0502020204030204" pitchFamily="34" charset="0"/>
                <a:cs typeface="Times New Roman" panose="02020603050405020304" pitchFamily="18" charset="0"/>
              </a:rPr>
              <a:t>        Poly		      &lt;start, finish&gt;</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90000"/>
              </a:lnSpc>
              <a:spcAft>
                <a:spcPts val="0"/>
              </a:spcAft>
            </a:pPr>
            <a:r>
              <a:rPr lang="en-US" sz="3200" dirty="0">
                <a:latin typeface="Times New Roman" panose="02020603050405020304" pitchFamily="18" charset="0"/>
                <a:ea typeface="Calibri" panose="020F0502020204030204" pitchFamily="34" charset="0"/>
                <a:cs typeface="Times New Roman" panose="02020603050405020304" pitchFamily="18" charset="0"/>
              </a:rPr>
              <a:t>          A		            &lt;0, 1&gt;     </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90000"/>
              </a:lnSpc>
              <a:spcAft>
                <a:spcPts val="0"/>
              </a:spcAft>
            </a:pPr>
            <a:r>
              <a:rPr lang="en-US" sz="3200" dirty="0">
                <a:latin typeface="Times New Roman" panose="02020603050405020304" pitchFamily="18" charset="0"/>
                <a:ea typeface="Calibri" panose="020F0502020204030204" pitchFamily="34" charset="0"/>
                <a:cs typeface="Times New Roman" panose="02020603050405020304" pitchFamily="18" charset="0"/>
              </a:rPr>
              <a:t>          B		             &lt;2, 5&gt;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056099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03" y="365125"/>
            <a:ext cx="11696131" cy="1325563"/>
          </a:xfrm>
        </p:spPr>
        <p:txBody>
          <a:bodyPr>
            <a:normAutofit/>
          </a:bodyPr>
          <a:lstStyle/>
          <a:p>
            <a:pPr algn="ctr"/>
            <a:r>
              <a:rPr lang="en-US" sz="4000" b="1" dirty="0"/>
              <a:t>Assume the function COMPARE is defined as follows:</a:t>
            </a:r>
            <a:endParaRPr lang="en-IN" sz="4000" b="1" dirty="0"/>
          </a:p>
        </p:txBody>
      </p:sp>
      <p:sp>
        <p:nvSpPr>
          <p:cNvPr id="3" name="Content Placeholder 2"/>
          <p:cNvSpPr>
            <a:spLocks noGrp="1"/>
          </p:cNvSpPr>
          <p:nvPr>
            <p:ph idx="1"/>
          </p:nvPr>
        </p:nvSpPr>
        <p:spPr/>
        <p:txBody>
          <a:bodyPr>
            <a:normAutofit/>
          </a:bodyPr>
          <a:lstStyle/>
          <a:p>
            <a:pPr marL="0" indent="0">
              <a:buNone/>
            </a:pPr>
            <a:r>
              <a:rPr lang="en-US" sz="3200" b="1" dirty="0" err="1">
                <a:latin typeface="Courier New" panose="02070309020205020404" pitchFamily="49" charset="0"/>
                <a:cs typeface="Courier New" panose="02070309020205020404" pitchFamily="49" charset="0"/>
              </a:rPr>
              <a:t>int</a:t>
            </a:r>
            <a:r>
              <a:rPr lang="en-US" sz="3200" b="1" dirty="0">
                <a:latin typeface="Courier New" panose="02070309020205020404" pitchFamily="49" charset="0"/>
                <a:cs typeface="Courier New" panose="02070309020205020404" pitchFamily="49" charset="0"/>
              </a:rPr>
              <a:t>  COMPARE(</a:t>
            </a:r>
            <a:r>
              <a:rPr lang="en-US" sz="3200" b="1" dirty="0" err="1">
                <a:latin typeface="Courier New" panose="02070309020205020404" pitchFamily="49" charset="0"/>
                <a:cs typeface="Courier New" panose="02070309020205020404" pitchFamily="49" charset="0"/>
              </a:rPr>
              <a:t>int</a:t>
            </a:r>
            <a:r>
              <a:rPr lang="en-US" sz="3200" b="1" dirty="0">
                <a:latin typeface="Courier New" panose="02070309020205020404" pitchFamily="49" charset="0"/>
                <a:cs typeface="Courier New" panose="02070309020205020404" pitchFamily="49" charset="0"/>
              </a:rPr>
              <a:t> p, </a:t>
            </a:r>
            <a:r>
              <a:rPr lang="en-US" sz="3200" b="1" dirty="0" err="1">
                <a:latin typeface="Courier New" panose="02070309020205020404" pitchFamily="49" charset="0"/>
                <a:cs typeface="Courier New" panose="02070309020205020404" pitchFamily="49" charset="0"/>
              </a:rPr>
              <a:t>int</a:t>
            </a:r>
            <a:r>
              <a:rPr lang="en-US" sz="3200" b="1" dirty="0">
                <a:latin typeface="Courier New" panose="02070309020205020404" pitchFamily="49" charset="0"/>
                <a:cs typeface="Courier New" panose="02070309020205020404" pitchFamily="49" charset="0"/>
              </a:rPr>
              <a:t> q)</a:t>
            </a:r>
          </a:p>
          <a:p>
            <a:pPr marL="0" indent="0">
              <a:buNone/>
            </a:pPr>
            <a:r>
              <a:rPr lang="en-US" sz="3200" b="1" dirty="0">
                <a:latin typeface="Courier New" panose="02070309020205020404" pitchFamily="49" charset="0"/>
                <a:cs typeface="Courier New" panose="02070309020205020404" pitchFamily="49" charset="0"/>
              </a:rPr>
              <a:t>   {</a:t>
            </a:r>
          </a:p>
          <a:p>
            <a:pPr marL="0" indent="0">
              <a:buNone/>
            </a:pPr>
            <a:r>
              <a:rPr lang="en-US" sz="3200" b="1" dirty="0">
                <a:latin typeface="Courier New" panose="02070309020205020404" pitchFamily="49" charset="0"/>
                <a:cs typeface="Courier New" panose="02070309020205020404" pitchFamily="49" charset="0"/>
              </a:rPr>
              <a:t>      if(p &lt; q) return -1;</a:t>
            </a:r>
          </a:p>
          <a:p>
            <a:pPr marL="0" indent="0">
              <a:buNone/>
            </a:pPr>
            <a:r>
              <a:rPr lang="en-US" sz="3200" b="1" dirty="0">
                <a:latin typeface="Courier New" panose="02070309020205020404" pitchFamily="49" charset="0"/>
                <a:cs typeface="Courier New" panose="02070309020205020404" pitchFamily="49" charset="0"/>
              </a:rPr>
              <a:t>      else if(p == q) return 0;</a:t>
            </a:r>
          </a:p>
          <a:p>
            <a:pPr marL="0" indent="0">
              <a:buNone/>
            </a:pPr>
            <a:r>
              <a:rPr lang="en-US" sz="3200" b="1" dirty="0">
                <a:latin typeface="Courier New" panose="02070309020205020404" pitchFamily="49" charset="0"/>
                <a:cs typeface="Courier New" panose="02070309020205020404" pitchFamily="49" charset="0"/>
              </a:rPr>
              <a:t>      else return 1;</a:t>
            </a:r>
          </a:p>
          <a:p>
            <a:pPr marL="0" indent="0">
              <a:buNone/>
            </a:pPr>
            <a:r>
              <a:rPr lang="en-US" sz="3200" b="1" dirty="0">
                <a:latin typeface="Courier New" panose="02070309020205020404" pitchFamily="49" charset="0"/>
                <a:cs typeface="Courier New" panose="02070309020205020404" pitchFamily="49" charset="0"/>
              </a:rPr>
              <a:t>   }</a:t>
            </a:r>
            <a:endParaRPr lang="en-IN" sz="3200" b="1"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21E8A60C-84EE-4AC4-B61B-B88EB027C41C}"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136</a:t>
            </a:fld>
            <a:endParaRPr lang="en-IN"/>
          </a:p>
        </p:txBody>
      </p:sp>
    </p:spTree>
    <p:extLst>
      <p:ext uri="{BB962C8B-B14F-4D97-AF65-F5344CB8AC3E}">
        <p14:creationId xmlns:p14="http://schemas.microsoft.com/office/powerpoint/2010/main" val="185054584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167" y="152400"/>
            <a:ext cx="10925033" cy="734705"/>
          </a:xfrm>
        </p:spPr>
        <p:txBody>
          <a:bodyPr>
            <a:noAutofit/>
          </a:bodyPr>
          <a:lstStyle/>
          <a:p>
            <a:r>
              <a:rPr lang="en-US" b="1" dirty="0"/>
              <a:t>Add two polynomials: D = A + B </a:t>
            </a:r>
            <a:endParaRPr lang="en-IN" dirty="0"/>
          </a:p>
        </p:txBody>
      </p:sp>
      <p:sp>
        <p:nvSpPr>
          <p:cNvPr id="3" name="Content Placeholder 2"/>
          <p:cNvSpPr>
            <a:spLocks noGrp="1"/>
          </p:cNvSpPr>
          <p:nvPr>
            <p:ph idx="1"/>
          </p:nvPr>
        </p:nvSpPr>
        <p:spPr>
          <a:xfrm>
            <a:off x="619125" y="877579"/>
            <a:ext cx="10906126" cy="5469245"/>
          </a:xfrm>
        </p:spPr>
        <p:txBody>
          <a:bodyPr>
            <a:noAutofit/>
          </a:bodyPr>
          <a:lstStyle/>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void </a:t>
            </a:r>
            <a:r>
              <a:rPr lang="en-US" sz="2400" b="1" dirty="0" err="1">
                <a:latin typeface="Courier New" panose="02070309020205020404" pitchFamily="49" charset="0"/>
                <a:cs typeface="Courier New" panose="02070309020205020404" pitchFamily="49" charset="0"/>
              </a:rPr>
              <a:t>padd</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startA</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finishA</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startB</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finishB</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startD</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finishD</a:t>
            </a:r>
            <a:r>
              <a:rPr lang="en-US" sz="2400" b="1" dirty="0">
                <a:latin typeface="Courier New" panose="02070309020205020404" pitchFamily="49" charset="0"/>
                <a:cs typeface="Courier New" panose="02070309020205020404" pitchFamily="49" charset="0"/>
              </a:rPr>
              <a:t>)</a:t>
            </a:r>
            <a:endParaRPr lang="en-IN" sz="2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 { /* add A(x) and B(x) to obtain D(x) */</a:t>
            </a:r>
            <a:endParaRPr lang="en-IN" sz="2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 float coefficient;  </a:t>
            </a:r>
            <a:endParaRPr lang="en-IN" sz="2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startD</a:t>
            </a:r>
            <a:r>
              <a:rPr lang="en-US" sz="2400" b="1" dirty="0">
                <a:latin typeface="Courier New" panose="02070309020205020404" pitchFamily="49" charset="0"/>
                <a:cs typeface="Courier New" panose="02070309020205020404" pitchFamily="49" charset="0"/>
              </a:rPr>
              <a:t> = avail;</a:t>
            </a:r>
            <a:endParaRPr lang="en-IN" sz="2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 while (</a:t>
            </a:r>
            <a:r>
              <a:rPr lang="en-US" sz="2400" b="1" dirty="0" err="1">
                <a:latin typeface="Courier New" panose="02070309020205020404" pitchFamily="49" charset="0"/>
                <a:cs typeface="Courier New" panose="02070309020205020404" pitchFamily="49" charset="0"/>
              </a:rPr>
              <a:t>startA</a:t>
            </a:r>
            <a:r>
              <a:rPr lang="en-US" sz="2400" b="1" dirty="0">
                <a:latin typeface="Courier New" panose="02070309020205020404" pitchFamily="49" charset="0"/>
                <a:cs typeface="Courier New" panose="02070309020205020404" pitchFamily="49" charset="0"/>
              </a:rPr>
              <a:t> &lt;= </a:t>
            </a:r>
            <a:r>
              <a:rPr lang="en-US" sz="2400" b="1" dirty="0" err="1">
                <a:latin typeface="Courier New" panose="02070309020205020404" pitchFamily="49" charset="0"/>
                <a:cs typeface="Courier New" panose="02070309020205020404" pitchFamily="49" charset="0"/>
              </a:rPr>
              <a:t>finishA</a:t>
            </a:r>
            <a:r>
              <a:rPr lang="en-US" sz="2400" b="1" dirty="0">
                <a:latin typeface="Courier New" panose="02070309020205020404" pitchFamily="49" charset="0"/>
                <a:cs typeface="Courier New" panose="02070309020205020404" pitchFamily="49" charset="0"/>
              </a:rPr>
              <a:t> &amp;&amp; </a:t>
            </a:r>
            <a:r>
              <a:rPr lang="en-US" sz="2400" b="1" dirty="0" err="1">
                <a:latin typeface="Courier New" panose="02070309020205020404" pitchFamily="49" charset="0"/>
                <a:cs typeface="Courier New" panose="02070309020205020404" pitchFamily="49" charset="0"/>
              </a:rPr>
              <a:t>startB</a:t>
            </a:r>
            <a:r>
              <a:rPr lang="en-US" sz="2400" b="1" dirty="0">
                <a:latin typeface="Courier New" panose="02070309020205020404" pitchFamily="49" charset="0"/>
                <a:cs typeface="Courier New" panose="02070309020205020404" pitchFamily="49" charset="0"/>
              </a:rPr>
              <a:t> &lt;= </a:t>
            </a:r>
            <a:r>
              <a:rPr lang="en-US" sz="2400" b="1" dirty="0" err="1">
                <a:latin typeface="Courier New" panose="02070309020205020404" pitchFamily="49" charset="0"/>
                <a:cs typeface="Courier New" panose="02070309020205020404" pitchFamily="49" charset="0"/>
              </a:rPr>
              <a:t>finishB</a:t>
            </a:r>
            <a:r>
              <a:rPr lang="en-US" sz="2400" b="1" dirty="0">
                <a:latin typeface="Courier New" panose="02070309020205020404" pitchFamily="49" charset="0"/>
                <a:cs typeface="Courier New" panose="02070309020205020404" pitchFamily="49" charset="0"/>
              </a:rPr>
              <a:t>)</a:t>
            </a:r>
            <a:endParaRPr lang="en-IN" sz="2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    {</a:t>
            </a:r>
            <a:endParaRPr lang="en-IN" sz="2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 switch(COMPARE(terms[</a:t>
            </a:r>
            <a:r>
              <a:rPr lang="en-US" sz="2400" b="1" dirty="0" err="1">
                <a:latin typeface="Courier New" panose="02070309020205020404" pitchFamily="49" charset="0"/>
                <a:cs typeface="Courier New" panose="02070309020205020404" pitchFamily="49" charset="0"/>
              </a:rPr>
              <a:t>startA</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expon,terms</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startB</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expon</a:t>
            </a:r>
            <a:r>
              <a:rPr lang="en-US" sz="2400" b="1" dirty="0">
                <a:latin typeface="Courier New" panose="02070309020205020404" pitchFamily="49" charset="0"/>
                <a:cs typeface="Courier New" panose="02070309020205020404" pitchFamily="49" charset="0"/>
              </a:rPr>
              <a:t>)) </a:t>
            </a:r>
            <a:endParaRPr lang="en-IN" sz="2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    {</a:t>
            </a:r>
            <a:endParaRPr lang="en-IN" sz="2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    case -1:     /* a </a:t>
            </a:r>
            <a:r>
              <a:rPr lang="en-US" sz="2400" b="1" dirty="0" err="1">
                <a:latin typeface="Courier New" panose="02070309020205020404" pitchFamily="49" charset="0"/>
                <a:cs typeface="Courier New" panose="02070309020205020404" pitchFamily="49" charset="0"/>
              </a:rPr>
              <a:t>expon</a:t>
            </a:r>
            <a:r>
              <a:rPr lang="en-US" sz="2400" b="1" dirty="0">
                <a:latin typeface="Courier New" panose="02070309020205020404" pitchFamily="49" charset="0"/>
                <a:cs typeface="Courier New" panose="02070309020205020404" pitchFamily="49" charset="0"/>
              </a:rPr>
              <a:t> &lt; b </a:t>
            </a:r>
            <a:r>
              <a:rPr lang="en-US" sz="2400" b="1" dirty="0" err="1">
                <a:latin typeface="Courier New" panose="02070309020205020404" pitchFamily="49" charset="0"/>
                <a:cs typeface="Courier New" panose="02070309020205020404" pitchFamily="49" charset="0"/>
              </a:rPr>
              <a:t>expon</a:t>
            </a:r>
            <a:r>
              <a:rPr lang="en-US" sz="2400" b="1" dirty="0">
                <a:latin typeface="Courier New" panose="02070309020205020404" pitchFamily="49" charset="0"/>
                <a:cs typeface="Courier New" panose="02070309020205020404" pitchFamily="49" charset="0"/>
              </a:rPr>
              <a:t> */</a:t>
            </a:r>
            <a:endParaRPr lang="en-IN" sz="2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           attach(terms[</a:t>
            </a:r>
            <a:r>
              <a:rPr lang="en-US" sz="2400" b="1" dirty="0" err="1">
                <a:latin typeface="Courier New" panose="02070309020205020404" pitchFamily="49" charset="0"/>
                <a:cs typeface="Courier New" panose="02070309020205020404" pitchFamily="49" charset="0"/>
              </a:rPr>
              <a:t>startB</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coef,terms</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startB</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expon</a:t>
            </a:r>
            <a:r>
              <a:rPr lang="en-US" sz="2400" b="1" dirty="0">
                <a:latin typeface="Courier New" panose="02070309020205020404" pitchFamily="49" charset="0"/>
                <a:cs typeface="Courier New" panose="02070309020205020404" pitchFamily="49" charset="0"/>
              </a:rPr>
              <a:t>);</a:t>
            </a:r>
            <a:endParaRPr lang="en-IN" sz="2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startB</a:t>
            </a:r>
            <a:r>
              <a:rPr lang="en-US" sz="2400" b="1" dirty="0">
                <a:latin typeface="Courier New" panose="02070309020205020404" pitchFamily="49" charset="0"/>
                <a:cs typeface="Courier New" panose="02070309020205020404" pitchFamily="49" charset="0"/>
              </a:rPr>
              <a:t>++</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break;</a:t>
            </a:r>
          </a:p>
          <a:p>
            <a:pPr marL="0" indent="0" algn="r">
              <a:lnSpc>
                <a:spcPct val="100000"/>
              </a:lnSpc>
              <a:spcBef>
                <a:spcPts val="0"/>
              </a:spcBef>
              <a:buNone/>
            </a:pPr>
            <a:r>
              <a:rPr lang="en-US" sz="4000" b="1" dirty="0">
                <a:cs typeface="Courier New" panose="02070309020205020404" pitchFamily="49" charset="0"/>
              </a:rPr>
              <a:t> Continuation is in the Next Slide </a:t>
            </a:r>
            <a:endParaRPr lang="en-IN" sz="4000" b="1" dirty="0">
              <a:cs typeface="Courier New" panose="02070309020205020404" pitchFamily="49" charset="0"/>
            </a:endParaRPr>
          </a:p>
        </p:txBody>
      </p:sp>
      <p:sp>
        <p:nvSpPr>
          <p:cNvPr id="4" name="Date Placeholder 3"/>
          <p:cNvSpPr>
            <a:spLocks noGrp="1"/>
          </p:cNvSpPr>
          <p:nvPr>
            <p:ph type="dt" sz="half" idx="10"/>
          </p:nvPr>
        </p:nvSpPr>
        <p:spPr/>
        <p:txBody>
          <a:bodyPr/>
          <a:lstStyle/>
          <a:p>
            <a:fld id="{61F062A7-7E89-455E-89F6-1698C52D3F58}"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137</a:t>
            </a:fld>
            <a:endParaRPr lang="en-IN"/>
          </a:p>
        </p:txBody>
      </p:sp>
    </p:spTree>
    <p:extLst>
      <p:ext uri="{BB962C8B-B14F-4D97-AF65-F5344CB8AC3E}">
        <p14:creationId xmlns:p14="http://schemas.microsoft.com/office/powerpoint/2010/main" val="40925148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013" y="245753"/>
            <a:ext cx="11791665" cy="832513"/>
          </a:xfrm>
        </p:spPr>
        <p:txBody>
          <a:bodyPr>
            <a:noAutofit/>
          </a:bodyPr>
          <a:lstStyle/>
          <a:p>
            <a:r>
              <a:rPr lang="en-US" sz="3600" b="1" dirty="0"/>
              <a:t>Add two polynomials: D = A + B                </a:t>
            </a:r>
            <a:endParaRPr lang="en-IN" sz="3600" dirty="0"/>
          </a:p>
        </p:txBody>
      </p:sp>
      <p:sp>
        <p:nvSpPr>
          <p:cNvPr id="3" name="Content Placeholder 2"/>
          <p:cNvSpPr>
            <a:spLocks noGrp="1"/>
          </p:cNvSpPr>
          <p:nvPr>
            <p:ph idx="1"/>
          </p:nvPr>
        </p:nvSpPr>
        <p:spPr>
          <a:xfrm>
            <a:off x="136477" y="1282889"/>
            <a:ext cx="12000931" cy="5199797"/>
          </a:xfrm>
        </p:spPr>
        <p:txBody>
          <a:bodyPr>
            <a:noAutofit/>
          </a:bodyPr>
          <a:lstStyle/>
          <a:p>
            <a:pPr marL="0" indent="0">
              <a:spcBef>
                <a:spcPts val="0"/>
              </a:spcBef>
              <a:buNone/>
            </a:pPr>
            <a:r>
              <a:rPr lang="en-US" sz="2400" b="1" dirty="0">
                <a:latin typeface="Courier New" panose="02070309020205020404" pitchFamily="49" charset="0"/>
                <a:cs typeface="Courier New" panose="02070309020205020404" pitchFamily="49" charset="0"/>
              </a:rPr>
              <a:t>  case 0:  /* equal exponents */</a:t>
            </a:r>
            <a:endParaRPr lang="en-IN" sz="2400" b="1" dirty="0">
              <a:latin typeface="Courier New" panose="02070309020205020404" pitchFamily="49" charset="0"/>
              <a:cs typeface="Courier New" panose="02070309020205020404" pitchFamily="49" charset="0"/>
            </a:endParaRPr>
          </a:p>
          <a:p>
            <a:pPr marL="0" indent="0">
              <a:spcBef>
                <a:spcPts val="0"/>
              </a:spcBef>
              <a:buNone/>
            </a:pPr>
            <a:r>
              <a:rPr lang="en-US" sz="2400" b="1" dirty="0">
                <a:latin typeface="Courier New" panose="02070309020205020404" pitchFamily="49" charset="0"/>
                <a:cs typeface="Courier New" panose="02070309020205020404" pitchFamily="49" charset="0"/>
              </a:rPr>
              <a:t>        coefficient = terms[</a:t>
            </a:r>
            <a:r>
              <a:rPr lang="en-US" sz="2400" b="1" dirty="0" err="1">
                <a:latin typeface="Courier New" panose="02070309020205020404" pitchFamily="49" charset="0"/>
                <a:cs typeface="Courier New" panose="02070309020205020404" pitchFamily="49" charset="0"/>
              </a:rPr>
              <a:t>startA</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coef</a:t>
            </a:r>
            <a:r>
              <a:rPr lang="en-US" sz="2400" b="1" dirty="0">
                <a:latin typeface="Courier New" panose="02070309020205020404" pitchFamily="49" charset="0"/>
                <a:cs typeface="Courier New" panose="02070309020205020404" pitchFamily="49" charset="0"/>
              </a:rPr>
              <a:t> + terms[</a:t>
            </a:r>
            <a:r>
              <a:rPr lang="en-US" sz="2400" b="1" dirty="0" err="1">
                <a:latin typeface="Courier New" panose="02070309020205020404" pitchFamily="49" charset="0"/>
                <a:cs typeface="Courier New" panose="02070309020205020404" pitchFamily="49" charset="0"/>
              </a:rPr>
              <a:t>startB</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coef</a:t>
            </a:r>
            <a:r>
              <a:rPr lang="en-US" sz="2400" b="1" dirty="0">
                <a:latin typeface="Courier New" panose="02070309020205020404" pitchFamily="49" charset="0"/>
                <a:cs typeface="Courier New" panose="02070309020205020404" pitchFamily="49" charset="0"/>
              </a:rPr>
              <a:t>;</a:t>
            </a:r>
            <a:endParaRPr lang="en-IN" sz="2400" b="1" dirty="0">
              <a:latin typeface="Courier New" panose="02070309020205020404" pitchFamily="49" charset="0"/>
              <a:cs typeface="Courier New" panose="02070309020205020404" pitchFamily="49" charset="0"/>
            </a:endParaRPr>
          </a:p>
          <a:p>
            <a:pPr marL="0" indent="0">
              <a:spcBef>
                <a:spcPts val="0"/>
              </a:spcBef>
              <a:buNone/>
            </a:pPr>
            <a:r>
              <a:rPr lang="en-US" sz="2400" b="1" dirty="0">
                <a:latin typeface="Courier New" panose="02070309020205020404" pitchFamily="49" charset="0"/>
                <a:cs typeface="Courier New" panose="02070309020205020404" pitchFamily="49" charset="0"/>
              </a:rPr>
              <a:t>         if (coefficient)</a:t>
            </a:r>
            <a:endParaRPr lang="en-IN" sz="2400" b="1" dirty="0">
              <a:latin typeface="Courier New" panose="02070309020205020404" pitchFamily="49" charset="0"/>
              <a:cs typeface="Courier New" panose="02070309020205020404" pitchFamily="49" charset="0"/>
            </a:endParaRPr>
          </a:p>
          <a:p>
            <a:pPr marL="0" indent="0">
              <a:spcBef>
                <a:spcPts val="0"/>
              </a:spcBef>
              <a:buNone/>
            </a:pPr>
            <a:r>
              <a:rPr lang="en-US" sz="2400" b="1" dirty="0">
                <a:latin typeface="Courier New" panose="02070309020205020404" pitchFamily="49" charset="0"/>
                <a:cs typeface="Courier New" panose="02070309020205020404" pitchFamily="49" charset="0"/>
              </a:rPr>
              <a:t>           {</a:t>
            </a:r>
            <a:endParaRPr lang="en-IN" sz="2400" b="1" dirty="0">
              <a:latin typeface="Courier New" panose="02070309020205020404" pitchFamily="49" charset="0"/>
              <a:cs typeface="Courier New" panose="02070309020205020404" pitchFamily="49" charset="0"/>
            </a:endParaRPr>
          </a:p>
          <a:p>
            <a:pPr marL="0" indent="0">
              <a:spcBef>
                <a:spcPts val="0"/>
              </a:spcBef>
              <a:buNone/>
            </a:pPr>
            <a:r>
              <a:rPr lang="en-US" sz="2400" b="1" dirty="0">
                <a:latin typeface="Courier New" panose="02070309020205020404" pitchFamily="49" charset="0"/>
                <a:cs typeface="Courier New" panose="02070309020205020404" pitchFamily="49" charset="0"/>
              </a:rPr>
              <a:t>            attach(coefficient, terms[</a:t>
            </a:r>
            <a:r>
              <a:rPr lang="en-US" sz="2400" b="1" dirty="0" err="1">
                <a:latin typeface="Courier New" panose="02070309020205020404" pitchFamily="49" charset="0"/>
                <a:cs typeface="Courier New" panose="02070309020205020404" pitchFamily="49" charset="0"/>
              </a:rPr>
              <a:t>startA</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expon</a:t>
            </a:r>
            <a:r>
              <a:rPr lang="en-US" sz="2400" b="1" dirty="0">
                <a:latin typeface="Courier New" panose="02070309020205020404" pitchFamily="49" charset="0"/>
                <a:cs typeface="Courier New" panose="02070309020205020404" pitchFamily="49" charset="0"/>
              </a:rPr>
              <a:t>);</a:t>
            </a:r>
            <a:endParaRPr lang="en-IN" sz="2400" b="1" dirty="0">
              <a:latin typeface="Courier New" panose="02070309020205020404" pitchFamily="49" charset="0"/>
              <a:cs typeface="Courier New" panose="02070309020205020404" pitchFamily="49" charset="0"/>
            </a:endParaRPr>
          </a:p>
          <a:p>
            <a:pPr marL="0" indent="0">
              <a:spcBef>
                <a:spcPts val="0"/>
              </a:spcBef>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startA</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startB</a:t>
            </a:r>
            <a:r>
              <a:rPr lang="en-US" sz="2400" b="1" dirty="0">
                <a:latin typeface="Courier New" panose="02070309020205020404" pitchFamily="49" charset="0"/>
                <a:cs typeface="Courier New" panose="02070309020205020404" pitchFamily="49" charset="0"/>
              </a:rPr>
              <a:t>++;</a:t>
            </a:r>
            <a:endParaRPr lang="en-IN" sz="2400" b="1" dirty="0">
              <a:latin typeface="Courier New" panose="02070309020205020404" pitchFamily="49" charset="0"/>
              <a:cs typeface="Courier New" panose="02070309020205020404" pitchFamily="49" charset="0"/>
            </a:endParaRPr>
          </a:p>
          <a:p>
            <a:pPr marL="0" indent="0">
              <a:spcBef>
                <a:spcPts val="0"/>
              </a:spcBef>
              <a:buNone/>
            </a:pPr>
            <a:r>
              <a:rPr lang="en-US" sz="2400" b="1" dirty="0">
                <a:latin typeface="Courier New" panose="02070309020205020404" pitchFamily="49" charset="0"/>
                <a:cs typeface="Courier New" panose="02070309020205020404" pitchFamily="49" charset="0"/>
              </a:rPr>
              <a:t>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break;</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case 1: /* a </a:t>
            </a:r>
            <a:r>
              <a:rPr lang="en-US" sz="2400" b="1" dirty="0" err="1">
                <a:latin typeface="Courier New" panose="02070309020205020404" pitchFamily="49" charset="0"/>
                <a:cs typeface="Courier New" panose="02070309020205020404" pitchFamily="49" charset="0"/>
              </a:rPr>
              <a:t>expon</a:t>
            </a:r>
            <a:r>
              <a:rPr lang="en-US" sz="2400" b="1" dirty="0">
                <a:latin typeface="Courier New" panose="02070309020205020404" pitchFamily="49" charset="0"/>
                <a:cs typeface="Courier New" panose="02070309020205020404" pitchFamily="49" charset="0"/>
              </a:rPr>
              <a:t> &gt; b </a:t>
            </a:r>
            <a:r>
              <a:rPr lang="en-US" sz="2400" b="1" dirty="0" err="1">
                <a:latin typeface="Courier New" panose="02070309020205020404" pitchFamily="49" charset="0"/>
                <a:cs typeface="Courier New" panose="02070309020205020404" pitchFamily="49" charset="0"/>
              </a:rPr>
              <a:t>expon</a:t>
            </a:r>
            <a:r>
              <a:rPr lang="en-US" sz="2400" b="1" dirty="0">
                <a:latin typeface="Courier New" panose="02070309020205020404" pitchFamily="49" charset="0"/>
                <a:cs typeface="Courier New" panose="02070309020205020404" pitchFamily="49" charset="0"/>
              </a:rPr>
              <a:t> */</a:t>
            </a:r>
            <a:endParaRPr lang="en-IN" sz="2400" b="1" dirty="0">
              <a:latin typeface="Courier New" panose="02070309020205020404" pitchFamily="49" charset="0"/>
              <a:cs typeface="Courier New" panose="02070309020205020404" pitchFamily="49" charset="0"/>
            </a:endParaRPr>
          </a:p>
          <a:p>
            <a:pPr marL="0" indent="0">
              <a:spcBef>
                <a:spcPts val="0"/>
              </a:spcBef>
              <a:buNone/>
            </a:pPr>
            <a:r>
              <a:rPr lang="en-US" sz="2400" b="1" dirty="0">
                <a:latin typeface="Courier New" panose="02070309020205020404" pitchFamily="49" charset="0"/>
                <a:cs typeface="Courier New" panose="02070309020205020404" pitchFamily="49" charset="0"/>
              </a:rPr>
              <a:t>           attach(terms[</a:t>
            </a:r>
            <a:r>
              <a:rPr lang="en-US" sz="2400" b="1" dirty="0" err="1">
                <a:latin typeface="Courier New" panose="02070309020205020404" pitchFamily="49" charset="0"/>
                <a:cs typeface="Courier New" panose="02070309020205020404" pitchFamily="49" charset="0"/>
              </a:rPr>
              <a:t>startA</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coef</a:t>
            </a:r>
            <a:r>
              <a:rPr lang="en-US" sz="2400" b="1" dirty="0">
                <a:latin typeface="Courier New" panose="02070309020205020404" pitchFamily="49" charset="0"/>
                <a:cs typeface="Courier New" panose="02070309020205020404" pitchFamily="49" charset="0"/>
              </a:rPr>
              <a:t>, terms[</a:t>
            </a:r>
            <a:r>
              <a:rPr lang="en-US" sz="2400" b="1" dirty="0" err="1">
                <a:latin typeface="Courier New" panose="02070309020205020404" pitchFamily="49" charset="0"/>
                <a:cs typeface="Courier New" panose="02070309020205020404" pitchFamily="49" charset="0"/>
              </a:rPr>
              <a:t>startA</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expon</a:t>
            </a:r>
            <a:r>
              <a:rPr lang="en-US" sz="2400" b="1" dirty="0">
                <a:latin typeface="Courier New" panose="02070309020205020404" pitchFamily="49" charset="0"/>
                <a:cs typeface="Courier New" panose="02070309020205020404" pitchFamily="49" charset="0"/>
              </a:rPr>
              <a:t>);</a:t>
            </a:r>
            <a:endParaRPr lang="en-IN" sz="2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startA</a:t>
            </a:r>
            <a:r>
              <a:rPr lang="en-US" sz="2400" b="1" dirty="0">
                <a:latin typeface="Courier New" panose="02070309020205020404" pitchFamily="49" charset="0"/>
                <a:cs typeface="Courier New" panose="02070309020205020404" pitchFamily="49" charset="0"/>
              </a:rPr>
              <a:t>++;</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}/*end of switch*/</a:t>
            </a:r>
          </a:p>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}/*end of while*/</a:t>
            </a:r>
            <a:endParaRPr lang="en-US" sz="1400" b="1" dirty="0">
              <a:latin typeface="Courier New" panose="02070309020205020404" pitchFamily="49" charset="0"/>
              <a:cs typeface="Courier New" panose="02070309020205020404" pitchFamily="49" charset="0"/>
            </a:endParaRPr>
          </a:p>
          <a:p>
            <a:pPr marL="0" indent="0" algn="r">
              <a:lnSpc>
                <a:spcPct val="100000"/>
              </a:lnSpc>
              <a:spcBef>
                <a:spcPts val="0"/>
              </a:spcBef>
              <a:buNone/>
            </a:pPr>
            <a:r>
              <a:rPr lang="en-US" sz="2400" b="1" dirty="0">
                <a:cs typeface="Courier New" panose="02070309020205020404" pitchFamily="49" charset="0"/>
              </a:rPr>
              <a:t> </a:t>
            </a:r>
            <a:r>
              <a:rPr lang="en-US" sz="3600" b="1" dirty="0">
                <a:cs typeface="Courier New" panose="02070309020205020404" pitchFamily="49" charset="0"/>
              </a:rPr>
              <a:t>Continuation is in the Next Slide </a:t>
            </a:r>
            <a:endParaRPr lang="en-IN" sz="2400" b="1" dirty="0">
              <a:cs typeface="Courier New" panose="02070309020205020404" pitchFamily="49" charset="0"/>
            </a:endParaRPr>
          </a:p>
          <a:p>
            <a:pPr marL="0" indent="0">
              <a:spcBef>
                <a:spcPts val="0"/>
              </a:spcBef>
              <a:buNone/>
            </a:pPr>
            <a:endParaRPr lang="en-IN" sz="2400" b="1"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81DF0FEF-7C7A-434F-B213-040E240E1600}"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138</a:t>
            </a:fld>
            <a:endParaRPr lang="en-IN"/>
          </a:p>
        </p:txBody>
      </p:sp>
    </p:spTree>
    <p:extLst>
      <p:ext uri="{BB962C8B-B14F-4D97-AF65-F5344CB8AC3E}">
        <p14:creationId xmlns:p14="http://schemas.microsoft.com/office/powerpoint/2010/main" val="64433029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842" y="365125"/>
            <a:ext cx="11641540" cy="1325563"/>
          </a:xfrm>
        </p:spPr>
        <p:txBody>
          <a:bodyPr>
            <a:normAutofit/>
          </a:bodyPr>
          <a:lstStyle/>
          <a:p>
            <a:r>
              <a:rPr lang="en-US" sz="3600" b="1" dirty="0"/>
              <a:t>Add two polynomials: D = A + B  Cont’d…</a:t>
            </a:r>
            <a:endParaRPr lang="en-IN" sz="3600" dirty="0"/>
          </a:p>
        </p:txBody>
      </p:sp>
      <p:sp>
        <p:nvSpPr>
          <p:cNvPr id="3" name="Content Placeholder 2"/>
          <p:cNvSpPr>
            <a:spLocks noGrp="1"/>
          </p:cNvSpPr>
          <p:nvPr>
            <p:ph idx="1"/>
          </p:nvPr>
        </p:nvSpPr>
        <p:spPr>
          <a:xfrm>
            <a:off x="559560" y="1825625"/>
            <a:ext cx="11203675" cy="3769957"/>
          </a:xfrm>
        </p:spPr>
        <p:txBody>
          <a:bodyPr>
            <a:normAutofit/>
          </a:bodyPr>
          <a:lstStyle/>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  /* add in remaining terms of  A(x) */</a:t>
            </a:r>
            <a:endParaRPr lang="en-IN" sz="2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    for( ; </a:t>
            </a:r>
            <a:r>
              <a:rPr lang="en-US" sz="2400" b="1" dirty="0" err="1">
                <a:latin typeface="Courier New" panose="02070309020205020404" pitchFamily="49" charset="0"/>
                <a:cs typeface="Courier New" panose="02070309020205020404" pitchFamily="49" charset="0"/>
              </a:rPr>
              <a:t>startA</a:t>
            </a:r>
            <a:r>
              <a:rPr lang="en-US" sz="2400" b="1" dirty="0">
                <a:latin typeface="Courier New" panose="02070309020205020404" pitchFamily="49" charset="0"/>
                <a:cs typeface="Courier New" panose="02070309020205020404" pitchFamily="49" charset="0"/>
              </a:rPr>
              <a:t>&lt;= </a:t>
            </a:r>
            <a:r>
              <a:rPr lang="en-US" sz="2400" b="1" dirty="0" err="1">
                <a:latin typeface="Courier New" panose="02070309020205020404" pitchFamily="49" charset="0"/>
                <a:cs typeface="Courier New" panose="02070309020205020404" pitchFamily="49" charset="0"/>
              </a:rPr>
              <a:t>finishA</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startA</a:t>
            </a:r>
            <a:r>
              <a:rPr lang="en-US" sz="2400" b="1" dirty="0">
                <a:latin typeface="Courier New" panose="02070309020205020404" pitchFamily="49" charset="0"/>
                <a:cs typeface="Courier New" panose="02070309020205020404" pitchFamily="49" charset="0"/>
              </a:rPr>
              <a:t>++)</a:t>
            </a:r>
            <a:endParaRPr lang="en-IN" sz="2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    attach(terms[</a:t>
            </a:r>
            <a:r>
              <a:rPr lang="en-US" sz="2400" b="1" dirty="0" err="1">
                <a:latin typeface="Courier New" panose="02070309020205020404" pitchFamily="49" charset="0"/>
                <a:cs typeface="Courier New" panose="02070309020205020404" pitchFamily="49" charset="0"/>
              </a:rPr>
              <a:t>startA</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coef</a:t>
            </a:r>
            <a:r>
              <a:rPr lang="en-US" sz="2400" b="1" dirty="0">
                <a:latin typeface="Courier New" panose="02070309020205020404" pitchFamily="49" charset="0"/>
                <a:cs typeface="Courier New" panose="02070309020205020404" pitchFamily="49" charset="0"/>
              </a:rPr>
              <a:t>, terms[</a:t>
            </a:r>
            <a:r>
              <a:rPr lang="en-US" sz="2400" b="1" dirty="0" err="1">
                <a:latin typeface="Courier New" panose="02070309020205020404" pitchFamily="49" charset="0"/>
                <a:cs typeface="Courier New" panose="02070309020205020404" pitchFamily="49" charset="0"/>
              </a:rPr>
              <a:t>startA</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expon</a:t>
            </a:r>
            <a:r>
              <a:rPr lang="en-US" sz="2400" b="1" dirty="0">
                <a:latin typeface="Courier New" panose="02070309020205020404" pitchFamily="49" charset="0"/>
                <a:cs typeface="Courier New" panose="02070309020205020404" pitchFamily="49" charset="0"/>
              </a:rPr>
              <a:t>);</a:t>
            </a:r>
            <a:endParaRPr lang="en-IN" sz="2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  /* add in remaining terms of B(x) */</a:t>
            </a:r>
            <a:endParaRPr lang="en-IN" sz="2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    for( ; </a:t>
            </a:r>
            <a:r>
              <a:rPr lang="en-US" sz="2400" b="1" dirty="0" err="1">
                <a:latin typeface="Courier New" panose="02070309020205020404" pitchFamily="49" charset="0"/>
                <a:cs typeface="Courier New" panose="02070309020205020404" pitchFamily="49" charset="0"/>
              </a:rPr>
              <a:t>startB</a:t>
            </a:r>
            <a:r>
              <a:rPr lang="en-US" sz="2400" b="1" dirty="0">
                <a:latin typeface="Courier New" panose="02070309020205020404" pitchFamily="49" charset="0"/>
                <a:cs typeface="Courier New" panose="02070309020205020404" pitchFamily="49" charset="0"/>
              </a:rPr>
              <a:t>&lt;= </a:t>
            </a:r>
            <a:r>
              <a:rPr lang="en-US" sz="2400" b="1" dirty="0" err="1">
                <a:latin typeface="Courier New" panose="02070309020205020404" pitchFamily="49" charset="0"/>
                <a:cs typeface="Courier New" panose="02070309020205020404" pitchFamily="49" charset="0"/>
              </a:rPr>
              <a:t>finishB</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startB</a:t>
            </a:r>
            <a:r>
              <a:rPr lang="en-US" sz="2400" b="1" dirty="0">
                <a:latin typeface="Courier New" panose="02070309020205020404" pitchFamily="49" charset="0"/>
                <a:cs typeface="Courier New" panose="02070309020205020404" pitchFamily="49" charset="0"/>
              </a:rPr>
              <a:t>++)</a:t>
            </a:r>
            <a:endParaRPr lang="en-IN" sz="2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    attach(terms[</a:t>
            </a:r>
            <a:r>
              <a:rPr lang="en-US" sz="2400" b="1" dirty="0" err="1">
                <a:latin typeface="Courier New" panose="02070309020205020404" pitchFamily="49" charset="0"/>
                <a:cs typeface="Courier New" panose="02070309020205020404" pitchFamily="49" charset="0"/>
              </a:rPr>
              <a:t>startB</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coef</a:t>
            </a:r>
            <a:r>
              <a:rPr lang="en-US" sz="2400" b="1" dirty="0">
                <a:latin typeface="Courier New" panose="02070309020205020404" pitchFamily="49" charset="0"/>
                <a:cs typeface="Courier New" panose="02070309020205020404" pitchFamily="49" charset="0"/>
              </a:rPr>
              <a:t>, terms[</a:t>
            </a:r>
            <a:r>
              <a:rPr lang="en-US" sz="2400" b="1" dirty="0" err="1">
                <a:latin typeface="Courier New" panose="02070309020205020404" pitchFamily="49" charset="0"/>
                <a:cs typeface="Courier New" panose="02070309020205020404" pitchFamily="49" charset="0"/>
              </a:rPr>
              <a:t>startB</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expon</a:t>
            </a:r>
            <a:r>
              <a:rPr lang="en-US" sz="2400" b="1" dirty="0">
                <a:latin typeface="Courier New" panose="02070309020205020404" pitchFamily="49" charset="0"/>
                <a:cs typeface="Courier New" panose="02070309020205020404" pitchFamily="49" charset="0"/>
              </a:rPr>
              <a:t>);</a:t>
            </a:r>
            <a:endParaRPr lang="en-IN" sz="2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finishD</a:t>
            </a:r>
            <a:r>
              <a:rPr lang="en-US" sz="2400" b="1" dirty="0">
                <a:latin typeface="Courier New" panose="02070309020205020404" pitchFamily="49" charset="0"/>
                <a:cs typeface="Courier New" panose="02070309020205020404" pitchFamily="49" charset="0"/>
              </a:rPr>
              <a:t> =avail – 1;</a:t>
            </a:r>
            <a:endParaRPr lang="en-IN" sz="2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 }</a:t>
            </a:r>
            <a:endParaRPr lang="en-US" sz="1400" b="1" dirty="0">
              <a:latin typeface="Courier New" panose="02070309020205020404" pitchFamily="49" charset="0"/>
              <a:cs typeface="Courier New" panose="02070309020205020404" pitchFamily="49" charset="0"/>
            </a:endParaRPr>
          </a:p>
          <a:p>
            <a:pPr marL="0" indent="0" algn="r">
              <a:lnSpc>
                <a:spcPct val="100000"/>
              </a:lnSpc>
              <a:spcBef>
                <a:spcPts val="0"/>
              </a:spcBef>
              <a:buNone/>
            </a:pPr>
            <a:r>
              <a:rPr lang="en-US" sz="3600" b="1" dirty="0">
                <a:cs typeface="Courier New" panose="02070309020205020404" pitchFamily="49" charset="0"/>
              </a:rPr>
              <a:t> Continuation is in the Next Slide </a:t>
            </a:r>
            <a:endParaRPr lang="en-IN" sz="3600" b="1" dirty="0">
              <a:cs typeface="Courier New" panose="02070309020205020404" pitchFamily="49" charset="0"/>
            </a:endParaRPr>
          </a:p>
        </p:txBody>
      </p:sp>
      <p:sp>
        <p:nvSpPr>
          <p:cNvPr id="4" name="Date Placeholder 3"/>
          <p:cNvSpPr>
            <a:spLocks noGrp="1"/>
          </p:cNvSpPr>
          <p:nvPr>
            <p:ph type="dt" sz="half" idx="10"/>
          </p:nvPr>
        </p:nvSpPr>
        <p:spPr/>
        <p:txBody>
          <a:bodyPr/>
          <a:lstStyle/>
          <a:p>
            <a:fld id="{0ADCC8EC-B89F-469F-ABD5-FB730898B6C1}"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139</a:t>
            </a:fld>
            <a:endParaRPr lang="en-IN"/>
          </a:p>
        </p:txBody>
      </p:sp>
    </p:spTree>
    <p:extLst>
      <p:ext uri="{BB962C8B-B14F-4D97-AF65-F5344CB8AC3E}">
        <p14:creationId xmlns:p14="http://schemas.microsoft.com/office/powerpoint/2010/main" val="994273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a:t>Pointers and dynamic memory allocation functions</a:t>
            </a:r>
            <a:endParaRPr lang="en-IN" sz="3600" dirty="0"/>
          </a:p>
        </p:txBody>
      </p:sp>
      <p:sp>
        <p:nvSpPr>
          <p:cNvPr id="3" name="Content Placeholder 2"/>
          <p:cNvSpPr>
            <a:spLocks noGrp="1"/>
          </p:cNvSpPr>
          <p:nvPr>
            <p:ph idx="1"/>
          </p:nvPr>
        </p:nvSpPr>
        <p:spPr>
          <a:xfrm>
            <a:off x="395789" y="1881761"/>
            <a:ext cx="11162731" cy="4000428"/>
          </a:xfrm>
        </p:spPr>
        <p:txBody>
          <a:bodyPr>
            <a:normAutofit/>
          </a:bodyPr>
          <a:lstStyle/>
          <a:p>
            <a:pPr algn="just"/>
            <a:r>
              <a:rPr lang="en-IN" sz="3600" dirty="0"/>
              <a:t>Pointer: is a variable whose value is the address of another variable.</a:t>
            </a:r>
          </a:p>
          <a:p>
            <a:pPr marL="0" indent="0" algn="ctr">
              <a:buNone/>
            </a:pPr>
            <a:r>
              <a:rPr lang="en-IN" sz="3600" u="sng" dirty="0"/>
              <a:t>The Two operators used in the pointers: </a:t>
            </a:r>
          </a:p>
          <a:p>
            <a:pPr lvl="0"/>
            <a:r>
              <a:rPr lang="en-IN" sz="3600" dirty="0"/>
              <a:t>The Reference Operator (or An Address operator) :  &amp;</a:t>
            </a:r>
          </a:p>
          <a:p>
            <a:pPr lvl="0"/>
            <a:r>
              <a:rPr lang="en-IN" sz="3600" dirty="0"/>
              <a:t>The Dereference (or indirection) Operator:   *</a:t>
            </a:r>
          </a:p>
        </p:txBody>
      </p:sp>
      <p:sp>
        <p:nvSpPr>
          <p:cNvPr id="4" name="Date Placeholder 3"/>
          <p:cNvSpPr>
            <a:spLocks noGrp="1"/>
          </p:cNvSpPr>
          <p:nvPr>
            <p:ph type="dt" sz="half" idx="10"/>
          </p:nvPr>
        </p:nvSpPr>
        <p:spPr/>
        <p:txBody>
          <a:bodyPr/>
          <a:lstStyle/>
          <a:p>
            <a:fld id="{C3BF3F28-88FC-4A76-9A03-CA7273683E65}"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14</a:t>
            </a:fld>
            <a:endParaRPr lang="en-IN" dirty="0"/>
          </a:p>
        </p:txBody>
      </p:sp>
    </p:spTree>
    <p:extLst>
      <p:ext uri="{BB962C8B-B14F-4D97-AF65-F5344CB8AC3E}">
        <p14:creationId xmlns:p14="http://schemas.microsoft.com/office/powerpoint/2010/main" val="391151789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747"/>
            <a:ext cx="10515600" cy="1325563"/>
          </a:xfrm>
        </p:spPr>
        <p:txBody>
          <a:bodyPr>
            <a:normAutofit/>
          </a:bodyPr>
          <a:lstStyle/>
          <a:p>
            <a:r>
              <a:rPr lang="en-US" sz="6600" b="1" dirty="0"/>
              <a:t>The Function Attach()</a:t>
            </a:r>
            <a:endParaRPr lang="en-IN" sz="6600" b="1" dirty="0"/>
          </a:p>
        </p:txBody>
      </p:sp>
      <p:sp>
        <p:nvSpPr>
          <p:cNvPr id="3" name="Content Placeholder 2"/>
          <p:cNvSpPr>
            <a:spLocks noGrp="1"/>
          </p:cNvSpPr>
          <p:nvPr>
            <p:ph idx="1"/>
          </p:nvPr>
        </p:nvSpPr>
        <p:spPr>
          <a:xfrm>
            <a:off x="592540" y="1460310"/>
            <a:ext cx="11417490" cy="4544705"/>
          </a:xfrm>
        </p:spPr>
        <p:txBody>
          <a:bodyPr>
            <a:noAutofit/>
          </a:bodyPr>
          <a:lstStyle/>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void attach(float coefficient, </a:t>
            </a:r>
            <a:r>
              <a:rPr lang="en-US" sz="2400" b="1" dirty="0" err="1">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exponent)</a:t>
            </a:r>
            <a:endParaRPr lang="en-IN" sz="2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 {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 add a new term to the polynomial */</a:t>
            </a:r>
            <a:endParaRPr lang="en-IN" sz="2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   if (avail &gt;= MAX_TERMS) </a:t>
            </a:r>
            <a:endParaRPr lang="en-IN" sz="2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    {</a:t>
            </a:r>
            <a:endParaRPr lang="en-IN" sz="2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fprintf</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stderr</a:t>
            </a:r>
            <a:r>
              <a:rPr lang="en-US" sz="2400" b="1" dirty="0">
                <a:latin typeface="Courier New" panose="02070309020205020404" pitchFamily="49" charset="0"/>
                <a:cs typeface="Courier New" panose="02070309020205020404" pitchFamily="49" charset="0"/>
              </a:rPr>
              <a:t>, “Too many terms in the polynomial\n”);</a:t>
            </a:r>
            <a:endParaRPr lang="en-IN" sz="2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       exit(1);</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terms[avail].</a:t>
            </a:r>
            <a:r>
              <a:rPr lang="en-US" sz="2400" b="1" dirty="0" err="1">
                <a:latin typeface="Courier New" panose="02070309020205020404" pitchFamily="49" charset="0"/>
                <a:cs typeface="Courier New" panose="02070309020205020404" pitchFamily="49" charset="0"/>
              </a:rPr>
              <a:t>coef</a:t>
            </a:r>
            <a:r>
              <a:rPr lang="en-US" sz="2400" b="1" dirty="0">
                <a:latin typeface="Courier New" panose="02070309020205020404" pitchFamily="49" charset="0"/>
                <a:cs typeface="Courier New" panose="02070309020205020404" pitchFamily="49" charset="0"/>
              </a:rPr>
              <a:t>  = coefficient;</a:t>
            </a:r>
            <a:endParaRPr lang="en-IN" sz="2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  terms[avail++].</a:t>
            </a:r>
            <a:r>
              <a:rPr lang="en-US" sz="2400" b="1" dirty="0" err="1">
                <a:latin typeface="Courier New" panose="02070309020205020404" pitchFamily="49" charset="0"/>
                <a:cs typeface="Courier New" panose="02070309020205020404" pitchFamily="49" charset="0"/>
              </a:rPr>
              <a:t>expon</a:t>
            </a:r>
            <a:r>
              <a:rPr lang="en-US" sz="2400" b="1" dirty="0">
                <a:latin typeface="Courier New" panose="02070309020205020404" pitchFamily="49" charset="0"/>
                <a:cs typeface="Courier New" panose="02070309020205020404" pitchFamily="49" charset="0"/>
              </a:rPr>
              <a:t> = exponent;</a:t>
            </a:r>
            <a:endParaRPr lang="en-IN" sz="2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 }</a:t>
            </a:r>
            <a:endParaRPr lang="en-IN" sz="2400" b="1"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41F3EF71-7DD0-417A-BFA0-DFA3E7EC79DA}"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140</a:t>
            </a:fld>
            <a:endParaRPr lang="en-IN"/>
          </a:p>
        </p:txBody>
      </p:sp>
    </p:spTree>
    <p:extLst>
      <p:ext uri="{BB962C8B-B14F-4D97-AF65-F5344CB8AC3E}">
        <p14:creationId xmlns:p14="http://schemas.microsoft.com/office/powerpoint/2010/main" val="242701320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b="1" dirty="0"/>
              <a:t>Sparse Matrices.</a:t>
            </a:r>
            <a:endParaRPr lang="en-IN" sz="6600" dirty="0"/>
          </a:p>
        </p:txBody>
      </p:sp>
      <p:sp>
        <p:nvSpPr>
          <p:cNvPr id="3" name="Content Placeholder 2"/>
          <p:cNvSpPr>
            <a:spLocks noGrp="1"/>
          </p:cNvSpPr>
          <p:nvPr>
            <p:ph idx="1"/>
          </p:nvPr>
        </p:nvSpPr>
        <p:spPr>
          <a:xfrm>
            <a:off x="477672" y="1825625"/>
            <a:ext cx="10876128" cy="4351338"/>
          </a:xfrm>
        </p:spPr>
        <p:txBody>
          <a:bodyPr>
            <a:normAutofit/>
          </a:bodyPr>
          <a:lstStyle/>
          <a:p>
            <a:pPr algn="just"/>
            <a:r>
              <a:rPr lang="en-IN" sz="4000" dirty="0"/>
              <a:t>The matrix with more number of zeroes is known as sparse matrix. </a:t>
            </a:r>
          </a:p>
          <a:p>
            <a:pPr algn="just"/>
            <a:r>
              <a:rPr lang="en-IN" sz="4000" dirty="0"/>
              <a:t>Each element in the matrix requires the separate storage. </a:t>
            </a:r>
          </a:p>
          <a:p>
            <a:pPr algn="just"/>
            <a:r>
              <a:rPr lang="en-IN" sz="4000" dirty="0"/>
              <a:t>If the matrix contains zero element that means there is a NULL element. Storage for NULL element is waste of space.  </a:t>
            </a:r>
          </a:p>
        </p:txBody>
      </p:sp>
      <p:sp>
        <p:nvSpPr>
          <p:cNvPr id="4" name="Date Placeholder 3"/>
          <p:cNvSpPr>
            <a:spLocks noGrp="1"/>
          </p:cNvSpPr>
          <p:nvPr>
            <p:ph type="dt" sz="half" idx="10"/>
          </p:nvPr>
        </p:nvSpPr>
        <p:spPr/>
        <p:txBody>
          <a:bodyPr/>
          <a:lstStyle/>
          <a:p>
            <a:fld id="{ED2F4A2D-9C25-47E1-94FD-608762A66A92}"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141</a:t>
            </a:fld>
            <a:endParaRPr lang="en-IN"/>
          </a:p>
        </p:txBody>
      </p:sp>
    </p:spTree>
    <p:extLst>
      <p:ext uri="{BB962C8B-B14F-4D97-AF65-F5344CB8AC3E}">
        <p14:creationId xmlns:p14="http://schemas.microsoft.com/office/powerpoint/2010/main" val="358696302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59" y="365125"/>
            <a:ext cx="11491415" cy="1325563"/>
          </a:xfrm>
        </p:spPr>
        <p:txBody>
          <a:bodyPr>
            <a:normAutofit/>
          </a:bodyPr>
          <a:lstStyle/>
          <a:p>
            <a:r>
              <a:rPr lang="en-IN" b="1" dirty="0"/>
              <a:t>Example: Consider the following Sparse Matrix:</a:t>
            </a:r>
            <a:endParaRPr lang="en-IN"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053199592"/>
              </p:ext>
            </p:extLst>
          </p:nvPr>
        </p:nvGraphicFramePr>
        <p:xfrm>
          <a:off x="1419367" y="1322195"/>
          <a:ext cx="9826387" cy="5130673"/>
        </p:xfrm>
        <a:graphic>
          <a:graphicData uri="http://schemas.openxmlformats.org/drawingml/2006/table">
            <a:tbl>
              <a:tblPr firstRow="1" firstCol="1" bandRow="1"/>
              <a:tblGrid>
                <a:gridCol w="9826387">
                  <a:extLst>
                    <a:ext uri="{9D8B030D-6E8A-4147-A177-3AD203B41FA5}">
                      <a16:colId xmlns:a16="http://schemas.microsoft.com/office/drawing/2014/main" val="20000"/>
                    </a:ext>
                  </a:extLst>
                </a:gridCol>
              </a:tblGrid>
              <a:tr h="4764704">
                <a:tc>
                  <a:txBody>
                    <a:bodyPr/>
                    <a:lstStyle/>
                    <a:p>
                      <a:pPr algn="just">
                        <a:lnSpc>
                          <a:spcPct val="85000"/>
                        </a:lnSpc>
                        <a:spcAft>
                          <a:spcPts val="0"/>
                        </a:spcAft>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             Col 0     Col 1     Col 2      Col 3       Col 4       Col 5</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85000"/>
                        </a:lnSpc>
                        <a:spcAft>
                          <a:spcPts val="0"/>
                        </a:spcAft>
                      </a:pPr>
                      <a:r>
                        <a:rPr lang="en-IN" sz="2800"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aseline="-25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85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Row0  |     15         0            0            22             0           –15     |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85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85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Row1</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     0        11            3             0             0              0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85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85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Row2  |      0          0             0            –6             0             0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85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85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Row3  |      0          0             0              0             0             0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85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85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Row4  |      91        0             0              0             0             0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85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85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Row5  |      0          0             28            0             0             0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85000"/>
                        </a:lnSpc>
                        <a:spcAft>
                          <a:spcPts val="0"/>
                        </a:spcAft>
                      </a:pPr>
                      <a:r>
                        <a:rPr lang="en-IN" sz="2800" baseline="30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aseline="30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4" name="Date Placeholder 3"/>
          <p:cNvSpPr>
            <a:spLocks noGrp="1"/>
          </p:cNvSpPr>
          <p:nvPr>
            <p:ph type="dt" sz="half" idx="10"/>
          </p:nvPr>
        </p:nvSpPr>
        <p:spPr/>
        <p:txBody>
          <a:bodyPr/>
          <a:lstStyle/>
          <a:p>
            <a:fld id="{0554B9B6-8F1B-4018-B646-4F192A770350}"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142</a:t>
            </a:fld>
            <a:endParaRPr lang="en-IN"/>
          </a:p>
        </p:txBody>
      </p:sp>
    </p:spTree>
    <p:extLst>
      <p:ext uri="{BB962C8B-B14F-4D97-AF65-F5344CB8AC3E}">
        <p14:creationId xmlns:p14="http://schemas.microsoft.com/office/powerpoint/2010/main" val="177744865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25" y="365125"/>
            <a:ext cx="11859905" cy="1325563"/>
          </a:xfrm>
        </p:spPr>
        <p:txBody>
          <a:bodyPr>
            <a:noAutofit/>
          </a:bodyPr>
          <a:lstStyle/>
          <a:p>
            <a:r>
              <a:rPr lang="en-IN" sz="4800" b="1" dirty="0"/>
              <a:t>Triplet Representation of the Sparse Matrix: </a:t>
            </a:r>
          </a:p>
        </p:txBody>
      </p:sp>
      <p:sp>
        <p:nvSpPr>
          <p:cNvPr id="3" name="Content Placeholder 2"/>
          <p:cNvSpPr>
            <a:spLocks noGrp="1"/>
          </p:cNvSpPr>
          <p:nvPr>
            <p:ph idx="1"/>
          </p:nvPr>
        </p:nvSpPr>
        <p:spPr>
          <a:xfrm>
            <a:off x="504967" y="1825625"/>
            <a:ext cx="11300346" cy="4351338"/>
          </a:xfrm>
        </p:spPr>
        <p:txBody>
          <a:bodyPr>
            <a:normAutofit/>
          </a:bodyPr>
          <a:lstStyle/>
          <a:p>
            <a:r>
              <a:rPr lang="en-US" sz="4000" dirty="0"/>
              <a:t>Each element is characterized by &lt;row, col, value&gt;.</a:t>
            </a:r>
            <a:endParaRPr lang="en-IN" sz="4000" dirty="0"/>
          </a:p>
        </p:txBody>
      </p:sp>
      <p:sp>
        <p:nvSpPr>
          <p:cNvPr id="4" name="Date Placeholder 3"/>
          <p:cNvSpPr>
            <a:spLocks noGrp="1"/>
          </p:cNvSpPr>
          <p:nvPr>
            <p:ph type="dt" sz="half" idx="10"/>
          </p:nvPr>
        </p:nvSpPr>
        <p:spPr/>
        <p:txBody>
          <a:bodyPr/>
          <a:lstStyle/>
          <a:p>
            <a:fld id="{B691FBF9-4FFF-4727-A6C4-85EA6AD5AAE2}"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143</a:t>
            </a:fld>
            <a:endParaRPr lang="en-IN"/>
          </a:p>
        </p:txBody>
      </p:sp>
    </p:spTree>
    <p:extLst>
      <p:ext uri="{BB962C8B-B14F-4D97-AF65-F5344CB8AC3E}">
        <p14:creationId xmlns:p14="http://schemas.microsoft.com/office/powerpoint/2010/main" val="280541222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We can create sparse matrix by using the structure as follows:</a:t>
            </a:r>
            <a:endParaRPr lang="en-IN" dirty="0"/>
          </a:p>
        </p:txBody>
      </p:sp>
      <p:sp>
        <p:nvSpPr>
          <p:cNvPr id="3" name="Content Placeholder 2"/>
          <p:cNvSpPr>
            <a:spLocks noGrp="1"/>
          </p:cNvSpPr>
          <p:nvPr>
            <p:ph idx="1"/>
          </p:nvPr>
        </p:nvSpPr>
        <p:spPr>
          <a:xfrm>
            <a:off x="332095" y="1690688"/>
            <a:ext cx="11609697" cy="4082315"/>
          </a:xfrm>
        </p:spPr>
        <p:txBody>
          <a:bodyPr>
            <a:normAutofit/>
          </a:bodyPr>
          <a:lstStyle/>
          <a:p>
            <a:pPr marL="0" indent="0">
              <a:lnSpc>
                <a:spcPct val="100000"/>
              </a:lnSpc>
              <a:spcBef>
                <a:spcPts val="0"/>
              </a:spcBef>
              <a:buNone/>
            </a:pPr>
            <a:endParaRPr lang="en-IN"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b="1" dirty="0">
                <a:latin typeface="Courier New" panose="02070309020205020404" pitchFamily="49" charset="0"/>
                <a:cs typeface="Courier New" panose="02070309020205020404" pitchFamily="49" charset="0"/>
              </a:rPr>
              <a:t>#define MAX_TERMS 101 /* maximum number of terms+1 */</a:t>
            </a:r>
            <a:endParaRPr lang="en-IN"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typedef</a:t>
            </a:r>
            <a:r>
              <a:rPr lang="en-US" b="1" dirty="0">
                <a:latin typeface="Courier New" panose="02070309020205020404" pitchFamily="49" charset="0"/>
                <a:cs typeface="Courier New" panose="02070309020205020404" pitchFamily="49" charset="0"/>
              </a:rPr>
              <a:t> struct {</a:t>
            </a:r>
            <a:endParaRPr lang="en-IN"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col;</a:t>
            </a:r>
            <a:endParaRPr lang="en-IN"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row;</a:t>
            </a:r>
            <a:endParaRPr lang="en-IN"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value;</a:t>
            </a:r>
            <a:endParaRPr lang="en-IN"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b="1" dirty="0">
                <a:latin typeface="Courier New" panose="02070309020205020404" pitchFamily="49" charset="0"/>
                <a:cs typeface="Courier New" panose="02070309020205020404" pitchFamily="49" charset="0"/>
              </a:rPr>
              <a:t>                 } term;</a:t>
            </a:r>
            <a:endParaRPr lang="en-IN"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b="1" dirty="0">
                <a:latin typeface="Courier New" panose="02070309020205020404" pitchFamily="49" charset="0"/>
                <a:cs typeface="Courier New" panose="02070309020205020404" pitchFamily="49" charset="0"/>
              </a:rPr>
              <a:t>    term a[MAX_TERMS];</a:t>
            </a:r>
          </a:p>
          <a:p>
            <a:pPr marL="0" indent="0">
              <a:lnSpc>
                <a:spcPct val="100000"/>
              </a:lnSpc>
              <a:spcBef>
                <a:spcPts val="0"/>
              </a:spcBef>
              <a:buNone/>
            </a:pPr>
            <a:endParaRPr lang="en-IN" b="1"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CB24DC45-4AAF-4BE8-A929-0B44C0AAA3C0}"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144</a:t>
            </a:fld>
            <a:endParaRPr lang="en-IN"/>
          </a:p>
        </p:txBody>
      </p:sp>
    </p:spTree>
    <p:extLst>
      <p:ext uri="{BB962C8B-B14F-4D97-AF65-F5344CB8AC3E}">
        <p14:creationId xmlns:p14="http://schemas.microsoft.com/office/powerpoint/2010/main" val="198141627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4181"/>
            <a:ext cx="10515600" cy="1736630"/>
          </a:xfrm>
        </p:spPr>
        <p:txBody>
          <a:bodyPr>
            <a:noAutofit/>
          </a:bodyPr>
          <a:lstStyle/>
          <a:p>
            <a:r>
              <a:rPr lang="en-US" sz="5400" b="1" dirty="0"/>
              <a:t>Rules to represent the sparse matrix in Triplet representation:</a:t>
            </a:r>
            <a:endParaRPr lang="en-IN" sz="5400" b="1" dirty="0"/>
          </a:p>
        </p:txBody>
      </p:sp>
      <p:sp>
        <p:nvSpPr>
          <p:cNvPr id="3" name="Content Placeholder 2"/>
          <p:cNvSpPr>
            <a:spLocks noGrp="1"/>
          </p:cNvSpPr>
          <p:nvPr>
            <p:ph idx="1"/>
          </p:nvPr>
        </p:nvSpPr>
        <p:spPr>
          <a:xfrm>
            <a:off x="232012" y="2060811"/>
            <a:ext cx="11723427" cy="3957852"/>
          </a:xfrm>
        </p:spPr>
        <p:txBody>
          <a:bodyPr>
            <a:noAutofit/>
          </a:bodyPr>
          <a:lstStyle/>
          <a:p>
            <a:pPr algn="just"/>
            <a:r>
              <a:rPr lang="en-US" sz="3200" dirty="0"/>
              <a:t>The First Tuple in the triplet representation must be Total number of rows in the sparse matrix, Total number of columns in the sparse matrix, and the total number of nonzero values in the sparse matrix.</a:t>
            </a:r>
          </a:p>
          <a:p>
            <a:pPr algn="just"/>
            <a:r>
              <a:rPr lang="en-US" sz="3200" dirty="0"/>
              <a:t>The remaining tuples contains the respective row, col and nonzero values. </a:t>
            </a:r>
          </a:p>
          <a:p>
            <a:pPr algn="just"/>
            <a:r>
              <a:rPr lang="en-US" sz="3200" dirty="0"/>
              <a:t>The tuples must be entered in to the triplet form so that the row must be in ascending order. If there are multiple items in the same row, then column must be in ascending order.</a:t>
            </a:r>
            <a:endParaRPr lang="en-IN" sz="3200" dirty="0"/>
          </a:p>
        </p:txBody>
      </p:sp>
      <p:sp>
        <p:nvSpPr>
          <p:cNvPr id="4" name="Date Placeholder 3"/>
          <p:cNvSpPr>
            <a:spLocks noGrp="1"/>
          </p:cNvSpPr>
          <p:nvPr>
            <p:ph type="dt" sz="half" idx="10"/>
          </p:nvPr>
        </p:nvSpPr>
        <p:spPr/>
        <p:txBody>
          <a:bodyPr/>
          <a:lstStyle/>
          <a:p>
            <a:fld id="{D11BA9FE-99B1-41E9-B8C3-82CD29613707}"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145</a:t>
            </a:fld>
            <a:endParaRPr lang="en-IN"/>
          </a:p>
        </p:txBody>
      </p:sp>
    </p:spTree>
    <p:extLst>
      <p:ext uri="{BB962C8B-B14F-4D97-AF65-F5344CB8AC3E}">
        <p14:creationId xmlns:p14="http://schemas.microsoft.com/office/powerpoint/2010/main" val="156583209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292" y="105818"/>
            <a:ext cx="11491415" cy="1325563"/>
          </a:xfrm>
        </p:spPr>
        <p:txBody>
          <a:bodyPr>
            <a:normAutofit/>
          </a:bodyPr>
          <a:lstStyle/>
          <a:p>
            <a:r>
              <a:rPr lang="en-IN" b="1" dirty="0"/>
              <a:t>Example: Consider the following Sparse Matrix:</a:t>
            </a:r>
            <a:endParaRPr lang="en-IN" dirty="0"/>
          </a:p>
        </p:txBody>
      </p:sp>
      <p:sp>
        <p:nvSpPr>
          <p:cNvPr id="4" name="Date Placeholder 3"/>
          <p:cNvSpPr>
            <a:spLocks noGrp="1"/>
          </p:cNvSpPr>
          <p:nvPr>
            <p:ph type="dt" sz="half" idx="10"/>
          </p:nvPr>
        </p:nvSpPr>
        <p:spPr/>
        <p:txBody>
          <a:bodyPr/>
          <a:lstStyle/>
          <a:p>
            <a:fld id="{7EDC3617-35CB-4CF2-AA3D-59D0E138B97B}"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146</a:t>
            </a:fld>
            <a:endParaRPr lang="en-IN"/>
          </a:p>
        </p:txBody>
      </p:sp>
      <p:graphicFrame>
        <p:nvGraphicFramePr>
          <p:cNvPr id="9" name="Table 8"/>
          <p:cNvGraphicFramePr>
            <a:graphicFrameLocks noGrp="1"/>
          </p:cNvGraphicFramePr>
          <p:nvPr>
            <p:extLst>
              <p:ext uri="{D42A27DB-BD31-4B8C-83A1-F6EECF244321}">
                <p14:modId xmlns:p14="http://schemas.microsoft.com/office/powerpoint/2010/main" val="1652414410"/>
              </p:ext>
            </p:extLst>
          </p:nvPr>
        </p:nvGraphicFramePr>
        <p:xfrm>
          <a:off x="1132765" y="1241951"/>
          <a:ext cx="9921921" cy="4967781"/>
        </p:xfrm>
        <a:graphic>
          <a:graphicData uri="http://schemas.openxmlformats.org/drawingml/2006/table">
            <a:tbl>
              <a:tblPr firstRow="1" firstCol="1" bandRow="1"/>
              <a:tblGrid>
                <a:gridCol w="1572987">
                  <a:extLst>
                    <a:ext uri="{9D8B030D-6E8A-4147-A177-3AD203B41FA5}">
                      <a16:colId xmlns:a16="http://schemas.microsoft.com/office/drawing/2014/main" val="20000"/>
                    </a:ext>
                  </a:extLst>
                </a:gridCol>
                <a:gridCol w="1391489">
                  <a:extLst>
                    <a:ext uri="{9D8B030D-6E8A-4147-A177-3AD203B41FA5}">
                      <a16:colId xmlns:a16="http://schemas.microsoft.com/office/drawing/2014/main" val="20001"/>
                    </a:ext>
                  </a:extLst>
                </a:gridCol>
                <a:gridCol w="1391489">
                  <a:extLst>
                    <a:ext uri="{9D8B030D-6E8A-4147-A177-3AD203B41FA5}">
                      <a16:colId xmlns:a16="http://schemas.microsoft.com/office/drawing/2014/main" val="20002"/>
                    </a:ext>
                  </a:extLst>
                </a:gridCol>
                <a:gridCol w="1391489">
                  <a:extLst>
                    <a:ext uri="{9D8B030D-6E8A-4147-A177-3AD203B41FA5}">
                      <a16:colId xmlns:a16="http://schemas.microsoft.com/office/drawing/2014/main" val="20003"/>
                    </a:ext>
                  </a:extLst>
                </a:gridCol>
                <a:gridCol w="1391489">
                  <a:extLst>
                    <a:ext uri="{9D8B030D-6E8A-4147-A177-3AD203B41FA5}">
                      <a16:colId xmlns:a16="http://schemas.microsoft.com/office/drawing/2014/main" val="20004"/>
                    </a:ext>
                  </a:extLst>
                </a:gridCol>
                <a:gridCol w="1391489">
                  <a:extLst>
                    <a:ext uri="{9D8B030D-6E8A-4147-A177-3AD203B41FA5}">
                      <a16:colId xmlns:a16="http://schemas.microsoft.com/office/drawing/2014/main" val="20005"/>
                    </a:ext>
                  </a:extLst>
                </a:gridCol>
                <a:gridCol w="1391489">
                  <a:extLst>
                    <a:ext uri="{9D8B030D-6E8A-4147-A177-3AD203B41FA5}">
                      <a16:colId xmlns:a16="http://schemas.microsoft.com/office/drawing/2014/main" val="20006"/>
                    </a:ext>
                  </a:extLst>
                </a:gridCol>
              </a:tblGrid>
              <a:tr h="709683">
                <a:tc>
                  <a:txBody>
                    <a:bodyPr/>
                    <a:lstStyle/>
                    <a:p>
                      <a:pPr algn="ctr">
                        <a:lnSpc>
                          <a:spcPct val="107000"/>
                        </a:lnSpc>
                        <a:spcBef>
                          <a:spcPts val="600"/>
                        </a:spcBef>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Col 0</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Col 1</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Col 2</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Col 3</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Col 4</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Col 5</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09683">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Row 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15</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22</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–15</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709683">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Row 1</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Bef>
                          <a:spcPts val="600"/>
                        </a:spcBef>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Bef>
                          <a:spcPts val="600"/>
                        </a:spcBef>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11</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3</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709683">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Row 2</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–6</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709683">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Row 3</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709683">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Row 4</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91</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709683">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Row 5</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Bef>
                          <a:spcPts val="600"/>
                        </a:spcBef>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28</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2483855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012" y="279733"/>
            <a:ext cx="11696132" cy="702907"/>
          </a:xfrm>
        </p:spPr>
        <p:txBody>
          <a:bodyPr>
            <a:normAutofit/>
          </a:bodyPr>
          <a:lstStyle/>
          <a:p>
            <a:r>
              <a:rPr lang="en-IN" dirty="0"/>
              <a:t>Represent the above sparse matrix in Triplet form.</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515422164"/>
              </p:ext>
            </p:extLst>
          </p:nvPr>
        </p:nvGraphicFramePr>
        <p:xfrm>
          <a:off x="2920620" y="1248228"/>
          <a:ext cx="5472754" cy="4833251"/>
        </p:xfrm>
        <a:graphic>
          <a:graphicData uri="http://schemas.openxmlformats.org/drawingml/2006/table">
            <a:tbl>
              <a:tblPr firstRow="1" firstCol="1" bandRow="1"/>
              <a:tblGrid>
                <a:gridCol w="1129594">
                  <a:extLst>
                    <a:ext uri="{9D8B030D-6E8A-4147-A177-3AD203B41FA5}">
                      <a16:colId xmlns:a16="http://schemas.microsoft.com/office/drawing/2014/main" val="20000"/>
                    </a:ext>
                  </a:extLst>
                </a:gridCol>
                <a:gridCol w="1513204">
                  <a:extLst>
                    <a:ext uri="{9D8B030D-6E8A-4147-A177-3AD203B41FA5}">
                      <a16:colId xmlns:a16="http://schemas.microsoft.com/office/drawing/2014/main" val="20001"/>
                    </a:ext>
                  </a:extLst>
                </a:gridCol>
                <a:gridCol w="1316752">
                  <a:extLst>
                    <a:ext uri="{9D8B030D-6E8A-4147-A177-3AD203B41FA5}">
                      <a16:colId xmlns:a16="http://schemas.microsoft.com/office/drawing/2014/main" val="20002"/>
                    </a:ext>
                  </a:extLst>
                </a:gridCol>
                <a:gridCol w="1513204">
                  <a:extLst>
                    <a:ext uri="{9D8B030D-6E8A-4147-A177-3AD203B41FA5}">
                      <a16:colId xmlns:a16="http://schemas.microsoft.com/office/drawing/2014/main" val="20003"/>
                    </a:ext>
                  </a:extLst>
                </a:gridCol>
              </a:tblGrid>
              <a:tr h="476512">
                <a:tc>
                  <a:txBody>
                    <a:bodyPr/>
                    <a:lstStyle/>
                    <a:p>
                      <a:pPr algn="ctr">
                        <a:lnSpc>
                          <a:spcPct val="107000"/>
                        </a:lnSpc>
                        <a:spcAft>
                          <a:spcPts val="0"/>
                        </a:spcAft>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Row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b="1">
                          <a:effectLst/>
                          <a:latin typeface="Times New Roman" panose="02020603050405020304" pitchFamily="18" charset="0"/>
                          <a:ea typeface="Calibri" panose="020F0502020204030204" pitchFamily="34" charset="0"/>
                          <a:cs typeface="Times New Roman" panose="02020603050405020304" pitchFamily="18" charset="0"/>
                        </a:rPr>
                        <a:t>Col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b="1">
                          <a:effectLst/>
                          <a:latin typeface="Times New Roman" panose="02020603050405020304" pitchFamily="18" charset="0"/>
                          <a:ea typeface="Calibri" panose="020F0502020204030204" pitchFamily="34" charset="0"/>
                          <a:cs typeface="Times New Roman" panose="02020603050405020304" pitchFamily="18" charset="0"/>
                        </a:rPr>
                        <a:t>Value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44643">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3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3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8</a:t>
                      </a:r>
                      <a:endParaRPr lang="en-IN" sz="3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76512">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a:effectLst/>
                          <a:latin typeface="Times New Roman" panose="02020603050405020304" pitchFamily="18" charset="0"/>
                          <a:ea typeface="Calibri" panose="020F0502020204030204" pitchFamily="34" charset="0"/>
                          <a:cs typeface="Times New Roman" panose="02020603050405020304" pitchFamily="18" charset="0"/>
                        </a:rPr>
                        <a:t>15</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76512">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a:effectLst/>
                          <a:latin typeface="Times New Roman" panose="02020603050405020304" pitchFamily="18" charset="0"/>
                          <a:ea typeface="Calibri" panose="020F0502020204030204" pitchFamily="34" charset="0"/>
                          <a:cs typeface="Times New Roman" panose="02020603050405020304" pitchFamily="18" charset="0"/>
                        </a:rPr>
                        <a:t>22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76512">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a[3]</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a:effectLst/>
                          <a:latin typeface="Times New Roman" panose="02020603050405020304" pitchFamily="18" charset="0"/>
                          <a:ea typeface="Calibri" panose="020F0502020204030204" pitchFamily="34" charset="0"/>
                          <a:cs typeface="Times New Roman" panose="02020603050405020304" pitchFamily="18" charset="0"/>
                        </a:rPr>
                        <a:t>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5</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a:effectLst/>
                          <a:latin typeface="Times New Roman" panose="02020603050405020304" pitchFamily="18" charset="0"/>
                          <a:ea typeface="Calibri" panose="020F0502020204030204" pitchFamily="34" charset="0"/>
                          <a:cs typeface="Times New Roman" panose="02020603050405020304" pitchFamily="18" charset="0"/>
                        </a:rPr>
                        <a:t>-15</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76512">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a[4]</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a:effectLst/>
                          <a:latin typeface="Times New Roman" panose="02020603050405020304" pitchFamily="18" charset="0"/>
                          <a:ea typeface="Calibri" panose="020F0502020204030204" pitchFamily="34" charset="0"/>
                          <a:cs typeface="Times New Roman" panose="02020603050405020304" pitchFamily="18" charset="0"/>
                        </a:rPr>
                        <a:t>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11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76512">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a[5]</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a:effectLst/>
                          <a:latin typeface="Times New Roman" panose="02020603050405020304" pitchFamily="18" charset="0"/>
                          <a:ea typeface="Calibri" panose="020F0502020204030204" pitchFamily="34" charset="0"/>
                          <a:cs typeface="Times New Roman" panose="02020603050405020304" pitchFamily="18" charset="0"/>
                        </a:rPr>
                        <a:t>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76512">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a[6]</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b="0" dirty="0">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76512">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a[7]</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91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76512">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a[8]</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5</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28</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4" name="Date Placeholder 3"/>
          <p:cNvSpPr>
            <a:spLocks noGrp="1"/>
          </p:cNvSpPr>
          <p:nvPr>
            <p:ph type="dt" sz="half" idx="10"/>
          </p:nvPr>
        </p:nvSpPr>
        <p:spPr/>
        <p:txBody>
          <a:bodyPr/>
          <a:lstStyle/>
          <a:p>
            <a:fld id="{2337E030-D2C4-438B-A283-CDB9C9B62A44}"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147</a:t>
            </a:fld>
            <a:endParaRPr lang="en-IN"/>
          </a:p>
        </p:txBody>
      </p:sp>
    </p:spTree>
    <p:extLst>
      <p:ext uri="{BB962C8B-B14F-4D97-AF65-F5344CB8AC3E}">
        <p14:creationId xmlns:p14="http://schemas.microsoft.com/office/powerpoint/2010/main" val="249561984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292" y="1"/>
            <a:ext cx="11491415" cy="1119116"/>
          </a:xfrm>
        </p:spPr>
        <p:txBody>
          <a:bodyPr>
            <a:normAutofit/>
          </a:bodyPr>
          <a:lstStyle/>
          <a:p>
            <a:r>
              <a:rPr lang="en-IN" b="1" dirty="0"/>
              <a:t>Transpose of the Sparse Matrix is:</a:t>
            </a:r>
            <a:endParaRPr lang="en-IN" dirty="0"/>
          </a:p>
        </p:txBody>
      </p:sp>
      <p:sp>
        <p:nvSpPr>
          <p:cNvPr id="4" name="Date Placeholder 3"/>
          <p:cNvSpPr>
            <a:spLocks noGrp="1"/>
          </p:cNvSpPr>
          <p:nvPr>
            <p:ph type="dt" sz="half" idx="10"/>
          </p:nvPr>
        </p:nvSpPr>
        <p:spPr/>
        <p:txBody>
          <a:bodyPr/>
          <a:lstStyle/>
          <a:p>
            <a:fld id="{B088E692-9E91-4026-9FA5-931E0E7C9F40}"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148</a:t>
            </a:fld>
            <a:endParaRPr lang="en-IN"/>
          </a:p>
        </p:txBody>
      </p:sp>
      <p:graphicFrame>
        <p:nvGraphicFramePr>
          <p:cNvPr id="9" name="Table 8"/>
          <p:cNvGraphicFramePr>
            <a:graphicFrameLocks noGrp="1"/>
          </p:cNvGraphicFramePr>
          <p:nvPr>
            <p:extLst>
              <p:ext uri="{D42A27DB-BD31-4B8C-83A1-F6EECF244321}">
                <p14:modId xmlns:p14="http://schemas.microsoft.com/office/powerpoint/2010/main" val="2524084380"/>
              </p:ext>
            </p:extLst>
          </p:nvPr>
        </p:nvGraphicFramePr>
        <p:xfrm>
          <a:off x="1132765" y="1119119"/>
          <a:ext cx="9921921" cy="4967781"/>
        </p:xfrm>
        <a:graphic>
          <a:graphicData uri="http://schemas.openxmlformats.org/drawingml/2006/table">
            <a:tbl>
              <a:tblPr firstRow="1" firstCol="1" bandRow="1"/>
              <a:tblGrid>
                <a:gridCol w="1572987">
                  <a:extLst>
                    <a:ext uri="{9D8B030D-6E8A-4147-A177-3AD203B41FA5}">
                      <a16:colId xmlns:a16="http://schemas.microsoft.com/office/drawing/2014/main" val="20000"/>
                    </a:ext>
                  </a:extLst>
                </a:gridCol>
                <a:gridCol w="1391489">
                  <a:extLst>
                    <a:ext uri="{9D8B030D-6E8A-4147-A177-3AD203B41FA5}">
                      <a16:colId xmlns:a16="http://schemas.microsoft.com/office/drawing/2014/main" val="20001"/>
                    </a:ext>
                  </a:extLst>
                </a:gridCol>
                <a:gridCol w="1391489">
                  <a:extLst>
                    <a:ext uri="{9D8B030D-6E8A-4147-A177-3AD203B41FA5}">
                      <a16:colId xmlns:a16="http://schemas.microsoft.com/office/drawing/2014/main" val="20002"/>
                    </a:ext>
                  </a:extLst>
                </a:gridCol>
                <a:gridCol w="1391489">
                  <a:extLst>
                    <a:ext uri="{9D8B030D-6E8A-4147-A177-3AD203B41FA5}">
                      <a16:colId xmlns:a16="http://schemas.microsoft.com/office/drawing/2014/main" val="20003"/>
                    </a:ext>
                  </a:extLst>
                </a:gridCol>
                <a:gridCol w="1391489">
                  <a:extLst>
                    <a:ext uri="{9D8B030D-6E8A-4147-A177-3AD203B41FA5}">
                      <a16:colId xmlns:a16="http://schemas.microsoft.com/office/drawing/2014/main" val="20004"/>
                    </a:ext>
                  </a:extLst>
                </a:gridCol>
                <a:gridCol w="1391489">
                  <a:extLst>
                    <a:ext uri="{9D8B030D-6E8A-4147-A177-3AD203B41FA5}">
                      <a16:colId xmlns:a16="http://schemas.microsoft.com/office/drawing/2014/main" val="20005"/>
                    </a:ext>
                  </a:extLst>
                </a:gridCol>
                <a:gridCol w="1391489">
                  <a:extLst>
                    <a:ext uri="{9D8B030D-6E8A-4147-A177-3AD203B41FA5}">
                      <a16:colId xmlns:a16="http://schemas.microsoft.com/office/drawing/2014/main" val="20006"/>
                    </a:ext>
                  </a:extLst>
                </a:gridCol>
              </a:tblGrid>
              <a:tr h="709683">
                <a:tc>
                  <a:txBody>
                    <a:bodyPr/>
                    <a:lstStyle/>
                    <a:p>
                      <a:pPr algn="ctr">
                        <a:lnSpc>
                          <a:spcPct val="107000"/>
                        </a:lnSpc>
                        <a:spcBef>
                          <a:spcPts val="600"/>
                        </a:spcBef>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Col 0</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Bef>
                          <a:spcPts val="600"/>
                        </a:spcBef>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Col 1</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Col 2</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Col 3</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Col 4</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Col 5</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09683">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Row 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Bef>
                          <a:spcPts val="600"/>
                        </a:spcBef>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15</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Bef>
                          <a:spcPts val="600"/>
                        </a:spcBef>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91</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lvl="0" indent="0" algn="ctr" defTabSz="914400" rtl="0" eaLnBrk="1" fontAlgn="auto" latinLnBrk="0" hangingPunct="1">
                        <a:lnSpc>
                          <a:spcPct val="107000"/>
                        </a:lnSpc>
                        <a:spcBef>
                          <a:spcPts val="600"/>
                        </a:spcBef>
                        <a:spcAft>
                          <a:spcPts val="0"/>
                        </a:spcAft>
                        <a:buClrTx/>
                        <a:buSzTx/>
                        <a:buFontTx/>
                        <a:buNone/>
                        <a:tabLst/>
                        <a:defRPr/>
                      </a:pPr>
                      <a:r>
                        <a:rPr kumimoji="0" lang="en-IN" sz="32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endParaRPr kumimoji="0" lang="en-IN" sz="3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709683">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Row 1</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Bef>
                          <a:spcPts val="600"/>
                        </a:spcBef>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Bef>
                          <a:spcPts val="600"/>
                        </a:spcBef>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11</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709683">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Row 2</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Bef>
                          <a:spcPts val="600"/>
                        </a:spcBef>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28</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709683">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Row 3</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Bef>
                          <a:spcPts val="600"/>
                        </a:spcBef>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22</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lvl="0" indent="0" algn="ctr" defTabSz="914400" rtl="0" eaLnBrk="1" fontAlgn="auto" latinLnBrk="0" hangingPunct="1">
                        <a:lnSpc>
                          <a:spcPct val="107000"/>
                        </a:lnSpc>
                        <a:spcBef>
                          <a:spcPts val="600"/>
                        </a:spcBef>
                        <a:spcAft>
                          <a:spcPts val="0"/>
                        </a:spcAft>
                        <a:buClrTx/>
                        <a:buSzTx/>
                        <a:buFontTx/>
                        <a:buNone/>
                        <a:tabLst/>
                        <a:defRPr/>
                      </a:pPr>
                      <a:r>
                        <a:rPr kumimoji="0" lang="en-IN" sz="32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–6</a:t>
                      </a:r>
                      <a:endParaRPr kumimoji="0" lang="en-IN" sz="3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709683">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Row 4</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Bef>
                          <a:spcPts val="600"/>
                        </a:spcBef>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709683">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Row 5</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Bef>
                          <a:spcPts val="600"/>
                        </a:spcBef>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–15</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Bef>
                          <a:spcPts val="600"/>
                        </a:spcBef>
                        <a:spcAft>
                          <a:spcPts val="0"/>
                        </a:spcAft>
                      </a:pPr>
                      <a:r>
                        <a:rPr lang="en-IN" sz="3200" b="1">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Bef>
                          <a:spcPts val="600"/>
                        </a:spcBef>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0451482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012" y="279733"/>
            <a:ext cx="11696132" cy="702907"/>
          </a:xfrm>
        </p:spPr>
        <p:txBody>
          <a:bodyPr>
            <a:normAutofit/>
          </a:bodyPr>
          <a:lstStyle/>
          <a:p>
            <a:r>
              <a:rPr lang="en-US" b="1" dirty="0"/>
              <a:t>Triplex Representation of Transpose</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14165831"/>
              </p:ext>
            </p:extLst>
          </p:nvPr>
        </p:nvGraphicFramePr>
        <p:xfrm>
          <a:off x="2920620" y="982640"/>
          <a:ext cx="5472754" cy="4404677"/>
        </p:xfrm>
        <a:graphic>
          <a:graphicData uri="http://schemas.openxmlformats.org/drawingml/2006/table">
            <a:tbl>
              <a:tblPr firstRow="1" firstCol="1" bandRow="1"/>
              <a:tblGrid>
                <a:gridCol w="1129594">
                  <a:extLst>
                    <a:ext uri="{9D8B030D-6E8A-4147-A177-3AD203B41FA5}">
                      <a16:colId xmlns:a16="http://schemas.microsoft.com/office/drawing/2014/main" val="20000"/>
                    </a:ext>
                  </a:extLst>
                </a:gridCol>
                <a:gridCol w="1513204">
                  <a:extLst>
                    <a:ext uri="{9D8B030D-6E8A-4147-A177-3AD203B41FA5}">
                      <a16:colId xmlns:a16="http://schemas.microsoft.com/office/drawing/2014/main" val="20001"/>
                    </a:ext>
                  </a:extLst>
                </a:gridCol>
                <a:gridCol w="1316752">
                  <a:extLst>
                    <a:ext uri="{9D8B030D-6E8A-4147-A177-3AD203B41FA5}">
                      <a16:colId xmlns:a16="http://schemas.microsoft.com/office/drawing/2014/main" val="20002"/>
                    </a:ext>
                  </a:extLst>
                </a:gridCol>
                <a:gridCol w="1513204">
                  <a:extLst>
                    <a:ext uri="{9D8B030D-6E8A-4147-A177-3AD203B41FA5}">
                      <a16:colId xmlns:a16="http://schemas.microsoft.com/office/drawing/2014/main" val="20003"/>
                    </a:ext>
                  </a:extLst>
                </a:gridCol>
              </a:tblGrid>
              <a:tr h="436367">
                <a:tc>
                  <a:txBody>
                    <a:bodyPr/>
                    <a:lstStyle/>
                    <a:p>
                      <a:pPr algn="ctr">
                        <a:lnSpc>
                          <a:spcPct val="107000"/>
                        </a:lnSpc>
                        <a:spcAft>
                          <a:spcPts val="0"/>
                        </a:spcAft>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b[]</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Row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Col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Value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7253">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b[0]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3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3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8</a:t>
                      </a:r>
                      <a:endParaRPr lang="en-IN" sz="3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7253">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b[1]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15</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7253">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b[2]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91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07253">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b[3]</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11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07253">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b[4]</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07253">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b[5]</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5</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28</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07253">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b[6]</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22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07253">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b[7]</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07253">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b[8]</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5</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-15</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4" name="Date Placeholder 3"/>
          <p:cNvSpPr>
            <a:spLocks noGrp="1"/>
          </p:cNvSpPr>
          <p:nvPr>
            <p:ph type="dt" sz="half" idx="10"/>
          </p:nvPr>
        </p:nvSpPr>
        <p:spPr/>
        <p:txBody>
          <a:bodyPr/>
          <a:lstStyle/>
          <a:p>
            <a:fld id="{1625AA7E-E30B-46D5-A972-A9CB200C03DE}"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149</a:t>
            </a:fld>
            <a:endParaRPr lang="en-IN"/>
          </a:p>
        </p:txBody>
      </p:sp>
    </p:spTree>
    <p:extLst>
      <p:ext uri="{BB962C8B-B14F-4D97-AF65-F5344CB8AC3E}">
        <p14:creationId xmlns:p14="http://schemas.microsoft.com/office/powerpoint/2010/main" val="4288977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a:t>Pointer declaration and initialization</a:t>
            </a:r>
          </a:p>
        </p:txBody>
      </p:sp>
      <p:sp>
        <p:nvSpPr>
          <p:cNvPr id="3" name="Content Placeholder 2"/>
          <p:cNvSpPr>
            <a:spLocks noGrp="1"/>
          </p:cNvSpPr>
          <p:nvPr>
            <p:ph idx="1"/>
          </p:nvPr>
        </p:nvSpPr>
        <p:spPr>
          <a:xfrm>
            <a:off x="838200" y="1617785"/>
            <a:ext cx="10515600" cy="4559178"/>
          </a:xfrm>
        </p:spPr>
        <p:txBody>
          <a:bodyPr/>
          <a:lstStyle/>
          <a:p>
            <a:r>
              <a:rPr lang="en-US" dirty="0"/>
              <a:t>A pointer is declared with the help of * operator and initialized with the help of &amp; operator as shown below:</a:t>
            </a:r>
          </a:p>
          <a:p>
            <a:r>
              <a:rPr lang="en-US" dirty="0" err="1"/>
              <a:t>int</a:t>
            </a:r>
            <a:r>
              <a:rPr lang="en-US" dirty="0"/>
              <a:t> </a:t>
            </a:r>
            <a:r>
              <a:rPr lang="en-US" dirty="0" err="1"/>
              <a:t>var</a:t>
            </a:r>
            <a:r>
              <a:rPr lang="en-US" dirty="0"/>
              <a:t>=10;</a:t>
            </a:r>
          </a:p>
          <a:p>
            <a:r>
              <a:rPr lang="en-US" dirty="0" err="1"/>
              <a:t>int</a:t>
            </a:r>
            <a:r>
              <a:rPr lang="en-US" dirty="0"/>
              <a:t> *p;  //or </a:t>
            </a:r>
            <a:r>
              <a:rPr lang="en-US" dirty="0" err="1"/>
              <a:t>int</a:t>
            </a:r>
            <a:r>
              <a:rPr lang="en-US" dirty="0"/>
              <a:t> *p=&amp;</a:t>
            </a:r>
            <a:r>
              <a:rPr lang="en-US" dirty="0" err="1"/>
              <a:t>var</a:t>
            </a:r>
            <a:r>
              <a:rPr lang="en-US" dirty="0"/>
              <a:t>;</a:t>
            </a:r>
          </a:p>
          <a:p>
            <a:r>
              <a:rPr lang="en-US" dirty="0"/>
              <a:t>P=&amp;</a:t>
            </a:r>
            <a:r>
              <a:rPr lang="en-US" dirty="0" err="1"/>
              <a:t>var</a:t>
            </a:r>
            <a:r>
              <a:rPr lang="en-US" dirty="0"/>
              <a:t>;</a:t>
            </a:r>
          </a:p>
          <a:p>
            <a:r>
              <a:rPr lang="en-US" u="sng" dirty="0"/>
              <a:t>Logical representation of pointer for the above code:</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15</a:t>
            </a:fld>
            <a:endParaRPr lang="en-IN"/>
          </a:p>
        </p:txBody>
      </p:sp>
      <p:pic>
        <p:nvPicPr>
          <p:cNvPr id="1026" name="Picture 2" descr="C:\Users\user\Desktop\pointer_memory_re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4771292"/>
            <a:ext cx="4762500" cy="1418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03244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59" y="23931"/>
            <a:ext cx="11108141" cy="644809"/>
          </a:xfrm>
        </p:spPr>
        <p:txBody>
          <a:bodyPr>
            <a:noAutofit/>
          </a:bodyPr>
          <a:lstStyle/>
          <a:p>
            <a:pPr algn="ctr"/>
            <a:r>
              <a:rPr lang="en-US" sz="4000" b="1" dirty="0"/>
              <a:t>Function / Algorithm for simple Transpose</a:t>
            </a:r>
            <a:endParaRPr lang="en-IN" sz="4000" b="1" dirty="0"/>
          </a:p>
        </p:txBody>
      </p:sp>
      <p:sp>
        <p:nvSpPr>
          <p:cNvPr id="3" name="Content Placeholder 2"/>
          <p:cNvSpPr>
            <a:spLocks noGrp="1"/>
          </p:cNvSpPr>
          <p:nvPr>
            <p:ph idx="1"/>
          </p:nvPr>
        </p:nvSpPr>
        <p:spPr>
          <a:xfrm>
            <a:off x="245660" y="683253"/>
            <a:ext cx="11568970" cy="5882185"/>
          </a:xfrm>
        </p:spPr>
        <p:txBody>
          <a:bodyPr>
            <a:noAutofit/>
          </a:bodyPr>
          <a:lstStyle/>
          <a:p>
            <a:pPr marL="0" indent="0">
              <a:lnSpc>
                <a:spcPct val="85000"/>
              </a:lnSpc>
              <a:spcBef>
                <a:spcPts val="0"/>
              </a:spcBef>
              <a:buNone/>
            </a:pPr>
            <a:r>
              <a:rPr lang="en-US" altLang="zh-TW" sz="2000" b="1" dirty="0">
                <a:latin typeface="Courier New" panose="02070309020205020404" pitchFamily="49" charset="0"/>
                <a:cs typeface="Courier New" panose="02070309020205020404" pitchFamily="49" charset="0"/>
              </a:rPr>
              <a:t>void transpose (term a[], term b[])  /* b is set to the transpose of a */</a:t>
            </a:r>
            <a:br>
              <a:rPr lang="en-US" altLang="zh-TW" sz="2000" b="1" dirty="0">
                <a:latin typeface="Courier New" panose="02070309020205020404" pitchFamily="49" charset="0"/>
                <a:cs typeface="Courier New" panose="02070309020205020404" pitchFamily="49" charset="0"/>
              </a:rPr>
            </a:br>
            <a:r>
              <a:rPr lang="en-US" altLang="zh-TW" sz="2000" b="1" dirty="0">
                <a:latin typeface="Courier New" panose="02070309020205020404" pitchFamily="49" charset="0"/>
                <a:cs typeface="Courier New" panose="02070309020205020404" pitchFamily="49" charset="0"/>
              </a:rPr>
              <a:t> {</a:t>
            </a:r>
            <a:br>
              <a:rPr lang="en-US" altLang="zh-TW" sz="2000" b="1" dirty="0">
                <a:latin typeface="Courier New" panose="02070309020205020404" pitchFamily="49" charset="0"/>
                <a:cs typeface="Courier New" panose="02070309020205020404" pitchFamily="49" charset="0"/>
              </a:rPr>
            </a:br>
            <a:r>
              <a:rPr lang="en-US" altLang="zh-TW" sz="2000" b="1" dirty="0">
                <a:latin typeface="Courier New" panose="02070309020205020404" pitchFamily="49" charset="0"/>
                <a:cs typeface="Courier New" panose="02070309020205020404" pitchFamily="49" charset="0"/>
              </a:rPr>
              <a:t>   </a:t>
            </a:r>
            <a:r>
              <a:rPr lang="en-US" altLang="zh-TW" sz="2000" b="1" dirty="0" err="1">
                <a:latin typeface="Courier New" panose="02070309020205020404" pitchFamily="49" charset="0"/>
                <a:cs typeface="Courier New" panose="02070309020205020404" pitchFamily="49" charset="0"/>
              </a:rPr>
              <a:t>int</a:t>
            </a:r>
            <a:r>
              <a:rPr lang="en-US" altLang="zh-TW" sz="2000" b="1" dirty="0">
                <a:latin typeface="Courier New" panose="02070309020205020404" pitchFamily="49" charset="0"/>
                <a:cs typeface="Courier New" panose="02070309020205020404" pitchFamily="49" charset="0"/>
              </a:rPr>
              <a:t> n, </a:t>
            </a:r>
            <a:r>
              <a:rPr lang="en-US" altLang="zh-TW" sz="2000" b="1" dirty="0" err="1">
                <a:latin typeface="Courier New" panose="02070309020205020404" pitchFamily="49" charset="0"/>
                <a:cs typeface="Courier New" panose="02070309020205020404" pitchFamily="49" charset="0"/>
              </a:rPr>
              <a:t>i</a:t>
            </a:r>
            <a:r>
              <a:rPr lang="en-US" altLang="zh-TW" sz="2000" b="1" dirty="0">
                <a:latin typeface="Courier New" panose="02070309020205020404" pitchFamily="49" charset="0"/>
                <a:cs typeface="Courier New" panose="02070309020205020404" pitchFamily="49" charset="0"/>
              </a:rPr>
              <a:t>, j, </a:t>
            </a:r>
            <a:r>
              <a:rPr lang="en-US" altLang="zh-TW" sz="2000" b="1" dirty="0" err="1">
                <a:latin typeface="Courier New" panose="02070309020205020404" pitchFamily="49" charset="0"/>
                <a:cs typeface="Courier New" panose="02070309020205020404" pitchFamily="49" charset="0"/>
              </a:rPr>
              <a:t>currentb</a:t>
            </a:r>
            <a:r>
              <a:rPr lang="en-US" altLang="zh-TW" sz="2000" b="1" dirty="0">
                <a:latin typeface="Courier New" panose="02070309020205020404" pitchFamily="49" charset="0"/>
                <a:cs typeface="Courier New" panose="02070309020205020404" pitchFamily="49" charset="0"/>
              </a:rPr>
              <a:t>;</a:t>
            </a:r>
            <a:br>
              <a:rPr lang="en-US" altLang="zh-TW" sz="2000" b="1" dirty="0">
                <a:latin typeface="Courier New" panose="02070309020205020404" pitchFamily="49" charset="0"/>
                <a:cs typeface="Courier New" panose="02070309020205020404" pitchFamily="49" charset="0"/>
              </a:rPr>
            </a:br>
            <a:r>
              <a:rPr lang="en-US" altLang="zh-TW" sz="2000" b="1" dirty="0">
                <a:latin typeface="Courier New" panose="02070309020205020404" pitchFamily="49" charset="0"/>
                <a:cs typeface="Courier New" panose="02070309020205020404" pitchFamily="49" charset="0"/>
              </a:rPr>
              <a:t>   n = a[0].value;  /* total number of elements */</a:t>
            </a:r>
            <a:br>
              <a:rPr lang="en-US" altLang="zh-TW" sz="2000" b="1" dirty="0">
                <a:latin typeface="Courier New" panose="02070309020205020404" pitchFamily="49" charset="0"/>
                <a:cs typeface="Courier New" panose="02070309020205020404" pitchFamily="49" charset="0"/>
              </a:rPr>
            </a:br>
            <a:r>
              <a:rPr lang="en-US" altLang="zh-TW" sz="2000" b="1" dirty="0">
                <a:latin typeface="Courier New" panose="02070309020205020404" pitchFamily="49" charset="0"/>
                <a:cs typeface="Courier New" panose="02070309020205020404" pitchFamily="49" charset="0"/>
              </a:rPr>
              <a:t>   b[0].row = a[0].col;  /* rows in b = columns in a */</a:t>
            </a:r>
            <a:br>
              <a:rPr lang="en-US" altLang="zh-TW" sz="2000" b="1" dirty="0">
                <a:latin typeface="Courier New" panose="02070309020205020404" pitchFamily="49" charset="0"/>
                <a:cs typeface="Courier New" panose="02070309020205020404" pitchFamily="49" charset="0"/>
              </a:rPr>
            </a:br>
            <a:r>
              <a:rPr lang="en-US" altLang="zh-TW" sz="2000" b="1" dirty="0">
                <a:latin typeface="Courier New" panose="02070309020205020404" pitchFamily="49" charset="0"/>
                <a:cs typeface="Courier New" panose="02070309020205020404" pitchFamily="49" charset="0"/>
              </a:rPr>
              <a:t>   b[0].col = a[0].row;  /*columns in b = rows in a */</a:t>
            </a:r>
            <a:br>
              <a:rPr lang="en-US" altLang="zh-TW" sz="2000" b="1" dirty="0">
                <a:latin typeface="Courier New" panose="02070309020205020404" pitchFamily="49" charset="0"/>
                <a:cs typeface="Courier New" panose="02070309020205020404" pitchFamily="49" charset="0"/>
              </a:rPr>
            </a:br>
            <a:r>
              <a:rPr lang="en-US" altLang="zh-TW" sz="2000" b="1" dirty="0">
                <a:latin typeface="Courier New" panose="02070309020205020404" pitchFamily="49" charset="0"/>
                <a:cs typeface="Courier New" panose="02070309020205020404" pitchFamily="49" charset="0"/>
              </a:rPr>
              <a:t>   b[0].value = n;</a:t>
            </a:r>
            <a:br>
              <a:rPr lang="en-US" altLang="zh-TW" sz="2000" b="1" dirty="0">
                <a:latin typeface="Courier New" panose="02070309020205020404" pitchFamily="49" charset="0"/>
                <a:cs typeface="Courier New" panose="02070309020205020404" pitchFamily="49" charset="0"/>
              </a:rPr>
            </a:br>
            <a:r>
              <a:rPr lang="en-US" altLang="zh-TW" sz="2000" b="1" dirty="0">
                <a:latin typeface="Courier New" panose="02070309020205020404" pitchFamily="49" charset="0"/>
                <a:cs typeface="Courier New" panose="02070309020205020404" pitchFamily="49" charset="0"/>
              </a:rPr>
              <a:t>   if (n &gt; 0)</a:t>
            </a:r>
          </a:p>
          <a:p>
            <a:pPr marL="0" indent="0">
              <a:lnSpc>
                <a:spcPct val="85000"/>
              </a:lnSpc>
              <a:spcBef>
                <a:spcPts val="0"/>
              </a:spcBef>
              <a:buNone/>
            </a:pPr>
            <a:r>
              <a:rPr lang="en-US" altLang="zh-TW" sz="2000" b="1" dirty="0">
                <a:latin typeface="Courier New" panose="02070309020205020404" pitchFamily="49" charset="0"/>
                <a:cs typeface="Courier New" panose="02070309020205020404" pitchFamily="49" charset="0"/>
              </a:rPr>
              <a:t>    {     /*non zero matrix */</a:t>
            </a:r>
            <a:br>
              <a:rPr lang="en-US" altLang="zh-TW" sz="2000" b="1" dirty="0">
                <a:latin typeface="Courier New" panose="02070309020205020404" pitchFamily="49" charset="0"/>
                <a:cs typeface="Courier New" panose="02070309020205020404" pitchFamily="49" charset="0"/>
              </a:rPr>
            </a:br>
            <a:r>
              <a:rPr lang="en-US" altLang="zh-TW" sz="2000" b="1" dirty="0">
                <a:latin typeface="Courier New" panose="02070309020205020404" pitchFamily="49" charset="0"/>
                <a:cs typeface="Courier New" panose="02070309020205020404" pitchFamily="49" charset="0"/>
              </a:rPr>
              <a:t>      </a:t>
            </a:r>
            <a:r>
              <a:rPr lang="en-US" altLang="zh-TW" sz="2000" b="1" dirty="0" err="1">
                <a:latin typeface="Courier New" panose="02070309020205020404" pitchFamily="49" charset="0"/>
                <a:cs typeface="Courier New" panose="02070309020205020404" pitchFamily="49" charset="0"/>
              </a:rPr>
              <a:t>currentb</a:t>
            </a:r>
            <a:r>
              <a:rPr lang="en-US" altLang="zh-TW" sz="2000" b="1" dirty="0">
                <a:latin typeface="Courier New" panose="02070309020205020404" pitchFamily="49" charset="0"/>
                <a:cs typeface="Courier New" panose="02070309020205020404" pitchFamily="49" charset="0"/>
              </a:rPr>
              <a:t> = 1;</a:t>
            </a:r>
            <a:br>
              <a:rPr lang="en-US" altLang="zh-TW" sz="2000" b="1" dirty="0">
                <a:latin typeface="Courier New" panose="02070309020205020404" pitchFamily="49" charset="0"/>
                <a:cs typeface="Courier New" panose="02070309020205020404" pitchFamily="49" charset="0"/>
              </a:rPr>
            </a:br>
            <a:r>
              <a:rPr lang="en-US" altLang="zh-TW" sz="2000" b="1" dirty="0">
                <a:latin typeface="Courier New" panose="02070309020205020404" pitchFamily="49" charset="0"/>
                <a:cs typeface="Courier New" panose="02070309020205020404" pitchFamily="49" charset="0"/>
              </a:rPr>
              <a:t>      for (</a:t>
            </a:r>
            <a:r>
              <a:rPr lang="en-US" altLang="zh-TW" sz="2000" b="1" dirty="0" err="1">
                <a:latin typeface="Courier New" panose="02070309020205020404" pitchFamily="49" charset="0"/>
                <a:cs typeface="Courier New" panose="02070309020205020404" pitchFamily="49" charset="0"/>
              </a:rPr>
              <a:t>i</a:t>
            </a:r>
            <a:r>
              <a:rPr lang="en-US" altLang="zh-TW" sz="2000" b="1" dirty="0">
                <a:latin typeface="Courier New" panose="02070309020205020404" pitchFamily="49" charset="0"/>
                <a:cs typeface="Courier New" panose="02070309020205020404" pitchFamily="49" charset="0"/>
              </a:rPr>
              <a:t> = 0; </a:t>
            </a:r>
            <a:r>
              <a:rPr lang="en-US" altLang="zh-TW" sz="2000" b="1" dirty="0" err="1">
                <a:latin typeface="Courier New" panose="02070309020205020404" pitchFamily="49" charset="0"/>
                <a:cs typeface="Courier New" panose="02070309020205020404" pitchFamily="49" charset="0"/>
              </a:rPr>
              <a:t>i</a:t>
            </a:r>
            <a:r>
              <a:rPr lang="en-US" altLang="zh-TW" sz="2000" b="1" dirty="0">
                <a:latin typeface="Courier New" panose="02070309020205020404" pitchFamily="49" charset="0"/>
                <a:cs typeface="Courier New" panose="02070309020205020404" pitchFamily="49" charset="0"/>
              </a:rPr>
              <a:t> &lt; a[0].col; </a:t>
            </a:r>
            <a:r>
              <a:rPr lang="en-US" altLang="zh-TW" sz="2000" b="1" dirty="0" err="1">
                <a:latin typeface="Courier New" panose="02070309020205020404" pitchFamily="49" charset="0"/>
                <a:cs typeface="Courier New" panose="02070309020205020404" pitchFamily="49" charset="0"/>
              </a:rPr>
              <a:t>i</a:t>
            </a:r>
            <a:r>
              <a:rPr lang="en-US" altLang="zh-TW" sz="2000" b="1" dirty="0">
                <a:latin typeface="Courier New" panose="02070309020205020404" pitchFamily="49" charset="0"/>
                <a:cs typeface="Courier New" panose="02070309020205020404" pitchFamily="49" charset="0"/>
              </a:rPr>
              <a:t>++)</a:t>
            </a:r>
            <a:br>
              <a:rPr lang="en-US" altLang="zh-TW" sz="2000" b="1" dirty="0">
                <a:latin typeface="Courier New" panose="02070309020205020404" pitchFamily="49" charset="0"/>
                <a:cs typeface="Courier New" panose="02070309020205020404" pitchFamily="49" charset="0"/>
              </a:rPr>
            </a:br>
            <a:r>
              <a:rPr lang="en-US" altLang="zh-TW" sz="2000" b="1" dirty="0">
                <a:latin typeface="Courier New" panose="02070309020205020404" pitchFamily="49" charset="0"/>
                <a:cs typeface="Courier New" panose="02070309020205020404" pitchFamily="49" charset="0"/>
              </a:rPr>
              <a:t>        /* transpose by columns in a */</a:t>
            </a:r>
            <a:br>
              <a:rPr lang="en-US" altLang="zh-TW" sz="2000" b="1" dirty="0">
                <a:latin typeface="Courier New" panose="02070309020205020404" pitchFamily="49" charset="0"/>
                <a:cs typeface="Courier New" panose="02070309020205020404" pitchFamily="49" charset="0"/>
              </a:rPr>
            </a:br>
            <a:r>
              <a:rPr lang="en-US" altLang="zh-TW" sz="2000" b="1" dirty="0">
                <a:latin typeface="Courier New" panose="02070309020205020404" pitchFamily="49" charset="0"/>
                <a:cs typeface="Courier New" panose="02070309020205020404" pitchFamily="49" charset="0"/>
              </a:rPr>
              <a:t>        for(j = 1; j &lt;=  n; j++)</a:t>
            </a:r>
            <a:br>
              <a:rPr lang="en-US" altLang="zh-TW" sz="2000" b="1" dirty="0">
                <a:latin typeface="Courier New" panose="02070309020205020404" pitchFamily="49" charset="0"/>
                <a:cs typeface="Courier New" panose="02070309020205020404" pitchFamily="49" charset="0"/>
              </a:rPr>
            </a:br>
            <a:r>
              <a:rPr lang="en-US" altLang="zh-TW" sz="2000" b="1" dirty="0">
                <a:latin typeface="Courier New" panose="02070309020205020404" pitchFamily="49" charset="0"/>
                <a:cs typeface="Courier New" panose="02070309020205020404" pitchFamily="49" charset="0"/>
              </a:rPr>
              <a:t>           /*  find elements from the current column */</a:t>
            </a:r>
            <a:br>
              <a:rPr lang="en-US" altLang="zh-TW" sz="2000" b="1" dirty="0">
                <a:latin typeface="Courier New" panose="02070309020205020404" pitchFamily="49" charset="0"/>
                <a:cs typeface="Courier New" panose="02070309020205020404" pitchFamily="49" charset="0"/>
              </a:rPr>
            </a:br>
            <a:r>
              <a:rPr lang="en-US" altLang="zh-TW" sz="2000" b="1" dirty="0">
                <a:latin typeface="Courier New" panose="02070309020205020404" pitchFamily="49" charset="0"/>
                <a:cs typeface="Courier New" panose="02070309020205020404" pitchFamily="49" charset="0"/>
              </a:rPr>
              <a:t>           if (a[j].col == </a:t>
            </a:r>
            <a:r>
              <a:rPr lang="en-US" altLang="zh-TW" sz="2000" b="1" dirty="0" err="1">
                <a:latin typeface="Courier New" panose="02070309020205020404" pitchFamily="49" charset="0"/>
                <a:cs typeface="Courier New" panose="02070309020205020404" pitchFamily="49" charset="0"/>
              </a:rPr>
              <a:t>i</a:t>
            </a:r>
            <a:r>
              <a:rPr lang="en-US" altLang="zh-TW" sz="2000" b="1" dirty="0">
                <a:latin typeface="Courier New" panose="02070309020205020404" pitchFamily="49" charset="0"/>
                <a:cs typeface="Courier New" panose="02070309020205020404" pitchFamily="49" charset="0"/>
              </a:rPr>
              <a:t>) </a:t>
            </a:r>
          </a:p>
          <a:p>
            <a:pPr marL="0" indent="0">
              <a:lnSpc>
                <a:spcPct val="85000"/>
              </a:lnSpc>
              <a:spcBef>
                <a:spcPts val="0"/>
              </a:spcBef>
              <a:buNone/>
            </a:pPr>
            <a:r>
              <a:rPr lang="en-US" altLang="zh-TW" sz="2000" b="1" dirty="0">
                <a:latin typeface="Courier New" panose="02070309020205020404" pitchFamily="49" charset="0"/>
                <a:cs typeface="Courier New" panose="02070309020205020404" pitchFamily="49" charset="0"/>
              </a:rPr>
              <a:t>             {      </a:t>
            </a:r>
          </a:p>
          <a:p>
            <a:pPr marL="0" indent="0">
              <a:lnSpc>
                <a:spcPct val="85000"/>
              </a:lnSpc>
              <a:spcBef>
                <a:spcPts val="0"/>
              </a:spcBef>
              <a:buNone/>
            </a:pPr>
            <a:r>
              <a:rPr lang="en-US" altLang="zh-TW" sz="2000" b="1" dirty="0">
                <a:latin typeface="Courier New" panose="02070309020205020404" pitchFamily="49" charset="0"/>
                <a:cs typeface="Courier New" panose="02070309020205020404" pitchFamily="49" charset="0"/>
              </a:rPr>
              <a:t>                 /* element is in current column, add it to b */</a:t>
            </a:r>
          </a:p>
          <a:p>
            <a:pPr marL="0" indent="0">
              <a:lnSpc>
                <a:spcPct val="85000"/>
              </a:lnSpc>
              <a:spcBef>
                <a:spcPts val="0"/>
              </a:spcBef>
              <a:buNone/>
            </a:pPr>
            <a:r>
              <a:rPr lang="en-US" altLang="zh-TW" sz="2000" b="1" dirty="0">
                <a:latin typeface="Courier New" panose="02070309020205020404" pitchFamily="49" charset="0"/>
                <a:cs typeface="Courier New" panose="02070309020205020404" pitchFamily="49" charset="0"/>
              </a:rPr>
              <a:t>               b[</a:t>
            </a:r>
            <a:r>
              <a:rPr lang="en-US" altLang="zh-TW" sz="2000" b="1" dirty="0" err="1">
                <a:latin typeface="Courier New" panose="02070309020205020404" pitchFamily="49" charset="0"/>
                <a:cs typeface="Courier New" panose="02070309020205020404" pitchFamily="49" charset="0"/>
              </a:rPr>
              <a:t>currentb</a:t>
            </a:r>
            <a:r>
              <a:rPr lang="en-US" altLang="zh-TW" sz="2000" b="1" dirty="0">
                <a:latin typeface="Courier New" panose="02070309020205020404" pitchFamily="49" charset="0"/>
                <a:cs typeface="Courier New" panose="02070309020205020404" pitchFamily="49" charset="0"/>
              </a:rPr>
              <a:t>].row = a[j].col;  b[</a:t>
            </a:r>
            <a:r>
              <a:rPr lang="en-US" altLang="zh-TW" sz="2000" b="1" dirty="0" err="1">
                <a:latin typeface="Courier New" panose="02070309020205020404" pitchFamily="49" charset="0"/>
                <a:cs typeface="Courier New" panose="02070309020205020404" pitchFamily="49" charset="0"/>
              </a:rPr>
              <a:t>currentb</a:t>
            </a:r>
            <a:r>
              <a:rPr lang="en-US" altLang="zh-TW" sz="2000" b="1" dirty="0">
                <a:latin typeface="Courier New" panose="02070309020205020404" pitchFamily="49" charset="0"/>
                <a:cs typeface="Courier New" panose="02070309020205020404" pitchFamily="49" charset="0"/>
              </a:rPr>
              <a:t>].col  = a[j].row;</a:t>
            </a:r>
            <a:br>
              <a:rPr lang="en-US" altLang="zh-TW" sz="2000" b="1" dirty="0">
                <a:latin typeface="Courier New" panose="02070309020205020404" pitchFamily="49" charset="0"/>
                <a:cs typeface="Courier New" panose="02070309020205020404" pitchFamily="49" charset="0"/>
              </a:rPr>
            </a:br>
            <a:r>
              <a:rPr lang="en-US" altLang="zh-TW" sz="2000" b="1" dirty="0">
                <a:latin typeface="Courier New" panose="02070309020205020404" pitchFamily="49" charset="0"/>
                <a:cs typeface="Courier New" panose="02070309020205020404" pitchFamily="49" charset="0"/>
              </a:rPr>
              <a:t>               b[</a:t>
            </a:r>
            <a:r>
              <a:rPr lang="en-US" altLang="zh-TW" sz="2000" b="1" dirty="0" err="1">
                <a:latin typeface="Courier New" panose="02070309020205020404" pitchFamily="49" charset="0"/>
                <a:cs typeface="Courier New" panose="02070309020205020404" pitchFamily="49" charset="0"/>
              </a:rPr>
              <a:t>currentb</a:t>
            </a:r>
            <a:r>
              <a:rPr lang="en-US" altLang="zh-TW" sz="2000" b="1" dirty="0">
                <a:latin typeface="Courier New" panose="02070309020205020404" pitchFamily="49" charset="0"/>
                <a:cs typeface="Courier New" panose="02070309020205020404" pitchFamily="49" charset="0"/>
              </a:rPr>
              <a:t>].value = a[j].value;    </a:t>
            </a:r>
            <a:r>
              <a:rPr lang="en-US" altLang="zh-TW" sz="2000" b="1" dirty="0" err="1">
                <a:latin typeface="Courier New" panose="02070309020205020404" pitchFamily="49" charset="0"/>
                <a:cs typeface="Courier New" panose="02070309020205020404" pitchFamily="49" charset="0"/>
              </a:rPr>
              <a:t>currentb</a:t>
            </a:r>
            <a:r>
              <a:rPr lang="en-US" altLang="zh-TW" sz="2000" b="1" dirty="0">
                <a:latin typeface="Courier New" panose="02070309020205020404" pitchFamily="49" charset="0"/>
                <a:cs typeface="Courier New" panose="02070309020205020404" pitchFamily="49" charset="0"/>
              </a:rPr>
              <a:t>++</a:t>
            </a:r>
            <a:br>
              <a:rPr lang="en-US" altLang="zh-TW" sz="2000" b="1" dirty="0">
                <a:latin typeface="Courier New" panose="02070309020205020404" pitchFamily="49" charset="0"/>
                <a:cs typeface="Courier New" panose="02070309020205020404" pitchFamily="49" charset="0"/>
              </a:rPr>
            </a:br>
            <a:r>
              <a:rPr lang="en-US" altLang="zh-TW" sz="2000" b="1" dirty="0">
                <a:latin typeface="Courier New" panose="02070309020205020404" pitchFamily="49" charset="0"/>
                <a:cs typeface="Courier New" panose="02070309020205020404" pitchFamily="49" charset="0"/>
              </a:rPr>
              <a:t>             }</a:t>
            </a:r>
            <a:br>
              <a:rPr lang="en-US" altLang="zh-TW" sz="2000" b="1" dirty="0">
                <a:latin typeface="Courier New" panose="02070309020205020404" pitchFamily="49" charset="0"/>
                <a:cs typeface="Courier New" panose="02070309020205020404" pitchFamily="49" charset="0"/>
              </a:rPr>
            </a:br>
            <a:r>
              <a:rPr lang="en-US" altLang="zh-TW" sz="2000" b="1" dirty="0">
                <a:latin typeface="Courier New" panose="02070309020205020404" pitchFamily="49" charset="0"/>
                <a:cs typeface="Courier New" panose="02070309020205020404" pitchFamily="49" charset="0"/>
              </a:rPr>
              <a:t>     }</a:t>
            </a:r>
            <a:br>
              <a:rPr lang="en-US" altLang="zh-TW" sz="2000" b="1" dirty="0">
                <a:latin typeface="Courier New" panose="02070309020205020404" pitchFamily="49" charset="0"/>
                <a:cs typeface="Courier New" panose="02070309020205020404" pitchFamily="49" charset="0"/>
              </a:rPr>
            </a:br>
            <a:r>
              <a:rPr lang="en-US" altLang="zh-TW" sz="2000" b="1" dirty="0">
                <a:latin typeface="Courier New" panose="02070309020205020404" pitchFamily="49" charset="0"/>
                <a:cs typeface="Courier New" panose="02070309020205020404" pitchFamily="49" charset="0"/>
              </a:rPr>
              <a:t> }</a:t>
            </a:r>
            <a:endParaRPr lang="en-IN" sz="2000" b="1"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D2AA5A2E-504D-402E-9885-D6106746EE3B}"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150</a:t>
            </a:fld>
            <a:endParaRPr lang="en-IN"/>
          </a:p>
        </p:txBody>
      </p:sp>
    </p:spTree>
    <p:extLst>
      <p:ext uri="{BB962C8B-B14F-4D97-AF65-F5344CB8AC3E}">
        <p14:creationId xmlns:p14="http://schemas.microsoft.com/office/powerpoint/2010/main" val="16802588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sz="4800" b="1" dirty="0"/>
              <a:t>Compared with 2-D array representation</a:t>
            </a:r>
            <a:endParaRPr lang="en-IN" sz="4800" b="1" dirty="0"/>
          </a:p>
        </p:txBody>
      </p:sp>
      <p:sp>
        <p:nvSpPr>
          <p:cNvPr id="3" name="Content Placeholder 2"/>
          <p:cNvSpPr>
            <a:spLocks noGrp="1"/>
          </p:cNvSpPr>
          <p:nvPr>
            <p:ph idx="1"/>
          </p:nvPr>
        </p:nvSpPr>
        <p:spPr>
          <a:xfrm>
            <a:off x="109182" y="2169994"/>
            <a:ext cx="11900848" cy="1173708"/>
          </a:xfrm>
        </p:spPr>
        <p:txBody>
          <a:bodyPr>
            <a:normAutofit/>
          </a:bodyPr>
          <a:lstStyle/>
          <a:p>
            <a:pPr marL="0" indent="0" algn="ctr">
              <a:buNone/>
            </a:pPr>
            <a:r>
              <a:rPr lang="en-US" altLang="zh-TW" sz="4400" dirty="0"/>
              <a:t>O(columns + elements) vs. O(columns * rows)</a:t>
            </a:r>
          </a:p>
        </p:txBody>
      </p:sp>
      <p:sp>
        <p:nvSpPr>
          <p:cNvPr id="4" name="Date Placeholder 3"/>
          <p:cNvSpPr>
            <a:spLocks noGrp="1"/>
          </p:cNvSpPr>
          <p:nvPr>
            <p:ph type="dt" sz="half" idx="10"/>
          </p:nvPr>
        </p:nvSpPr>
        <p:spPr/>
        <p:txBody>
          <a:bodyPr/>
          <a:lstStyle/>
          <a:p>
            <a:fld id="{070A6968-6F52-4C4A-8C3D-FDF72853D692}"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151</a:t>
            </a:fld>
            <a:endParaRPr lang="en-IN"/>
          </a:p>
        </p:txBody>
      </p:sp>
      <p:graphicFrame>
        <p:nvGraphicFramePr>
          <p:cNvPr id="7" name="Table 6"/>
          <p:cNvGraphicFramePr>
            <a:graphicFrameLocks noGrp="1"/>
          </p:cNvGraphicFramePr>
          <p:nvPr>
            <p:extLst>
              <p:ext uri="{D42A27DB-BD31-4B8C-83A1-F6EECF244321}">
                <p14:modId xmlns:p14="http://schemas.microsoft.com/office/powerpoint/2010/main" val="3013414954"/>
              </p:ext>
            </p:extLst>
          </p:nvPr>
        </p:nvGraphicFramePr>
        <p:xfrm>
          <a:off x="504964" y="3002507"/>
          <a:ext cx="11081984" cy="2988860"/>
        </p:xfrm>
        <a:graphic>
          <a:graphicData uri="http://schemas.openxmlformats.org/drawingml/2006/table">
            <a:tbl>
              <a:tblPr firstRow="1" firstCol="1" bandRow="1"/>
              <a:tblGrid>
                <a:gridCol w="5540992">
                  <a:extLst>
                    <a:ext uri="{9D8B030D-6E8A-4147-A177-3AD203B41FA5}">
                      <a16:colId xmlns:a16="http://schemas.microsoft.com/office/drawing/2014/main" val="20000"/>
                    </a:ext>
                  </a:extLst>
                </a:gridCol>
                <a:gridCol w="5540992">
                  <a:extLst>
                    <a:ext uri="{9D8B030D-6E8A-4147-A177-3AD203B41FA5}">
                      <a16:colId xmlns:a16="http://schemas.microsoft.com/office/drawing/2014/main" val="20001"/>
                    </a:ext>
                  </a:extLst>
                </a:gridCol>
              </a:tblGrid>
              <a:tr h="611343">
                <a:tc>
                  <a:txBody>
                    <a:bodyPr/>
                    <a:lstStyle/>
                    <a:p>
                      <a:pPr algn="ctr">
                        <a:lnSpc>
                          <a:spcPct val="107000"/>
                        </a:lnSpc>
                        <a:spcAft>
                          <a:spcPts val="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Triplex Representation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3200" b="1">
                          <a:effectLst/>
                          <a:latin typeface="Times New Roman" panose="02020603050405020304" pitchFamily="18" charset="0"/>
                          <a:ea typeface="Calibri" panose="020F0502020204030204" pitchFamily="34" charset="0"/>
                          <a:cs typeface="Times New Roman" panose="02020603050405020304" pitchFamily="18" charset="0"/>
                        </a:rPr>
                        <a:t>2-D array representation</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26511">
                <a:tc>
                  <a:txBody>
                    <a:bodyPr/>
                    <a:lstStyle/>
                    <a:p>
                      <a:pPr algn="just">
                        <a:lnSpc>
                          <a:spcPct val="107000"/>
                        </a:lnSpc>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Array contains x number of elements where x = total number of nonzero elements in the matrix</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Array contains m * n number of elements.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51006">
                <a:tc>
                  <a:txBody>
                    <a:bodyPr/>
                    <a:lstStyle/>
                    <a:p>
                      <a:pPr algn="just">
                        <a:lnSpc>
                          <a:spcPct val="107000"/>
                        </a:lnSpc>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Algorithm scans the array only x times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Algorithm scans the array m *n number of times i.e., O(m*n)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0430536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64275"/>
          </a:xfrm>
        </p:spPr>
        <p:txBody>
          <a:bodyPr>
            <a:noAutofit/>
          </a:bodyPr>
          <a:lstStyle/>
          <a:p>
            <a:pPr algn="ctr"/>
            <a:r>
              <a:rPr lang="en-US" sz="4000" b="1" dirty="0"/>
              <a:t>Fast Transpose Algorithm</a:t>
            </a:r>
            <a:endParaRPr lang="en-IN" sz="4000" dirty="0"/>
          </a:p>
        </p:txBody>
      </p:sp>
      <p:sp>
        <p:nvSpPr>
          <p:cNvPr id="4" name="Date Placeholder 3"/>
          <p:cNvSpPr>
            <a:spLocks noGrp="1"/>
          </p:cNvSpPr>
          <p:nvPr>
            <p:ph type="dt" sz="half" idx="10"/>
          </p:nvPr>
        </p:nvSpPr>
        <p:spPr/>
        <p:txBody>
          <a:bodyPr/>
          <a:lstStyle/>
          <a:p>
            <a:fld id="{64141142-006D-46EA-BA18-73FE5ADAB185}"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152</a:t>
            </a:fld>
            <a:endParaRPr lang="en-IN"/>
          </a:p>
        </p:txBody>
      </p:sp>
      <p:sp>
        <p:nvSpPr>
          <p:cNvPr id="8" name="Content Placeholder 7"/>
          <p:cNvSpPr>
            <a:spLocks noGrp="1"/>
          </p:cNvSpPr>
          <p:nvPr>
            <p:ph idx="1"/>
          </p:nvPr>
        </p:nvSpPr>
        <p:spPr>
          <a:xfrm>
            <a:off x="395785" y="655093"/>
            <a:ext cx="11586949" cy="6066381"/>
          </a:xfrm>
        </p:spPr>
        <p:txBody>
          <a:bodyPr>
            <a:noAutofit/>
          </a:bodyPr>
          <a:lstStyle/>
          <a:p>
            <a:pPr marL="0" indent="0">
              <a:lnSpc>
                <a:spcPct val="75000"/>
              </a:lnSpc>
              <a:spcBef>
                <a:spcPts val="0"/>
              </a:spcBef>
              <a:buNone/>
            </a:pPr>
            <a:r>
              <a:rPr lang="en-US" sz="2400" dirty="0"/>
              <a:t> </a:t>
            </a:r>
            <a:r>
              <a:rPr lang="en-US" sz="2000" dirty="0"/>
              <a:t>void </a:t>
            </a:r>
            <a:r>
              <a:rPr lang="en-US" sz="2000" dirty="0" err="1"/>
              <a:t>fast_transpose</a:t>
            </a:r>
            <a:r>
              <a:rPr lang="en-US" sz="2000" dirty="0"/>
              <a:t>(term a[ ], term b[ ])</a:t>
            </a:r>
            <a:br>
              <a:rPr lang="en-US" sz="2000" dirty="0"/>
            </a:br>
            <a:r>
              <a:rPr lang="en-US" sz="2000" dirty="0"/>
              <a:t>     {</a:t>
            </a:r>
            <a:br>
              <a:rPr lang="en-US" sz="2000" dirty="0"/>
            </a:br>
            <a:r>
              <a:rPr lang="en-US" sz="2000" dirty="0"/>
              <a:t>          /* the transpose of a is placed in b */</a:t>
            </a:r>
            <a:br>
              <a:rPr lang="en-US" sz="2000" dirty="0"/>
            </a:br>
            <a:r>
              <a:rPr lang="en-US" sz="2000" dirty="0"/>
              <a:t>          </a:t>
            </a:r>
            <a:r>
              <a:rPr lang="en-US" sz="2000" dirty="0" err="1"/>
              <a:t>int</a:t>
            </a:r>
            <a:r>
              <a:rPr lang="en-US" sz="2000" dirty="0"/>
              <a:t>  </a:t>
            </a:r>
            <a:r>
              <a:rPr lang="en-US" sz="2000" dirty="0" err="1"/>
              <a:t>rowterms</a:t>
            </a:r>
            <a:r>
              <a:rPr lang="en-US" sz="2000" dirty="0"/>
              <a:t>[MAX_COL], </a:t>
            </a:r>
            <a:r>
              <a:rPr lang="en-US" sz="2000" dirty="0" err="1"/>
              <a:t>startingpos</a:t>
            </a:r>
            <a:r>
              <a:rPr lang="en-US" sz="2000" dirty="0"/>
              <a:t>[MAX_COL];</a:t>
            </a:r>
            <a:br>
              <a:rPr lang="en-US" sz="2000" dirty="0"/>
            </a:br>
            <a:r>
              <a:rPr lang="en-US" sz="2000" dirty="0"/>
              <a:t>          </a:t>
            </a:r>
            <a:r>
              <a:rPr lang="en-US" sz="2000" dirty="0" err="1"/>
              <a:t>int</a:t>
            </a:r>
            <a:r>
              <a:rPr lang="en-US" sz="2000" dirty="0"/>
              <a:t> i, j, </a:t>
            </a:r>
            <a:r>
              <a:rPr lang="en-US" sz="2000" dirty="0" err="1"/>
              <a:t>numcols</a:t>
            </a:r>
            <a:r>
              <a:rPr lang="en-US" sz="2000" dirty="0"/>
              <a:t> = a[0].col, </a:t>
            </a:r>
            <a:r>
              <a:rPr lang="en-US" sz="2000" dirty="0" err="1"/>
              <a:t>numterms</a:t>
            </a:r>
            <a:r>
              <a:rPr lang="en-US" sz="2000" dirty="0"/>
              <a:t> = a[0].value;</a:t>
            </a:r>
            <a:br>
              <a:rPr lang="en-US" sz="2000" dirty="0"/>
            </a:br>
            <a:r>
              <a:rPr lang="en-US" sz="2000" dirty="0"/>
              <a:t>          b[0].row = </a:t>
            </a:r>
            <a:r>
              <a:rPr lang="en-US" sz="2000" dirty="0" err="1"/>
              <a:t>numcols</a:t>
            </a:r>
            <a:r>
              <a:rPr lang="en-US" sz="2000" dirty="0"/>
              <a:t>; b[0].col = a[0].row;</a:t>
            </a:r>
            <a:br>
              <a:rPr lang="en-US" sz="2000" dirty="0"/>
            </a:br>
            <a:r>
              <a:rPr lang="en-US" sz="2000" dirty="0"/>
              <a:t>          b[0].value = </a:t>
            </a:r>
            <a:r>
              <a:rPr lang="en-US" sz="2000" dirty="0" err="1"/>
              <a:t>numterms</a:t>
            </a:r>
            <a:r>
              <a:rPr lang="en-US" sz="2000" dirty="0"/>
              <a:t>;</a:t>
            </a:r>
            <a:br>
              <a:rPr lang="en-US" sz="2000" dirty="0"/>
            </a:br>
            <a:r>
              <a:rPr lang="en-US" sz="2000" dirty="0"/>
              <a:t>          if (</a:t>
            </a:r>
            <a:r>
              <a:rPr lang="en-US" sz="2000" dirty="0" err="1"/>
              <a:t>numterms</a:t>
            </a:r>
            <a:r>
              <a:rPr lang="en-US" sz="2000" dirty="0"/>
              <a:t> &gt; 0)</a:t>
            </a:r>
            <a:endParaRPr lang="en-IN" sz="2000" dirty="0"/>
          </a:p>
          <a:p>
            <a:pPr marL="0" indent="0">
              <a:lnSpc>
                <a:spcPct val="75000"/>
              </a:lnSpc>
              <a:spcBef>
                <a:spcPts val="0"/>
              </a:spcBef>
              <a:buNone/>
            </a:pPr>
            <a:r>
              <a:rPr lang="en-US" sz="2000" dirty="0"/>
              <a:t>            {</a:t>
            </a:r>
            <a:endParaRPr lang="en-IN" sz="2000" dirty="0"/>
          </a:p>
          <a:p>
            <a:pPr marL="0" indent="0">
              <a:lnSpc>
                <a:spcPct val="75000"/>
              </a:lnSpc>
              <a:spcBef>
                <a:spcPts val="0"/>
              </a:spcBef>
              <a:buNone/>
            </a:pPr>
            <a:r>
              <a:rPr lang="en-US" sz="2000" dirty="0"/>
              <a:t>                 /*nonzero matrix*/   </a:t>
            </a:r>
            <a:br>
              <a:rPr lang="en-US" sz="2000" dirty="0"/>
            </a:br>
            <a:r>
              <a:rPr lang="en-US" sz="2000" dirty="0"/>
              <a:t>                 for (i = 0; i &lt; </a:t>
            </a:r>
            <a:r>
              <a:rPr lang="en-US" sz="2000" dirty="0" err="1"/>
              <a:t>numcols</a:t>
            </a:r>
            <a:r>
              <a:rPr lang="en-US" sz="2000" dirty="0"/>
              <a:t>; i++)  </a:t>
            </a:r>
          </a:p>
          <a:p>
            <a:pPr marL="0" indent="0">
              <a:lnSpc>
                <a:spcPct val="75000"/>
              </a:lnSpc>
              <a:spcBef>
                <a:spcPts val="0"/>
              </a:spcBef>
              <a:buNone/>
            </a:pPr>
            <a:r>
              <a:rPr lang="en-US" sz="2000" dirty="0"/>
              <a:t>                       </a:t>
            </a:r>
            <a:r>
              <a:rPr lang="en-US" sz="2000" dirty="0" err="1"/>
              <a:t>rowterms</a:t>
            </a:r>
            <a:r>
              <a:rPr lang="en-US" sz="2000" dirty="0"/>
              <a:t>[i] = 0;</a:t>
            </a:r>
            <a:br>
              <a:rPr lang="en-US" sz="2000" dirty="0"/>
            </a:br>
            <a:r>
              <a:rPr lang="en-US" sz="2000" dirty="0"/>
              <a:t>                 for (i = 1; i  &lt;= </a:t>
            </a:r>
            <a:r>
              <a:rPr lang="en-US" sz="2000" dirty="0" err="1"/>
              <a:t>numterms</a:t>
            </a:r>
            <a:r>
              <a:rPr lang="en-US" sz="2000" dirty="0"/>
              <a:t>; i++)     </a:t>
            </a:r>
          </a:p>
          <a:p>
            <a:pPr marL="0" indent="0">
              <a:lnSpc>
                <a:spcPct val="75000"/>
              </a:lnSpc>
              <a:spcBef>
                <a:spcPts val="0"/>
              </a:spcBef>
              <a:buNone/>
            </a:pPr>
            <a:r>
              <a:rPr lang="en-US" sz="2000" dirty="0"/>
              <a:t>                      </a:t>
            </a:r>
            <a:r>
              <a:rPr lang="en-US" sz="2000" dirty="0" err="1"/>
              <a:t>rowterm</a:t>
            </a:r>
            <a:r>
              <a:rPr lang="en-US" sz="2000" dirty="0"/>
              <a:t> [a[i].col]++</a:t>
            </a:r>
            <a:br>
              <a:rPr lang="en-US" sz="2000" dirty="0"/>
            </a:br>
            <a:r>
              <a:rPr lang="en-US" sz="2000" dirty="0"/>
              <a:t>                 </a:t>
            </a:r>
            <a:r>
              <a:rPr lang="en-US" sz="2000" dirty="0" err="1"/>
              <a:t>startingpos</a:t>
            </a:r>
            <a:r>
              <a:rPr lang="en-US" sz="2000" dirty="0"/>
              <a:t>[0] = 1;</a:t>
            </a:r>
            <a:br>
              <a:rPr lang="en-US" sz="2000" dirty="0"/>
            </a:br>
            <a:r>
              <a:rPr lang="en-US" sz="2000" dirty="0"/>
              <a:t>                 for (i =1; i &lt; </a:t>
            </a:r>
            <a:r>
              <a:rPr lang="en-US" sz="2000" dirty="0" err="1"/>
              <a:t>numcols</a:t>
            </a:r>
            <a:r>
              <a:rPr lang="en-US" sz="2000" dirty="0"/>
              <a:t>; i++)  </a:t>
            </a:r>
          </a:p>
          <a:p>
            <a:pPr marL="0" indent="0">
              <a:lnSpc>
                <a:spcPct val="75000"/>
              </a:lnSpc>
              <a:spcBef>
                <a:spcPts val="0"/>
              </a:spcBef>
              <a:buNone/>
            </a:pPr>
            <a:r>
              <a:rPr lang="en-US" sz="2000" dirty="0"/>
              <a:t>                       </a:t>
            </a:r>
            <a:r>
              <a:rPr lang="en-US" sz="2000" dirty="0" err="1"/>
              <a:t>startingpos</a:t>
            </a:r>
            <a:r>
              <a:rPr lang="en-US" sz="2000" dirty="0"/>
              <a:t>[i]=</a:t>
            </a:r>
            <a:r>
              <a:rPr lang="en-US" sz="2000" dirty="0" err="1"/>
              <a:t>startingpos</a:t>
            </a:r>
            <a:r>
              <a:rPr lang="en-US" sz="2000" dirty="0"/>
              <a:t>[i-1] +</a:t>
            </a:r>
            <a:r>
              <a:rPr lang="en-US" sz="2000" dirty="0" err="1"/>
              <a:t>rowterms</a:t>
            </a:r>
            <a:r>
              <a:rPr lang="en-US" sz="2000" dirty="0"/>
              <a:t> [i-1];  </a:t>
            </a:r>
            <a:endParaRPr lang="en-IN" sz="2000" dirty="0"/>
          </a:p>
          <a:p>
            <a:pPr marL="0" indent="0">
              <a:lnSpc>
                <a:spcPct val="75000"/>
              </a:lnSpc>
              <a:spcBef>
                <a:spcPts val="0"/>
              </a:spcBef>
              <a:buNone/>
            </a:pPr>
            <a:r>
              <a:rPr lang="en-US" sz="2000" dirty="0"/>
              <a:t>                 for (i=1; i &lt;= </a:t>
            </a:r>
            <a:r>
              <a:rPr lang="en-US" sz="2000" dirty="0" err="1"/>
              <a:t>numterms</a:t>
            </a:r>
            <a:r>
              <a:rPr lang="en-US" sz="2000" dirty="0"/>
              <a:t>, i++) </a:t>
            </a:r>
            <a:endParaRPr lang="en-IN" sz="2000" dirty="0"/>
          </a:p>
          <a:p>
            <a:pPr marL="0" indent="0">
              <a:lnSpc>
                <a:spcPct val="75000"/>
              </a:lnSpc>
              <a:spcBef>
                <a:spcPts val="0"/>
              </a:spcBef>
              <a:buNone/>
            </a:pPr>
            <a:r>
              <a:rPr lang="en-US" sz="2000" dirty="0"/>
              <a:t>                    {</a:t>
            </a:r>
            <a:br>
              <a:rPr lang="en-US" sz="2000" dirty="0"/>
            </a:br>
            <a:r>
              <a:rPr lang="en-US" sz="2000" dirty="0"/>
              <a:t>                           j = </a:t>
            </a:r>
            <a:r>
              <a:rPr lang="en-US" sz="2000" dirty="0" err="1"/>
              <a:t>startingpos</a:t>
            </a:r>
            <a:r>
              <a:rPr lang="en-US" sz="2000" dirty="0"/>
              <a:t>[a[i].col]++;</a:t>
            </a:r>
            <a:br>
              <a:rPr lang="en-US" sz="2000" dirty="0"/>
            </a:br>
            <a:r>
              <a:rPr lang="en-US" sz="2000" dirty="0"/>
              <a:t>                          b[j].row = a[i].col;    b[j].col = a[i].row;    b[j].value = a[i].value;</a:t>
            </a:r>
            <a:br>
              <a:rPr lang="en-US" sz="2000" dirty="0"/>
            </a:br>
            <a:r>
              <a:rPr lang="en-US" sz="2400" dirty="0"/>
              <a:t>                    }</a:t>
            </a:r>
            <a:br>
              <a:rPr lang="en-US" sz="2400" dirty="0"/>
            </a:br>
            <a:r>
              <a:rPr lang="en-US" sz="2400" dirty="0"/>
              <a:t>            }</a:t>
            </a:r>
            <a:br>
              <a:rPr lang="en-US" sz="2400" dirty="0"/>
            </a:br>
            <a:r>
              <a:rPr lang="en-US" sz="2400" dirty="0"/>
              <a:t>   }</a:t>
            </a:r>
            <a:endParaRPr lang="en-IN" sz="2400" dirty="0"/>
          </a:p>
        </p:txBody>
      </p:sp>
    </p:spTree>
    <p:extLst>
      <p:ext uri="{BB962C8B-B14F-4D97-AF65-F5344CB8AC3E}">
        <p14:creationId xmlns:p14="http://schemas.microsoft.com/office/powerpoint/2010/main" val="140886540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5046"/>
          </a:xfrm>
        </p:spPr>
        <p:txBody>
          <a:bodyPr/>
          <a:lstStyle/>
          <a:p>
            <a:r>
              <a:rPr lang="en-US" dirty="0"/>
              <a:t>Cont’d…</a:t>
            </a:r>
          </a:p>
        </p:txBody>
      </p:sp>
      <p:sp>
        <p:nvSpPr>
          <p:cNvPr id="3" name="Content Placeholder 2"/>
          <p:cNvSpPr>
            <a:spLocks noGrp="1"/>
          </p:cNvSpPr>
          <p:nvPr>
            <p:ph idx="1"/>
          </p:nvPr>
        </p:nvSpPr>
        <p:spPr>
          <a:xfrm>
            <a:off x="838200" y="1349829"/>
            <a:ext cx="10515600" cy="4827134"/>
          </a:xfrm>
        </p:spPr>
        <p:txBody>
          <a:bodyPr/>
          <a:lstStyle/>
          <a:p>
            <a:pPr marL="0" indent="0">
              <a:buNone/>
            </a:pPr>
            <a:r>
              <a:rPr lang="en-US" dirty="0"/>
              <a:t>                          [0]   [1]   [2]  [3]   [4]   [5]</a:t>
            </a:r>
          </a:p>
          <a:p>
            <a:pPr marL="0" indent="0">
              <a:buNone/>
            </a:pPr>
            <a:r>
              <a:rPr lang="en-US" dirty="0" err="1"/>
              <a:t>rowterms</a:t>
            </a:r>
            <a:r>
              <a:rPr lang="en-US" dirty="0"/>
              <a:t>    =    2     1      2    2      0     1</a:t>
            </a:r>
          </a:p>
          <a:p>
            <a:pPr marL="0" indent="0">
              <a:buNone/>
            </a:pPr>
            <a:r>
              <a:rPr lang="en-US" dirty="0" err="1"/>
              <a:t>startingpos</a:t>
            </a:r>
            <a:r>
              <a:rPr lang="en-US" dirty="0"/>
              <a:t> =     1     3      4   6       8    8</a:t>
            </a:r>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153</a:t>
            </a:fld>
            <a:endParaRPr lang="en-IN"/>
          </a:p>
        </p:txBody>
      </p:sp>
    </p:spTree>
    <p:extLst>
      <p:ext uri="{BB962C8B-B14F-4D97-AF65-F5344CB8AC3E}">
        <p14:creationId xmlns:p14="http://schemas.microsoft.com/office/powerpoint/2010/main" val="301743306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3183"/>
            <a:ext cx="10515600" cy="781504"/>
          </a:xfrm>
        </p:spPr>
        <p:txBody>
          <a:bodyPr/>
          <a:lstStyle/>
          <a:p>
            <a:r>
              <a:rPr lang="en-US" dirty="0"/>
              <a:t>Cont’d…</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39490051"/>
              </p:ext>
            </p:extLst>
          </p:nvPr>
        </p:nvGraphicFramePr>
        <p:xfrm>
          <a:off x="910771" y="1190172"/>
          <a:ext cx="9045077" cy="5209020"/>
        </p:xfrm>
        <a:graphic>
          <a:graphicData uri="http://schemas.openxmlformats.org/drawingml/2006/table">
            <a:tbl>
              <a:tblPr firstRow="1" bandRow="1">
                <a:tableStyleId>{5C22544A-7EE6-4342-B048-85BDC9FD1C3A}</a:tableStyleId>
              </a:tblPr>
              <a:tblGrid>
                <a:gridCol w="811848">
                  <a:extLst>
                    <a:ext uri="{9D8B030D-6E8A-4147-A177-3AD203B41FA5}">
                      <a16:colId xmlns:a16="http://schemas.microsoft.com/office/drawing/2014/main" val="20000"/>
                    </a:ext>
                  </a:extLst>
                </a:gridCol>
                <a:gridCol w="2264229">
                  <a:extLst>
                    <a:ext uri="{9D8B030D-6E8A-4147-A177-3AD203B41FA5}">
                      <a16:colId xmlns:a16="http://schemas.microsoft.com/office/drawing/2014/main" val="20001"/>
                    </a:ext>
                  </a:extLst>
                </a:gridCol>
                <a:gridCol w="2540000">
                  <a:extLst>
                    <a:ext uri="{9D8B030D-6E8A-4147-A177-3AD203B41FA5}">
                      <a16:colId xmlns:a16="http://schemas.microsoft.com/office/drawing/2014/main" val="20002"/>
                    </a:ext>
                  </a:extLst>
                </a:gridCol>
                <a:gridCol w="3429000">
                  <a:extLst>
                    <a:ext uri="{9D8B030D-6E8A-4147-A177-3AD203B41FA5}">
                      <a16:colId xmlns:a16="http://schemas.microsoft.com/office/drawing/2014/main" val="20003"/>
                    </a:ext>
                  </a:extLst>
                </a:gridCol>
              </a:tblGrid>
              <a:tr h="520902">
                <a:tc>
                  <a:txBody>
                    <a:bodyPr/>
                    <a:lstStyle/>
                    <a:p>
                      <a:pPr marL="0" marR="0" algn="ctr">
                        <a:lnSpc>
                          <a:spcPct val="106000"/>
                        </a:lnSpc>
                        <a:spcBef>
                          <a:spcPts val="0"/>
                        </a:spcBef>
                        <a:spcAft>
                          <a:spcPts val="0"/>
                        </a:spcAft>
                      </a:pPr>
                      <a:r>
                        <a:rPr lang="en-IN" sz="2800" b="1" kern="1200" dirty="0">
                          <a:solidFill>
                            <a:srgbClr val="000000"/>
                          </a:solidFill>
                          <a:effectLst/>
                          <a:latin typeface="Times New Roman"/>
                          <a:ea typeface="Calibri"/>
                          <a:cs typeface="Times New Roman"/>
                        </a:rPr>
                        <a:t>b[]</a:t>
                      </a:r>
                      <a:endParaRPr lang="en-US" sz="1100" dirty="0">
                        <a:effectLst/>
                        <a:latin typeface="Calibri"/>
                        <a:ea typeface="Calibri"/>
                        <a:cs typeface="Times New Roman"/>
                      </a:endParaRPr>
                    </a:p>
                  </a:txBody>
                  <a:tcPr marL="68580" marR="68580" marT="9525" marB="0" anchor="ctr"/>
                </a:tc>
                <a:tc>
                  <a:txBody>
                    <a:bodyPr/>
                    <a:lstStyle/>
                    <a:p>
                      <a:pPr marL="0" marR="0" algn="ctr">
                        <a:lnSpc>
                          <a:spcPct val="106000"/>
                        </a:lnSpc>
                        <a:spcBef>
                          <a:spcPts val="0"/>
                        </a:spcBef>
                        <a:spcAft>
                          <a:spcPts val="0"/>
                        </a:spcAft>
                      </a:pPr>
                      <a:r>
                        <a:rPr lang="en-IN" sz="2800" b="1" kern="1200">
                          <a:solidFill>
                            <a:srgbClr val="000000"/>
                          </a:solidFill>
                          <a:effectLst/>
                          <a:latin typeface="Times New Roman"/>
                          <a:ea typeface="Calibri"/>
                          <a:cs typeface="Times New Roman"/>
                        </a:rPr>
                        <a:t>Row #</a:t>
                      </a:r>
                      <a:endParaRPr lang="en-US" sz="1100">
                        <a:effectLst/>
                        <a:latin typeface="Calibri"/>
                        <a:ea typeface="Calibri"/>
                        <a:cs typeface="Times New Roman"/>
                      </a:endParaRPr>
                    </a:p>
                  </a:txBody>
                  <a:tcPr marL="68580" marR="68580" marT="9525" marB="0" anchor="ctr"/>
                </a:tc>
                <a:tc>
                  <a:txBody>
                    <a:bodyPr/>
                    <a:lstStyle/>
                    <a:p>
                      <a:pPr marL="0" marR="0" algn="ctr">
                        <a:lnSpc>
                          <a:spcPct val="106000"/>
                        </a:lnSpc>
                        <a:spcBef>
                          <a:spcPts val="0"/>
                        </a:spcBef>
                        <a:spcAft>
                          <a:spcPts val="0"/>
                        </a:spcAft>
                      </a:pPr>
                      <a:r>
                        <a:rPr lang="en-IN" sz="2800" b="1" kern="1200">
                          <a:solidFill>
                            <a:srgbClr val="000000"/>
                          </a:solidFill>
                          <a:effectLst/>
                          <a:latin typeface="Times New Roman"/>
                          <a:ea typeface="Calibri"/>
                          <a:cs typeface="Times New Roman"/>
                        </a:rPr>
                        <a:t>Col #</a:t>
                      </a:r>
                      <a:endParaRPr lang="en-US" sz="1100">
                        <a:effectLst/>
                        <a:latin typeface="Calibri"/>
                        <a:ea typeface="Calibri"/>
                        <a:cs typeface="Times New Roman"/>
                      </a:endParaRPr>
                    </a:p>
                  </a:txBody>
                  <a:tcPr marL="68580" marR="68580" marT="9525" marB="0" anchor="ctr"/>
                </a:tc>
                <a:tc>
                  <a:txBody>
                    <a:bodyPr/>
                    <a:lstStyle/>
                    <a:p>
                      <a:pPr marL="0" marR="0" algn="ctr">
                        <a:lnSpc>
                          <a:spcPct val="106000"/>
                        </a:lnSpc>
                        <a:spcBef>
                          <a:spcPts val="0"/>
                        </a:spcBef>
                        <a:spcAft>
                          <a:spcPts val="0"/>
                        </a:spcAft>
                      </a:pPr>
                      <a:r>
                        <a:rPr lang="en-IN" sz="2800" b="1" kern="1200" dirty="0">
                          <a:solidFill>
                            <a:srgbClr val="000000"/>
                          </a:solidFill>
                          <a:effectLst/>
                          <a:latin typeface="Times New Roman"/>
                          <a:ea typeface="Calibri"/>
                          <a:cs typeface="Times New Roman"/>
                        </a:rPr>
                        <a:t>Value</a:t>
                      </a:r>
                      <a:endParaRPr lang="en-US" sz="1100" dirty="0">
                        <a:effectLst/>
                        <a:latin typeface="Calibri"/>
                        <a:ea typeface="Calibri"/>
                        <a:cs typeface="Times New Roman"/>
                      </a:endParaRPr>
                    </a:p>
                  </a:txBody>
                  <a:tcPr marL="68580" marR="68580" marT="9525" marB="0" anchor="ctr"/>
                </a:tc>
                <a:extLst>
                  <a:ext uri="{0D108BD9-81ED-4DB2-BD59-A6C34878D82A}">
                    <a16:rowId xmlns:a16="http://schemas.microsoft.com/office/drawing/2014/main" val="10000"/>
                  </a:ext>
                </a:extLst>
              </a:tr>
              <a:tr h="520902">
                <a:tc>
                  <a:txBody>
                    <a:bodyPr/>
                    <a:lstStyle/>
                    <a:p>
                      <a:pPr marL="0" marR="0" algn="ctr">
                        <a:lnSpc>
                          <a:spcPct val="106000"/>
                        </a:lnSpc>
                        <a:spcBef>
                          <a:spcPts val="0"/>
                        </a:spcBef>
                        <a:spcAft>
                          <a:spcPts val="0"/>
                        </a:spcAft>
                      </a:pPr>
                      <a:r>
                        <a:rPr lang="en-IN" sz="2800" kern="1200">
                          <a:solidFill>
                            <a:srgbClr val="000000"/>
                          </a:solidFill>
                          <a:effectLst/>
                          <a:latin typeface="Times New Roman"/>
                          <a:ea typeface="Calibri"/>
                          <a:cs typeface="Times New Roman"/>
                        </a:rPr>
                        <a:t>b[0]</a:t>
                      </a:r>
                      <a:endParaRPr lang="en-US" sz="1100">
                        <a:effectLst/>
                        <a:latin typeface="Calibri"/>
                        <a:ea typeface="Calibri"/>
                        <a:cs typeface="Times New Roman"/>
                      </a:endParaRPr>
                    </a:p>
                  </a:txBody>
                  <a:tcPr marL="68580" marR="68580" marT="9525" marB="0" anchor="ctr"/>
                </a:tc>
                <a:tc>
                  <a:txBody>
                    <a:bodyPr/>
                    <a:lstStyle/>
                    <a:p>
                      <a:pPr marL="0" marR="0" algn="ctr">
                        <a:lnSpc>
                          <a:spcPct val="106000"/>
                        </a:lnSpc>
                        <a:spcBef>
                          <a:spcPts val="0"/>
                        </a:spcBef>
                        <a:spcAft>
                          <a:spcPts val="0"/>
                        </a:spcAft>
                      </a:pPr>
                      <a:r>
                        <a:rPr lang="en-IN" sz="3200" b="1" kern="1200">
                          <a:solidFill>
                            <a:srgbClr val="000000"/>
                          </a:solidFill>
                          <a:effectLst/>
                          <a:latin typeface="Times New Roman"/>
                          <a:ea typeface="Calibri"/>
                          <a:cs typeface="Times New Roman"/>
                        </a:rPr>
                        <a:t>6</a:t>
                      </a:r>
                      <a:endParaRPr lang="en-US" sz="1100">
                        <a:effectLst/>
                        <a:latin typeface="Calibri"/>
                        <a:ea typeface="Calibri"/>
                        <a:cs typeface="Times New Roman"/>
                      </a:endParaRPr>
                    </a:p>
                  </a:txBody>
                  <a:tcPr marL="68580" marR="68580" marT="9525" marB="0" anchor="ctr"/>
                </a:tc>
                <a:tc>
                  <a:txBody>
                    <a:bodyPr/>
                    <a:lstStyle/>
                    <a:p>
                      <a:pPr marL="0" marR="0" algn="ctr">
                        <a:lnSpc>
                          <a:spcPct val="106000"/>
                        </a:lnSpc>
                        <a:spcBef>
                          <a:spcPts val="0"/>
                        </a:spcBef>
                        <a:spcAft>
                          <a:spcPts val="0"/>
                        </a:spcAft>
                      </a:pPr>
                      <a:r>
                        <a:rPr lang="en-IN" sz="3200" b="1" kern="1200">
                          <a:solidFill>
                            <a:srgbClr val="000000"/>
                          </a:solidFill>
                          <a:effectLst/>
                          <a:latin typeface="Times New Roman"/>
                          <a:ea typeface="Calibri"/>
                          <a:cs typeface="Times New Roman"/>
                        </a:rPr>
                        <a:t>6</a:t>
                      </a:r>
                      <a:endParaRPr lang="en-US" sz="1100">
                        <a:effectLst/>
                        <a:latin typeface="Calibri"/>
                        <a:ea typeface="Calibri"/>
                        <a:cs typeface="Times New Roman"/>
                      </a:endParaRPr>
                    </a:p>
                  </a:txBody>
                  <a:tcPr marL="68580" marR="68580" marT="9525" marB="0" anchor="ctr"/>
                </a:tc>
                <a:tc>
                  <a:txBody>
                    <a:bodyPr/>
                    <a:lstStyle/>
                    <a:p>
                      <a:pPr marL="0" marR="0" algn="ctr">
                        <a:lnSpc>
                          <a:spcPct val="106000"/>
                        </a:lnSpc>
                        <a:spcBef>
                          <a:spcPts val="0"/>
                        </a:spcBef>
                        <a:spcAft>
                          <a:spcPts val="0"/>
                        </a:spcAft>
                      </a:pPr>
                      <a:r>
                        <a:rPr lang="en-IN" sz="3200" b="1" kern="1200">
                          <a:solidFill>
                            <a:srgbClr val="000000"/>
                          </a:solidFill>
                          <a:effectLst/>
                          <a:latin typeface="Times New Roman"/>
                          <a:ea typeface="Calibri"/>
                          <a:cs typeface="Times New Roman"/>
                        </a:rPr>
                        <a:t>8</a:t>
                      </a:r>
                      <a:endParaRPr lang="en-US" sz="1100">
                        <a:effectLst/>
                        <a:latin typeface="Calibri"/>
                        <a:ea typeface="Calibri"/>
                        <a:cs typeface="Times New Roman"/>
                      </a:endParaRPr>
                    </a:p>
                  </a:txBody>
                  <a:tcPr marL="68580" marR="68580" marT="9525" marB="0" anchor="ctr"/>
                </a:tc>
                <a:extLst>
                  <a:ext uri="{0D108BD9-81ED-4DB2-BD59-A6C34878D82A}">
                    <a16:rowId xmlns:a16="http://schemas.microsoft.com/office/drawing/2014/main" val="10001"/>
                  </a:ext>
                </a:extLst>
              </a:tr>
              <a:tr h="520902">
                <a:tc>
                  <a:txBody>
                    <a:bodyPr/>
                    <a:lstStyle/>
                    <a:p>
                      <a:pPr marL="0" marR="0" algn="ctr">
                        <a:lnSpc>
                          <a:spcPct val="106000"/>
                        </a:lnSpc>
                        <a:spcBef>
                          <a:spcPts val="0"/>
                        </a:spcBef>
                        <a:spcAft>
                          <a:spcPts val="0"/>
                        </a:spcAft>
                      </a:pPr>
                      <a:r>
                        <a:rPr lang="en-IN" sz="2800" kern="1200">
                          <a:solidFill>
                            <a:srgbClr val="000000"/>
                          </a:solidFill>
                          <a:effectLst/>
                          <a:latin typeface="Times New Roman"/>
                          <a:ea typeface="Calibri"/>
                          <a:cs typeface="Times New Roman"/>
                        </a:rPr>
                        <a:t>b[1]</a:t>
                      </a:r>
                      <a:endParaRPr lang="en-US" sz="1100">
                        <a:effectLst/>
                        <a:latin typeface="Calibri"/>
                        <a:ea typeface="Calibri"/>
                        <a:cs typeface="Times New Roman"/>
                      </a:endParaRPr>
                    </a:p>
                  </a:txBody>
                  <a:tcPr marL="68580" marR="68580" marT="9525" marB="0" anchor="ctr"/>
                </a:tc>
                <a:tc>
                  <a:txBody>
                    <a:bodyPr/>
                    <a:lstStyle/>
                    <a:p>
                      <a:pPr>
                        <a:lnSpc>
                          <a:spcPct val="115000"/>
                        </a:lnSpc>
                      </a:pPr>
                      <a:r>
                        <a:rPr lang="en-US" sz="1800" dirty="0">
                          <a:effectLst/>
                          <a:latin typeface="Calibri"/>
                        </a:rPr>
                        <a:t>0</a:t>
                      </a:r>
                    </a:p>
                  </a:txBody>
                  <a:tcPr marL="68580" marR="68580" marT="9525" marB="0" anchor="ctr"/>
                </a:tc>
                <a:tc>
                  <a:txBody>
                    <a:bodyPr/>
                    <a:lstStyle/>
                    <a:p>
                      <a:pPr>
                        <a:lnSpc>
                          <a:spcPct val="115000"/>
                        </a:lnSpc>
                      </a:pPr>
                      <a:r>
                        <a:rPr lang="en-US" sz="1800" dirty="0">
                          <a:effectLst/>
                          <a:latin typeface="Calibri"/>
                        </a:rPr>
                        <a:t>0</a:t>
                      </a:r>
                    </a:p>
                  </a:txBody>
                  <a:tcPr marL="68580" marR="68580" marT="9525" marB="0" anchor="ctr"/>
                </a:tc>
                <a:tc>
                  <a:txBody>
                    <a:bodyPr/>
                    <a:lstStyle/>
                    <a:p>
                      <a:pPr>
                        <a:lnSpc>
                          <a:spcPct val="115000"/>
                        </a:lnSpc>
                      </a:pPr>
                      <a:r>
                        <a:rPr lang="en-US" sz="1800" dirty="0">
                          <a:effectLst/>
                          <a:latin typeface="Calibri"/>
                        </a:rPr>
                        <a:t>15</a:t>
                      </a:r>
                    </a:p>
                  </a:txBody>
                  <a:tcPr marL="68580" marR="68580" marT="9525" marB="0" anchor="ctr"/>
                </a:tc>
                <a:extLst>
                  <a:ext uri="{0D108BD9-81ED-4DB2-BD59-A6C34878D82A}">
                    <a16:rowId xmlns:a16="http://schemas.microsoft.com/office/drawing/2014/main" val="10002"/>
                  </a:ext>
                </a:extLst>
              </a:tr>
              <a:tr h="520902">
                <a:tc>
                  <a:txBody>
                    <a:bodyPr/>
                    <a:lstStyle/>
                    <a:p>
                      <a:pPr marL="0" marR="0" algn="ctr">
                        <a:lnSpc>
                          <a:spcPct val="106000"/>
                        </a:lnSpc>
                        <a:spcBef>
                          <a:spcPts val="0"/>
                        </a:spcBef>
                        <a:spcAft>
                          <a:spcPts val="0"/>
                        </a:spcAft>
                      </a:pPr>
                      <a:r>
                        <a:rPr lang="en-IN" sz="2800" kern="1200" dirty="0">
                          <a:solidFill>
                            <a:srgbClr val="000000"/>
                          </a:solidFill>
                          <a:effectLst/>
                          <a:latin typeface="Times New Roman"/>
                          <a:ea typeface="Calibri"/>
                          <a:cs typeface="Times New Roman"/>
                        </a:rPr>
                        <a:t>b[2]</a:t>
                      </a:r>
                      <a:endParaRPr lang="en-US" sz="1100" dirty="0">
                        <a:effectLst/>
                        <a:latin typeface="Calibri"/>
                        <a:ea typeface="Calibri"/>
                        <a:cs typeface="Times New Roman"/>
                      </a:endParaRPr>
                    </a:p>
                  </a:txBody>
                  <a:tcPr marL="68580" marR="68580" marT="9525" marB="0" anchor="ctr"/>
                </a:tc>
                <a:tc>
                  <a:txBody>
                    <a:bodyPr/>
                    <a:lstStyle/>
                    <a:p>
                      <a:pPr>
                        <a:lnSpc>
                          <a:spcPct val="115000"/>
                        </a:lnSpc>
                      </a:pPr>
                      <a:r>
                        <a:rPr lang="en-US" sz="1800" dirty="0">
                          <a:effectLst/>
                          <a:latin typeface="Calibri"/>
                        </a:rPr>
                        <a:t>0</a:t>
                      </a:r>
                    </a:p>
                  </a:txBody>
                  <a:tcPr marL="68580" marR="68580" marT="9525" marB="0" anchor="ctr"/>
                </a:tc>
                <a:tc>
                  <a:txBody>
                    <a:bodyPr/>
                    <a:lstStyle/>
                    <a:p>
                      <a:pPr>
                        <a:lnSpc>
                          <a:spcPct val="115000"/>
                        </a:lnSpc>
                      </a:pPr>
                      <a:r>
                        <a:rPr lang="en-US" sz="1800" dirty="0">
                          <a:effectLst/>
                          <a:latin typeface="Calibri"/>
                        </a:rPr>
                        <a:t>4</a:t>
                      </a:r>
                    </a:p>
                  </a:txBody>
                  <a:tcPr marL="68580" marR="68580" marT="9525" marB="0" anchor="ctr"/>
                </a:tc>
                <a:tc>
                  <a:txBody>
                    <a:bodyPr/>
                    <a:lstStyle/>
                    <a:p>
                      <a:pPr>
                        <a:lnSpc>
                          <a:spcPct val="115000"/>
                        </a:lnSpc>
                      </a:pPr>
                      <a:r>
                        <a:rPr lang="en-US" sz="1800" dirty="0">
                          <a:effectLst/>
                          <a:latin typeface="Calibri"/>
                        </a:rPr>
                        <a:t>91</a:t>
                      </a:r>
                    </a:p>
                  </a:txBody>
                  <a:tcPr marL="68580" marR="68580" marT="9525" marB="0" anchor="ctr"/>
                </a:tc>
                <a:extLst>
                  <a:ext uri="{0D108BD9-81ED-4DB2-BD59-A6C34878D82A}">
                    <a16:rowId xmlns:a16="http://schemas.microsoft.com/office/drawing/2014/main" val="10003"/>
                  </a:ext>
                </a:extLst>
              </a:tr>
              <a:tr h="520902">
                <a:tc>
                  <a:txBody>
                    <a:bodyPr/>
                    <a:lstStyle/>
                    <a:p>
                      <a:pPr marL="0" marR="0" algn="ctr">
                        <a:lnSpc>
                          <a:spcPct val="106000"/>
                        </a:lnSpc>
                        <a:spcBef>
                          <a:spcPts val="0"/>
                        </a:spcBef>
                        <a:spcAft>
                          <a:spcPts val="0"/>
                        </a:spcAft>
                      </a:pPr>
                      <a:r>
                        <a:rPr lang="en-IN" sz="2800" kern="1200">
                          <a:solidFill>
                            <a:srgbClr val="000000"/>
                          </a:solidFill>
                          <a:effectLst/>
                          <a:latin typeface="Times New Roman"/>
                          <a:ea typeface="Calibri"/>
                          <a:cs typeface="Times New Roman"/>
                        </a:rPr>
                        <a:t>b[3]</a:t>
                      </a:r>
                      <a:endParaRPr lang="en-US" sz="1100">
                        <a:effectLst/>
                        <a:latin typeface="Calibri"/>
                        <a:ea typeface="Calibri"/>
                        <a:cs typeface="Times New Roman"/>
                      </a:endParaRPr>
                    </a:p>
                  </a:txBody>
                  <a:tcPr marL="68580" marR="68580" marT="9525" marB="0" anchor="ctr"/>
                </a:tc>
                <a:tc>
                  <a:txBody>
                    <a:bodyPr/>
                    <a:lstStyle/>
                    <a:p>
                      <a:pPr>
                        <a:lnSpc>
                          <a:spcPct val="115000"/>
                        </a:lnSpc>
                      </a:pPr>
                      <a:r>
                        <a:rPr lang="en-US" sz="1600" dirty="0">
                          <a:effectLst/>
                          <a:latin typeface="Calibri"/>
                        </a:rPr>
                        <a:t>1</a:t>
                      </a:r>
                    </a:p>
                  </a:txBody>
                  <a:tcPr marL="68580" marR="68580" marT="9525" marB="0" anchor="ctr"/>
                </a:tc>
                <a:tc>
                  <a:txBody>
                    <a:bodyPr/>
                    <a:lstStyle/>
                    <a:p>
                      <a:pPr>
                        <a:lnSpc>
                          <a:spcPct val="115000"/>
                        </a:lnSpc>
                      </a:pPr>
                      <a:r>
                        <a:rPr lang="en-US" sz="1600" dirty="0">
                          <a:effectLst/>
                          <a:latin typeface="Calibri"/>
                        </a:rPr>
                        <a:t>1</a:t>
                      </a:r>
                    </a:p>
                  </a:txBody>
                  <a:tcPr marL="68580" marR="68580" marT="9525" marB="0" anchor="ctr"/>
                </a:tc>
                <a:tc>
                  <a:txBody>
                    <a:bodyPr/>
                    <a:lstStyle/>
                    <a:p>
                      <a:pPr>
                        <a:lnSpc>
                          <a:spcPct val="115000"/>
                        </a:lnSpc>
                      </a:pPr>
                      <a:r>
                        <a:rPr lang="en-US" sz="1600" dirty="0">
                          <a:effectLst/>
                          <a:latin typeface="Calibri"/>
                        </a:rPr>
                        <a:t>11</a:t>
                      </a:r>
                    </a:p>
                  </a:txBody>
                  <a:tcPr marL="68580" marR="68580" marT="9525" marB="0" anchor="ctr"/>
                </a:tc>
                <a:extLst>
                  <a:ext uri="{0D108BD9-81ED-4DB2-BD59-A6C34878D82A}">
                    <a16:rowId xmlns:a16="http://schemas.microsoft.com/office/drawing/2014/main" val="10004"/>
                  </a:ext>
                </a:extLst>
              </a:tr>
              <a:tr h="520902">
                <a:tc>
                  <a:txBody>
                    <a:bodyPr/>
                    <a:lstStyle/>
                    <a:p>
                      <a:pPr marL="0" marR="0" algn="ctr">
                        <a:lnSpc>
                          <a:spcPct val="106000"/>
                        </a:lnSpc>
                        <a:spcBef>
                          <a:spcPts val="0"/>
                        </a:spcBef>
                        <a:spcAft>
                          <a:spcPts val="0"/>
                        </a:spcAft>
                      </a:pPr>
                      <a:r>
                        <a:rPr lang="en-IN" sz="2800" kern="1200">
                          <a:solidFill>
                            <a:srgbClr val="000000"/>
                          </a:solidFill>
                          <a:effectLst/>
                          <a:latin typeface="Times New Roman"/>
                          <a:ea typeface="Calibri"/>
                          <a:cs typeface="Times New Roman"/>
                        </a:rPr>
                        <a:t>b[4]</a:t>
                      </a:r>
                      <a:endParaRPr lang="en-US" sz="1100">
                        <a:effectLst/>
                        <a:latin typeface="Calibri"/>
                        <a:ea typeface="Calibri"/>
                        <a:cs typeface="Times New Roman"/>
                      </a:endParaRPr>
                    </a:p>
                  </a:txBody>
                  <a:tcPr marL="68580" marR="68580" marT="9525" marB="0" anchor="ctr"/>
                </a:tc>
                <a:tc>
                  <a:txBody>
                    <a:bodyPr/>
                    <a:lstStyle/>
                    <a:p>
                      <a:pPr>
                        <a:lnSpc>
                          <a:spcPct val="115000"/>
                        </a:lnSpc>
                      </a:pPr>
                      <a:r>
                        <a:rPr lang="en-US" sz="1800" dirty="0">
                          <a:effectLst/>
                          <a:latin typeface="Calibri"/>
                        </a:rPr>
                        <a:t>2</a:t>
                      </a:r>
                    </a:p>
                  </a:txBody>
                  <a:tcPr marL="68580" marR="68580" marT="9525" marB="0" anchor="ctr"/>
                </a:tc>
                <a:tc>
                  <a:txBody>
                    <a:bodyPr/>
                    <a:lstStyle/>
                    <a:p>
                      <a:pPr>
                        <a:lnSpc>
                          <a:spcPct val="115000"/>
                        </a:lnSpc>
                      </a:pPr>
                      <a:r>
                        <a:rPr lang="en-US" sz="1800" dirty="0">
                          <a:effectLst/>
                          <a:latin typeface="Calibri"/>
                        </a:rPr>
                        <a:t>1</a:t>
                      </a:r>
                    </a:p>
                  </a:txBody>
                  <a:tcPr marL="68580" marR="68580" marT="9525" marB="0" anchor="ctr"/>
                </a:tc>
                <a:tc>
                  <a:txBody>
                    <a:bodyPr/>
                    <a:lstStyle/>
                    <a:p>
                      <a:pPr>
                        <a:lnSpc>
                          <a:spcPct val="115000"/>
                        </a:lnSpc>
                      </a:pPr>
                      <a:r>
                        <a:rPr lang="en-US" sz="1800" dirty="0">
                          <a:effectLst/>
                          <a:latin typeface="Calibri"/>
                        </a:rPr>
                        <a:t>3</a:t>
                      </a:r>
                    </a:p>
                  </a:txBody>
                  <a:tcPr marL="68580" marR="68580" marT="9525" marB="0" anchor="ctr"/>
                </a:tc>
                <a:extLst>
                  <a:ext uri="{0D108BD9-81ED-4DB2-BD59-A6C34878D82A}">
                    <a16:rowId xmlns:a16="http://schemas.microsoft.com/office/drawing/2014/main" val="10005"/>
                  </a:ext>
                </a:extLst>
              </a:tr>
              <a:tr h="520902">
                <a:tc>
                  <a:txBody>
                    <a:bodyPr/>
                    <a:lstStyle/>
                    <a:p>
                      <a:pPr marL="0" marR="0" algn="ctr">
                        <a:lnSpc>
                          <a:spcPct val="106000"/>
                        </a:lnSpc>
                        <a:spcBef>
                          <a:spcPts val="0"/>
                        </a:spcBef>
                        <a:spcAft>
                          <a:spcPts val="0"/>
                        </a:spcAft>
                      </a:pPr>
                      <a:r>
                        <a:rPr lang="en-IN" sz="2800" kern="1200">
                          <a:solidFill>
                            <a:srgbClr val="000000"/>
                          </a:solidFill>
                          <a:effectLst/>
                          <a:latin typeface="Times New Roman"/>
                          <a:ea typeface="Calibri"/>
                          <a:cs typeface="Times New Roman"/>
                        </a:rPr>
                        <a:t>b[5]</a:t>
                      </a:r>
                      <a:endParaRPr lang="en-US" sz="1100">
                        <a:effectLst/>
                        <a:latin typeface="Calibri"/>
                        <a:ea typeface="Calibri"/>
                        <a:cs typeface="Times New Roman"/>
                      </a:endParaRPr>
                    </a:p>
                  </a:txBody>
                  <a:tcPr marL="68580" marR="68580" marT="9525" marB="0" anchor="ctr"/>
                </a:tc>
                <a:tc>
                  <a:txBody>
                    <a:bodyPr/>
                    <a:lstStyle/>
                    <a:p>
                      <a:pPr>
                        <a:lnSpc>
                          <a:spcPct val="115000"/>
                        </a:lnSpc>
                      </a:pPr>
                      <a:r>
                        <a:rPr lang="en-US" sz="1800" dirty="0">
                          <a:effectLst/>
                          <a:latin typeface="Calibri"/>
                        </a:rPr>
                        <a:t>2</a:t>
                      </a:r>
                    </a:p>
                  </a:txBody>
                  <a:tcPr marL="68580" marR="68580" marT="9525" marB="0" anchor="ctr"/>
                </a:tc>
                <a:tc>
                  <a:txBody>
                    <a:bodyPr/>
                    <a:lstStyle/>
                    <a:p>
                      <a:pPr>
                        <a:lnSpc>
                          <a:spcPct val="115000"/>
                        </a:lnSpc>
                      </a:pPr>
                      <a:r>
                        <a:rPr lang="en-US" sz="1800" dirty="0">
                          <a:effectLst/>
                          <a:latin typeface="Calibri"/>
                        </a:rPr>
                        <a:t>5</a:t>
                      </a:r>
                    </a:p>
                  </a:txBody>
                  <a:tcPr marL="68580" marR="68580" marT="9525" marB="0" anchor="ctr"/>
                </a:tc>
                <a:tc>
                  <a:txBody>
                    <a:bodyPr/>
                    <a:lstStyle/>
                    <a:p>
                      <a:pPr>
                        <a:lnSpc>
                          <a:spcPct val="115000"/>
                        </a:lnSpc>
                      </a:pPr>
                      <a:r>
                        <a:rPr lang="en-US" sz="1800" dirty="0">
                          <a:effectLst/>
                          <a:latin typeface="Calibri"/>
                        </a:rPr>
                        <a:t>28</a:t>
                      </a:r>
                    </a:p>
                  </a:txBody>
                  <a:tcPr marL="68580" marR="68580" marT="9525" marB="0" anchor="ctr"/>
                </a:tc>
                <a:extLst>
                  <a:ext uri="{0D108BD9-81ED-4DB2-BD59-A6C34878D82A}">
                    <a16:rowId xmlns:a16="http://schemas.microsoft.com/office/drawing/2014/main" val="10006"/>
                  </a:ext>
                </a:extLst>
              </a:tr>
              <a:tr h="520902">
                <a:tc>
                  <a:txBody>
                    <a:bodyPr/>
                    <a:lstStyle/>
                    <a:p>
                      <a:pPr marL="0" marR="0" algn="ctr">
                        <a:lnSpc>
                          <a:spcPct val="106000"/>
                        </a:lnSpc>
                        <a:spcBef>
                          <a:spcPts val="0"/>
                        </a:spcBef>
                        <a:spcAft>
                          <a:spcPts val="0"/>
                        </a:spcAft>
                      </a:pPr>
                      <a:r>
                        <a:rPr lang="en-IN" sz="2800" kern="1200">
                          <a:solidFill>
                            <a:srgbClr val="000000"/>
                          </a:solidFill>
                          <a:effectLst/>
                          <a:latin typeface="Times New Roman"/>
                          <a:ea typeface="Calibri"/>
                          <a:cs typeface="Times New Roman"/>
                        </a:rPr>
                        <a:t>b[6]</a:t>
                      </a:r>
                      <a:endParaRPr lang="en-US" sz="1100">
                        <a:effectLst/>
                        <a:latin typeface="Calibri"/>
                        <a:ea typeface="Calibri"/>
                        <a:cs typeface="Times New Roman"/>
                      </a:endParaRPr>
                    </a:p>
                  </a:txBody>
                  <a:tcPr marL="68580" marR="68580" marT="9525" marB="0" anchor="ctr"/>
                </a:tc>
                <a:tc>
                  <a:txBody>
                    <a:bodyPr/>
                    <a:lstStyle/>
                    <a:p>
                      <a:pPr>
                        <a:lnSpc>
                          <a:spcPct val="115000"/>
                        </a:lnSpc>
                      </a:pPr>
                      <a:r>
                        <a:rPr lang="en-US" sz="1800" dirty="0">
                          <a:effectLst/>
                          <a:latin typeface="Calibri"/>
                        </a:rPr>
                        <a:t>3</a:t>
                      </a:r>
                    </a:p>
                  </a:txBody>
                  <a:tcPr marL="68580" marR="68580" marT="9525" marB="0" anchor="ctr"/>
                </a:tc>
                <a:tc>
                  <a:txBody>
                    <a:bodyPr/>
                    <a:lstStyle/>
                    <a:p>
                      <a:pPr>
                        <a:lnSpc>
                          <a:spcPct val="115000"/>
                        </a:lnSpc>
                      </a:pPr>
                      <a:r>
                        <a:rPr lang="en-US" sz="1800" dirty="0">
                          <a:effectLst/>
                          <a:latin typeface="Calibri"/>
                        </a:rPr>
                        <a:t>0</a:t>
                      </a:r>
                    </a:p>
                  </a:txBody>
                  <a:tcPr marL="68580" marR="68580" marT="9525" marB="0" anchor="ctr"/>
                </a:tc>
                <a:tc>
                  <a:txBody>
                    <a:bodyPr/>
                    <a:lstStyle/>
                    <a:p>
                      <a:pPr>
                        <a:lnSpc>
                          <a:spcPct val="115000"/>
                        </a:lnSpc>
                      </a:pPr>
                      <a:r>
                        <a:rPr lang="en-US" sz="1800" dirty="0">
                          <a:effectLst/>
                          <a:latin typeface="Calibri"/>
                        </a:rPr>
                        <a:t>22</a:t>
                      </a:r>
                    </a:p>
                  </a:txBody>
                  <a:tcPr marL="68580" marR="68580" marT="9525" marB="0" anchor="ctr"/>
                </a:tc>
                <a:extLst>
                  <a:ext uri="{0D108BD9-81ED-4DB2-BD59-A6C34878D82A}">
                    <a16:rowId xmlns:a16="http://schemas.microsoft.com/office/drawing/2014/main" val="10007"/>
                  </a:ext>
                </a:extLst>
              </a:tr>
              <a:tr h="520902">
                <a:tc>
                  <a:txBody>
                    <a:bodyPr/>
                    <a:lstStyle/>
                    <a:p>
                      <a:pPr marL="0" marR="0" algn="ctr">
                        <a:lnSpc>
                          <a:spcPct val="106000"/>
                        </a:lnSpc>
                        <a:spcBef>
                          <a:spcPts val="0"/>
                        </a:spcBef>
                        <a:spcAft>
                          <a:spcPts val="0"/>
                        </a:spcAft>
                      </a:pPr>
                      <a:r>
                        <a:rPr lang="en-IN" sz="2800" kern="1200" dirty="0">
                          <a:solidFill>
                            <a:srgbClr val="000000"/>
                          </a:solidFill>
                          <a:effectLst/>
                          <a:latin typeface="Times New Roman"/>
                          <a:ea typeface="Calibri"/>
                          <a:cs typeface="Times New Roman"/>
                        </a:rPr>
                        <a:t>b[7]</a:t>
                      </a:r>
                      <a:endParaRPr lang="en-US" sz="1100" dirty="0">
                        <a:effectLst/>
                        <a:latin typeface="Calibri"/>
                        <a:ea typeface="Calibri"/>
                        <a:cs typeface="Times New Roman"/>
                      </a:endParaRPr>
                    </a:p>
                  </a:txBody>
                  <a:tcPr marL="68580" marR="68580" marT="9525" marB="0" anchor="ctr"/>
                </a:tc>
                <a:tc>
                  <a:txBody>
                    <a:bodyPr/>
                    <a:lstStyle/>
                    <a:p>
                      <a:pPr>
                        <a:lnSpc>
                          <a:spcPct val="115000"/>
                        </a:lnSpc>
                      </a:pPr>
                      <a:r>
                        <a:rPr lang="en-US" sz="1800" dirty="0">
                          <a:effectLst/>
                          <a:latin typeface="Calibri"/>
                        </a:rPr>
                        <a:t>3</a:t>
                      </a:r>
                    </a:p>
                  </a:txBody>
                  <a:tcPr marL="68580" marR="68580" marT="9525" marB="0" anchor="ctr"/>
                </a:tc>
                <a:tc>
                  <a:txBody>
                    <a:bodyPr/>
                    <a:lstStyle/>
                    <a:p>
                      <a:pPr>
                        <a:lnSpc>
                          <a:spcPct val="115000"/>
                        </a:lnSpc>
                      </a:pPr>
                      <a:r>
                        <a:rPr lang="en-US" sz="1800" dirty="0">
                          <a:effectLst/>
                          <a:latin typeface="Calibri"/>
                        </a:rPr>
                        <a:t>2</a:t>
                      </a:r>
                    </a:p>
                  </a:txBody>
                  <a:tcPr marL="68580" marR="68580" marT="9525" marB="0" anchor="ctr"/>
                </a:tc>
                <a:tc>
                  <a:txBody>
                    <a:bodyPr/>
                    <a:lstStyle/>
                    <a:p>
                      <a:pPr>
                        <a:lnSpc>
                          <a:spcPct val="115000"/>
                        </a:lnSpc>
                      </a:pPr>
                      <a:r>
                        <a:rPr lang="en-US" sz="1800" dirty="0">
                          <a:effectLst/>
                          <a:latin typeface="Calibri"/>
                        </a:rPr>
                        <a:t>-6</a:t>
                      </a:r>
                    </a:p>
                  </a:txBody>
                  <a:tcPr marL="68580" marR="68580" marT="9525" marB="0" anchor="ctr"/>
                </a:tc>
                <a:extLst>
                  <a:ext uri="{0D108BD9-81ED-4DB2-BD59-A6C34878D82A}">
                    <a16:rowId xmlns:a16="http://schemas.microsoft.com/office/drawing/2014/main" val="10008"/>
                  </a:ext>
                </a:extLst>
              </a:tr>
              <a:tr h="520902">
                <a:tc>
                  <a:txBody>
                    <a:bodyPr/>
                    <a:lstStyle/>
                    <a:p>
                      <a:pPr marL="0" marR="0" algn="ctr">
                        <a:lnSpc>
                          <a:spcPct val="106000"/>
                        </a:lnSpc>
                        <a:spcBef>
                          <a:spcPts val="0"/>
                        </a:spcBef>
                        <a:spcAft>
                          <a:spcPts val="0"/>
                        </a:spcAft>
                      </a:pPr>
                      <a:r>
                        <a:rPr lang="en-IN" sz="2800" kern="1200" dirty="0">
                          <a:solidFill>
                            <a:srgbClr val="000000"/>
                          </a:solidFill>
                          <a:effectLst/>
                          <a:latin typeface="Times New Roman"/>
                          <a:ea typeface="Calibri"/>
                          <a:cs typeface="Times New Roman"/>
                        </a:rPr>
                        <a:t>b[8]</a:t>
                      </a:r>
                      <a:endParaRPr lang="en-US" sz="1100" dirty="0">
                        <a:effectLst/>
                        <a:latin typeface="Calibri"/>
                        <a:ea typeface="Calibri"/>
                        <a:cs typeface="Times New Roman"/>
                      </a:endParaRPr>
                    </a:p>
                  </a:txBody>
                  <a:tcPr marL="68580" marR="68580" marT="9525" marB="0" anchor="ctr"/>
                </a:tc>
                <a:tc>
                  <a:txBody>
                    <a:bodyPr/>
                    <a:lstStyle/>
                    <a:p>
                      <a:pPr>
                        <a:lnSpc>
                          <a:spcPct val="115000"/>
                        </a:lnSpc>
                      </a:pPr>
                      <a:r>
                        <a:rPr lang="en-US" sz="1800" dirty="0">
                          <a:effectLst/>
                          <a:latin typeface="Calibri"/>
                        </a:rPr>
                        <a:t>5</a:t>
                      </a:r>
                    </a:p>
                  </a:txBody>
                  <a:tcPr marL="68580" marR="68580" marT="9525" marB="0" anchor="ctr"/>
                </a:tc>
                <a:tc>
                  <a:txBody>
                    <a:bodyPr/>
                    <a:lstStyle/>
                    <a:p>
                      <a:pPr>
                        <a:lnSpc>
                          <a:spcPct val="115000"/>
                        </a:lnSpc>
                      </a:pPr>
                      <a:r>
                        <a:rPr lang="en-US" sz="1800" dirty="0">
                          <a:effectLst/>
                          <a:latin typeface="Calibri"/>
                        </a:rPr>
                        <a:t>0</a:t>
                      </a:r>
                    </a:p>
                  </a:txBody>
                  <a:tcPr marL="68580" marR="68580" marT="9525" marB="0" anchor="ctr"/>
                </a:tc>
                <a:tc>
                  <a:txBody>
                    <a:bodyPr/>
                    <a:lstStyle/>
                    <a:p>
                      <a:pPr>
                        <a:lnSpc>
                          <a:spcPct val="115000"/>
                        </a:lnSpc>
                      </a:pPr>
                      <a:r>
                        <a:rPr lang="en-US" sz="1800" dirty="0">
                          <a:effectLst/>
                          <a:latin typeface="Calibri"/>
                        </a:rPr>
                        <a:t>-15</a:t>
                      </a:r>
                    </a:p>
                  </a:txBody>
                  <a:tcPr marL="68580" marR="68580" marT="9525" marB="0" anchor="ctr"/>
                </a:tc>
                <a:extLst>
                  <a:ext uri="{0D108BD9-81ED-4DB2-BD59-A6C34878D82A}">
                    <a16:rowId xmlns:a16="http://schemas.microsoft.com/office/drawing/2014/main" val="10009"/>
                  </a:ext>
                </a:extLst>
              </a:tr>
            </a:tbl>
          </a:graphicData>
        </a:graphic>
      </p:graphicFrame>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154</a:t>
            </a:fld>
            <a:endParaRPr lang="en-IN"/>
          </a:p>
        </p:txBody>
      </p:sp>
    </p:spTree>
    <p:extLst>
      <p:ext uri="{BB962C8B-B14F-4D97-AF65-F5344CB8AC3E}">
        <p14:creationId xmlns:p14="http://schemas.microsoft.com/office/powerpoint/2010/main" val="4010103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r>
              <a:rPr lang="en-US" dirty="0"/>
              <a:t>As we store any data/information in our brain(m/m), the computer stores data in m/m.</a:t>
            </a:r>
          </a:p>
          <a:p>
            <a:r>
              <a:rPr lang="en-US" dirty="0"/>
              <a:t>Computer m/m is divided into no. of cells called m/m locations.</a:t>
            </a:r>
          </a:p>
          <a:p>
            <a:r>
              <a:rPr lang="en-US" dirty="0"/>
              <a:t>Each location is associated with address.</a:t>
            </a:r>
          </a:p>
          <a:p>
            <a:r>
              <a:rPr lang="en-US" dirty="0"/>
              <a:t>Addresses of m/m locations ranges from 0 to 65535.</a:t>
            </a:r>
          </a:p>
          <a:p>
            <a:r>
              <a:rPr lang="en-US" dirty="0"/>
              <a:t>We can’t change these addresses assigned by the computer and hence these are constants but we can only use them to store data.</a:t>
            </a:r>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16</a:t>
            </a:fld>
            <a:endParaRPr lang="en-IN"/>
          </a:p>
        </p:txBody>
      </p:sp>
    </p:spTree>
    <p:extLst>
      <p:ext uri="{BB962C8B-B14F-4D97-AF65-F5344CB8AC3E}">
        <p14:creationId xmlns:p14="http://schemas.microsoft.com/office/powerpoint/2010/main" val="1014578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17</a:t>
            </a:fld>
            <a:endParaRPr lang="en-IN"/>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75262641"/>
              </p:ext>
            </p:extLst>
          </p:nvPr>
        </p:nvGraphicFramePr>
        <p:xfrm>
          <a:off x="2016368" y="1684948"/>
          <a:ext cx="1606064" cy="2595880"/>
        </p:xfrm>
        <a:graphic>
          <a:graphicData uri="http://schemas.openxmlformats.org/drawingml/2006/table">
            <a:tbl>
              <a:tblPr firstRow="1" bandRow="1">
                <a:tableStyleId>{2D5ABB26-0587-4C30-8999-92F81FD0307C}</a:tableStyleId>
              </a:tblPr>
              <a:tblGrid>
                <a:gridCol w="803032">
                  <a:extLst>
                    <a:ext uri="{9D8B030D-6E8A-4147-A177-3AD203B41FA5}">
                      <a16:colId xmlns:a16="http://schemas.microsoft.com/office/drawing/2014/main" val="20000"/>
                    </a:ext>
                  </a:extLst>
                </a:gridCol>
                <a:gridCol w="803032">
                  <a:extLst>
                    <a:ext uri="{9D8B030D-6E8A-4147-A177-3AD203B41FA5}">
                      <a16:colId xmlns:a16="http://schemas.microsoft.com/office/drawing/2014/main" val="20001"/>
                    </a:ext>
                  </a:extLst>
                </a:gridCol>
              </a:tblGrid>
              <a:tr h="370840">
                <a:tc>
                  <a:txBody>
                    <a:bodyPr/>
                    <a:lstStyle/>
                    <a:p>
                      <a:r>
                        <a:rPr lang="en-US" dirty="0"/>
                        <a:t>0</a:t>
                      </a:r>
                    </a:p>
                  </a:txBody>
                  <a:tcPr/>
                </a:tc>
                <a:tc>
                  <a:txBody>
                    <a:bodyPr/>
                    <a:lstStyle/>
                    <a:p>
                      <a:r>
                        <a:rPr lang="en-US" dirty="0"/>
                        <a:t>10</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20</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30</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40</a:t>
                      </a:r>
                    </a:p>
                  </a:txBody>
                  <a:tcPr/>
                </a:tc>
                <a:extLst>
                  <a:ext uri="{0D108BD9-81ED-4DB2-BD59-A6C34878D82A}">
                    <a16:rowId xmlns:a16="http://schemas.microsoft.com/office/drawing/2014/main" val="10003"/>
                  </a:ext>
                </a:extLst>
              </a:tr>
              <a:tr h="370840">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004"/>
                  </a:ext>
                </a:extLst>
              </a:tr>
              <a:tr h="370840">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005"/>
                  </a:ext>
                </a:extLst>
              </a:tr>
              <a:tr h="370840">
                <a:tc>
                  <a:txBody>
                    <a:bodyPr/>
                    <a:lstStyle/>
                    <a:p>
                      <a:r>
                        <a:rPr lang="en-US" dirty="0"/>
                        <a:t>65535</a:t>
                      </a:r>
                    </a:p>
                  </a:txBody>
                  <a:tcPr/>
                </a:tc>
                <a:tc>
                  <a:txBody>
                    <a:bodyPr/>
                    <a:lstStyle/>
                    <a:p>
                      <a:r>
                        <a:rPr lang="en-US" dirty="0"/>
                        <a:t>…</a:t>
                      </a:r>
                    </a:p>
                  </a:txBody>
                  <a:tcPr/>
                </a:tc>
                <a:extLst>
                  <a:ext uri="{0D108BD9-81ED-4DB2-BD59-A6C34878D82A}">
                    <a16:rowId xmlns:a16="http://schemas.microsoft.com/office/drawing/2014/main" val="10006"/>
                  </a:ext>
                </a:extLst>
              </a:tr>
            </a:tbl>
          </a:graphicData>
        </a:graphic>
      </p:graphicFrame>
      <p:sp>
        <p:nvSpPr>
          <p:cNvPr id="11" name="Rectangle 10"/>
          <p:cNvSpPr/>
          <p:nvPr/>
        </p:nvSpPr>
        <p:spPr>
          <a:xfrm>
            <a:off x="2989385" y="4630615"/>
            <a:ext cx="797169" cy="27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14" name="Rectangle 13"/>
          <p:cNvSpPr/>
          <p:nvPr/>
        </p:nvSpPr>
        <p:spPr>
          <a:xfrm>
            <a:off x="1617785" y="4466492"/>
            <a:ext cx="1101969" cy="439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5" name="Right Brace 14"/>
          <p:cNvSpPr/>
          <p:nvPr/>
        </p:nvSpPr>
        <p:spPr>
          <a:xfrm>
            <a:off x="3903785" y="1758462"/>
            <a:ext cx="234461" cy="23094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15"/>
          <p:cNvSpPr/>
          <p:nvPr/>
        </p:nvSpPr>
        <p:spPr>
          <a:xfrm>
            <a:off x="4419600" y="2913185"/>
            <a:ext cx="1512277" cy="486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 locations</a:t>
            </a:r>
          </a:p>
        </p:txBody>
      </p:sp>
    </p:spTree>
    <p:extLst>
      <p:ext uri="{BB962C8B-B14F-4D97-AF65-F5344CB8AC3E}">
        <p14:creationId xmlns:p14="http://schemas.microsoft.com/office/powerpoint/2010/main" val="1470449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r>
              <a:rPr lang="en-US" dirty="0"/>
              <a:t>Pointers can be explained using 3 fields:</a:t>
            </a:r>
          </a:p>
          <a:p>
            <a:r>
              <a:rPr lang="en-US" dirty="0"/>
              <a:t>1)pointer constant-</a:t>
            </a:r>
            <a:r>
              <a:rPr lang="en-US" dirty="0">
                <a:sym typeface="Wingdings" pitchFamily="2" charset="2"/>
              </a:rPr>
              <a:t>address which is fixed.</a:t>
            </a:r>
          </a:p>
          <a:p>
            <a:r>
              <a:rPr lang="en-US" dirty="0">
                <a:sym typeface="Wingdings" pitchFamily="2" charset="2"/>
              </a:rPr>
              <a:t>2)pointer value address assigned to variable.</a:t>
            </a:r>
          </a:p>
          <a:p>
            <a:r>
              <a:rPr lang="en-US" dirty="0">
                <a:sym typeface="Wingdings" pitchFamily="2" charset="2"/>
              </a:rPr>
              <a:t>3)pointer </a:t>
            </a:r>
            <a:r>
              <a:rPr lang="en-US" err="1">
                <a:sym typeface="Wingdings" pitchFamily="2" charset="2"/>
              </a:rPr>
              <a:t>variable</a:t>
            </a:r>
            <a:r>
              <a:rPr lang="en-US">
                <a:sym typeface="Wingdings" pitchFamily="2" charset="2"/>
              </a:rPr>
              <a:t> variable </a:t>
            </a:r>
            <a:r>
              <a:rPr lang="en-US" dirty="0">
                <a:sym typeface="Wingdings" pitchFamily="2" charset="2"/>
              </a:rPr>
              <a:t>that stores address of another variable.</a:t>
            </a:r>
            <a:endParaRPr lang="en-US" dirty="0"/>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18</a:t>
            </a:fld>
            <a:endParaRPr lang="en-IN"/>
          </a:p>
        </p:txBody>
      </p:sp>
    </p:spTree>
    <p:extLst>
      <p:ext uri="{BB962C8B-B14F-4D97-AF65-F5344CB8AC3E}">
        <p14:creationId xmlns:p14="http://schemas.microsoft.com/office/powerpoint/2010/main" val="3382953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Programming examples on pointers</a:t>
            </a:r>
          </a:p>
        </p:txBody>
      </p:sp>
      <p:sp>
        <p:nvSpPr>
          <p:cNvPr id="3" name="Content Placeholder 2"/>
          <p:cNvSpPr>
            <a:spLocks noGrp="1"/>
          </p:cNvSpPr>
          <p:nvPr>
            <p:ph idx="1"/>
          </p:nvPr>
        </p:nvSpPr>
        <p:spPr/>
        <p:txBody>
          <a:bodyPr>
            <a:normAutofit lnSpcReduction="10000"/>
          </a:bodyPr>
          <a:lstStyle/>
          <a:p>
            <a:r>
              <a:rPr lang="en-US" sz="2400" dirty="0"/>
              <a:t>#include&lt;</a:t>
            </a:r>
            <a:r>
              <a:rPr lang="en-US" sz="2400" dirty="0" err="1"/>
              <a:t>stdio.h</a:t>
            </a:r>
            <a:r>
              <a:rPr lang="en-US" sz="2400" dirty="0"/>
              <a:t>&gt;</a:t>
            </a:r>
          </a:p>
          <a:p>
            <a:r>
              <a:rPr lang="en-US" sz="2400" dirty="0"/>
              <a:t>main()</a:t>
            </a:r>
          </a:p>
          <a:p>
            <a:r>
              <a:rPr lang="en-US" sz="2400" dirty="0"/>
              <a:t>{</a:t>
            </a:r>
          </a:p>
          <a:p>
            <a:r>
              <a:rPr lang="en-US" sz="2400" dirty="0" err="1"/>
              <a:t>int</a:t>
            </a:r>
            <a:r>
              <a:rPr lang="en-US" sz="2400" dirty="0"/>
              <a:t> </a:t>
            </a:r>
            <a:r>
              <a:rPr lang="en-US" sz="2400" dirty="0" err="1"/>
              <a:t>var</a:t>
            </a:r>
            <a:r>
              <a:rPr lang="en-US" sz="2400" dirty="0"/>
              <a:t>=10;</a:t>
            </a:r>
          </a:p>
          <a:p>
            <a:r>
              <a:rPr lang="en-US" sz="2400" dirty="0" err="1"/>
              <a:t>int</a:t>
            </a:r>
            <a:r>
              <a:rPr lang="en-US" sz="2400" dirty="0"/>
              <a:t> *p=&amp;</a:t>
            </a:r>
            <a:r>
              <a:rPr lang="en-US" sz="2400" dirty="0" err="1"/>
              <a:t>var</a:t>
            </a:r>
            <a:r>
              <a:rPr lang="en-US" sz="2400" dirty="0"/>
              <a:t>;</a:t>
            </a:r>
          </a:p>
          <a:p>
            <a:r>
              <a:rPr lang="en-US" sz="2400" dirty="0"/>
              <a:t>Printf(“The value of </a:t>
            </a:r>
            <a:r>
              <a:rPr lang="en-US" sz="2400" dirty="0" err="1"/>
              <a:t>var</a:t>
            </a:r>
            <a:r>
              <a:rPr lang="en-US" sz="2400" dirty="0"/>
              <a:t>=%d\n”,</a:t>
            </a:r>
            <a:r>
              <a:rPr lang="en-US" sz="2400" dirty="0" err="1"/>
              <a:t>var</a:t>
            </a:r>
            <a:r>
              <a:rPr lang="en-US" sz="2400" dirty="0"/>
              <a:t>);</a:t>
            </a:r>
          </a:p>
          <a:p>
            <a:r>
              <a:rPr lang="en-US" sz="2400" dirty="0"/>
              <a:t>Printf(“The address of </a:t>
            </a:r>
            <a:r>
              <a:rPr lang="en-US" sz="2400" dirty="0" err="1"/>
              <a:t>var</a:t>
            </a:r>
            <a:r>
              <a:rPr lang="en-US" sz="2400" dirty="0"/>
              <a:t>=%p\n”,&amp;</a:t>
            </a:r>
            <a:r>
              <a:rPr lang="en-US" sz="2400" dirty="0" err="1"/>
              <a:t>var</a:t>
            </a:r>
            <a:r>
              <a:rPr lang="en-US" sz="2400" dirty="0"/>
              <a:t>);</a:t>
            </a:r>
          </a:p>
          <a:p>
            <a:r>
              <a:rPr lang="en-US" sz="2400" dirty="0"/>
              <a:t>Printf(“The value of p=%p\</a:t>
            </a:r>
            <a:r>
              <a:rPr lang="en-US" sz="2400" dirty="0" err="1"/>
              <a:t>n”,p</a:t>
            </a:r>
            <a:r>
              <a:rPr lang="en-US" sz="2400" dirty="0"/>
              <a:t>);</a:t>
            </a:r>
          </a:p>
          <a:p>
            <a:r>
              <a:rPr lang="en-US" sz="2400" dirty="0"/>
              <a:t>Printf(“The address of p=%p\</a:t>
            </a:r>
            <a:r>
              <a:rPr lang="en-US" sz="2400" dirty="0" err="1"/>
              <a:t>n”,&amp;p</a:t>
            </a:r>
            <a:r>
              <a:rPr lang="en-US" sz="2400" dirty="0"/>
              <a:t>);</a:t>
            </a:r>
          </a:p>
          <a:p>
            <a:r>
              <a:rPr lang="en-US" sz="2400" dirty="0"/>
              <a:t>}</a:t>
            </a:r>
          </a:p>
          <a:p>
            <a:endParaRPr lang="en-US" sz="2400" dirty="0"/>
          </a:p>
          <a:p>
            <a:endParaRPr lang="en-US" dirty="0"/>
          </a:p>
          <a:p>
            <a:endParaRPr lang="en-US" dirty="0"/>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19</a:t>
            </a:fld>
            <a:endParaRPr lang="en-IN"/>
          </a:p>
        </p:txBody>
      </p:sp>
    </p:spTree>
    <p:extLst>
      <p:ext uri="{BB962C8B-B14F-4D97-AF65-F5344CB8AC3E}">
        <p14:creationId xmlns:p14="http://schemas.microsoft.com/office/powerpoint/2010/main" val="3496117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3029"/>
          </a:xfrm>
        </p:spPr>
        <p:txBody>
          <a:bodyPr/>
          <a:lstStyle/>
          <a:p>
            <a:r>
              <a:rPr lang="en-US" dirty="0" err="1"/>
              <a:t>Contd</a:t>
            </a:r>
            <a:r>
              <a:rPr lang="en-US" dirty="0"/>
              <a:t>…</a:t>
            </a:r>
          </a:p>
        </p:txBody>
      </p:sp>
      <p:sp>
        <p:nvSpPr>
          <p:cNvPr id="3" name="Content Placeholder 2"/>
          <p:cNvSpPr>
            <a:spLocks noGrp="1"/>
          </p:cNvSpPr>
          <p:nvPr>
            <p:ph idx="1"/>
          </p:nvPr>
        </p:nvSpPr>
        <p:spPr>
          <a:xfrm>
            <a:off x="838200" y="1336431"/>
            <a:ext cx="10515600" cy="4840532"/>
          </a:xfrm>
        </p:spPr>
        <p:txBody>
          <a:bodyPr>
            <a:normAutofit lnSpcReduction="10000"/>
          </a:bodyPr>
          <a:lstStyle/>
          <a:p>
            <a:pPr marL="0" indent="0">
              <a:buNone/>
            </a:pPr>
            <a:r>
              <a:rPr lang="en-US" dirty="0"/>
              <a:t>A program consists of 2 things…..</a:t>
            </a:r>
          </a:p>
          <a:p>
            <a:pPr marL="0" indent="0">
              <a:buNone/>
            </a:pPr>
            <a:r>
              <a:rPr lang="en-US" dirty="0"/>
              <a:t>1)Algorithm</a:t>
            </a:r>
          </a:p>
          <a:p>
            <a:pPr marL="0" indent="0">
              <a:buNone/>
            </a:pPr>
            <a:r>
              <a:rPr lang="en-US" dirty="0"/>
              <a:t>2)Data structure</a:t>
            </a:r>
          </a:p>
          <a:p>
            <a:pPr marL="0" indent="0">
              <a:buNone/>
            </a:pPr>
            <a:r>
              <a:rPr lang="en-US" dirty="0" err="1"/>
              <a:t>i.e</a:t>
            </a:r>
            <a:r>
              <a:rPr lang="en-US" dirty="0"/>
              <a:t> program=algorithm + data structure.</a:t>
            </a:r>
          </a:p>
          <a:p>
            <a:r>
              <a:rPr lang="en-US" dirty="0"/>
              <a:t>What is data?</a:t>
            </a:r>
          </a:p>
          <a:p>
            <a:r>
              <a:rPr lang="en-US" dirty="0"/>
              <a:t>Collection of raw facts.(</a:t>
            </a:r>
            <a:r>
              <a:rPr lang="en-US" dirty="0" err="1"/>
              <a:t>eg</a:t>
            </a:r>
            <a:r>
              <a:rPr lang="en-US" dirty="0"/>
              <a:t>: characters, strings, integers, symbols etc.)</a:t>
            </a:r>
          </a:p>
          <a:p>
            <a:r>
              <a:rPr lang="en-US" dirty="0" err="1"/>
              <a:t>Eg</a:t>
            </a:r>
            <a:r>
              <a:rPr lang="en-US" dirty="0"/>
              <a:t>)name </a:t>
            </a:r>
            <a:r>
              <a:rPr lang="en-US" dirty="0" err="1"/>
              <a:t>shrinivasa</a:t>
            </a:r>
            <a:r>
              <a:rPr lang="en-US" dirty="0"/>
              <a:t> is my-------</a:t>
            </a:r>
            <a:r>
              <a:rPr lang="en-US" dirty="0">
                <a:sym typeface="Wingdings" pitchFamily="2" charset="2"/>
              </a:rPr>
              <a:t>data</a:t>
            </a:r>
          </a:p>
          <a:p>
            <a:r>
              <a:rPr lang="en-US" dirty="0">
                <a:sym typeface="Wingdings" pitchFamily="2" charset="2"/>
              </a:rPr>
              <a:t>     my name is </a:t>
            </a:r>
            <a:r>
              <a:rPr lang="en-US" dirty="0" err="1">
                <a:sym typeface="Wingdings" pitchFamily="2" charset="2"/>
              </a:rPr>
              <a:t>shrinivasa</a:t>
            </a:r>
            <a:r>
              <a:rPr lang="en-US" dirty="0">
                <a:sym typeface="Wingdings" pitchFamily="2" charset="2"/>
              </a:rPr>
              <a:t>-------meaningful data(Information).</a:t>
            </a:r>
          </a:p>
          <a:p>
            <a:r>
              <a:rPr lang="en-US" dirty="0">
                <a:sym typeface="Wingdings" pitchFamily="2" charset="2"/>
              </a:rPr>
              <a:t>Structure: Way of organizing information in the computer so that it is easier to use.</a:t>
            </a:r>
            <a:endParaRPr lang="en-US" dirty="0"/>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2</a:t>
            </a:fld>
            <a:endParaRPr lang="en-IN"/>
          </a:p>
        </p:txBody>
      </p:sp>
    </p:spTree>
    <p:extLst>
      <p:ext uri="{BB962C8B-B14F-4D97-AF65-F5344CB8AC3E}">
        <p14:creationId xmlns:p14="http://schemas.microsoft.com/office/powerpoint/2010/main" val="117747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The value of </a:t>
            </a:r>
            <a:r>
              <a:rPr lang="en-US" dirty="0" err="1"/>
              <a:t>var</a:t>
            </a:r>
            <a:r>
              <a:rPr lang="en-US" dirty="0"/>
              <a:t>=10</a:t>
            </a:r>
          </a:p>
          <a:p>
            <a:r>
              <a:rPr lang="en-US" dirty="0"/>
              <a:t>The address of </a:t>
            </a:r>
            <a:r>
              <a:rPr lang="en-US" dirty="0" err="1"/>
              <a:t>var</a:t>
            </a:r>
            <a:r>
              <a:rPr lang="en-US" dirty="0"/>
              <a:t>=0x7ffeed8ec3e4</a:t>
            </a:r>
          </a:p>
          <a:p>
            <a:r>
              <a:rPr lang="en-US" dirty="0"/>
              <a:t>The value of p=0x7ffeed8ec3e4</a:t>
            </a:r>
          </a:p>
          <a:p>
            <a:r>
              <a:rPr lang="en-US" dirty="0"/>
              <a:t>The address of p=0x7ffeed8ec3e8</a:t>
            </a:r>
          </a:p>
          <a:p>
            <a:r>
              <a:rPr lang="en-US" dirty="0"/>
              <a:t>Note: </a:t>
            </a:r>
            <a:r>
              <a:rPr lang="en-US" dirty="0" err="1"/>
              <a:t>int</a:t>
            </a:r>
            <a:r>
              <a:rPr lang="en-US" dirty="0"/>
              <a:t> takes 4 bytes.</a:t>
            </a:r>
          </a:p>
          <a:p>
            <a:endParaRPr lang="en-US" dirty="0"/>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20</a:t>
            </a:fld>
            <a:endParaRPr lang="en-IN"/>
          </a:p>
        </p:txBody>
      </p:sp>
    </p:spTree>
    <p:extLst>
      <p:ext uri="{BB962C8B-B14F-4D97-AF65-F5344CB8AC3E}">
        <p14:creationId xmlns:p14="http://schemas.microsoft.com/office/powerpoint/2010/main" val="1753172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Example-2</a:t>
            </a:r>
          </a:p>
        </p:txBody>
      </p:sp>
      <p:sp>
        <p:nvSpPr>
          <p:cNvPr id="3" name="Content Placeholder 2"/>
          <p:cNvSpPr>
            <a:spLocks noGrp="1"/>
          </p:cNvSpPr>
          <p:nvPr>
            <p:ph idx="1"/>
          </p:nvPr>
        </p:nvSpPr>
        <p:spPr>
          <a:xfrm>
            <a:off x="838200" y="1664677"/>
            <a:ext cx="10515600" cy="4512286"/>
          </a:xfrm>
        </p:spPr>
        <p:txBody>
          <a:bodyPr>
            <a:normAutofit fontScale="92500" lnSpcReduction="10000"/>
          </a:bodyPr>
          <a:lstStyle/>
          <a:p>
            <a:r>
              <a:rPr lang="en-US" dirty="0"/>
              <a:t>Given the following details</a:t>
            </a:r>
          </a:p>
          <a:p>
            <a:pPr marL="0" indent="0">
              <a:buNone/>
            </a:pPr>
            <a:r>
              <a:rPr lang="en-US" dirty="0"/>
              <a:t>   </a:t>
            </a:r>
            <a:r>
              <a:rPr lang="en-US" dirty="0" err="1"/>
              <a:t>int</a:t>
            </a:r>
            <a:r>
              <a:rPr lang="en-US" dirty="0"/>
              <a:t> a=10;</a:t>
            </a:r>
          </a:p>
          <a:p>
            <a:pPr marL="0" indent="0">
              <a:buNone/>
            </a:pPr>
            <a:r>
              <a:rPr lang="en-US" dirty="0"/>
              <a:t>   </a:t>
            </a:r>
            <a:r>
              <a:rPr lang="en-US" dirty="0" err="1"/>
              <a:t>int</a:t>
            </a:r>
            <a:r>
              <a:rPr lang="en-US" dirty="0"/>
              <a:t> b=20;</a:t>
            </a:r>
          </a:p>
          <a:p>
            <a:pPr marL="0" indent="0">
              <a:buNone/>
            </a:pPr>
            <a:r>
              <a:rPr lang="en-US" dirty="0"/>
              <a:t>   </a:t>
            </a:r>
            <a:r>
              <a:rPr lang="en-US" dirty="0" err="1"/>
              <a:t>int</a:t>
            </a:r>
            <a:r>
              <a:rPr lang="en-US" dirty="0"/>
              <a:t> *p=&amp;a;</a:t>
            </a:r>
          </a:p>
          <a:p>
            <a:pPr marL="0" indent="0">
              <a:buNone/>
            </a:pPr>
            <a:r>
              <a:rPr lang="en-US" dirty="0"/>
              <a:t>   </a:t>
            </a:r>
            <a:r>
              <a:rPr lang="en-US" dirty="0" err="1"/>
              <a:t>int</a:t>
            </a:r>
            <a:r>
              <a:rPr lang="en-US" dirty="0"/>
              <a:t> *q=&amp;b;</a:t>
            </a:r>
          </a:p>
          <a:p>
            <a:pPr marL="0" indent="0">
              <a:buNone/>
            </a:pPr>
            <a:r>
              <a:rPr lang="en-US" dirty="0"/>
              <a:t>   What is the value of each of the following expression?</a:t>
            </a:r>
          </a:p>
          <a:p>
            <a:pPr marL="0" indent="0">
              <a:buNone/>
            </a:pPr>
            <a:r>
              <a:rPr lang="en-US" dirty="0"/>
              <a:t>    i)++a</a:t>
            </a:r>
          </a:p>
          <a:p>
            <a:pPr marL="0" indent="0">
              <a:buNone/>
            </a:pPr>
            <a:r>
              <a:rPr lang="en-US" dirty="0"/>
              <a:t>   ii)++(*p)</a:t>
            </a:r>
          </a:p>
          <a:p>
            <a:pPr marL="0" indent="0">
              <a:buNone/>
            </a:pPr>
            <a:r>
              <a:rPr lang="en-US" dirty="0"/>
              <a:t>  iii)- - (*q)</a:t>
            </a:r>
          </a:p>
          <a:p>
            <a:pPr marL="0" indent="0">
              <a:buNone/>
            </a:pPr>
            <a:r>
              <a:rPr lang="en-US" dirty="0"/>
              <a:t>  iv)- - b</a:t>
            </a:r>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21</a:t>
            </a:fld>
            <a:endParaRPr lang="en-IN"/>
          </a:p>
        </p:txBody>
      </p:sp>
    </p:spTree>
    <p:extLst>
      <p:ext uri="{BB962C8B-B14F-4D97-AF65-F5344CB8AC3E}">
        <p14:creationId xmlns:p14="http://schemas.microsoft.com/office/powerpoint/2010/main" val="1596963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normAutofit fontScale="62500" lnSpcReduction="20000"/>
          </a:bodyPr>
          <a:lstStyle/>
          <a:p>
            <a:r>
              <a:rPr lang="en-US" dirty="0"/>
              <a:t>#include&lt;</a:t>
            </a:r>
            <a:r>
              <a:rPr lang="en-US" dirty="0" err="1"/>
              <a:t>stdio.h</a:t>
            </a:r>
            <a:r>
              <a:rPr lang="en-US" dirty="0"/>
              <a:t>&gt;</a:t>
            </a:r>
          </a:p>
          <a:p>
            <a:r>
              <a:rPr lang="en-US" dirty="0"/>
              <a:t>Main()</a:t>
            </a:r>
          </a:p>
          <a:p>
            <a:r>
              <a:rPr lang="en-US" dirty="0"/>
              <a:t>{</a:t>
            </a:r>
          </a:p>
          <a:p>
            <a:r>
              <a:rPr lang="en-US" dirty="0" err="1"/>
              <a:t>Int</a:t>
            </a:r>
            <a:r>
              <a:rPr lang="en-US" dirty="0"/>
              <a:t> a=10;</a:t>
            </a:r>
          </a:p>
          <a:p>
            <a:r>
              <a:rPr lang="en-US" dirty="0" err="1"/>
              <a:t>Int</a:t>
            </a:r>
            <a:r>
              <a:rPr lang="en-US" dirty="0"/>
              <a:t> b=20;</a:t>
            </a:r>
          </a:p>
          <a:p>
            <a:r>
              <a:rPr lang="en-US" dirty="0" err="1"/>
              <a:t>Int</a:t>
            </a:r>
            <a:r>
              <a:rPr lang="en-US" dirty="0"/>
              <a:t> *p=&amp;a;</a:t>
            </a:r>
          </a:p>
          <a:p>
            <a:r>
              <a:rPr lang="en-US" dirty="0" err="1"/>
              <a:t>Int</a:t>
            </a:r>
            <a:r>
              <a:rPr lang="en-US" dirty="0"/>
              <a:t> *q=&amp;b;</a:t>
            </a:r>
          </a:p>
          <a:p>
            <a:r>
              <a:rPr lang="en-US" dirty="0"/>
              <a:t>Printf(“The value of the expression ++a=%d\n”,++a);</a:t>
            </a:r>
          </a:p>
          <a:p>
            <a:r>
              <a:rPr lang="en-US" dirty="0"/>
              <a:t>Printf(“The value of the expression ++(*p)=%d\n”,++(*p));</a:t>
            </a:r>
          </a:p>
          <a:p>
            <a:r>
              <a:rPr lang="en-US" dirty="0"/>
              <a:t>Printf(“The value of the expression - -(*q)=%d\n”,- -(*q));</a:t>
            </a:r>
          </a:p>
          <a:p>
            <a:r>
              <a:rPr lang="en-US" dirty="0"/>
              <a:t>Printf(“The value of the expression - - b=%d\n”,- -b);</a:t>
            </a:r>
          </a:p>
          <a:p>
            <a:r>
              <a:rPr lang="en-US" dirty="0"/>
              <a:t>}</a:t>
            </a:r>
          </a:p>
          <a:p>
            <a:r>
              <a:rPr lang="en-US" dirty="0"/>
              <a:t>Output:11    12     19      18</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22</a:t>
            </a:fld>
            <a:endParaRPr lang="en-IN"/>
          </a:p>
        </p:txBody>
      </p:sp>
    </p:spTree>
    <p:extLst>
      <p:ext uri="{BB962C8B-B14F-4D97-AF65-F5344CB8AC3E}">
        <p14:creationId xmlns:p14="http://schemas.microsoft.com/office/powerpoint/2010/main" val="3463194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Pointers to pointers</a:t>
            </a:r>
          </a:p>
        </p:txBody>
      </p:sp>
      <p:sp>
        <p:nvSpPr>
          <p:cNvPr id="3" name="Content Placeholder 2"/>
          <p:cNvSpPr>
            <a:spLocks noGrp="1"/>
          </p:cNvSpPr>
          <p:nvPr>
            <p:ph idx="1"/>
          </p:nvPr>
        </p:nvSpPr>
        <p:spPr>
          <a:xfrm>
            <a:off x="838200" y="1629508"/>
            <a:ext cx="10515600" cy="4547455"/>
          </a:xfrm>
        </p:spPr>
        <p:txBody>
          <a:bodyPr>
            <a:normAutofit fontScale="47500" lnSpcReduction="20000"/>
          </a:bodyPr>
          <a:lstStyle/>
          <a:p>
            <a:r>
              <a:rPr lang="en-US" b="1" dirty="0"/>
              <a:t>Definition</a:t>
            </a:r>
            <a:r>
              <a:rPr lang="en-US" dirty="0"/>
              <a:t>: A pointer variable which holds the address of another pointer variable.</a:t>
            </a:r>
          </a:p>
          <a:p>
            <a:r>
              <a:rPr lang="en-US" dirty="0"/>
              <a:t>Here * operator be applied twice.</a:t>
            </a:r>
          </a:p>
          <a:p>
            <a:r>
              <a:rPr lang="en-US" dirty="0"/>
              <a:t>Example: #include&lt;</a:t>
            </a:r>
            <a:r>
              <a:rPr lang="en-US" dirty="0" err="1"/>
              <a:t>stdio.h</a:t>
            </a:r>
            <a:r>
              <a:rPr lang="en-US" dirty="0"/>
              <a:t>&gt;</a:t>
            </a:r>
          </a:p>
          <a:p>
            <a:r>
              <a:rPr lang="en-US" dirty="0"/>
              <a:t>                  void main()</a:t>
            </a:r>
          </a:p>
          <a:p>
            <a:r>
              <a:rPr lang="en-US" dirty="0"/>
              <a:t>                  {</a:t>
            </a:r>
          </a:p>
          <a:p>
            <a:r>
              <a:rPr lang="en-US" dirty="0"/>
              <a:t>                     </a:t>
            </a:r>
            <a:r>
              <a:rPr lang="en-US" dirty="0" err="1"/>
              <a:t>int</a:t>
            </a:r>
            <a:r>
              <a:rPr lang="en-US" dirty="0"/>
              <a:t> </a:t>
            </a:r>
            <a:r>
              <a:rPr lang="en-US" dirty="0" err="1"/>
              <a:t>var</a:t>
            </a:r>
            <a:r>
              <a:rPr lang="en-US" dirty="0"/>
              <a:t>=10;</a:t>
            </a:r>
          </a:p>
          <a:p>
            <a:r>
              <a:rPr lang="en-US" dirty="0"/>
              <a:t>                     </a:t>
            </a:r>
            <a:r>
              <a:rPr lang="en-US" dirty="0" err="1"/>
              <a:t>int</a:t>
            </a:r>
            <a:r>
              <a:rPr lang="en-US" dirty="0"/>
              <a:t> *p;</a:t>
            </a:r>
          </a:p>
          <a:p>
            <a:r>
              <a:rPr lang="en-US" dirty="0"/>
              <a:t>                     </a:t>
            </a:r>
            <a:r>
              <a:rPr lang="en-US" dirty="0" err="1"/>
              <a:t>int</a:t>
            </a:r>
            <a:r>
              <a:rPr lang="en-US" dirty="0"/>
              <a:t> **</a:t>
            </a:r>
            <a:r>
              <a:rPr lang="en-US" dirty="0" err="1"/>
              <a:t>ptop</a:t>
            </a:r>
            <a:r>
              <a:rPr lang="en-US" dirty="0"/>
              <a:t>;</a:t>
            </a:r>
          </a:p>
          <a:p>
            <a:r>
              <a:rPr lang="en-US" dirty="0"/>
              <a:t>                      p=&amp;</a:t>
            </a:r>
            <a:r>
              <a:rPr lang="en-US" dirty="0" err="1"/>
              <a:t>var</a:t>
            </a:r>
            <a:r>
              <a:rPr lang="en-US" dirty="0"/>
              <a:t>;</a:t>
            </a:r>
          </a:p>
          <a:p>
            <a:r>
              <a:rPr lang="en-US" dirty="0"/>
              <a:t>                      </a:t>
            </a:r>
            <a:r>
              <a:rPr lang="en-US" dirty="0" err="1"/>
              <a:t>ptop</a:t>
            </a:r>
            <a:r>
              <a:rPr lang="en-US" dirty="0"/>
              <a:t>=&amp;p;</a:t>
            </a:r>
          </a:p>
          <a:p>
            <a:r>
              <a:rPr lang="en-US" dirty="0"/>
              <a:t>                      Printf(\n The value of </a:t>
            </a:r>
            <a:r>
              <a:rPr lang="en-US" dirty="0" err="1"/>
              <a:t>var</a:t>
            </a:r>
            <a:r>
              <a:rPr lang="en-US" dirty="0"/>
              <a:t>=%d\n”,</a:t>
            </a:r>
            <a:r>
              <a:rPr lang="en-US" dirty="0" err="1"/>
              <a:t>var</a:t>
            </a:r>
            <a:r>
              <a:rPr lang="en-US" dirty="0"/>
              <a:t>);</a:t>
            </a:r>
          </a:p>
          <a:p>
            <a:r>
              <a:rPr lang="en-US" dirty="0"/>
              <a:t>                      printf(“The value  available at *p=%d\n”,*p);</a:t>
            </a:r>
          </a:p>
          <a:p>
            <a:r>
              <a:rPr lang="en-US" dirty="0"/>
              <a:t>                      printf(“The value  available at *p=%d\n”,*(&amp;</a:t>
            </a:r>
            <a:r>
              <a:rPr lang="en-US" dirty="0" err="1"/>
              <a:t>var</a:t>
            </a:r>
            <a:r>
              <a:rPr lang="en-US" dirty="0"/>
              <a:t>));</a:t>
            </a:r>
          </a:p>
          <a:p>
            <a:r>
              <a:rPr lang="en-US" dirty="0"/>
              <a:t>                      printf(“The value  available at **</a:t>
            </a:r>
            <a:r>
              <a:rPr lang="en-US" dirty="0" err="1"/>
              <a:t>ptop</a:t>
            </a:r>
            <a:r>
              <a:rPr lang="en-US" dirty="0"/>
              <a:t>=%d\n”,**</a:t>
            </a:r>
            <a:r>
              <a:rPr lang="en-US" dirty="0" err="1"/>
              <a:t>ptop</a:t>
            </a:r>
            <a:r>
              <a:rPr lang="en-US" dirty="0"/>
              <a:t>);</a:t>
            </a:r>
          </a:p>
          <a:p>
            <a:r>
              <a:rPr lang="en-US" dirty="0"/>
              <a:t>}</a:t>
            </a:r>
          </a:p>
          <a:p>
            <a:r>
              <a:rPr lang="en-US" dirty="0"/>
              <a:t>Out put:</a:t>
            </a:r>
          </a:p>
          <a:p>
            <a:endParaRPr lang="en-US" dirty="0"/>
          </a:p>
          <a:p>
            <a:endParaRPr lang="en-US" dirty="0"/>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23</a:t>
            </a:fld>
            <a:endParaRPr lang="en-IN"/>
          </a:p>
        </p:txBody>
      </p:sp>
    </p:spTree>
    <p:extLst>
      <p:ext uri="{BB962C8B-B14F-4D97-AF65-F5344CB8AC3E}">
        <p14:creationId xmlns:p14="http://schemas.microsoft.com/office/powerpoint/2010/main" val="4102822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Logical representation</a:t>
            </a:r>
          </a:p>
        </p:txBody>
      </p:sp>
      <p:sp>
        <p:nvSpPr>
          <p:cNvPr id="3" name="Content Placeholder 2"/>
          <p:cNvSpPr>
            <a:spLocks noGrp="1"/>
          </p:cNvSpPr>
          <p:nvPr>
            <p:ph idx="1"/>
          </p:nvPr>
        </p:nvSpPr>
        <p:spPr>
          <a:xfrm>
            <a:off x="838200" y="1559169"/>
            <a:ext cx="10515600" cy="4771293"/>
          </a:xfrm>
        </p:spPr>
        <p:txBody>
          <a:bodyPr/>
          <a:lstStyle/>
          <a:p>
            <a:pPr marL="0" indent="0">
              <a:buNone/>
            </a:pPr>
            <a:r>
              <a:rPr lang="en-US" dirty="0"/>
              <a:t>                                </a:t>
            </a:r>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24</a:t>
            </a:fld>
            <a:endParaRPr lang="en-IN"/>
          </a:p>
        </p:txBody>
      </p:sp>
      <p:pic>
        <p:nvPicPr>
          <p:cNvPr id="1026" name="Picture 2" descr="C:\Users\user\Desktop\pointertopoin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1415" y="1676400"/>
            <a:ext cx="4208585" cy="4654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954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a:t>Memory allocation functions:</a:t>
            </a:r>
          </a:p>
        </p:txBody>
      </p:sp>
      <p:sp>
        <p:nvSpPr>
          <p:cNvPr id="3" name="Content Placeholder 2"/>
          <p:cNvSpPr>
            <a:spLocks noGrp="1"/>
          </p:cNvSpPr>
          <p:nvPr>
            <p:ph idx="1"/>
          </p:nvPr>
        </p:nvSpPr>
        <p:spPr>
          <a:xfrm>
            <a:off x="838200" y="1383323"/>
            <a:ext cx="10515600" cy="4430623"/>
          </a:xfrm>
        </p:spPr>
        <p:txBody>
          <a:bodyPr>
            <a:normAutofit/>
          </a:bodyPr>
          <a:lstStyle/>
          <a:p>
            <a:pPr marL="0" indent="0">
              <a:buNone/>
            </a:pPr>
            <a:r>
              <a:rPr lang="en-US" dirty="0">
                <a:latin typeface="Times New Roman" pitchFamily="18" charset="0"/>
                <a:cs typeface="Times New Roman" pitchFamily="18" charset="0"/>
              </a:rPr>
              <a:t>There are 2 types:1)static m/m allocation and 2)dynamic m/m allocation.</a:t>
            </a:r>
          </a:p>
          <a:p>
            <a:pPr marL="0" indent="0">
              <a:buNone/>
            </a:pPr>
            <a:r>
              <a:rPr lang="en-US" dirty="0">
                <a:latin typeface="Times New Roman" pitchFamily="18" charset="0"/>
                <a:cs typeface="Times New Roman" pitchFamily="18" charset="0"/>
              </a:rPr>
              <a:t>Static m/m allocation: </a:t>
            </a:r>
            <a:r>
              <a:rPr lang="en-US" sz="2400" dirty="0">
                <a:latin typeface="Times New Roman" pitchFamily="18" charset="0"/>
                <a:cs typeface="Times New Roman" pitchFamily="18" charset="0"/>
              </a:rPr>
              <a:t>The allocation and </a:t>
            </a:r>
            <a:r>
              <a:rPr lang="en-US" sz="2400" dirty="0" err="1">
                <a:latin typeface="Times New Roman" pitchFamily="18" charset="0"/>
                <a:cs typeface="Times New Roman" pitchFamily="18" charset="0"/>
              </a:rPr>
              <a:t>deallocation</a:t>
            </a:r>
            <a:r>
              <a:rPr lang="en-US" sz="2400" dirty="0">
                <a:latin typeface="Times New Roman" pitchFamily="18" charset="0"/>
                <a:cs typeface="Times New Roman" pitchFamily="18" charset="0"/>
              </a:rPr>
              <a:t> of memory is performed during compilation time of the program.</a:t>
            </a:r>
          </a:p>
          <a:p>
            <a:pPr marL="0" indent="0">
              <a:buNone/>
            </a:pPr>
            <a:r>
              <a:rPr lang="en-US" sz="2400" dirty="0">
                <a:latin typeface="Times New Roman" pitchFamily="18" charset="0"/>
                <a:cs typeface="Times New Roman" pitchFamily="18" charset="0"/>
              </a:rPr>
              <a:t>1)The size of the allocated m/m is fixed.</a:t>
            </a:r>
          </a:p>
          <a:p>
            <a:pPr marL="0" indent="0">
              <a:buNone/>
            </a:pPr>
            <a:r>
              <a:rPr lang="en-US" sz="2400" dirty="0">
                <a:latin typeface="Times New Roman" pitchFamily="18" charset="0"/>
                <a:cs typeface="Times New Roman" pitchFamily="18" charset="0"/>
              </a:rPr>
              <a:t>2)It cannot be altered during run-time/execution time.</a:t>
            </a:r>
          </a:p>
          <a:p>
            <a:pPr marL="0" indent="0">
              <a:buNone/>
            </a:pPr>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a[10];----</a:t>
            </a:r>
            <a:r>
              <a:rPr lang="en-US" sz="2400" dirty="0">
                <a:latin typeface="Times New Roman" pitchFamily="18" charset="0"/>
                <a:cs typeface="Times New Roman" pitchFamily="18" charset="0"/>
                <a:sym typeface="Wingdings" pitchFamily="2" charset="2"/>
              </a:rPr>
              <a:t>allocates 10 blocks of m/m for an array.</a:t>
            </a:r>
          </a:p>
          <a:p>
            <a:pPr marL="0" indent="0">
              <a:buNone/>
            </a:pPr>
            <a:r>
              <a:rPr lang="en-US" sz="2400" dirty="0">
                <a:latin typeface="Times New Roman" pitchFamily="18" charset="0"/>
                <a:cs typeface="Times New Roman" pitchFamily="18" charset="0"/>
                <a:sym typeface="Wingdings" pitchFamily="2" charset="2"/>
              </a:rPr>
              <a:t>     </a:t>
            </a:r>
            <a:r>
              <a:rPr lang="en-US" sz="2400" dirty="0" err="1">
                <a:latin typeface="Times New Roman" pitchFamily="18" charset="0"/>
                <a:cs typeface="Times New Roman" pitchFamily="18" charset="0"/>
                <a:sym typeface="Wingdings" pitchFamily="2" charset="2"/>
              </a:rPr>
              <a:t>int</a:t>
            </a:r>
            <a:r>
              <a:rPr lang="en-US" sz="2400" dirty="0">
                <a:latin typeface="Times New Roman" pitchFamily="18" charset="0"/>
                <a:cs typeface="Times New Roman" pitchFamily="18" charset="0"/>
                <a:sym typeface="Wingdings" pitchFamily="2" charset="2"/>
              </a:rPr>
              <a:t> a[10][10];</a:t>
            </a:r>
          </a:p>
          <a:p>
            <a:pPr marL="0" indent="0">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F4CCF49-703E-4983-BEEA-F62B66FF4B3C}"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25</a:t>
            </a:fld>
            <a:endParaRPr lang="en-IN"/>
          </a:p>
        </p:txBody>
      </p:sp>
      <p:graphicFrame>
        <p:nvGraphicFramePr>
          <p:cNvPr id="5" name="Table 4"/>
          <p:cNvGraphicFramePr>
            <a:graphicFrameLocks noGrp="1"/>
          </p:cNvGraphicFramePr>
          <p:nvPr>
            <p:extLst>
              <p:ext uri="{D42A27DB-BD31-4B8C-83A1-F6EECF244321}">
                <p14:modId xmlns:p14="http://schemas.microsoft.com/office/powerpoint/2010/main" val="1458378292"/>
              </p:ext>
            </p:extLst>
          </p:nvPr>
        </p:nvGraphicFramePr>
        <p:xfrm>
          <a:off x="2032000" y="5251938"/>
          <a:ext cx="8128000" cy="480647"/>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01077">
                  <a:extLst>
                    <a:ext uri="{9D8B030D-6E8A-4147-A177-3AD203B41FA5}">
                      <a16:colId xmlns:a16="http://schemas.microsoft.com/office/drawing/2014/main" val="20004"/>
                    </a:ext>
                  </a:extLst>
                </a:gridCol>
                <a:gridCol w="824523">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480647">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05085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a:t>Dynamic m/m allocation:</a:t>
            </a:r>
          </a:p>
        </p:txBody>
      </p:sp>
      <p:sp>
        <p:nvSpPr>
          <p:cNvPr id="3" name="Content Placeholder 2"/>
          <p:cNvSpPr>
            <a:spLocks noGrp="1"/>
          </p:cNvSpPr>
          <p:nvPr>
            <p:ph idx="1"/>
          </p:nvPr>
        </p:nvSpPr>
        <p:spPr>
          <a:xfrm>
            <a:off x="838200" y="1383323"/>
            <a:ext cx="10515600" cy="4793640"/>
          </a:xfrm>
        </p:spPr>
        <p:txBody>
          <a:bodyPr>
            <a:normAutofit fontScale="92500" lnSpcReduction="20000"/>
          </a:bodyPr>
          <a:lstStyle/>
          <a:p>
            <a:r>
              <a:rPr lang="en-US" dirty="0">
                <a:latin typeface="Times New Roman" pitchFamily="18" charset="0"/>
                <a:cs typeface="Times New Roman" pitchFamily="18" charset="0"/>
              </a:rPr>
              <a:t>The allocation and </a:t>
            </a:r>
            <a:r>
              <a:rPr lang="en-US" dirty="0" err="1">
                <a:latin typeface="Times New Roman" pitchFamily="18" charset="0"/>
                <a:cs typeface="Times New Roman" pitchFamily="18" charset="0"/>
              </a:rPr>
              <a:t>deallocation</a:t>
            </a:r>
            <a:r>
              <a:rPr lang="en-US" dirty="0">
                <a:latin typeface="Times New Roman" pitchFamily="18" charset="0"/>
                <a:cs typeface="Times New Roman" pitchFamily="18" charset="0"/>
              </a:rPr>
              <a:t> of memory is performed during run-time or execution time of the program.</a:t>
            </a:r>
          </a:p>
          <a:p>
            <a:r>
              <a:rPr lang="en-US" dirty="0">
                <a:latin typeface="Times New Roman" pitchFamily="18" charset="0"/>
                <a:cs typeface="Times New Roman" pitchFamily="18" charset="0"/>
              </a:rPr>
              <a:t>Thus when program is getting executed at that time m/m is managed.</a:t>
            </a:r>
          </a:p>
          <a:p>
            <a:r>
              <a:rPr lang="en-US" dirty="0">
                <a:latin typeface="Times New Roman" pitchFamily="18" charset="0"/>
                <a:cs typeface="Times New Roman" pitchFamily="18" charset="0"/>
              </a:rPr>
              <a:t>This is the efficient method when we compared to static m/m management.</a:t>
            </a:r>
          </a:p>
          <a:p>
            <a:r>
              <a:rPr lang="en-US" b="1" u="sng" dirty="0">
                <a:latin typeface="Times New Roman" pitchFamily="18" charset="0"/>
                <a:cs typeface="Times New Roman" pitchFamily="18" charset="0"/>
              </a:rPr>
              <a:t>Difference between static and dynamic m/m management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u="sng" dirty="0">
                <a:latin typeface="Times New Roman" pitchFamily="18" charset="0"/>
                <a:cs typeface="Times New Roman" pitchFamily="18" charset="0"/>
              </a:rPr>
              <a:t>static m/m</a:t>
            </a:r>
            <a:r>
              <a:rPr lang="en-US" dirty="0">
                <a:latin typeface="Times New Roman" pitchFamily="18" charset="0"/>
                <a:cs typeface="Times New Roman" pitchFamily="18" charset="0"/>
              </a:rPr>
              <a:t>                                           </a:t>
            </a:r>
            <a:r>
              <a:rPr lang="en-US" u="sng" dirty="0">
                <a:latin typeface="Times New Roman" pitchFamily="18" charset="0"/>
                <a:cs typeface="Times New Roman" pitchFamily="18" charset="0"/>
              </a:rPr>
              <a:t>dynamic m/m</a:t>
            </a:r>
          </a:p>
          <a:p>
            <a:r>
              <a:rPr lang="en-US" dirty="0">
                <a:latin typeface="Times New Roman" pitchFamily="18" charset="0"/>
                <a:cs typeface="Times New Roman" pitchFamily="18" charset="0"/>
              </a:rPr>
              <a:t>1)m/m allocation is performed           1)m/m allocation is performed      </a:t>
            </a:r>
          </a:p>
          <a:p>
            <a:pPr marL="0" indent="0">
              <a:buNone/>
            </a:pPr>
            <a:r>
              <a:rPr lang="en-US" dirty="0">
                <a:latin typeface="Times New Roman" pitchFamily="18" charset="0"/>
                <a:cs typeface="Times New Roman" pitchFamily="18" charset="0"/>
              </a:rPr>
              <a:t>     at compile time.                                      at run-time.</a:t>
            </a:r>
          </a:p>
          <a:p>
            <a:r>
              <a:rPr lang="en-US" dirty="0">
                <a:latin typeface="Times New Roman" pitchFamily="18" charset="0"/>
                <a:cs typeface="Times New Roman" pitchFamily="18" charset="0"/>
              </a:rPr>
              <a:t>2)Prior to allocation , fixed size of     2)No need to know size of m/m prior</a:t>
            </a:r>
          </a:p>
          <a:p>
            <a:pPr marL="0" indent="0">
              <a:buNone/>
            </a:pPr>
            <a:r>
              <a:rPr lang="en-US" dirty="0">
                <a:latin typeface="Times New Roman" pitchFamily="18" charset="0"/>
                <a:cs typeface="Times New Roman" pitchFamily="18" charset="0"/>
              </a:rPr>
              <a:t>      m/m has to be decided.                           to allocation.</a:t>
            </a:r>
          </a:p>
          <a:p>
            <a:r>
              <a:rPr lang="en-US" dirty="0">
                <a:latin typeface="Times New Roman" pitchFamily="18" charset="0"/>
                <a:cs typeface="Times New Roman" pitchFamily="18" charset="0"/>
              </a:rPr>
              <a:t>3)wastage/shortage of m/m occurs.   3)m/m is allocated as per requirements.</a:t>
            </a:r>
          </a:p>
          <a:p>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)array                                              </a:t>
            </a:r>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)linked list.</a:t>
            </a:r>
            <a:endParaRPr lang="en-US" dirty="0"/>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26</a:t>
            </a:fld>
            <a:endParaRPr lang="en-IN"/>
          </a:p>
        </p:txBody>
      </p:sp>
    </p:spTree>
    <p:extLst>
      <p:ext uri="{BB962C8B-B14F-4D97-AF65-F5344CB8AC3E}">
        <p14:creationId xmlns:p14="http://schemas.microsoft.com/office/powerpoint/2010/main" val="951395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memory allocation</a:t>
            </a:r>
          </a:p>
        </p:txBody>
      </p:sp>
      <p:sp>
        <p:nvSpPr>
          <p:cNvPr id="3" name="Content Placeholder 2"/>
          <p:cNvSpPr>
            <a:spLocks noGrp="1"/>
          </p:cNvSpPr>
          <p:nvPr>
            <p:ph idx="1"/>
          </p:nvPr>
        </p:nvSpPr>
        <p:spPr/>
        <p:txBody>
          <a:bodyPr>
            <a:normAutofit fontScale="92500"/>
          </a:bodyPr>
          <a:lstStyle/>
          <a:p>
            <a:r>
              <a:rPr lang="en-US" dirty="0"/>
              <a:t>This technique has 4 predefined functions to allocate and </a:t>
            </a:r>
            <a:r>
              <a:rPr lang="en-US" dirty="0" err="1"/>
              <a:t>deallocate</a:t>
            </a:r>
            <a:r>
              <a:rPr lang="en-US" dirty="0"/>
              <a:t> memory.</a:t>
            </a:r>
          </a:p>
          <a:p>
            <a:r>
              <a:rPr lang="en-US" dirty="0"/>
              <a:t>i)</a:t>
            </a:r>
            <a:r>
              <a:rPr lang="en-US" dirty="0" err="1"/>
              <a:t>malloc</a:t>
            </a:r>
            <a:r>
              <a:rPr lang="en-US" dirty="0"/>
              <a:t>()</a:t>
            </a:r>
          </a:p>
          <a:p>
            <a:r>
              <a:rPr lang="en-US" dirty="0"/>
              <a:t>ii)</a:t>
            </a:r>
            <a:r>
              <a:rPr lang="en-US" dirty="0" err="1"/>
              <a:t>calloc</a:t>
            </a:r>
            <a:r>
              <a:rPr lang="en-US" dirty="0"/>
              <a:t>()</a:t>
            </a:r>
          </a:p>
          <a:p>
            <a:r>
              <a:rPr lang="en-US" dirty="0"/>
              <a:t>iii)</a:t>
            </a:r>
            <a:r>
              <a:rPr lang="en-US" dirty="0" err="1"/>
              <a:t>realloc</a:t>
            </a:r>
            <a:r>
              <a:rPr lang="en-US" dirty="0"/>
              <a:t>()</a:t>
            </a:r>
          </a:p>
          <a:p>
            <a:r>
              <a:rPr lang="en-US" dirty="0"/>
              <a:t>iv)free()</a:t>
            </a:r>
          </a:p>
          <a:p>
            <a:r>
              <a:rPr lang="en-US" dirty="0"/>
              <a:t>These functions are defined in the header </a:t>
            </a:r>
            <a:r>
              <a:rPr lang="en-US" dirty="0" err="1"/>
              <a:t>stdlib.h</a:t>
            </a:r>
            <a:endParaRPr lang="en-US" dirty="0"/>
          </a:p>
          <a:p>
            <a:pPr marL="0" indent="0">
              <a:buNone/>
            </a:pPr>
            <a:r>
              <a:rPr lang="en-US" dirty="0"/>
              <a:t>   i)</a:t>
            </a:r>
            <a:r>
              <a:rPr lang="en-US" dirty="0" err="1"/>
              <a:t>malloc</a:t>
            </a:r>
            <a:r>
              <a:rPr lang="en-US" dirty="0"/>
              <a:t>(): The name </a:t>
            </a:r>
            <a:r>
              <a:rPr lang="en-US" dirty="0" err="1"/>
              <a:t>malloc</a:t>
            </a:r>
            <a:r>
              <a:rPr lang="en-US" dirty="0"/>
              <a:t> stands for memory allocation.</a:t>
            </a:r>
          </a:p>
          <a:p>
            <a:pPr marL="0" indent="0">
              <a:buNone/>
            </a:pPr>
            <a:r>
              <a:rPr lang="en-US" dirty="0"/>
              <a:t>   This function is used to allocate the required m/m space during run time.</a:t>
            </a:r>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27</a:t>
            </a:fld>
            <a:endParaRPr lang="en-IN"/>
          </a:p>
        </p:txBody>
      </p:sp>
    </p:spTree>
    <p:extLst>
      <p:ext uri="{BB962C8B-B14F-4D97-AF65-F5344CB8AC3E}">
        <p14:creationId xmlns:p14="http://schemas.microsoft.com/office/powerpoint/2010/main" val="2350795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08" y="482356"/>
            <a:ext cx="10515600" cy="1325563"/>
          </a:xfrm>
        </p:spPr>
        <p:txBody>
          <a:bodyPr/>
          <a:lstStyle/>
          <a:p>
            <a:r>
              <a:rPr lang="en-US" dirty="0" err="1"/>
              <a:t>Contd</a:t>
            </a:r>
            <a:r>
              <a:rPr lang="en-US" dirty="0"/>
              <a:t>…</a:t>
            </a:r>
          </a:p>
        </p:txBody>
      </p:sp>
      <p:sp>
        <p:nvSpPr>
          <p:cNvPr id="3" name="Content Placeholder 2"/>
          <p:cNvSpPr>
            <a:spLocks noGrp="1"/>
          </p:cNvSpPr>
          <p:nvPr>
            <p:ph idx="1"/>
          </p:nvPr>
        </p:nvSpPr>
        <p:spPr/>
        <p:txBody>
          <a:bodyPr/>
          <a:lstStyle/>
          <a:p>
            <a:r>
              <a:rPr lang="en-US" dirty="0"/>
              <a:t>Syntax: </a:t>
            </a:r>
            <a:r>
              <a:rPr lang="en-US" dirty="0" err="1"/>
              <a:t>data_type</a:t>
            </a:r>
            <a:r>
              <a:rPr lang="en-US" dirty="0"/>
              <a:t> </a:t>
            </a:r>
            <a:r>
              <a:rPr lang="en-US" dirty="0" err="1"/>
              <a:t>pointer_variable_name</a:t>
            </a:r>
            <a:r>
              <a:rPr lang="en-US" dirty="0"/>
              <a:t>;</a:t>
            </a:r>
          </a:p>
          <a:p>
            <a:r>
              <a:rPr lang="en-US" dirty="0" err="1"/>
              <a:t>Pointer_variable_name</a:t>
            </a:r>
            <a:r>
              <a:rPr lang="en-US" dirty="0"/>
              <a:t>=(</a:t>
            </a:r>
            <a:r>
              <a:rPr lang="en-US" dirty="0" err="1"/>
              <a:t>data_type</a:t>
            </a:r>
            <a:r>
              <a:rPr lang="en-US" dirty="0"/>
              <a:t>*)</a:t>
            </a:r>
            <a:r>
              <a:rPr lang="en-US" dirty="0" err="1"/>
              <a:t>malloc</a:t>
            </a:r>
            <a:r>
              <a:rPr lang="en-US" dirty="0"/>
              <a:t>(</a:t>
            </a:r>
            <a:r>
              <a:rPr lang="en-US" dirty="0" err="1"/>
              <a:t>size_of_memory</a:t>
            </a:r>
            <a:r>
              <a:rPr lang="en-US" dirty="0"/>
              <a:t>);</a:t>
            </a:r>
          </a:p>
          <a:p>
            <a:r>
              <a:rPr lang="en-US" dirty="0" err="1"/>
              <a:t>Eg</a:t>
            </a:r>
            <a:r>
              <a:rPr lang="en-US" dirty="0"/>
              <a:t>) </a:t>
            </a:r>
            <a:r>
              <a:rPr lang="en-US" dirty="0" err="1"/>
              <a:t>int</a:t>
            </a:r>
            <a:r>
              <a:rPr lang="en-US" dirty="0"/>
              <a:t> *</a:t>
            </a:r>
            <a:r>
              <a:rPr lang="en-US" dirty="0" err="1"/>
              <a:t>ptr</a:t>
            </a:r>
            <a:r>
              <a:rPr lang="en-US" dirty="0"/>
              <a:t>;</a:t>
            </a:r>
          </a:p>
          <a:p>
            <a:r>
              <a:rPr lang="en-US" dirty="0"/>
              <a:t>     </a:t>
            </a:r>
            <a:r>
              <a:rPr lang="en-US" dirty="0" err="1"/>
              <a:t>ptr</a:t>
            </a:r>
            <a:r>
              <a:rPr lang="en-US" dirty="0"/>
              <a:t>=(</a:t>
            </a:r>
            <a:r>
              <a:rPr lang="en-US" dirty="0" err="1"/>
              <a:t>int</a:t>
            </a:r>
            <a:r>
              <a:rPr lang="en-US" dirty="0"/>
              <a:t> *)</a:t>
            </a:r>
            <a:r>
              <a:rPr lang="en-US" dirty="0" err="1"/>
              <a:t>malloc</a:t>
            </a:r>
            <a:r>
              <a:rPr lang="en-US" dirty="0"/>
              <a:t>(10*</a:t>
            </a:r>
            <a:r>
              <a:rPr lang="en-US" dirty="0" err="1"/>
              <a:t>sizeof</a:t>
            </a:r>
            <a:r>
              <a:rPr lang="en-US" dirty="0"/>
              <a:t>(</a:t>
            </a:r>
            <a:r>
              <a:rPr lang="en-US" dirty="0" err="1"/>
              <a:t>int</a:t>
            </a:r>
            <a:r>
              <a:rPr lang="en-US" dirty="0"/>
              <a:t>));</a:t>
            </a:r>
          </a:p>
          <a:p>
            <a:r>
              <a:rPr lang="en-US" dirty="0"/>
              <a:t>If m/m is successfully allocated then address of the first byte of allocated m/m space is returned.</a:t>
            </a:r>
          </a:p>
          <a:p>
            <a:r>
              <a:rPr lang="en-US" dirty="0"/>
              <a:t>if m/m allocation fails, then NULL is returned.</a:t>
            </a:r>
          </a:p>
          <a:p>
            <a:r>
              <a:rPr lang="en-US" dirty="0"/>
              <a:t>The m/m space created with </a:t>
            </a:r>
            <a:r>
              <a:rPr lang="en-US" dirty="0" err="1"/>
              <a:t>malloc</a:t>
            </a:r>
            <a:r>
              <a:rPr lang="en-US" dirty="0"/>
              <a:t>() contain garbage values.</a:t>
            </a:r>
          </a:p>
          <a:p>
            <a:endParaRPr lang="en-US" dirty="0"/>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28</a:t>
            </a:fld>
            <a:endParaRPr lang="en-IN"/>
          </a:p>
        </p:txBody>
      </p:sp>
    </p:spTree>
    <p:extLst>
      <p:ext uri="{BB962C8B-B14F-4D97-AF65-F5344CB8AC3E}">
        <p14:creationId xmlns:p14="http://schemas.microsoft.com/office/powerpoint/2010/main" val="2455987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to illustrate working of </a:t>
            </a:r>
            <a:r>
              <a:rPr lang="en-US" dirty="0" err="1"/>
              <a:t>malloc</a:t>
            </a:r>
            <a:r>
              <a:rPr lang="en-US" dirty="0"/>
              <a:t>()</a:t>
            </a:r>
          </a:p>
        </p:txBody>
      </p:sp>
      <p:sp>
        <p:nvSpPr>
          <p:cNvPr id="3" name="Content Placeholder 2"/>
          <p:cNvSpPr>
            <a:spLocks noGrp="1"/>
          </p:cNvSpPr>
          <p:nvPr>
            <p:ph idx="1"/>
          </p:nvPr>
        </p:nvSpPr>
        <p:spPr/>
        <p:txBody>
          <a:bodyPr>
            <a:normAutofit fontScale="40000" lnSpcReduction="20000"/>
          </a:bodyPr>
          <a:lstStyle/>
          <a:p>
            <a:r>
              <a:rPr lang="en-US" dirty="0"/>
              <a:t>#include&lt;</a:t>
            </a:r>
            <a:r>
              <a:rPr lang="en-US" dirty="0" err="1"/>
              <a:t>stdio.h</a:t>
            </a:r>
            <a:r>
              <a:rPr lang="en-US" dirty="0"/>
              <a:t>&gt;</a:t>
            </a:r>
          </a:p>
          <a:p>
            <a:pPr marL="0" indent="0">
              <a:buNone/>
            </a:pPr>
            <a:r>
              <a:rPr lang="en-US" dirty="0"/>
              <a:t>     #include&lt;</a:t>
            </a:r>
            <a:r>
              <a:rPr lang="en-US" dirty="0" err="1"/>
              <a:t>stdlib.h</a:t>
            </a:r>
            <a:r>
              <a:rPr lang="en-US" dirty="0"/>
              <a:t>&gt;</a:t>
            </a:r>
          </a:p>
          <a:p>
            <a:pPr marL="0" indent="0">
              <a:buNone/>
            </a:pPr>
            <a:r>
              <a:rPr lang="en-US" dirty="0"/>
              <a:t>     #include&lt;</a:t>
            </a:r>
            <a:r>
              <a:rPr lang="en-US" dirty="0" err="1"/>
              <a:t>string.h</a:t>
            </a:r>
            <a:r>
              <a:rPr lang="en-US" dirty="0"/>
              <a:t>&gt;</a:t>
            </a:r>
          </a:p>
          <a:p>
            <a:pPr marL="0" indent="0">
              <a:buNone/>
            </a:pPr>
            <a:r>
              <a:rPr lang="en-US" dirty="0"/>
              <a:t>     </a:t>
            </a:r>
            <a:r>
              <a:rPr lang="en-US" dirty="0" err="1"/>
              <a:t>int</a:t>
            </a:r>
            <a:r>
              <a:rPr lang="en-US" dirty="0"/>
              <a:t> main()</a:t>
            </a:r>
          </a:p>
          <a:p>
            <a:pPr marL="0" indent="0">
              <a:buNone/>
            </a:pPr>
            <a:r>
              <a:rPr lang="en-US" dirty="0"/>
              <a:t>     {</a:t>
            </a:r>
          </a:p>
          <a:p>
            <a:pPr marL="0" indent="0">
              <a:buNone/>
            </a:pPr>
            <a:r>
              <a:rPr lang="en-US" dirty="0"/>
              <a:t>     char *</a:t>
            </a:r>
            <a:r>
              <a:rPr lang="en-US" dirty="0" err="1"/>
              <a:t>str</a:t>
            </a:r>
            <a:r>
              <a:rPr lang="en-US" dirty="0"/>
              <a:t>;</a:t>
            </a:r>
          </a:p>
          <a:p>
            <a:pPr marL="0" indent="0">
              <a:buNone/>
            </a:pPr>
            <a:r>
              <a:rPr lang="en-US" dirty="0"/>
              <a:t>     </a:t>
            </a:r>
            <a:r>
              <a:rPr lang="en-US" dirty="0" err="1"/>
              <a:t>str</a:t>
            </a:r>
            <a:r>
              <a:rPr lang="en-US" dirty="0"/>
              <a:t>=(char *)</a:t>
            </a:r>
            <a:r>
              <a:rPr lang="en-US" dirty="0" err="1"/>
              <a:t>malloc</a:t>
            </a:r>
            <a:r>
              <a:rPr lang="en-US" dirty="0"/>
              <a:t>(20*</a:t>
            </a:r>
            <a:r>
              <a:rPr lang="en-US" dirty="0" err="1"/>
              <a:t>sizeof</a:t>
            </a:r>
            <a:r>
              <a:rPr lang="en-US" dirty="0"/>
              <a:t>(char));</a:t>
            </a:r>
          </a:p>
          <a:p>
            <a:pPr marL="0" indent="0">
              <a:buNone/>
            </a:pPr>
            <a:r>
              <a:rPr lang="en-US" dirty="0"/>
              <a:t>     printf(“value at memory is :%s\n”,</a:t>
            </a:r>
            <a:r>
              <a:rPr lang="en-US" dirty="0" err="1"/>
              <a:t>str</a:t>
            </a:r>
            <a:r>
              <a:rPr lang="en-US" dirty="0"/>
              <a:t>);</a:t>
            </a:r>
          </a:p>
          <a:p>
            <a:pPr marL="0" indent="0">
              <a:buNone/>
            </a:pPr>
            <a:r>
              <a:rPr lang="en-US" dirty="0"/>
              <a:t>      If(</a:t>
            </a:r>
            <a:r>
              <a:rPr lang="en-US" dirty="0" err="1"/>
              <a:t>str</a:t>
            </a:r>
            <a:r>
              <a:rPr lang="en-US" dirty="0"/>
              <a:t>==NULL)</a:t>
            </a:r>
          </a:p>
          <a:p>
            <a:pPr marL="0" indent="0">
              <a:buNone/>
            </a:pPr>
            <a:r>
              <a:rPr lang="en-US" dirty="0"/>
              <a:t>           printf(“Error: no memory allocated\n”);</a:t>
            </a:r>
          </a:p>
          <a:p>
            <a:pPr marL="0" indent="0">
              <a:buNone/>
            </a:pPr>
            <a:r>
              <a:rPr lang="en-US" dirty="0"/>
              <a:t>     else</a:t>
            </a:r>
          </a:p>
          <a:p>
            <a:pPr marL="0" indent="0">
              <a:buNone/>
            </a:pPr>
            <a:r>
              <a:rPr lang="en-US" dirty="0"/>
              <a:t>          </a:t>
            </a:r>
            <a:r>
              <a:rPr lang="en-US" dirty="0" err="1"/>
              <a:t>strcpy</a:t>
            </a:r>
            <a:r>
              <a:rPr lang="en-US" dirty="0"/>
              <a:t>(</a:t>
            </a:r>
            <a:r>
              <a:rPr lang="en-US" dirty="0" err="1"/>
              <a:t>str</a:t>
            </a:r>
            <a:r>
              <a:rPr lang="en-US" dirty="0"/>
              <a:t>, ”C  PROGRAMMING”);</a:t>
            </a:r>
          </a:p>
          <a:p>
            <a:pPr marL="0" indent="0">
              <a:buNone/>
            </a:pPr>
            <a:r>
              <a:rPr lang="en-US" dirty="0"/>
              <a:t>      printf(“stored value at memory:%s\n”,</a:t>
            </a:r>
            <a:r>
              <a:rPr lang="en-US" dirty="0" err="1"/>
              <a:t>str</a:t>
            </a:r>
            <a:r>
              <a:rPr lang="en-US" dirty="0"/>
              <a:t>);</a:t>
            </a:r>
          </a:p>
          <a:p>
            <a:pPr marL="0" indent="0">
              <a:buNone/>
            </a:pPr>
            <a:r>
              <a:rPr lang="en-US" dirty="0"/>
              <a:t>      return 0;</a:t>
            </a:r>
          </a:p>
          <a:p>
            <a:pPr marL="0" indent="0">
              <a:buNone/>
            </a:pPr>
            <a:r>
              <a:rPr lang="en-US" dirty="0"/>
              <a:t>      }</a:t>
            </a:r>
          </a:p>
          <a:p>
            <a:pPr marL="0" indent="0">
              <a:buNone/>
            </a:pPr>
            <a:r>
              <a:rPr lang="en-US" dirty="0"/>
              <a:t>Output: value at memory is:###################*^####</a:t>
            </a:r>
          </a:p>
          <a:p>
            <a:pPr marL="0" indent="0">
              <a:buNone/>
            </a:pPr>
            <a:r>
              <a:rPr lang="en-US" dirty="0"/>
              <a:t>Stored value at memory :C PROGRAMMING</a:t>
            </a:r>
          </a:p>
          <a:p>
            <a:pPr marL="0" indent="0">
              <a:buNone/>
            </a:pPr>
            <a:endParaRPr lang="en-US" dirty="0"/>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29</a:t>
            </a:fld>
            <a:endParaRPr lang="en-IN"/>
          </a:p>
        </p:txBody>
      </p:sp>
    </p:spTree>
    <p:extLst>
      <p:ext uri="{BB962C8B-B14F-4D97-AF65-F5344CB8AC3E}">
        <p14:creationId xmlns:p14="http://schemas.microsoft.com/office/powerpoint/2010/main" val="3833994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Definition of Data Structure</a:t>
            </a:r>
            <a:endParaRPr lang="en-IN" sz="5400" b="1" dirty="0"/>
          </a:p>
        </p:txBody>
      </p:sp>
      <p:sp>
        <p:nvSpPr>
          <p:cNvPr id="3" name="Content Placeholder 2"/>
          <p:cNvSpPr>
            <a:spLocks noGrp="1"/>
          </p:cNvSpPr>
          <p:nvPr>
            <p:ph idx="1"/>
          </p:nvPr>
        </p:nvSpPr>
        <p:spPr>
          <a:xfrm>
            <a:off x="313901" y="1419367"/>
            <a:ext cx="11039899" cy="4804012"/>
          </a:xfrm>
        </p:spPr>
        <p:txBody>
          <a:bodyPr>
            <a:noAutofit/>
          </a:bodyPr>
          <a:lstStyle/>
          <a:p>
            <a:pPr algn="just"/>
            <a:r>
              <a:rPr lang="en-IN" sz="3200" dirty="0"/>
              <a:t>A data structure is the systematic way to organize data so that it can be used efficiently.</a:t>
            </a:r>
          </a:p>
          <a:p>
            <a:pPr algn="ctr"/>
            <a:r>
              <a:rPr lang="en-IN" sz="1800" dirty="0"/>
              <a:t>OR</a:t>
            </a:r>
          </a:p>
          <a:p>
            <a:r>
              <a:rPr lang="en-US" sz="3200" b="1" dirty="0"/>
              <a:t>Data structure </a:t>
            </a:r>
            <a:r>
              <a:rPr lang="en-US" sz="3200" dirty="0"/>
              <a:t>is representation of the logical relationship existing between individual elements of data.</a:t>
            </a:r>
            <a:endParaRPr lang="en-IN" sz="3200" dirty="0"/>
          </a:p>
          <a:p>
            <a:pPr marL="0" indent="0" algn="ctr">
              <a:buNone/>
            </a:pPr>
            <a:r>
              <a:rPr lang="en-IN" sz="1800" dirty="0"/>
              <a:t>OR</a:t>
            </a:r>
          </a:p>
          <a:p>
            <a:pPr marL="0" indent="0" algn="ctr">
              <a:buNone/>
            </a:pPr>
            <a:r>
              <a:rPr lang="en-IN" sz="3200" dirty="0"/>
              <a:t>Arranging the data in logical manner is called as data structure.</a:t>
            </a:r>
          </a:p>
          <a:p>
            <a:pPr marL="0" indent="0" algn="ctr">
              <a:buNone/>
            </a:pPr>
            <a:r>
              <a:rPr lang="en-IN" sz="1800" dirty="0"/>
              <a:t>OR</a:t>
            </a:r>
          </a:p>
          <a:p>
            <a:pPr algn="just"/>
            <a:r>
              <a:rPr lang="en-IN" sz="3200" dirty="0"/>
              <a:t>A data structure is a class of data that can characterized by its organization and the operations that are defined on it. Hence </a:t>
            </a:r>
          </a:p>
          <a:p>
            <a:pPr marL="0" indent="0" algn="ctr">
              <a:buNone/>
            </a:pPr>
            <a:r>
              <a:rPr lang="en-IN" sz="3200" dirty="0"/>
              <a:t>Data Structure= Organized Data + Allowed Operations</a:t>
            </a:r>
          </a:p>
        </p:txBody>
      </p:sp>
      <p:sp>
        <p:nvSpPr>
          <p:cNvPr id="4" name="Date Placeholder 3"/>
          <p:cNvSpPr>
            <a:spLocks noGrp="1"/>
          </p:cNvSpPr>
          <p:nvPr>
            <p:ph type="dt" sz="half" idx="10"/>
          </p:nvPr>
        </p:nvSpPr>
        <p:spPr/>
        <p:txBody>
          <a:bodyPr/>
          <a:lstStyle/>
          <a:p>
            <a:fld id="{1C58608C-6883-49BF-A4C7-9995F0AFAEAD}"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3</a:t>
            </a:fld>
            <a:endParaRPr lang="en-IN"/>
          </a:p>
        </p:txBody>
      </p:sp>
    </p:spTree>
    <p:extLst>
      <p:ext uri="{BB962C8B-B14F-4D97-AF65-F5344CB8AC3E}">
        <p14:creationId xmlns:p14="http://schemas.microsoft.com/office/powerpoint/2010/main" val="1259819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ii)</a:t>
            </a:r>
            <a:r>
              <a:rPr lang="en-US" dirty="0" err="1"/>
              <a:t>calloc</a:t>
            </a:r>
            <a:r>
              <a:rPr lang="en-US" dirty="0"/>
              <a:t>():It is similar to </a:t>
            </a:r>
            <a:r>
              <a:rPr lang="en-US" dirty="0" err="1"/>
              <a:t>malloc</a:t>
            </a:r>
            <a:r>
              <a:rPr lang="en-US" dirty="0"/>
              <a:t>, but it initializes the allocated m/m to zero.</a:t>
            </a:r>
          </a:p>
          <a:p>
            <a:r>
              <a:rPr lang="en-US" dirty="0"/>
              <a:t>This function takes two arguments, first no. of elements and second its type then computes the no. of bytes to allocate.</a:t>
            </a:r>
          </a:p>
          <a:p>
            <a:r>
              <a:rPr lang="en-US" dirty="0"/>
              <a:t>If m/m is successfully allocated, then address of the first byte of allocated space is returned.</a:t>
            </a:r>
          </a:p>
          <a:p>
            <a:r>
              <a:rPr lang="en-US" dirty="0"/>
              <a:t>If m/m allocation fails, then NULL is returned.</a:t>
            </a:r>
          </a:p>
          <a:p>
            <a:r>
              <a:rPr lang="en-US" dirty="0"/>
              <a:t>Syntax:    </a:t>
            </a:r>
            <a:r>
              <a:rPr lang="en-US" dirty="0" err="1"/>
              <a:t>data_type</a:t>
            </a:r>
            <a:r>
              <a:rPr lang="en-US" dirty="0"/>
              <a:t>  </a:t>
            </a:r>
            <a:r>
              <a:rPr lang="en-US" dirty="0" err="1"/>
              <a:t>pointer_variable_name</a:t>
            </a:r>
            <a:r>
              <a:rPr lang="en-US" dirty="0"/>
              <a:t>;</a:t>
            </a:r>
          </a:p>
          <a:p>
            <a:r>
              <a:rPr lang="en-US" dirty="0"/>
              <a:t>         </a:t>
            </a:r>
            <a:r>
              <a:rPr lang="en-US" dirty="0" err="1"/>
              <a:t>pointer_variable_name</a:t>
            </a:r>
            <a:r>
              <a:rPr lang="en-US" dirty="0"/>
              <a:t>=(</a:t>
            </a:r>
            <a:r>
              <a:rPr lang="en-US" dirty="0" err="1"/>
              <a:t>data_type</a:t>
            </a:r>
            <a:r>
              <a:rPr lang="en-US" dirty="0"/>
              <a:t>*)</a:t>
            </a:r>
            <a:r>
              <a:rPr lang="en-US" dirty="0" err="1"/>
              <a:t>calloc</a:t>
            </a:r>
            <a:r>
              <a:rPr lang="en-US" dirty="0"/>
              <a:t>(</a:t>
            </a:r>
            <a:r>
              <a:rPr lang="en-US" dirty="0" err="1"/>
              <a:t>n,size</a:t>
            </a:r>
            <a:r>
              <a:rPr lang="en-US" dirty="0"/>
              <a:t>);</a:t>
            </a:r>
          </a:p>
          <a:p>
            <a:r>
              <a:rPr lang="en-US" dirty="0" err="1"/>
              <a:t>Eg</a:t>
            </a:r>
            <a:r>
              <a:rPr lang="en-US" dirty="0"/>
              <a:t>) </a:t>
            </a:r>
            <a:r>
              <a:rPr lang="en-US" dirty="0" err="1"/>
              <a:t>int</a:t>
            </a:r>
            <a:r>
              <a:rPr lang="en-US" dirty="0"/>
              <a:t> *</a:t>
            </a:r>
            <a:r>
              <a:rPr lang="en-US" dirty="0" err="1"/>
              <a:t>ptr</a:t>
            </a:r>
            <a:r>
              <a:rPr lang="en-US" dirty="0"/>
              <a:t>;</a:t>
            </a:r>
          </a:p>
          <a:p>
            <a:r>
              <a:rPr lang="en-US" dirty="0" err="1"/>
              <a:t>ptr</a:t>
            </a:r>
            <a:r>
              <a:rPr lang="en-US" dirty="0"/>
              <a:t>=(</a:t>
            </a:r>
            <a:r>
              <a:rPr lang="en-US" dirty="0" err="1"/>
              <a:t>int</a:t>
            </a:r>
            <a:r>
              <a:rPr lang="en-US" dirty="0"/>
              <a:t>*)</a:t>
            </a:r>
            <a:r>
              <a:rPr lang="en-US" dirty="0" err="1"/>
              <a:t>calloc</a:t>
            </a:r>
            <a:r>
              <a:rPr lang="en-US" dirty="0"/>
              <a:t>(20,sizeof(</a:t>
            </a:r>
            <a:r>
              <a:rPr lang="en-US" dirty="0" err="1"/>
              <a:t>int</a:t>
            </a:r>
            <a:r>
              <a:rPr lang="en-US" dirty="0"/>
              <a:t>));</a:t>
            </a:r>
          </a:p>
          <a:p>
            <a:r>
              <a:rPr lang="en-US" dirty="0"/>
              <a:t>The above function computes m/m required for 20 </a:t>
            </a:r>
            <a:r>
              <a:rPr lang="en-US" dirty="0" err="1"/>
              <a:t>int</a:t>
            </a:r>
            <a:r>
              <a:rPr lang="en-US" dirty="0"/>
              <a:t> blocks &amp; allocates total m/m required.</a:t>
            </a:r>
          </a:p>
          <a:p>
            <a:r>
              <a:rPr lang="en-US" dirty="0"/>
              <a:t>Therefore 20*2 bytes for </a:t>
            </a:r>
            <a:r>
              <a:rPr lang="en-US" dirty="0" err="1"/>
              <a:t>int</a:t>
            </a:r>
            <a:r>
              <a:rPr lang="en-US" dirty="0"/>
              <a:t>=40bytes  of m/m block is allocated.</a:t>
            </a:r>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30</a:t>
            </a:fld>
            <a:endParaRPr lang="en-IN"/>
          </a:p>
        </p:txBody>
      </p:sp>
    </p:spTree>
    <p:extLst>
      <p:ext uri="{BB962C8B-B14F-4D97-AF65-F5344CB8AC3E}">
        <p14:creationId xmlns:p14="http://schemas.microsoft.com/office/powerpoint/2010/main" val="4063016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to illustrate working of </a:t>
            </a:r>
            <a:r>
              <a:rPr lang="en-US" dirty="0" err="1"/>
              <a:t>calloc</a:t>
            </a:r>
            <a:r>
              <a:rPr lang="en-US" dirty="0"/>
              <a:t>()</a:t>
            </a:r>
          </a:p>
        </p:txBody>
      </p:sp>
      <p:sp>
        <p:nvSpPr>
          <p:cNvPr id="3" name="Content Placeholder 2"/>
          <p:cNvSpPr>
            <a:spLocks noGrp="1"/>
          </p:cNvSpPr>
          <p:nvPr>
            <p:ph idx="1"/>
          </p:nvPr>
        </p:nvSpPr>
        <p:spPr/>
        <p:txBody>
          <a:bodyPr>
            <a:normAutofit fontScale="32500" lnSpcReduction="20000"/>
          </a:bodyPr>
          <a:lstStyle/>
          <a:p>
            <a:r>
              <a:rPr lang="en-US" dirty="0"/>
              <a:t>#include&lt;</a:t>
            </a:r>
            <a:r>
              <a:rPr lang="en-US" dirty="0" err="1"/>
              <a:t>stdio.h</a:t>
            </a:r>
            <a:r>
              <a:rPr lang="en-US" dirty="0"/>
              <a:t>&gt;</a:t>
            </a:r>
          </a:p>
          <a:p>
            <a:r>
              <a:rPr lang="en-US" dirty="0"/>
              <a:t>#include&lt;</a:t>
            </a:r>
            <a:r>
              <a:rPr lang="en-US" dirty="0" err="1"/>
              <a:t>stdlib.h</a:t>
            </a:r>
            <a:r>
              <a:rPr lang="en-US" dirty="0"/>
              <a:t>&gt;</a:t>
            </a:r>
          </a:p>
          <a:p>
            <a:r>
              <a:rPr lang="en-US" dirty="0"/>
              <a:t>#include&lt;</a:t>
            </a:r>
            <a:r>
              <a:rPr lang="en-US" dirty="0" err="1"/>
              <a:t>string.h</a:t>
            </a:r>
            <a:r>
              <a:rPr lang="en-US" dirty="0"/>
              <a:t>&gt;</a:t>
            </a:r>
          </a:p>
          <a:p>
            <a:r>
              <a:rPr lang="en-US" dirty="0" err="1"/>
              <a:t>Int</a:t>
            </a:r>
            <a:r>
              <a:rPr lang="en-US" dirty="0"/>
              <a:t> main()</a:t>
            </a:r>
          </a:p>
          <a:p>
            <a:r>
              <a:rPr lang="en-US" dirty="0"/>
              <a:t>{</a:t>
            </a:r>
          </a:p>
          <a:p>
            <a:r>
              <a:rPr lang="en-US" dirty="0"/>
              <a:t>Char *</a:t>
            </a:r>
            <a:r>
              <a:rPr lang="en-US" dirty="0" err="1"/>
              <a:t>str</a:t>
            </a:r>
            <a:r>
              <a:rPr lang="en-US" dirty="0"/>
              <a:t>;</a:t>
            </a:r>
          </a:p>
          <a:p>
            <a:r>
              <a:rPr lang="en-US" dirty="0" err="1"/>
              <a:t>str</a:t>
            </a:r>
            <a:r>
              <a:rPr lang="en-US" dirty="0"/>
              <a:t>=(char*)</a:t>
            </a:r>
            <a:r>
              <a:rPr lang="en-US" dirty="0" err="1"/>
              <a:t>calloc</a:t>
            </a:r>
            <a:r>
              <a:rPr lang="en-US" dirty="0"/>
              <a:t>(20,sizeof(</a:t>
            </a:r>
            <a:r>
              <a:rPr lang="en-US" dirty="0" err="1"/>
              <a:t>int</a:t>
            </a:r>
            <a:r>
              <a:rPr lang="en-US" dirty="0"/>
              <a:t>));</a:t>
            </a:r>
          </a:p>
          <a:p>
            <a:r>
              <a:rPr lang="en-US" dirty="0"/>
              <a:t>If(</a:t>
            </a:r>
            <a:r>
              <a:rPr lang="en-US" dirty="0" err="1"/>
              <a:t>str</a:t>
            </a:r>
            <a:r>
              <a:rPr lang="en-US" dirty="0"/>
              <a:t>==NULL)</a:t>
            </a:r>
          </a:p>
          <a:p>
            <a:pPr marL="0" indent="0">
              <a:buNone/>
            </a:pPr>
            <a:r>
              <a:rPr lang="en-US" dirty="0"/>
              <a:t>                     Printf(“Error: no memory allocated\n”);</a:t>
            </a:r>
          </a:p>
          <a:p>
            <a:pPr marL="0" indent="0">
              <a:buNone/>
            </a:pPr>
            <a:r>
              <a:rPr lang="en-US" dirty="0"/>
              <a:t>         else</a:t>
            </a:r>
          </a:p>
          <a:p>
            <a:pPr marL="0" indent="0">
              <a:buNone/>
            </a:pPr>
            <a:r>
              <a:rPr lang="en-US" dirty="0"/>
              <a:t>         {</a:t>
            </a:r>
          </a:p>
          <a:p>
            <a:pPr marL="0" indent="0">
              <a:buNone/>
            </a:pPr>
            <a:r>
              <a:rPr lang="en-US" dirty="0"/>
              <a:t>               printf(“Memory has:%s\n”,</a:t>
            </a:r>
            <a:r>
              <a:rPr lang="en-US" dirty="0" err="1"/>
              <a:t>str</a:t>
            </a:r>
            <a:r>
              <a:rPr lang="en-US" dirty="0"/>
              <a:t>);</a:t>
            </a:r>
          </a:p>
          <a:p>
            <a:pPr marL="0" indent="0">
              <a:buNone/>
            </a:pPr>
            <a:r>
              <a:rPr lang="en-US" dirty="0"/>
              <a:t>               </a:t>
            </a:r>
            <a:r>
              <a:rPr lang="en-US" dirty="0" err="1"/>
              <a:t>strcpy</a:t>
            </a:r>
            <a:r>
              <a:rPr lang="en-US" dirty="0"/>
              <a:t>(</a:t>
            </a:r>
            <a:r>
              <a:rPr lang="en-US" dirty="0" err="1"/>
              <a:t>str</a:t>
            </a:r>
            <a:r>
              <a:rPr lang="en-US" dirty="0"/>
              <a:t>, “LABORATORY”);</a:t>
            </a:r>
          </a:p>
          <a:p>
            <a:pPr marL="0" indent="0">
              <a:buNone/>
            </a:pPr>
            <a:r>
              <a:rPr lang="en-US" dirty="0"/>
              <a:t>                printf(“New memory has:%s\n”,</a:t>
            </a:r>
            <a:r>
              <a:rPr lang="en-US" dirty="0" err="1"/>
              <a:t>str</a:t>
            </a:r>
            <a:r>
              <a:rPr lang="en-US" dirty="0"/>
              <a:t>);</a:t>
            </a:r>
          </a:p>
          <a:p>
            <a:pPr marL="0" indent="0">
              <a:buNone/>
            </a:pPr>
            <a:r>
              <a:rPr lang="en-US" dirty="0"/>
              <a:t>        }</a:t>
            </a:r>
          </a:p>
          <a:p>
            <a:pPr marL="0" indent="0">
              <a:buNone/>
            </a:pPr>
            <a:r>
              <a:rPr lang="en-US" dirty="0"/>
              <a:t>Return 0;</a:t>
            </a:r>
          </a:p>
          <a:p>
            <a:pPr marL="0" indent="0">
              <a:buNone/>
            </a:pPr>
            <a:r>
              <a:rPr lang="en-US" dirty="0"/>
              <a:t>}</a:t>
            </a:r>
          </a:p>
          <a:p>
            <a:pPr marL="0" indent="0">
              <a:buNone/>
            </a:pPr>
            <a:r>
              <a:rPr lang="en-US" dirty="0"/>
              <a:t>Output: Memory has:00000000000000000000</a:t>
            </a:r>
          </a:p>
          <a:p>
            <a:pPr marL="0" indent="0">
              <a:buNone/>
            </a:pPr>
            <a:r>
              <a:rPr lang="en-US" dirty="0"/>
              <a:t>       New memory </a:t>
            </a:r>
            <a:r>
              <a:rPr lang="en-US" dirty="0" err="1"/>
              <a:t>has:LABORATORY</a:t>
            </a:r>
            <a:endParaRPr lang="en-US" dirty="0"/>
          </a:p>
          <a:p>
            <a:pPr marL="0" indent="0">
              <a:buNone/>
            </a:pPr>
            <a:endParaRPr lang="en-US" dirty="0"/>
          </a:p>
          <a:p>
            <a:endParaRPr lang="en-US" dirty="0"/>
          </a:p>
          <a:p>
            <a:endParaRPr lang="en-US" dirty="0"/>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31</a:t>
            </a:fld>
            <a:endParaRPr lang="en-IN"/>
          </a:p>
        </p:txBody>
      </p:sp>
    </p:spTree>
    <p:extLst>
      <p:ext uri="{BB962C8B-B14F-4D97-AF65-F5344CB8AC3E}">
        <p14:creationId xmlns:p14="http://schemas.microsoft.com/office/powerpoint/2010/main" val="2387274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r>
              <a:rPr lang="en-US" dirty="0"/>
              <a:t>iii)</a:t>
            </a:r>
            <a:r>
              <a:rPr lang="en-US" dirty="0" err="1"/>
              <a:t>realloc</a:t>
            </a:r>
            <a:r>
              <a:rPr lang="en-US" dirty="0"/>
              <a:t>(): is used to modify the size of allocated block by </a:t>
            </a:r>
            <a:r>
              <a:rPr lang="en-US" dirty="0" err="1"/>
              <a:t>malloc</a:t>
            </a:r>
            <a:r>
              <a:rPr lang="en-US" dirty="0"/>
              <a:t>() or </a:t>
            </a:r>
            <a:r>
              <a:rPr lang="en-US" dirty="0" err="1"/>
              <a:t>calloc</a:t>
            </a:r>
            <a:r>
              <a:rPr lang="en-US" dirty="0"/>
              <a:t>() functions to new size.</a:t>
            </a:r>
          </a:p>
          <a:p>
            <a:r>
              <a:rPr lang="en-US" dirty="0"/>
              <a:t>If the previously allocated m/m is insufficient or more than sufficient, then you can change the m/m size using </a:t>
            </a:r>
            <a:r>
              <a:rPr lang="en-US" dirty="0" err="1"/>
              <a:t>realloc</a:t>
            </a:r>
            <a:r>
              <a:rPr lang="en-US" dirty="0"/>
              <a:t>().</a:t>
            </a:r>
          </a:p>
          <a:p>
            <a:r>
              <a:rPr lang="en-US" sz="2000" dirty="0"/>
              <a:t>Syntax: </a:t>
            </a:r>
            <a:r>
              <a:rPr lang="en-US" sz="2000" dirty="0" err="1"/>
              <a:t>data_type</a:t>
            </a:r>
            <a:r>
              <a:rPr lang="en-US" sz="2000" dirty="0"/>
              <a:t> </a:t>
            </a:r>
            <a:r>
              <a:rPr lang="en-US" sz="2000" dirty="0" err="1"/>
              <a:t>pointer_variable_name</a:t>
            </a:r>
            <a:r>
              <a:rPr lang="en-US" sz="2000" dirty="0"/>
              <a:t>;</a:t>
            </a:r>
          </a:p>
          <a:p>
            <a:pPr marL="0" indent="0">
              <a:buNone/>
            </a:pPr>
            <a:r>
              <a:rPr lang="en-US" sz="2000" dirty="0"/>
              <a:t>   </a:t>
            </a:r>
            <a:r>
              <a:rPr lang="en-US" sz="2000" dirty="0" err="1"/>
              <a:t>pointer_variable_name</a:t>
            </a:r>
            <a:r>
              <a:rPr lang="en-US" sz="2000" dirty="0"/>
              <a:t>=(</a:t>
            </a:r>
            <a:r>
              <a:rPr lang="en-US" sz="2000" dirty="0" err="1"/>
              <a:t>data_type</a:t>
            </a:r>
            <a:r>
              <a:rPr lang="en-US" sz="2000" dirty="0"/>
              <a:t>*)</a:t>
            </a:r>
            <a:r>
              <a:rPr lang="en-US" sz="2000" dirty="0" err="1"/>
              <a:t>realloc</a:t>
            </a:r>
            <a:r>
              <a:rPr lang="en-US" sz="2000" dirty="0"/>
              <a:t>(</a:t>
            </a:r>
            <a:r>
              <a:rPr lang="en-US" sz="2000" dirty="0" err="1"/>
              <a:t>pointer_variable_name</a:t>
            </a:r>
            <a:r>
              <a:rPr lang="en-US" sz="2000" dirty="0"/>
              <a:t> , </a:t>
            </a:r>
            <a:r>
              <a:rPr lang="en-US" sz="2000" dirty="0" err="1"/>
              <a:t>newsize</a:t>
            </a:r>
            <a:r>
              <a:rPr lang="en-US" sz="2000" dirty="0"/>
              <a:t>);</a:t>
            </a:r>
          </a:p>
          <a:p>
            <a:r>
              <a:rPr lang="en-US" dirty="0"/>
              <a:t>The above function allocates new m/m space of size ‘</a:t>
            </a:r>
            <a:r>
              <a:rPr lang="en-US" dirty="0" err="1"/>
              <a:t>newsize</a:t>
            </a:r>
            <a:r>
              <a:rPr lang="en-US" dirty="0"/>
              <a:t>’ to the pointer variable name and returns a pointer to the first byte of the m/m block.</a:t>
            </a:r>
          </a:p>
          <a:p>
            <a:r>
              <a:rPr lang="en-US" dirty="0"/>
              <a:t>The allocated new block may be or may not be at the same region.</a:t>
            </a:r>
          </a:p>
          <a:p>
            <a:endParaRPr lang="en-US" dirty="0"/>
          </a:p>
          <a:p>
            <a:endParaRPr lang="en-US" dirty="0"/>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32</a:t>
            </a:fld>
            <a:endParaRPr lang="en-IN"/>
          </a:p>
        </p:txBody>
      </p:sp>
    </p:spTree>
    <p:extLst>
      <p:ext uri="{BB962C8B-B14F-4D97-AF65-F5344CB8AC3E}">
        <p14:creationId xmlns:p14="http://schemas.microsoft.com/office/powerpoint/2010/main" val="1505316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to illustrate working of </a:t>
            </a:r>
            <a:r>
              <a:rPr lang="en-US" dirty="0" err="1"/>
              <a:t>realloc</a:t>
            </a:r>
            <a:r>
              <a:rPr lang="en-US" dirty="0"/>
              <a:t>()</a:t>
            </a:r>
          </a:p>
        </p:txBody>
      </p:sp>
      <p:sp>
        <p:nvSpPr>
          <p:cNvPr id="3" name="Content Placeholder 2"/>
          <p:cNvSpPr>
            <a:spLocks noGrp="1"/>
          </p:cNvSpPr>
          <p:nvPr>
            <p:ph idx="1"/>
          </p:nvPr>
        </p:nvSpPr>
        <p:spPr/>
        <p:txBody>
          <a:bodyPr>
            <a:normAutofit fontScale="32500" lnSpcReduction="20000"/>
          </a:bodyPr>
          <a:lstStyle/>
          <a:p>
            <a:r>
              <a:rPr lang="en-US" dirty="0"/>
              <a:t>#include&lt;</a:t>
            </a:r>
            <a:r>
              <a:rPr lang="en-US" dirty="0" err="1"/>
              <a:t>stdio.h</a:t>
            </a:r>
            <a:r>
              <a:rPr lang="en-US" dirty="0"/>
              <a:t>&gt;</a:t>
            </a:r>
          </a:p>
          <a:p>
            <a:r>
              <a:rPr lang="en-US" dirty="0"/>
              <a:t>#include&lt;</a:t>
            </a:r>
            <a:r>
              <a:rPr lang="en-US" dirty="0" err="1"/>
              <a:t>stdlib.h</a:t>
            </a:r>
            <a:r>
              <a:rPr lang="en-US" dirty="0"/>
              <a:t>&gt;</a:t>
            </a:r>
          </a:p>
          <a:p>
            <a:r>
              <a:rPr lang="en-US" dirty="0"/>
              <a:t>#include&lt;</a:t>
            </a:r>
            <a:r>
              <a:rPr lang="en-US" dirty="0" err="1"/>
              <a:t>string.h</a:t>
            </a:r>
            <a:r>
              <a:rPr lang="en-US" dirty="0"/>
              <a:t>&gt;</a:t>
            </a:r>
          </a:p>
          <a:p>
            <a:r>
              <a:rPr lang="en-US" dirty="0" err="1"/>
              <a:t>int</a:t>
            </a:r>
            <a:r>
              <a:rPr lang="en-US" dirty="0"/>
              <a:t> main()</a:t>
            </a:r>
          </a:p>
          <a:p>
            <a:r>
              <a:rPr lang="en-US" dirty="0"/>
              <a:t>{</a:t>
            </a:r>
          </a:p>
          <a:p>
            <a:r>
              <a:rPr lang="en-US" dirty="0"/>
              <a:t>char *</a:t>
            </a:r>
            <a:r>
              <a:rPr lang="en-US" dirty="0" err="1"/>
              <a:t>str</a:t>
            </a:r>
            <a:r>
              <a:rPr lang="en-US" dirty="0"/>
              <a:t>;</a:t>
            </a:r>
          </a:p>
          <a:p>
            <a:r>
              <a:rPr lang="en-US" dirty="0" err="1"/>
              <a:t>str</a:t>
            </a:r>
            <a:r>
              <a:rPr lang="en-US" dirty="0"/>
              <a:t>=(char*)</a:t>
            </a:r>
            <a:r>
              <a:rPr lang="en-US" dirty="0" err="1"/>
              <a:t>malloc</a:t>
            </a:r>
            <a:r>
              <a:rPr lang="en-US" dirty="0"/>
              <a:t>(20*</a:t>
            </a:r>
            <a:r>
              <a:rPr lang="en-US" dirty="0" err="1"/>
              <a:t>sizeof</a:t>
            </a:r>
            <a:r>
              <a:rPr lang="en-US" dirty="0"/>
              <a:t>(char));</a:t>
            </a:r>
          </a:p>
          <a:p>
            <a:r>
              <a:rPr lang="en-US" dirty="0"/>
              <a:t>    if(</a:t>
            </a:r>
            <a:r>
              <a:rPr lang="en-US" dirty="0" err="1"/>
              <a:t>str</a:t>
            </a:r>
            <a:r>
              <a:rPr lang="en-US" dirty="0"/>
              <a:t>==NULL)</a:t>
            </a:r>
          </a:p>
          <a:p>
            <a:r>
              <a:rPr lang="en-US" dirty="0"/>
              <a:t>           printf(“Error: No memory allocated\n”);</a:t>
            </a:r>
          </a:p>
          <a:p>
            <a:r>
              <a:rPr lang="en-US" dirty="0"/>
              <a:t>   else </a:t>
            </a:r>
          </a:p>
          <a:p>
            <a:r>
              <a:rPr lang="en-US" dirty="0"/>
              <a:t>           </a:t>
            </a:r>
            <a:r>
              <a:rPr lang="en-US" dirty="0" err="1"/>
              <a:t>strcpy</a:t>
            </a:r>
            <a:r>
              <a:rPr lang="en-US" dirty="0"/>
              <a:t>(</a:t>
            </a:r>
            <a:r>
              <a:rPr lang="en-US" dirty="0" err="1"/>
              <a:t>str</a:t>
            </a:r>
            <a:r>
              <a:rPr lang="en-US" dirty="0"/>
              <a:t>, “C PROGRAM”);</a:t>
            </a:r>
          </a:p>
          <a:p>
            <a:r>
              <a:rPr lang="en-US" dirty="0"/>
              <a:t>Printf(“stored value is:%s\n”,</a:t>
            </a:r>
            <a:r>
              <a:rPr lang="en-US" dirty="0" err="1"/>
              <a:t>str</a:t>
            </a:r>
            <a:r>
              <a:rPr lang="en-US" dirty="0"/>
              <a:t>);</a:t>
            </a:r>
          </a:p>
          <a:p>
            <a:r>
              <a:rPr lang="en-US" dirty="0" err="1"/>
              <a:t>Str</a:t>
            </a:r>
            <a:r>
              <a:rPr lang="en-US" dirty="0"/>
              <a:t>=(char*)</a:t>
            </a:r>
            <a:r>
              <a:rPr lang="en-US" dirty="0" err="1"/>
              <a:t>realloc</a:t>
            </a:r>
            <a:r>
              <a:rPr lang="en-US" dirty="0"/>
              <a:t>(str,40*</a:t>
            </a:r>
            <a:r>
              <a:rPr lang="en-US" dirty="0" err="1"/>
              <a:t>sizeof</a:t>
            </a:r>
            <a:r>
              <a:rPr lang="en-US" dirty="0"/>
              <a:t>(char));</a:t>
            </a:r>
          </a:p>
          <a:p>
            <a:r>
              <a:rPr lang="en-US" dirty="0" err="1"/>
              <a:t>Strcpy</a:t>
            </a:r>
            <a:r>
              <a:rPr lang="en-US" dirty="0"/>
              <a:t>(</a:t>
            </a:r>
            <a:r>
              <a:rPr lang="en-US" dirty="0" err="1"/>
              <a:t>str</a:t>
            </a:r>
            <a:r>
              <a:rPr lang="en-US" dirty="0"/>
              <a:t>, “C PROGRAM IS EASY AND INTERESTING”);</a:t>
            </a:r>
          </a:p>
          <a:p>
            <a:r>
              <a:rPr lang="en-US" dirty="0"/>
              <a:t>Printf(“stored value after reallocation:%s\n”, </a:t>
            </a:r>
            <a:r>
              <a:rPr lang="en-US" dirty="0" err="1"/>
              <a:t>str</a:t>
            </a:r>
            <a:r>
              <a:rPr lang="en-US" dirty="0"/>
              <a:t>);</a:t>
            </a:r>
          </a:p>
          <a:p>
            <a:r>
              <a:rPr lang="en-US" dirty="0"/>
              <a:t>Return 0;</a:t>
            </a:r>
          </a:p>
          <a:p>
            <a:r>
              <a:rPr lang="en-US" dirty="0"/>
              <a:t>}</a:t>
            </a:r>
          </a:p>
          <a:p>
            <a:r>
              <a:rPr lang="en-US" dirty="0"/>
              <a:t>Output: stored value </a:t>
            </a:r>
            <a:r>
              <a:rPr lang="en-US" dirty="0" err="1"/>
              <a:t>is:C</a:t>
            </a:r>
            <a:r>
              <a:rPr lang="en-US" dirty="0"/>
              <a:t> PROGRAM</a:t>
            </a:r>
          </a:p>
          <a:p>
            <a:r>
              <a:rPr lang="en-US" dirty="0"/>
              <a:t>Stored value after reallocation: C PROGRAM IS EASY AND INTERESTING.</a:t>
            </a:r>
          </a:p>
          <a:p>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33</a:t>
            </a:fld>
            <a:endParaRPr lang="en-IN"/>
          </a:p>
        </p:txBody>
      </p:sp>
    </p:spTree>
    <p:extLst>
      <p:ext uri="{BB962C8B-B14F-4D97-AF65-F5344CB8AC3E}">
        <p14:creationId xmlns:p14="http://schemas.microsoft.com/office/powerpoint/2010/main" val="25154102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r>
              <a:rPr lang="en-US" dirty="0"/>
              <a:t>iv)free():[Releasing the used m/m space]</a:t>
            </a:r>
          </a:p>
          <a:p>
            <a:r>
              <a:rPr lang="en-US" dirty="0"/>
              <a:t>Syntax: free(</a:t>
            </a:r>
            <a:r>
              <a:rPr lang="en-US" dirty="0" err="1"/>
              <a:t>used_pointer_variable_name</a:t>
            </a:r>
            <a:r>
              <a:rPr lang="en-US" dirty="0"/>
              <a:t>);</a:t>
            </a:r>
          </a:p>
          <a:p>
            <a:r>
              <a:rPr lang="en-US" dirty="0" err="1"/>
              <a:t>Eg</a:t>
            </a:r>
            <a:r>
              <a:rPr lang="en-US" dirty="0"/>
              <a:t>)free(</a:t>
            </a:r>
            <a:r>
              <a:rPr lang="en-US" dirty="0" err="1"/>
              <a:t>str</a:t>
            </a:r>
            <a:r>
              <a:rPr lang="en-US" dirty="0"/>
              <a:t>);</a:t>
            </a:r>
          </a:p>
          <a:p>
            <a:r>
              <a:rPr lang="en-US" dirty="0"/>
              <a:t>Dynamically allocated m/m with either </a:t>
            </a:r>
            <a:r>
              <a:rPr lang="en-US" dirty="0" err="1"/>
              <a:t>malloc</a:t>
            </a:r>
            <a:r>
              <a:rPr lang="en-US" dirty="0"/>
              <a:t>() or </a:t>
            </a:r>
            <a:r>
              <a:rPr lang="en-US" dirty="0" err="1"/>
              <a:t>calloc</a:t>
            </a:r>
            <a:r>
              <a:rPr lang="en-US" dirty="0"/>
              <a:t>() does not get return as its own.</a:t>
            </a:r>
          </a:p>
          <a:p>
            <a:r>
              <a:rPr lang="en-US" dirty="0"/>
              <a:t>The programmer must use free() explicitly to release allocated space.</a:t>
            </a:r>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34</a:t>
            </a:fld>
            <a:endParaRPr lang="en-IN"/>
          </a:p>
        </p:txBody>
      </p:sp>
    </p:spTree>
    <p:extLst>
      <p:ext uri="{BB962C8B-B14F-4D97-AF65-F5344CB8AC3E}">
        <p14:creationId xmlns:p14="http://schemas.microsoft.com/office/powerpoint/2010/main" val="1361793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to illustrate working of free()</a:t>
            </a:r>
          </a:p>
        </p:txBody>
      </p:sp>
      <p:sp>
        <p:nvSpPr>
          <p:cNvPr id="3" name="Content Placeholder 2"/>
          <p:cNvSpPr>
            <a:spLocks noGrp="1"/>
          </p:cNvSpPr>
          <p:nvPr>
            <p:ph idx="1"/>
          </p:nvPr>
        </p:nvSpPr>
        <p:spPr/>
        <p:txBody>
          <a:bodyPr>
            <a:normAutofit fontScale="47500" lnSpcReduction="20000"/>
          </a:bodyPr>
          <a:lstStyle/>
          <a:p>
            <a:r>
              <a:rPr lang="en-US" dirty="0"/>
              <a:t>#include&lt;</a:t>
            </a:r>
            <a:r>
              <a:rPr lang="en-US" dirty="0" err="1"/>
              <a:t>stdio.h</a:t>
            </a:r>
            <a:r>
              <a:rPr lang="en-US" dirty="0"/>
              <a:t>&gt;</a:t>
            </a:r>
          </a:p>
          <a:p>
            <a:pPr marL="0" indent="0">
              <a:buNone/>
            </a:pPr>
            <a:r>
              <a:rPr lang="en-US" dirty="0"/>
              <a:t>     #include&lt;</a:t>
            </a:r>
            <a:r>
              <a:rPr lang="en-US" dirty="0" err="1"/>
              <a:t>stdlib.h</a:t>
            </a:r>
            <a:r>
              <a:rPr lang="en-US" dirty="0"/>
              <a:t>&gt;</a:t>
            </a:r>
          </a:p>
          <a:p>
            <a:pPr marL="0" indent="0">
              <a:buNone/>
            </a:pPr>
            <a:r>
              <a:rPr lang="en-US" dirty="0"/>
              <a:t>     #include&lt;</a:t>
            </a:r>
            <a:r>
              <a:rPr lang="en-US" dirty="0" err="1"/>
              <a:t>string.h</a:t>
            </a:r>
            <a:r>
              <a:rPr lang="en-US" dirty="0"/>
              <a:t>&gt;</a:t>
            </a:r>
          </a:p>
          <a:p>
            <a:pPr marL="0" indent="0">
              <a:buNone/>
            </a:pPr>
            <a:r>
              <a:rPr lang="en-US" dirty="0"/>
              <a:t>     </a:t>
            </a:r>
            <a:r>
              <a:rPr lang="en-US" dirty="0" err="1"/>
              <a:t>int</a:t>
            </a:r>
            <a:r>
              <a:rPr lang="en-US" dirty="0"/>
              <a:t> main()</a:t>
            </a:r>
          </a:p>
          <a:p>
            <a:pPr marL="0" indent="0">
              <a:buNone/>
            </a:pPr>
            <a:r>
              <a:rPr lang="en-US" dirty="0"/>
              <a:t>     {</a:t>
            </a:r>
          </a:p>
          <a:p>
            <a:pPr marL="0" indent="0">
              <a:buNone/>
            </a:pPr>
            <a:r>
              <a:rPr lang="en-US" dirty="0"/>
              <a:t>     char *</a:t>
            </a:r>
            <a:r>
              <a:rPr lang="en-US" dirty="0" err="1"/>
              <a:t>str</a:t>
            </a:r>
            <a:r>
              <a:rPr lang="en-US" dirty="0"/>
              <a:t>;</a:t>
            </a:r>
          </a:p>
          <a:p>
            <a:pPr marL="0" indent="0">
              <a:buNone/>
            </a:pPr>
            <a:r>
              <a:rPr lang="en-US" dirty="0"/>
              <a:t>     </a:t>
            </a:r>
            <a:r>
              <a:rPr lang="en-US" dirty="0" err="1"/>
              <a:t>str</a:t>
            </a:r>
            <a:r>
              <a:rPr lang="en-US" dirty="0"/>
              <a:t>=(char *)</a:t>
            </a:r>
            <a:r>
              <a:rPr lang="en-US" dirty="0" err="1"/>
              <a:t>malloc</a:t>
            </a:r>
            <a:r>
              <a:rPr lang="en-US" dirty="0"/>
              <a:t>(20*</a:t>
            </a:r>
            <a:r>
              <a:rPr lang="en-US" dirty="0" err="1"/>
              <a:t>sizeof</a:t>
            </a:r>
            <a:r>
              <a:rPr lang="en-US" dirty="0"/>
              <a:t>(char));</a:t>
            </a:r>
          </a:p>
          <a:p>
            <a:pPr marL="0" indent="0">
              <a:buNone/>
            </a:pPr>
            <a:r>
              <a:rPr lang="en-US" dirty="0"/>
              <a:t>     printf(“value at memory is :%s\n”,</a:t>
            </a:r>
            <a:r>
              <a:rPr lang="en-US" dirty="0" err="1"/>
              <a:t>str</a:t>
            </a:r>
            <a:r>
              <a:rPr lang="en-US" dirty="0"/>
              <a:t>);</a:t>
            </a:r>
          </a:p>
          <a:p>
            <a:pPr marL="0" indent="0">
              <a:buNone/>
            </a:pPr>
            <a:r>
              <a:rPr lang="en-US" dirty="0"/>
              <a:t>         If(</a:t>
            </a:r>
            <a:r>
              <a:rPr lang="en-US" dirty="0" err="1"/>
              <a:t>str</a:t>
            </a:r>
            <a:r>
              <a:rPr lang="en-US" dirty="0"/>
              <a:t>==NULL)</a:t>
            </a:r>
          </a:p>
          <a:p>
            <a:pPr marL="0" indent="0">
              <a:buNone/>
            </a:pPr>
            <a:r>
              <a:rPr lang="en-US" dirty="0"/>
              <a:t>                      printf(“Error: no memory allocated\n”);</a:t>
            </a:r>
          </a:p>
          <a:p>
            <a:pPr marL="0" indent="0">
              <a:buNone/>
            </a:pPr>
            <a:r>
              <a:rPr lang="en-US" dirty="0"/>
              <a:t>          else</a:t>
            </a:r>
          </a:p>
          <a:p>
            <a:pPr marL="0" indent="0">
              <a:buNone/>
            </a:pPr>
            <a:r>
              <a:rPr lang="en-US" dirty="0"/>
              <a:t>                     </a:t>
            </a:r>
            <a:r>
              <a:rPr lang="en-US" dirty="0" err="1"/>
              <a:t>strcpy</a:t>
            </a:r>
            <a:r>
              <a:rPr lang="en-US" dirty="0"/>
              <a:t>(</a:t>
            </a:r>
            <a:r>
              <a:rPr lang="en-US" dirty="0" err="1"/>
              <a:t>str</a:t>
            </a:r>
            <a:r>
              <a:rPr lang="en-US" dirty="0"/>
              <a:t>, ”C  PROGRAMMING”);</a:t>
            </a:r>
          </a:p>
          <a:p>
            <a:pPr marL="0" indent="0">
              <a:buNone/>
            </a:pPr>
            <a:r>
              <a:rPr lang="en-US" dirty="0"/>
              <a:t>      printf(“stored value at memory:%s\n”,</a:t>
            </a:r>
            <a:r>
              <a:rPr lang="en-US" dirty="0" err="1"/>
              <a:t>str</a:t>
            </a:r>
            <a:r>
              <a:rPr lang="en-US" dirty="0"/>
              <a:t>);</a:t>
            </a:r>
          </a:p>
          <a:p>
            <a:pPr marL="0" indent="0">
              <a:buNone/>
            </a:pPr>
            <a:r>
              <a:rPr lang="en-US" dirty="0"/>
              <a:t>      free(</a:t>
            </a:r>
            <a:r>
              <a:rPr lang="en-US" dirty="0" err="1"/>
              <a:t>str</a:t>
            </a:r>
            <a:r>
              <a:rPr lang="en-US" dirty="0"/>
              <a:t>);</a:t>
            </a:r>
          </a:p>
          <a:p>
            <a:pPr marL="0" indent="0">
              <a:buNone/>
            </a:pPr>
            <a:r>
              <a:rPr lang="en-US" dirty="0"/>
              <a:t>      return 0;</a:t>
            </a:r>
          </a:p>
          <a:p>
            <a:pPr marL="0" indent="0">
              <a:buNone/>
            </a:pPr>
            <a:r>
              <a:rPr lang="en-US" dirty="0"/>
              <a:t>      }</a:t>
            </a:r>
          </a:p>
          <a:p>
            <a:endParaRPr lang="en-US" dirty="0"/>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35</a:t>
            </a:fld>
            <a:endParaRPr lang="en-IN"/>
          </a:p>
        </p:txBody>
      </p:sp>
    </p:spTree>
    <p:extLst>
      <p:ext uri="{BB962C8B-B14F-4D97-AF65-F5344CB8AC3E}">
        <p14:creationId xmlns:p14="http://schemas.microsoft.com/office/powerpoint/2010/main" val="1843882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NULL Pointer in C</a:t>
            </a:r>
            <a:endParaRPr lang="en-IN" sz="6000" b="1" dirty="0"/>
          </a:p>
        </p:txBody>
      </p:sp>
      <p:sp>
        <p:nvSpPr>
          <p:cNvPr id="3" name="Content Placeholder 2"/>
          <p:cNvSpPr>
            <a:spLocks noGrp="1"/>
          </p:cNvSpPr>
          <p:nvPr>
            <p:ph idx="1"/>
          </p:nvPr>
        </p:nvSpPr>
        <p:spPr>
          <a:xfrm>
            <a:off x="838200" y="1825625"/>
            <a:ext cx="10515600" cy="2978387"/>
          </a:xfrm>
        </p:spPr>
        <p:txBody>
          <a:bodyPr>
            <a:normAutofit/>
          </a:bodyPr>
          <a:lstStyle/>
          <a:p>
            <a:r>
              <a:rPr lang="en-US" sz="4000" dirty="0">
                <a:cs typeface="Courier New" panose="02070309020205020404" pitchFamily="49" charset="0"/>
              </a:rPr>
              <a:t>Null pointer points to no object or function.</a:t>
            </a:r>
          </a:p>
          <a:p>
            <a:r>
              <a:rPr lang="en-US" sz="4000" dirty="0">
                <a:cs typeface="Courier New" panose="02070309020205020404" pitchFamily="49" charset="0"/>
              </a:rPr>
              <a:t>Null pointer is represented by the integer 0.  </a:t>
            </a:r>
            <a:endParaRPr lang="en-IN" sz="4000" dirty="0">
              <a:cs typeface="Courier New" panose="02070309020205020404" pitchFamily="49" charset="0"/>
            </a:endParaRPr>
          </a:p>
          <a:p>
            <a:r>
              <a:rPr lang="en-US" sz="4000" dirty="0">
                <a:cs typeface="Courier New" panose="02070309020205020404" pitchFamily="49" charset="0"/>
              </a:rPr>
              <a:t>C Macro NULL is defined to the integer 0.</a:t>
            </a:r>
          </a:p>
        </p:txBody>
      </p:sp>
      <p:sp>
        <p:nvSpPr>
          <p:cNvPr id="4" name="Date Placeholder 3"/>
          <p:cNvSpPr>
            <a:spLocks noGrp="1"/>
          </p:cNvSpPr>
          <p:nvPr>
            <p:ph type="dt" sz="half" idx="10"/>
          </p:nvPr>
        </p:nvSpPr>
        <p:spPr/>
        <p:txBody>
          <a:bodyPr/>
          <a:lstStyle/>
          <a:p>
            <a:fld id="{27B00825-0CAB-48BF-832F-14230E7FFAE0}"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36</a:t>
            </a:fld>
            <a:endParaRPr lang="en-IN"/>
          </a:p>
        </p:txBody>
      </p:sp>
    </p:spTree>
    <p:extLst>
      <p:ext uri="{BB962C8B-B14F-4D97-AF65-F5344CB8AC3E}">
        <p14:creationId xmlns:p14="http://schemas.microsoft.com/office/powerpoint/2010/main" val="40773306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433" y="365125"/>
            <a:ext cx="10944367" cy="1325563"/>
          </a:xfrm>
        </p:spPr>
        <p:txBody>
          <a:bodyPr>
            <a:noAutofit/>
          </a:bodyPr>
          <a:lstStyle/>
          <a:p>
            <a:r>
              <a:rPr lang="en-US" sz="5400" b="1" dirty="0"/>
              <a:t>NULL Pointer in relational expressions</a:t>
            </a:r>
            <a:endParaRPr lang="en-IN" sz="5400" b="1" dirty="0"/>
          </a:p>
        </p:txBody>
      </p:sp>
      <p:sp>
        <p:nvSpPr>
          <p:cNvPr id="3" name="Content Placeholder 2"/>
          <p:cNvSpPr>
            <a:spLocks noGrp="1"/>
          </p:cNvSpPr>
          <p:nvPr>
            <p:ph idx="1"/>
          </p:nvPr>
        </p:nvSpPr>
        <p:spPr>
          <a:xfrm>
            <a:off x="838200" y="1815152"/>
            <a:ext cx="10515600" cy="4080682"/>
          </a:xfrm>
        </p:spPr>
        <p:txBody>
          <a:bodyPr>
            <a:normAutofit/>
          </a:bodyPr>
          <a:lstStyle/>
          <a:p>
            <a:r>
              <a:rPr lang="en-US" sz="3600" b="1" dirty="0">
                <a:latin typeface="Courier New" panose="02070309020205020404" pitchFamily="49" charset="0"/>
                <a:cs typeface="Courier New" panose="02070309020205020404" pitchFamily="49" charset="0"/>
              </a:rPr>
              <a:t>      if(pi)         </a:t>
            </a:r>
          </a:p>
          <a:p>
            <a:pPr marL="0" indent="0">
              <a:buNone/>
            </a:pPr>
            <a:endParaRPr lang="en-US" sz="2400" b="1" dirty="0">
              <a:latin typeface="Courier New" panose="02070309020205020404" pitchFamily="49" charset="0"/>
              <a:cs typeface="Courier New" panose="02070309020205020404" pitchFamily="49" charset="0"/>
            </a:endParaRPr>
          </a:p>
          <a:p>
            <a:r>
              <a:rPr lang="en-US" sz="3600" b="1" dirty="0">
                <a:latin typeface="Courier New" panose="02070309020205020404" pitchFamily="49" charset="0"/>
                <a:cs typeface="Courier New" panose="02070309020205020404" pitchFamily="49" charset="0"/>
              </a:rPr>
              <a:t>      if(!pi)</a:t>
            </a:r>
          </a:p>
          <a:p>
            <a:pPr marL="0" indent="0">
              <a:buNone/>
            </a:pPr>
            <a:endParaRPr lang="en-US" sz="2400" b="1" dirty="0">
              <a:latin typeface="Courier New" panose="02070309020205020404" pitchFamily="49" charset="0"/>
              <a:cs typeface="Courier New" panose="02070309020205020404" pitchFamily="49" charset="0"/>
            </a:endParaRPr>
          </a:p>
          <a:p>
            <a:r>
              <a:rPr lang="en-US" sz="3600" b="1" dirty="0">
                <a:latin typeface="Courier New" panose="02070309020205020404" pitchFamily="49" charset="0"/>
                <a:cs typeface="Courier New" panose="02070309020205020404" pitchFamily="49" charset="0"/>
              </a:rPr>
              <a:t>      if(pi == NULL)</a:t>
            </a:r>
          </a:p>
          <a:p>
            <a:pPr marL="0" indent="0">
              <a:buNone/>
            </a:pPr>
            <a:endParaRPr lang="en-US" sz="2400" b="1" dirty="0">
              <a:latin typeface="Courier New" panose="02070309020205020404" pitchFamily="49" charset="0"/>
              <a:cs typeface="Courier New" panose="02070309020205020404" pitchFamily="49" charset="0"/>
            </a:endParaRPr>
          </a:p>
          <a:p>
            <a:r>
              <a:rPr lang="en-US" sz="3600" b="1" dirty="0">
                <a:latin typeface="Courier New" panose="02070309020205020404" pitchFamily="49" charset="0"/>
                <a:cs typeface="Courier New" panose="02070309020205020404" pitchFamily="49" charset="0"/>
              </a:rPr>
              <a:t>      if(pi != NULL)</a:t>
            </a:r>
          </a:p>
        </p:txBody>
      </p:sp>
      <p:sp>
        <p:nvSpPr>
          <p:cNvPr id="4" name="Date Placeholder 3"/>
          <p:cNvSpPr>
            <a:spLocks noGrp="1"/>
          </p:cNvSpPr>
          <p:nvPr>
            <p:ph type="dt" sz="half" idx="10"/>
          </p:nvPr>
        </p:nvSpPr>
        <p:spPr/>
        <p:txBody>
          <a:bodyPr/>
          <a:lstStyle/>
          <a:p>
            <a:fld id="{94C3688A-5B7E-4ED8-B349-E777B93E1B25}"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37</a:t>
            </a:fld>
            <a:endParaRPr lang="en-IN"/>
          </a:p>
        </p:txBody>
      </p:sp>
    </p:spTree>
    <p:extLst>
      <p:ext uri="{BB962C8B-B14F-4D97-AF65-F5344CB8AC3E}">
        <p14:creationId xmlns:p14="http://schemas.microsoft.com/office/powerpoint/2010/main" val="5336117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5798"/>
          </a:xfrm>
        </p:spPr>
        <p:txBody>
          <a:bodyPr>
            <a:normAutofit/>
          </a:bodyPr>
          <a:lstStyle/>
          <a:p>
            <a:r>
              <a:rPr lang="en-US" sz="6000" b="1" dirty="0"/>
              <a:t>Aliasing  -  Example</a:t>
            </a:r>
            <a:endParaRPr lang="en-IN" sz="6000" b="1" dirty="0"/>
          </a:p>
        </p:txBody>
      </p:sp>
      <p:sp>
        <p:nvSpPr>
          <p:cNvPr id="3" name="Content Placeholder 2"/>
          <p:cNvSpPr>
            <a:spLocks noGrp="1"/>
          </p:cNvSpPr>
          <p:nvPr>
            <p:ph idx="1"/>
          </p:nvPr>
        </p:nvSpPr>
        <p:spPr>
          <a:xfrm>
            <a:off x="838200" y="1280924"/>
            <a:ext cx="10515600" cy="4710443"/>
          </a:xfrm>
        </p:spPr>
        <p:txBody>
          <a:bodyPr>
            <a:noAutofit/>
          </a:bodyPr>
          <a:lstStyle/>
          <a:p>
            <a:pPr marL="0" indent="0">
              <a:spcBef>
                <a:spcPts val="600"/>
              </a:spcBef>
              <a:buNone/>
            </a:pPr>
            <a:r>
              <a:rPr lang="en-US" sz="4400" dirty="0">
                <a:cs typeface="Courier New" panose="02070309020205020404" pitchFamily="49" charset="0"/>
              </a:rPr>
              <a:t>If  two pointers are pointing to same memory location or variable then the two pointers are said to be aliases.</a:t>
            </a:r>
          </a:p>
          <a:p>
            <a:pPr marL="0" indent="0">
              <a:spcBef>
                <a:spcPts val="600"/>
              </a:spcBef>
              <a:buNone/>
            </a:pPr>
            <a:r>
              <a:rPr lang="en-US" sz="4400" dirty="0">
                <a:cs typeface="Courier New" panose="02070309020205020404" pitchFamily="49" charset="0"/>
              </a:rPr>
              <a:t>Example:</a:t>
            </a:r>
          </a:p>
          <a:p>
            <a:pPr marL="0" indent="0">
              <a:spcBef>
                <a:spcPts val="600"/>
              </a:spcBef>
              <a:buNone/>
            </a:pPr>
            <a:r>
              <a:rPr lang="en-US" sz="4400" b="1" dirty="0">
                <a:latin typeface="Courier New" panose="02070309020205020404" pitchFamily="49" charset="0"/>
                <a:cs typeface="Courier New" panose="02070309020205020404" pitchFamily="49" charset="0"/>
              </a:rPr>
              <a:t> p1 = &amp;</a:t>
            </a:r>
            <a:r>
              <a:rPr lang="en-US" sz="4400" b="1" dirty="0" err="1">
                <a:latin typeface="Courier New" panose="02070309020205020404" pitchFamily="49" charset="0"/>
                <a:cs typeface="Courier New" panose="02070309020205020404" pitchFamily="49" charset="0"/>
              </a:rPr>
              <a:t>i</a:t>
            </a:r>
            <a:r>
              <a:rPr lang="en-US" sz="4400" b="1" dirty="0">
                <a:latin typeface="Courier New" panose="02070309020205020404" pitchFamily="49" charset="0"/>
                <a:cs typeface="Courier New" panose="02070309020205020404" pitchFamily="49" charset="0"/>
              </a:rPr>
              <a:t>;</a:t>
            </a:r>
          </a:p>
          <a:p>
            <a:pPr marL="0" indent="0">
              <a:spcBef>
                <a:spcPts val="600"/>
              </a:spcBef>
              <a:buNone/>
            </a:pPr>
            <a:r>
              <a:rPr lang="en-US" sz="4400" b="1" dirty="0">
                <a:latin typeface="Courier New" panose="02070309020205020404" pitchFamily="49" charset="0"/>
                <a:cs typeface="Courier New" panose="02070309020205020404" pitchFamily="49" charset="0"/>
              </a:rPr>
              <a:t> p2 = p1;</a:t>
            </a:r>
          </a:p>
          <a:p>
            <a:pPr marL="0" indent="0">
              <a:spcBef>
                <a:spcPts val="600"/>
              </a:spcBef>
              <a:buNone/>
            </a:pPr>
            <a:r>
              <a:rPr lang="en-US" sz="4400" dirty="0">
                <a:cs typeface="Courier New" panose="02070309020205020404" pitchFamily="49" charset="0"/>
              </a:rPr>
              <a:t>Here, </a:t>
            </a:r>
            <a:r>
              <a:rPr lang="en-US" sz="4400" b="1" dirty="0">
                <a:latin typeface="Courier New" panose="02070309020205020404" pitchFamily="49" charset="0"/>
                <a:cs typeface="Courier New" panose="02070309020205020404" pitchFamily="49" charset="0"/>
              </a:rPr>
              <a:t>p1</a:t>
            </a:r>
            <a:r>
              <a:rPr lang="en-US" sz="4400" dirty="0">
                <a:cs typeface="Courier New" panose="02070309020205020404" pitchFamily="49" charset="0"/>
              </a:rPr>
              <a:t> and </a:t>
            </a:r>
            <a:r>
              <a:rPr lang="en-US" sz="4400" b="1" dirty="0">
                <a:latin typeface="Courier New" panose="02070309020205020404" pitchFamily="49" charset="0"/>
                <a:cs typeface="Courier New" panose="02070309020205020404" pitchFamily="49" charset="0"/>
              </a:rPr>
              <a:t>p2</a:t>
            </a:r>
            <a:r>
              <a:rPr lang="en-US" sz="4400" dirty="0">
                <a:cs typeface="Courier New" panose="02070309020205020404" pitchFamily="49" charset="0"/>
              </a:rPr>
              <a:t> are aliases.</a:t>
            </a:r>
            <a:endParaRPr lang="en-IN" sz="4400" dirty="0">
              <a:cs typeface="Courier New" panose="02070309020205020404" pitchFamily="49" charset="0"/>
            </a:endParaRPr>
          </a:p>
        </p:txBody>
      </p:sp>
      <p:sp>
        <p:nvSpPr>
          <p:cNvPr id="4" name="Date Placeholder 3"/>
          <p:cNvSpPr>
            <a:spLocks noGrp="1"/>
          </p:cNvSpPr>
          <p:nvPr>
            <p:ph type="dt" sz="half" idx="10"/>
          </p:nvPr>
        </p:nvSpPr>
        <p:spPr/>
        <p:txBody>
          <a:bodyPr/>
          <a:lstStyle/>
          <a:p>
            <a:fld id="{2E4A1B6D-72DD-4D3D-806D-8A5A84237A37}"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38</a:t>
            </a:fld>
            <a:endParaRPr lang="en-IN"/>
          </a:p>
        </p:txBody>
      </p:sp>
    </p:spTree>
    <p:extLst>
      <p:ext uri="{BB962C8B-B14F-4D97-AF65-F5344CB8AC3E}">
        <p14:creationId xmlns:p14="http://schemas.microsoft.com/office/powerpoint/2010/main" val="24061795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319" y="259307"/>
            <a:ext cx="11218459" cy="1201003"/>
          </a:xfrm>
        </p:spPr>
        <p:txBody>
          <a:bodyPr>
            <a:normAutofit/>
          </a:bodyPr>
          <a:lstStyle/>
          <a:p>
            <a:pPr algn="ctr"/>
            <a:r>
              <a:rPr lang="en-US" sz="6000" b="1" dirty="0"/>
              <a:t>What is the Output of the Program?</a:t>
            </a:r>
            <a:endParaRPr lang="en-IN" sz="6000" b="1" dirty="0"/>
          </a:p>
        </p:txBody>
      </p:sp>
      <p:sp>
        <p:nvSpPr>
          <p:cNvPr id="3" name="Content Placeholder 2"/>
          <p:cNvSpPr>
            <a:spLocks noGrp="1"/>
          </p:cNvSpPr>
          <p:nvPr>
            <p:ph idx="1"/>
          </p:nvPr>
        </p:nvSpPr>
        <p:spPr>
          <a:xfrm>
            <a:off x="524296" y="1378426"/>
            <a:ext cx="10980761" cy="5046164"/>
          </a:xfrm>
        </p:spPr>
        <p:txBody>
          <a:bodyPr>
            <a:noAutofit/>
          </a:bodyPr>
          <a:lstStyle/>
          <a:p>
            <a:pPr marL="0" indent="0">
              <a:lnSpc>
                <a:spcPct val="100000"/>
              </a:lnSpc>
              <a:spcBef>
                <a:spcPts val="0"/>
              </a:spcBef>
              <a:buNone/>
            </a:pPr>
            <a:r>
              <a:rPr lang="en-US" sz="3200" b="1" dirty="0">
                <a:latin typeface="Courier New" panose="02070309020205020404" pitchFamily="49" charset="0"/>
                <a:cs typeface="Courier New" panose="02070309020205020404" pitchFamily="49" charset="0"/>
              </a:rPr>
              <a:t>void main()</a:t>
            </a:r>
          </a:p>
          <a:p>
            <a:pPr marL="0" indent="0">
              <a:lnSpc>
                <a:spcPct val="100000"/>
              </a:lnSpc>
              <a:spcBef>
                <a:spcPts val="0"/>
              </a:spcBef>
              <a:buNone/>
            </a:pPr>
            <a:r>
              <a:rPr lang="en-US" sz="3200" b="1" dirty="0">
                <a:latin typeface="Courier New" panose="02070309020205020404" pitchFamily="49" charset="0"/>
                <a:cs typeface="Courier New" panose="02070309020205020404" pitchFamily="49" charset="0"/>
              </a:rPr>
              <a:t>  { </a:t>
            </a:r>
          </a:p>
          <a:p>
            <a:pPr marL="0" indent="0">
              <a:lnSpc>
                <a:spcPct val="100000"/>
              </a:lnSpc>
              <a:spcBef>
                <a:spcPts val="0"/>
              </a:spcBef>
              <a:buNone/>
            </a:pP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int</a:t>
            </a:r>
            <a:r>
              <a:rPr lang="en-US" sz="3200" b="1" dirty="0">
                <a:latin typeface="Courier New" panose="02070309020205020404" pitchFamily="49" charset="0"/>
                <a:cs typeface="Courier New" panose="02070309020205020404" pitchFamily="49" charset="0"/>
              </a:rPr>
              <a:t>  a = 29;</a:t>
            </a:r>
          </a:p>
          <a:p>
            <a:pPr marL="0" indent="0">
              <a:lnSpc>
                <a:spcPct val="100000"/>
              </a:lnSpc>
              <a:spcBef>
                <a:spcPts val="0"/>
              </a:spcBef>
              <a:buNone/>
            </a:pP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int</a:t>
            </a:r>
            <a:r>
              <a:rPr lang="en-US" sz="3200" b="1" dirty="0">
                <a:latin typeface="Courier New" panose="02070309020205020404" pitchFamily="49" charset="0"/>
                <a:cs typeface="Courier New" panose="02070309020205020404" pitchFamily="49" charset="0"/>
              </a:rPr>
              <a:t> *p1, *p2;</a:t>
            </a:r>
          </a:p>
          <a:p>
            <a:pPr marL="0" indent="0">
              <a:lnSpc>
                <a:spcPct val="100000"/>
              </a:lnSpc>
              <a:spcBef>
                <a:spcPts val="0"/>
              </a:spcBef>
              <a:buNone/>
            </a:pPr>
            <a:r>
              <a:rPr lang="en-US" sz="3200" b="1" dirty="0">
                <a:latin typeface="Courier New" panose="02070309020205020404" pitchFamily="49" charset="0"/>
                <a:cs typeface="Courier New" panose="02070309020205020404" pitchFamily="49" charset="0"/>
              </a:rPr>
              <a:t>     p1 = &amp;a;</a:t>
            </a:r>
          </a:p>
          <a:p>
            <a:pPr marL="0" indent="0">
              <a:lnSpc>
                <a:spcPct val="100000"/>
              </a:lnSpc>
              <a:spcBef>
                <a:spcPts val="0"/>
              </a:spcBef>
              <a:buNone/>
            </a:pPr>
            <a:r>
              <a:rPr lang="en-US" sz="3200" b="1" dirty="0">
                <a:latin typeface="Courier New" panose="02070309020205020404" pitchFamily="49" charset="0"/>
                <a:cs typeface="Courier New" panose="02070309020205020404" pitchFamily="49" charset="0"/>
              </a:rPr>
              <a:t>     *p1 = 3;</a:t>
            </a:r>
          </a:p>
          <a:p>
            <a:pPr marL="0" indent="0">
              <a:lnSpc>
                <a:spcPct val="100000"/>
              </a:lnSpc>
              <a:spcBef>
                <a:spcPts val="0"/>
              </a:spcBef>
              <a:buNone/>
            </a:pPr>
            <a:r>
              <a:rPr lang="en-US" sz="3200" b="1" dirty="0">
                <a:latin typeface="Courier New" panose="02070309020205020404" pitchFamily="49" charset="0"/>
                <a:cs typeface="Courier New" panose="02070309020205020404" pitchFamily="49" charset="0"/>
              </a:rPr>
              <a:t>     p2 = p1;</a:t>
            </a:r>
          </a:p>
          <a:p>
            <a:pPr marL="0" indent="0">
              <a:lnSpc>
                <a:spcPct val="100000"/>
              </a:lnSpc>
              <a:spcBef>
                <a:spcPts val="0"/>
              </a:spcBef>
              <a:buNone/>
            </a:pPr>
            <a:r>
              <a:rPr lang="en-US" sz="3200" b="1" dirty="0">
                <a:latin typeface="Courier New" panose="02070309020205020404" pitchFamily="49" charset="0"/>
                <a:cs typeface="Courier New" panose="02070309020205020404" pitchFamily="49" charset="0"/>
              </a:rPr>
              <a:t>     *p2 = 9;</a:t>
            </a:r>
          </a:p>
          <a:p>
            <a:pPr marL="0" indent="0">
              <a:lnSpc>
                <a:spcPct val="100000"/>
              </a:lnSpc>
              <a:spcBef>
                <a:spcPts val="0"/>
              </a:spcBef>
              <a:buNone/>
            </a:pPr>
            <a:r>
              <a:rPr lang="en-US" sz="3200" b="1" dirty="0">
                <a:latin typeface="Courier New" panose="02070309020205020404" pitchFamily="49" charset="0"/>
                <a:cs typeface="Courier New" panose="02070309020205020404" pitchFamily="49" charset="0"/>
              </a:rPr>
              <a:t>     printf(“%d \t %d \t %d”, a, *p1, *p2);</a:t>
            </a:r>
          </a:p>
          <a:p>
            <a:pPr marL="0" indent="0">
              <a:lnSpc>
                <a:spcPct val="100000"/>
              </a:lnSpc>
              <a:spcBef>
                <a:spcPts val="0"/>
              </a:spcBef>
              <a:buNone/>
            </a:pPr>
            <a:r>
              <a:rPr lang="en-US" sz="3200" b="1" dirty="0">
                <a:latin typeface="Courier New" panose="02070309020205020404" pitchFamily="49" charset="0"/>
                <a:cs typeface="Courier New" panose="02070309020205020404" pitchFamily="49" charset="0"/>
              </a:rPr>
              <a:t>  }</a:t>
            </a:r>
            <a:endParaRPr lang="en-IN" sz="3200" b="1"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D0D361CA-E563-4ACB-BF30-B4532BB6FF56}"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39</a:t>
            </a:fld>
            <a:endParaRPr lang="en-IN"/>
          </a:p>
        </p:txBody>
      </p:sp>
    </p:spTree>
    <p:extLst>
      <p:ext uri="{BB962C8B-B14F-4D97-AF65-F5344CB8AC3E}">
        <p14:creationId xmlns:p14="http://schemas.microsoft.com/office/powerpoint/2010/main" val="27113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for data structures</a:t>
            </a:r>
          </a:p>
        </p:txBody>
      </p:sp>
      <p:sp>
        <p:nvSpPr>
          <p:cNvPr id="3" name="Content Placeholder 2"/>
          <p:cNvSpPr>
            <a:spLocks noGrp="1"/>
          </p:cNvSpPr>
          <p:nvPr>
            <p:ph idx="1"/>
          </p:nvPr>
        </p:nvSpPr>
        <p:spPr/>
        <p:txBody>
          <a:bodyPr/>
          <a:lstStyle/>
          <a:p>
            <a:r>
              <a:rPr lang="en-US" dirty="0"/>
              <a:t>The computers are electronic data processing devices.</a:t>
            </a:r>
          </a:p>
          <a:p>
            <a:r>
              <a:rPr lang="en-US" dirty="0"/>
              <a:t>In-order to solve a particular problem, we need to know:</a:t>
            </a:r>
          </a:p>
          <a:p>
            <a:r>
              <a:rPr lang="en-US" dirty="0"/>
              <a:t>1)How to represent data in computer m/m.</a:t>
            </a:r>
          </a:p>
          <a:p>
            <a:r>
              <a:rPr lang="en-US" dirty="0"/>
              <a:t>2)How to access them.</a:t>
            </a:r>
          </a:p>
          <a:p>
            <a:r>
              <a:rPr lang="en-US" dirty="0"/>
              <a:t>3)What are the steps/operations to be performed to get the needed output.</a:t>
            </a:r>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4</a:t>
            </a:fld>
            <a:endParaRPr lang="en-IN"/>
          </a:p>
        </p:txBody>
      </p:sp>
    </p:spTree>
    <p:extLst>
      <p:ext uri="{BB962C8B-B14F-4D97-AF65-F5344CB8AC3E}">
        <p14:creationId xmlns:p14="http://schemas.microsoft.com/office/powerpoint/2010/main" val="10706208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4242"/>
          </a:xfrm>
        </p:spPr>
        <p:txBody>
          <a:bodyPr>
            <a:normAutofit/>
          </a:bodyPr>
          <a:lstStyle/>
          <a:p>
            <a:r>
              <a:rPr lang="en-US" sz="6000" b="1" dirty="0"/>
              <a:t>Consider this Program </a:t>
            </a:r>
            <a:endParaRPr lang="en-IN" sz="6000" b="1" dirty="0"/>
          </a:p>
        </p:txBody>
      </p:sp>
      <p:sp>
        <p:nvSpPr>
          <p:cNvPr id="3" name="Content Placeholder 2"/>
          <p:cNvSpPr>
            <a:spLocks noGrp="1"/>
          </p:cNvSpPr>
          <p:nvPr>
            <p:ph idx="1"/>
          </p:nvPr>
        </p:nvSpPr>
        <p:spPr>
          <a:xfrm>
            <a:off x="838200" y="1296536"/>
            <a:ext cx="10515600" cy="5059813"/>
          </a:xfrm>
        </p:spPr>
        <p:txBody>
          <a:bodyPr>
            <a:noAutofit/>
          </a:bodyPr>
          <a:lstStyle/>
          <a:p>
            <a:pPr marL="0" indent="0">
              <a:lnSpc>
                <a:spcPct val="100000"/>
              </a:lnSpc>
              <a:spcBef>
                <a:spcPts val="0"/>
              </a:spcBef>
              <a:buNone/>
            </a:pPr>
            <a:r>
              <a:rPr lang="en-US" sz="3200" b="1" dirty="0">
                <a:latin typeface="Courier New" panose="02070309020205020404" pitchFamily="49" charset="0"/>
                <a:cs typeface="Courier New" panose="02070309020205020404" pitchFamily="49" charset="0"/>
              </a:rPr>
              <a:t>void main()</a:t>
            </a:r>
          </a:p>
          <a:p>
            <a:pPr marL="0" indent="0">
              <a:lnSpc>
                <a:spcPct val="100000"/>
              </a:lnSpc>
              <a:spcBef>
                <a:spcPts val="0"/>
              </a:spcBef>
              <a:buNone/>
            </a:pPr>
            <a:r>
              <a:rPr lang="en-US" sz="3200" b="1" dirty="0">
                <a:latin typeface="Courier New" panose="02070309020205020404" pitchFamily="49" charset="0"/>
                <a:cs typeface="Courier New" panose="02070309020205020404" pitchFamily="49" charset="0"/>
              </a:rPr>
              <a:t>  { </a:t>
            </a:r>
          </a:p>
          <a:p>
            <a:pPr marL="0" indent="0">
              <a:lnSpc>
                <a:spcPct val="100000"/>
              </a:lnSpc>
              <a:spcBef>
                <a:spcPts val="0"/>
              </a:spcBef>
              <a:buNone/>
            </a:pP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int</a:t>
            </a:r>
            <a:r>
              <a:rPr lang="en-US" sz="3200" b="1" dirty="0">
                <a:latin typeface="Courier New" panose="02070309020205020404" pitchFamily="49" charset="0"/>
                <a:cs typeface="Courier New" panose="02070309020205020404" pitchFamily="49" charset="0"/>
              </a:rPr>
              <a:t> *p1, *p2;</a:t>
            </a:r>
          </a:p>
          <a:p>
            <a:pPr marL="0" indent="0">
              <a:lnSpc>
                <a:spcPct val="100000"/>
              </a:lnSpc>
              <a:spcBef>
                <a:spcPts val="0"/>
              </a:spcBef>
              <a:buNone/>
            </a:pPr>
            <a:r>
              <a:rPr lang="en-US" sz="3200" b="1" dirty="0">
                <a:latin typeface="Courier New" panose="02070309020205020404" pitchFamily="49" charset="0"/>
                <a:cs typeface="Courier New" panose="02070309020205020404" pitchFamily="49" charset="0"/>
              </a:rPr>
              <a:t>     p1 = (</a:t>
            </a:r>
            <a:r>
              <a:rPr lang="en-US" sz="3200" b="1" dirty="0" err="1">
                <a:latin typeface="Courier New" panose="02070309020205020404" pitchFamily="49" charset="0"/>
                <a:cs typeface="Courier New" panose="02070309020205020404" pitchFamily="49" charset="0"/>
              </a:rPr>
              <a:t>int</a:t>
            </a: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malloc</a:t>
            </a:r>
            <a:r>
              <a:rPr lang="en-US" sz="3200" b="1" dirty="0">
                <a:latin typeface="Courier New" panose="02070309020205020404" pitchFamily="49" charset="0"/>
                <a:cs typeface="Courier New" panose="02070309020205020404" pitchFamily="49" charset="0"/>
              </a:rPr>
              <a:t>(</a:t>
            </a:r>
            <a:r>
              <a:rPr lang="en-US" sz="3200" b="1" dirty="0" err="1">
                <a:latin typeface="Courier New" panose="02070309020205020404" pitchFamily="49" charset="0"/>
                <a:cs typeface="Courier New" panose="02070309020205020404" pitchFamily="49" charset="0"/>
              </a:rPr>
              <a:t>sizeof</a:t>
            </a:r>
            <a:r>
              <a:rPr lang="en-US" sz="3200" b="1" dirty="0">
                <a:latin typeface="Courier New" panose="02070309020205020404" pitchFamily="49" charset="0"/>
                <a:cs typeface="Courier New" panose="02070309020205020404" pitchFamily="49" charset="0"/>
              </a:rPr>
              <a:t>(</a:t>
            </a:r>
            <a:r>
              <a:rPr lang="en-US" sz="3200" b="1" dirty="0" err="1">
                <a:latin typeface="Courier New" panose="02070309020205020404" pitchFamily="49" charset="0"/>
                <a:cs typeface="Courier New" panose="02070309020205020404" pitchFamily="49" charset="0"/>
              </a:rPr>
              <a:t>int</a:t>
            </a:r>
            <a:r>
              <a:rPr lang="en-US" sz="3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3200" b="1" dirty="0">
                <a:latin typeface="Courier New" panose="02070309020205020404" pitchFamily="49" charset="0"/>
                <a:cs typeface="Courier New" panose="02070309020205020404" pitchFamily="49" charset="0"/>
              </a:rPr>
              <a:t>     p2 = (</a:t>
            </a:r>
            <a:r>
              <a:rPr lang="en-US" sz="3200" b="1" dirty="0" err="1">
                <a:latin typeface="Courier New" panose="02070309020205020404" pitchFamily="49" charset="0"/>
                <a:cs typeface="Courier New" panose="02070309020205020404" pitchFamily="49" charset="0"/>
              </a:rPr>
              <a:t>int</a:t>
            </a: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malloc</a:t>
            </a:r>
            <a:r>
              <a:rPr lang="en-US" sz="3200" b="1" dirty="0">
                <a:latin typeface="Courier New" panose="02070309020205020404" pitchFamily="49" charset="0"/>
                <a:cs typeface="Courier New" panose="02070309020205020404" pitchFamily="49" charset="0"/>
              </a:rPr>
              <a:t>(</a:t>
            </a:r>
            <a:r>
              <a:rPr lang="en-US" sz="3200" b="1" dirty="0" err="1">
                <a:latin typeface="Courier New" panose="02070309020205020404" pitchFamily="49" charset="0"/>
                <a:cs typeface="Courier New" panose="02070309020205020404" pitchFamily="49" charset="0"/>
              </a:rPr>
              <a:t>sizeof</a:t>
            </a:r>
            <a:r>
              <a:rPr lang="en-US" sz="3200" b="1" dirty="0">
                <a:latin typeface="Courier New" panose="02070309020205020404" pitchFamily="49" charset="0"/>
                <a:cs typeface="Courier New" panose="02070309020205020404" pitchFamily="49" charset="0"/>
              </a:rPr>
              <a:t>(</a:t>
            </a:r>
            <a:r>
              <a:rPr lang="en-US" sz="3200" b="1" dirty="0" err="1">
                <a:latin typeface="Courier New" panose="02070309020205020404" pitchFamily="49" charset="0"/>
                <a:cs typeface="Courier New" panose="02070309020205020404" pitchFamily="49" charset="0"/>
              </a:rPr>
              <a:t>int</a:t>
            </a:r>
            <a:r>
              <a:rPr lang="en-US" sz="3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3200" b="1" dirty="0">
                <a:latin typeface="Courier New" panose="02070309020205020404" pitchFamily="49" charset="0"/>
                <a:cs typeface="Courier New" panose="02070309020205020404" pitchFamily="49" charset="0"/>
              </a:rPr>
              <a:t>     *p1 = 3;</a:t>
            </a:r>
          </a:p>
          <a:p>
            <a:pPr marL="0" indent="0">
              <a:lnSpc>
                <a:spcPct val="100000"/>
              </a:lnSpc>
              <a:spcBef>
                <a:spcPts val="0"/>
              </a:spcBef>
              <a:buNone/>
            </a:pPr>
            <a:r>
              <a:rPr lang="en-US" sz="3200" b="1" dirty="0">
                <a:latin typeface="Courier New" panose="02070309020205020404" pitchFamily="49" charset="0"/>
                <a:cs typeface="Courier New" panose="02070309020205020404" pitchFamily="49" charset="0"/>
              </a:rPr>
              <a:t>     p2 = p1;</a:t>
            </a:r>
          </a:p>
          <a:p>
            <a:pPr marL="0" indent="0">
              <a:lnSpc>
                <a:spcPct val="100000"/>
              </a:lnSpc>
              <a:spcBef>
                <a:spcPts val="0"/>
              </a:spcBef>
              <a:buNone/>
            </a:pPr>
            <a:r>
              <a:rPr lang="en-US" sz="3200" b="1" dirty="0">
                <a:latin typeface="Courier New" panose="02070309020205020404" pitchFamily="49" charset="0"/>
                <a:cs typeface="Courier New" panose="02070309020205020404" pitchFamily="49" charset="0"/>
              </a:rPr>
              <a:t>     free(p1);</a:t>
            </a:r>
          </a:p>
          <a:p>
            <a:pPr marL="0" indent="0">
              <a:lnSpc>
                <a:spcPct val="100000"/>
              </a:lnSpc>
              <a:spcBef>
                <a:spcPts val="0"/>
              </a:spcBef>
              <a:buNone/>
            </a:pPr>
            <a:r>
              <a:rPr lang="en-US" sz="3200" b="1" dirty="0">
                <a:latin typeface="Courier New" panose="02070309020205020404" pitchFamily="49" charset="0"/>
                <a:cs typeface="Courier New" panose="02070309020205020404" pitchFamily="49" charset="0"/>
              </a:rPr>
              <a:t>     printf(“%d \n”, *p2);</a:t>
            </a:r>
          </a:p>
          <a:p>
            <a:pPr marL="0" indent="0">
              <a:lnSpc>
                <a:spcPct val="100000"/>
              </a:lnSpc>
              <a:spcBef>
                <a:spcPts val="0"/>
              </a:spcBef>
              <a:buNone/>
            </a:pPr>
            <a:r>
              <a:rPr lang="en-US" sz="3200" b="1" dirty="0">
                <a:latin typeface="Courier New" panose="02070309020205020404" pitchFamily="49" charset="0"/>
                <a:cs typeface="Courier New" panose="02070309020205020404" pitchFamily="49" charset="0"/>
              </a:rPr>
              <a:t>  }</a:t>
            </a:r>
            <a:endParaRPr lang="en-IN" sz="3200" b="1"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48A1C009-E38B-4DE5-B78D-336F0CEE1B0C}"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40</a:t>
            </a:fld>
            <a:endParaRPr lang="en-IN"/>
          </a:p>
        </p:txBody>
      </p:sp>
    </p:spTree>
    <p:extLst>
      <p:ext uri="{BB962C8B-B14F-4D97-AF65-F5344CB8AC3E}">
        <p14:creationId xmlns:p14="http://schemas.microsoft.com/office/powerpoint/2010/main" val="23836849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8708"/>
          </a:xfrm>
        </p:spPr>
        <p:txBody>
          <a:bodyPr>
            <a:normAutofit/>
          </a:bodyPr>
          <a:lstStyle/>
          <a:p>
            <a:r>
              <a:rPr lang="en-US" sz="6000" b="1" dirty="0"/>
              <a:t>Dangling Reference</a:t>
            </a:r>
            <a:endParaRPr lang="en-IN" sz="6000" b="1" dirty="0"/>
          </a:p>
        </p:txBody>
      </p:sp>
      <p:sp>
        <p:nvSpPr>
          <p:cNvPr id="3" name="Content Placeholder 2"/>
          <p:cNvSpPr>
            <a:spLocks noGrp="1"/>
          </p:cNvSpPr>
          <p:nvPr>
            <p:ph idx="1"/>
          </p:nvPr>
        </p:nvSpPr>
        <p:spPr>
          <a:xfrm>
            <a:off x="627797" y="1364779"/>
            <a:ext cx="10726003" cy="4776716"/>
          </a:xfrm>
        </p:spPr>
        <p:txBody>
          <a:bodyPr>
            <a:noAutofit/>
          </a:bodyPr>
          <a:lstStyle/>
          <a:p>
            <a:pPr algn="just"/>
            <a:r>
              <a:rPr lang="en-IN" sz="3600" b="1" dirty="0"/>
              <a:t>Dangling pointers</a:t>
            </a:r>
            <a:r>
              <a:rPr lang="en-IN" sz="3600" dirty="0"/>
              <a:t> arise when an object is deleted or de-allocated, without modifying the value of the </a:t>
            </a:r>
            <a:r>
              <a:rPr lang="en-IN" sz="3600" b="1" dirty="0"/>
              <a:t>pointer</a:t>
            </a:r>
            <a:r>
              <a:rPr lang="en-IN" sz="3600" dirty="0"/>
              <a:t>, so that the </a:t>
            </a:r>
            <a:r>
              <a:rPr lang="en-IN" sz="3600" b="1" dirty="0"/>
              <a:t>pointer</a:t>
            </a:r>
            <a:r>
              <a:rPr lang="en-IN" sz="3600" dirty="0"/>
              <a:t> still points to the memory location of the de-allocated memory.</a:t>
            </a:r>
          </a:p>
          <a:p>
            <a:pPr algn="just"/>
            <a:r>
              <a:rPr lang="en-IN" sz="3600" dirty="0"/>
              <a:t>In short </a:t>
            </a:r>
            <a:r>
              <a:rPr lang="en-IN" sz="3600" b="1" dirty="0"/>
              <a:t>pointer</a:t>
            </a:r>
            <a:r>
              <a:rPr lang="en-IN" sz="3600" dirty="0"/>
              <a:t> pointing to non-existing memory location is called </a:t>
            </a:r>
            <a:r>
              <a:rPr lang="en-IN" sz="3600" b="1" dirty="0"/>
              <a:t>dangling pointer</a:t>
            </a:r>
            <a:r>
              <a:rPr lang="en-IN" sz="3600" dirty="0"/>
              <a:t>.</a:t>
            </a:r>
            <a:endParaRPr lang="en-US" sz="3600" dirty="0"/>
          </a:p>
          <a:p>
            <a:pPr algn="just">
              <a:lnSpc>
                <a:spcPct val="130000"/>
              </a:lnSpc>
            </a:pPr>
            <a:r>
              <a:rPr lang="en-US" sz="3600" dirty="0"/>
              <a:t>The pointer p2 in the previous program becomes dangling reference after the instruction </a:t>
            </a:r>
            <a:r>
              <a:rPr lang="en-US" sz="3600" b="1" dirty="0">
                <a:latin typeface="Courier New" panose="02070309020205020404" pitchFamily="49" charset="0"/>
                <a:cs typeface="Courier New" panose="02070309020205020404" pitchFamily="49" charset="0"/>
              </a:rPr>
              <a:t>free(p1).</a:t>
            </a:r>
            <a:endParaRPr lang="en-IN" sz="3600" b="1"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19E1068E-E291-47D6-B0EC-977F8697F4E8}"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41</a:t>
            </a:fld>
            <a:endParaRPr lang="en-IN"/>
          </a:p>
        </p:txBody>
      </p:sp>
    </p:spTree>
    <p:extLst>
      <p:ext uri="{BB962C8B-B14F-4D97-AF65-F5344CB8AC3E}">
        <p14:creationId xmlns:p14="http://schemas.microsoft.com/office/powerpoint/2010/main" val="11721149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Consider the Program below:</a:t>
            </a:r>
            <a:endParaRPr lang="en-IN" sz="6000" b="1" dirty="0"/>
          </a:p>
        </p:txBody>
      </p:sp>
      <p:sp>
        <p:nvSpPr>
          <p:cNvPr id="3" name="Content Placeholder 2"/>
          <p:cNvSpPr>
            <a:spLocks noGrp="1"/>
          </p:cNvSpPr>
          <p:nvPr>
            <p:ph idx="1"/>
          </p:nvPr>
        </p:nvSpPr>
        <p:spPr/>
        <p:txBody>
          <a:bodyPr>
            <a:normAutofit/>
          </a:bodyPr>
          <a:lstStyle/>
          <a:p>
            <a:pPr marL="0" indent="0">
              <a:lnSpc>
                <a:spcPct val="100000"/>
              </a:lnSpc>
              <a:spcBef>
                <a:spcPts val="0"/>
              </a:spcBef>
              <a:buNone/>
            </a:pPr>
            <a:r>
              <a:rPr lang="en-US" b="1" dirty="0">
                <a:latin typeface="Courier New" panose="02070309020205020404" pitchFamily="49" charset="0"/>
                <a:cs typeface="Courier New" panose="02070309020205020404" pitchFamily="49" charset="0"/>
              </a:rPr>
              <a:t>void main()</a:t>
            </a:r>
          </a:p>
          <a:p>
            <a:pPr marL="0" indent="0">
              <a:lnSpc>
                <a:spcPct val="100000"/>
              </a:lnSpc>
              <a:spcBef>
                <a:spcPts val="0"/>
              </a:spcBef>
              <a:buNone/>
            </a:pPr>
            <a:r>
              <a:rPr lang="en-US" b="1" dirty="0">
                <a:latin typeface="Courier New" panose="02070309020205020404" pitchFamily="49" charset="0"/>
                <a:cs typeface="Courier New" panose="02070309020205020404" pitchFamily="49" charset="0"/>
              </a:rPr>
              <a:t>  { </a:t>
            </a:r>
          </a:p>
          <a:p>
            <a:pPr marL="0" indent="0">
              <a:lnSpc>
                <a:spcPct val="100000"/>
              </a:lnSpc>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*p1, *p2;</a:t>
            </a:r>
          </a:p>
          <a:p>
            <a:pPr marL="0" indent="0">
              <a:lnSpc>
                <a:spcPct val="100000"/>
              </a:lnSpc>
              <a:spcBef>
                <a:spcPts val="0"/>
              </a:spcBef>
              <a:buNone/>
            </a:pPr>
            <a:r>
              <a:rPr lang="en-US" b="1" dirty="0">
                <a:latin typeface="Courier New" panose="02070309020205020404" pitchFamily="49" charset="0"/>
                <a:cs typeface="Courier New" panose="02070309020205020404" pitchFamily="49" charset="0"/>
              </a:rPr>
              <a:t>     p1 =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b="1" dirty="0">
                <a:latin typeface="Courier New" panose="02070309020205020404" pitchFamily="49" charset="0"/>
                <a:cs typeface="Courier New" panose="02070309020205020404" pitchFamily="49" charset="0"/>
              </a:rPr>
              <a:t>     *p1 = 3;</a:t>
            </a:r>
          </a:p>
          <a:p>
            <a:pPr marL="0" indent="0">
              <a:lnSpc>
                <a:spcPct val="100000"/>
              </a:lnSpc>
              <a:spcBef>
                <a:spcPts val="0"/>
              </a:spcBef>
              <a:buNone/>
            </a:pPr>
            <a:r>
              <a:rPr lang="en-US" b="1" dirty="0">
                <a:latin typeface="Courier New" panose="02070309020205020404" pitchFamily="49" charset="0"/>
                <a:cs typeface="Courier New" panose="02070309020205020404" pitchFamily="49" charset="0"/>
              </a:rPr>
              <a:t>      p1 =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b="1" dirty="0">
                <a:latin typeface="Courier New" panose="02070309020205020404" pitchFamily="49" charset="0"/>
                <a:cs typeface="Courier New" panose="02070309020205020404" pitchFamily="49" charset="0"/>
              </a:rPr>
              <a:t>     *p1 = 9;</a:t>
            </a:r>
          </a:p>
          <a:p>
            <a:pPr marL="0" indent="0">
              <a:lnSpc>
                <a:spcPct val="100000"/>
              </a:lnSpc>
              <a:spcBef>
                <a:spcPts val="0"/>
              </a:spcBef>
              <a:buNone/>
            </a:pPr>
            <a:r>
              <a:rPr lang="en-US" b="1" dirty="0">
                <a:latin typeface="Courier New" panose="02070309020205020404" pitchFamily="49" charset="0"/>
                <a:cs typeface="Courier New" panose="02070309020205020404" pitchFamily="49" charset="0"/>
              </a:rPr>
              <a:t>     printf(“%d \n”, *p1);</a:t>
            </a:r>
          </a:p>
          <a:p>
            <a:pPr marL="0" indent="0">
              <a:lnSpc>
                <a:spcPct val="100000"/>
              </a:lnSpc>
              <a:spcBef>
                <a:spcPts val="0"/>
              </a:spcBef>
              <a:buNone/>
            </a:pPr>
            <a:r>
              <a:rPr lang="en-US" b="1" dirty="0">
                <a:latin typeface="Courier New" panose="02070309020205020404" pitchFamily="49" charset="0"/>
                <a:cs typeface="Courier New" panose="02070309020205020404" pitchFamily="49" charset="0"/>
              </a:rPr>
              <a:t>  }</a:t>
            </a:r>
            <a:endParaRPr lang="en-IN" b="1"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5711EC2A-EC74-4374-9D74-CB4F109A56D2}"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42</a:t>
            </a:fld>
            <a:endParaRPr lang="en-IN"/>
          </a:p>
        </p:txBody>
      </p:sp>
    </p:spTree>
    <p:extLst>
      <p:ext uri="{BB962C8B-B14F-4D97-AF65-F5344CB8AC3E}">
        <p14:creationId xmlns:p14="http://schemas.microsoft.com/office/powerpoint/2010/main" val="12130158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b="1" dirty="0"/>
              <a:t>Garbage:</a:t>
            </a:r>
            <a:endParaRPr lang="en-IN" sz="8000" b="1" dirty="0"/>
          </a:p>
        </p:txBody>
      </p:sp>
      <p:sp>
        <p:nvSpPr>
          <p:cNvPr id="3" name="Content Placeholder 2"/>
          <p:cNvSpPr>
            <a:spLocks noGrp="1"/>
          </p:cNvSpPr>
          <p:nvPr>
            <p:ph idx="1"/>
          </p:nvPr>
        </p:nvSpPr>
        <p:spPr>
          <a:xfrm>
            <a:off x="838200" y="1825625"/>
            <a:ext cx="10515600" cy="3237694"/>
          </a:xfrm>
        </p:spPr>
        <p:txBody>
          <a:bodyPr>
            <a:normAutofit/>
          </a:bodyPr>
          <a:lstStyle/>
          <a:p>
            <a:pPr algn="just">
              <a:lnSpc>
                <a:spcPct val="100000"/>
              </a:lnSpc>
            </a:pPr>
            <a:r>
              <a:rPr lang="en-IN" sz="3600" dirty="0"/>
              <a:t>All the values that does not have a reference are called garbage values.</a:t>
            </a:r>
          </a:p>
          <a:p>
            <a:pPr algn="just">
              <a:lnSpc>
                <a:spcPct val="100000"/>
              </a:lnSpc>
            </a:pPr>
            <a:r>
              <a:rPr lang="en-US" sz="3600" dirty="0"/>
              <a:t>After second </a:t>
            </a:r>
            <a:r>
              <a:rPr lang="en-US" sz="3600" b="1" dirty="0" err="1">
                <a:latin typeface="Courier New" panose="02070309020205020404" pitchFamily="49" charset="0"/>
                <a:cs typeface="Courier New" panose="02070309020205020404" pitchFamily="49" charset="0"/>
              </a:rPr>
              <a:t>malloc</a:t>
            </a:r>
            <a:r>
              <a:rPr lang="en-US" sz="3600" dirty="0"/>
              <a:t> function to the pointer p1,         the old location referred by p1 becomes Garbage. </a:t>
            </a:r>
            <a:endParaRPr lang="en-IN" sz="3600" dirty="0"/>
          </a:p>
        </p:txBody>
      </p:sp>
      <p:sp>
        <p:nvSpPr>
          <p:cNvPr id="4" name="Date Placeholder 3"/>
          <p:cNvSpPr>
            <a:spLocks noGrp="1"/>
          </p:cNvSpPr>
          <p:nvPr>
            <p:ph type="dt" sz="half" idx="10"/>
          </p:nvPr>
        </p:nvSpPr>
        <p:spPr/>
        <p:txBody>
          <a:bodyPr/>
          <a:lstStyle/>
          <a:p>
            <a:fld id="{AA66A019-1EB5-4807-8E72-9867F874985D}"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43</a:t>
            </a:fld>
            <a:endParaRPr lang="en-IN"/>
          </a:p>
        </p:txBody>
      </p:sp>
    </p:spTree>
    <p:extLst>
      <p:ext uri="{BB962C8B-B14F-4D97-AF65-F5344CB8AC3E}">
        <p14:creationId xmlns:p14="http://schemas.microsoft.com/office/powerpoint/2010/main" val="2353336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955"/>
            <a:ext cx="10515600" cy="1021617"/>
          </a:xfrm>
        </p:spPr>
        <p:txBody>
          <a:bodyPr>
            <a:normAutofit/>
          </a:bodyPr>
          <a:lstStyle/>
          <a:p>
            <a:r>
              <a:rPr lang="en-IN" sz="6000" b="1" dirty="0"/>
              <a:t>STRUCTURES</a:t>
            </a:r>
            <a:endParaRPr lang="en-IN" sz="6000" dirty="0"/>
          </a:p>
        </p:txBody>
      </p:sp>
      <p:sp>
        <p:nvSpPr>
          <p:cNvPr id="3" name="Content Placeholder 2"/>
          <p:cNvSpPr>
            <a:spLocks noGrp="1"/>
          </p:cNvSpPr>
          <p:nvPr>
            <p:ph idx="1"/>
          </p:nvPr>
        </p:nvSpPr>
        <p:spPr>
          <a:xfrm>
            <a:off x="272955" y="1294572"/>
            <a:ext cx="11532358" cy="4882391"/>
          </a:xfrm>
        </p:spPr>
        <p:txBody>
          <a:bodyPr>
            <a:noAutofit/>
          </a:bodyPr>
          <a:lstStyle/>
          <a:p>
            <a:pPr algn="just">
              <a:spcBef>
                <a:spcPts val="0"/>
              </a:spcBef>
            </a:pPr>
            <a:r>
              <a:rPr lang="en-IN" sz="3200" dirty="0"/>
              <a:t>Arrays are collection of data items of same type. </a:t>
            </a:r>
          </a:p>
          <a:p>
            <a:pPr algn="just">
              <a:spcBef>
                <a:spcPts val="0"/>
              </a:spcBef>
            </a:pPr>
            <a:r>
              <a:rPr lang="en-IN" sz="3200" dirty="0"/>
              <a:t>Structures are the collection of data items of different types. </a:t>
            </a:r>
          </a:p>
          <a:p>
            <a:pPr algn="just">
              <a:spcBef>
                <a:spcPts val="0"/>
              </a:spcBef>
            </a:pPr>
            <a:r>
              <a:rPr lang="en-IN" sz="3200" b="1" u="sng" dirty="0"/>
              <a:t>Syntax:</a:t>
            </a:r>
          </a:p>
          <a:p>
            <a:pPr marL="0" indent="0" algn="just">
              <a:spcBef>
                <a:spcPts val="0"/>
              </a:spcBef>
              <a:buNone/>
            </a:pPr>
            <a:r>
              <a:rPr lang="en-IN" sz="3200" b="1" dirty="0"/>
              <a:t>          </a:t>
            </a:r>
            <a:r>
              <a:rPr lang="en-IN" sz="3200" b="1" dirty="0" err="1"/>
              <a:t>struct</a:t>
            </a:r>
            <a:r>
              <a:rPr lang="en-IN" sz="3200" b="1" dirty="0"/>
              <a:t>  </a:t>
            </a:r>
            <a:r>
              <a:rPr lang="en-IN" sz="3200" b="1" dirty="0" err="1"/>
              <a:t>tag_name</a:t>
            </a:r>
            <a:endParaRPr lang="en-IN" sz="3200" b="1" dirty="0"/>
          </a:p>
          <a:p>
            <a:pPr marL="0" indent="0" algn="just">
              <a:spcBef>
                <a:spcPts val="0"/>
              </a:spcBef>
              <a:buNone/>
            </a:pPr>
            <a:r>
              <a:rPr lang="en-IN" sz="3200" b="1" dirty="0"/>
              <a:t>                  {</a:t>
            </a:r>
          </a:p>
          <a:p>
            <a:pPr marL="0" indent="0" algn="just">
              <a:spcBef>
                <a:spcPts val="0"/>
              </a:spcBef>
              <a:buNone/>
            </a:pPr>
            <a:r>
              <a:rPr lang="en-IN" sz="3200" b="1" dirty="0"/>
              <a:t>                       data_type1   member1;</a:t>
            </a:r>
          </a:p>
          <a:p>
            <a:pPr marL="0" indent="0" algn="just">
              <a:spcBef>
                <a:spcPts val="0"/>
              </a:spcBef>
              <a:buNone/>
            </a:pPr>
            <a:r>
              <a:rPr lang="en-IN" sz="3200" b="1" dirty="0"/>
              <a:t>                       data_type2   member2;</a:t>
            </a:r>
          </a:p>
          <a:p>
            <a:pPr marL="0" indent="0" algn="just">
              <a:spcBef>
                <a:spcPts val="0"/>
              </a:spcBef>
              <a:buNone/>
            </a:pPr>
            <a:r>
              <a:rPr lang="en-IN" sz="3200" b="1" dirty="0"/>
              <a:t>                          …..                    …..</a:t>
            </a:r>
          </a:p>
          <a:p>
            <a:pPr marL="0" indent="0" algn="just">
              <a:spcBef>
                <a:spcPts val="0"/>
              </a:spcBef>
              <a:buNone/>
            </a:pPr>
            <a:r>
              <a:rPr lang="en-IN" sz="3200" b="1" dirty="0"/>
              <a:t>                        </a:t>
            </a:r>
            <a:r>
              <a:rPr lang="en-IN" sz="3200" b="1" dirty="0" err="1"/>
              <a:t>data_typeN</a:t>
            </a:r>
            <a:r>
              <a:rPr lang="en-IN" sz="3200" b="1" dirty="0"/>
              <a:t>  </a:t>
            </a:r>
            <a:r>
              <a:rPr lang="en-IN" sz="3200" b="1" dirty="0" err="1"/>
              <a:t>memberN</a:t>
            </a:r>
            <a:r>
              <a:rPr lang="en-IN" sz="3200" b="1" dirty="0"/>
              <a:t>;</a:t>
            </a:r>
          </a:p>
          <a:p>
            <a:pPr marL="0" indent="0" algn="just">
              <a:spcBef>
                <a:spcPts val="0"/>
              </a:spcBef>
              <a:buNone/>
            </a:pPr>
            <a:r>
              <a:rPr lang="en-IN" sz="3200" b="1" dirty="0"/>
              <a:t>                   };</a:t>
            </a:r>
          </a:p>
        </p:txBody>
      </p:sp>
      <p:sp>
        <p:nvSpPr>
          <p:cNvPr id="4" name="Date Placeholder 3"/>
          <p:cNvSpPr>
            <a:spLocks noGrp="1"/>
          </p:cNvSpPr>
          <p:nvPr>
            <p:ph type="dt" sz="half" idx="10"/>
          </p:nvPr>
        </p:nvSpPr>
        <p:spPr/>
        <p:txBody>
          <a:bodyPr/>
          <a:lstStyle/>
          <a:p>
            <a:fld id="{831203E0-04C8-4B85-9458-8B0F8FE5672E}"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44</a:t>
            </a:fld>
            <a:endParaRPr lang="en-IN" dirty="0"/>
          </a:p>
        </p:txBody>
      </p:sp>
    </p:spTree>
    <p:extLst>
      <p:ext uri="{BB962C8B-B14F-4D97-AF65-F5344CB8AC3E}">
        <p14:creationId xmlns:p14="http://schemas.microsoft.com/office/powerpoint/2010/main" val="37164826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fontScale="92500" lnSpcReduction="10000"/>
          </a:bodyPr>
          <a:lstStyle/>
          <a:p>
            <a:pPr algn="just">
              <a:spcBef>
                <a:spcPts val="0"/>
              </a:spcBef>
            </a:pPr>
            <a:r>
              <a:rPr lang="en-IN" dirty="0"/>
              <a:t>Structure can be defined as follows:</a:t>
            </a:r>
          </a:p>
          <a:p>
            <a:pPr marL="0" indent="0">
              <a:spcBef>
                <a:spcPts val="0"/>
              </a:spcBef>
              <a:buNone/>
            </a:pPr>
            <a:r>
              <a:rPr lang="en-IN" b="1" dirty="0">
                <a:latin typeface="Courier New" panose="02070309020205020404" pitchFamily="49" charset="0"/>
                <a:cs typeface="Courier New" panose="02070309020205020404" pitchFamily="49" charset="0"/>
              </a:rPr>
              <a:t>   </a:t>
            </a:r>
            <a:r>
              <a:rPr lang="en-IN" b="1" dirty="0" err="1">
                <a:latin typeface="Courier New" panose="02070309020205020404" pitchFamily="49" charset="0"/>
                <a:cs typeface="Courier New" panose="02070309020205020404" pitchFamily="49" charset="0"/>
              </a:rPr>
              <a:t>struct</a:t>
            </a:r>
            <a:r>
              <a:rPr lang="en-IN" b="1" dirty="0">
                <a:latin typeface="Courier New" panose="02070309020205020404" pitchFamily="49" charset="0"/>
                <a:cs typeface="Courier New" panose="02070309020205020404" pitchFamily="49" charset="0"/>
              </a:rPr>
              <a:t> human </a:t>
            </a:r>
          </a:p>
          <a:p>
            <a:pPr marL="0" indent="0">
              <a:spcBef>
                <a:spcPts val="0"/>
              </a:spcBef>
              <a:buNone/>
            </a:pPr>
            <a:r>
              <a:rPr lang="en-IN" b="1" dirty="0">
                <a:latin typeface="Courier New" panose="02070309020205020404" pitchFamily="49" charset="0"/>
                <a:cs typeface="Courier New" panose="02070309020205020404" pitchFamily="49" charset="0"/>
              </a:rPr>
              <a:t>     {</a:t>
            </a:r>
            <a:endParaRPr lang="en-IN" dirty="0">
              <a:latin typeface="Courier New" panose="02070309020205020404" pitchFamily="49" charset="0"/>
              <a:cs typeface="Courier New" panose="02070309020205020404" pitchFamily="49" charset="0"/>
            </a:endParaRPr>
          </a:p>
          <a:p>
            <a:pPr marL="0" indent="0">
              <a:spcBef>
                <a:spcPts val="0"/>
              </a:spcBef>
              <a:buNone/>
            </a:pPr>
            <a:r>
              <a:rPr lang="en-IN" b="1" dirty="0">
                <a:latin typeface="Courier New" panose="02070309020205020404" pitchFamily="49" charset="0"/>
                <a:cs typeface="Courier New" panose="02070309020205020404" pitchFamily="49" charset="0"/>
              </a:rPr>
              <a:t>      char name[10];</a:t>
            </a:r>
            <a:endParaRPr lang="en-IN" dirty="0">
              <a:latin typeface="Courier New" panose="02070309020205020404" pitchFamily="49" charset="0"/>
              <a:cs typeface="Courier New" panose="02070309020205020404" pitchFamily="49" charset="0"/>
            </a:endParaRPr>
          </a:p>
          <a:p>
            <a:pPr marL="0" indent="0">
              <a:spcBef>
                <a:spcPts val="0"/>
              </a:spcBef>
              <a:buNone/>
            </a:pPr>
            <a:r>
              <a:rPr lang="en-IN" b="1" dirty="0">
                <a:latin typeface="Courier New" panose="02070309020205020404" pitchFamily="49" charset="0"/>
                <a:cs typeface="Courier New" panose="02070309020205020404" pitchFamily="49" charset="0"/>
              </a:rPr>
              <a:t>      </a:t>
            </a:r>
            <a:r>
              <a:rPr lang="en-IN" b="1" dirty="0" err="1">
                <a:latin typeface="Courier New" panose="02070309020205020404" pitchFamily="49" charset="0"/>
                <a:cs typeface="Courier New" panose="02070309020205020404" pitchFamily="49" charset="0"/>
              </a:rPr>
              <a:t>int</a:t>
            </a:r>
            <a:r>
              <a:rPr lang="en-IN" b="1" dirty="0">
                <a:latin typeface="Courier New" panose="02070309020205020404" pitchFamily="49" charset="0"/>
                <a:cs typeface="Courier New" panose="02070309020205020404" pitchFamily="49" charset="0"/>
              </a:rPr>
              <a:t> age;</a:t>
            </a:r>
            <a:endParaRPr lang="en-IN" dirty="0">
              <a:latin typeface="Courier New" panose="02070309020205020404" pitchFamily="49" charset="0"/>
              <a:cs typeface="Courier New" panose="02070309020205020404" pitchFamily="49" charset="0"/>
            </a:endParaRPr>
          </a:p>
          <a:p>
            <a:pPr marL="0" indent="0">
              <a:spcBef>
                <a:spcPts val="0"/>
              </a:spcBef>
              <a:buNone/>
            </a:pPr>
            <a:r>
              <a:rPr lang="en-IN" b="1" dirty="0">
                <a:latin typeface="Courier New" panose="02070309020205020404" pitchFamily="49" charset="0"/>
                <a:cs typeface="Courier New" panose="02070309020205020404" pitchFamily="49" charset="0"/>
              </a:rPr>
              <a:t>      float salary;</a:t>
            </a:r>
            <a:endParaRPr lang="en-IN" dirty="0">
              <a:latin typeface="Courier New" panose="02070309020205020404" pitchFamily="49" charset="0"/>
              <a:cs typeface="Courier New" panose="02070309020205020404" pitchFamily="49" charset="0"/>
            </a:endParaRPr>
          </a:p>
          <a:p>
            <a:pPr marL="0" indent="0">
              <a:spcBef>
                <a:spcPts val="0"/>
              </a:spcBef>
              <a:buNone/>
            </a:pPr>
            <a:r>
              <a:rPr lang="en-IN" b="1">
                <a:latin typeface="Courier New" panose="02070309020205020404" pitchFamily="49" charset="0"/>
                <a:cs typeface="Courier New" panose="02070309020205020404" pitchFamily="49" charset="0"/>
              </a:rPr>
              <a:t>     };</a:t>
            </a:r>
            <a:endParaRPr lang="en-IN" b="1" dirty="0">
              <a:latin typeface="Courier New" panose="02070309020205020404" pitchFamily="49" charset="0"/>
              <a:cs typeface="Courier New" panose="02070309020205020404" pitchFamily="49" charset="0"/>
            </a:endParaRPr>
          </a:p>
          <a:p>
            <a:pPr marL="0" indent="0">
              <a:spcBef>
                <a:spcPts val="0"/>
              </a:spcBef>
              <a:buNone/>
            </a:pPr>
            <a:r>
              <a:rPr lang="en-IN" b="1" dirty="0">
                <a:latin typeface="Courier New" panose="02070309020205020404" pitchFamily="49" charset="0"/>
                <a:cs typeface="Courier New" panose="02070309020205020404" pitchFamily="49" charset="0"/>
              </a:rPr>
              <a:t>  </a:t>
            </a:r>
            <a:r>
              <a:rPr lang="en-IN" b="1" dirty="0" err="1">
                <a:latin typeface="Courier New" panose="02070309020205020404" pitchFamily="49" charset="0"/>
                <a:cs typeface="Courier New" panose="02070309020205020404" pitchFamily="49" charset="0"/>
              </a:rPr>
              <a:t>struct</a:t>
            </a:r>
            <a:r>
              <a:rPr lang="en-IN" b="1" dirty="0">
                <a:latin typeface="Courier New" panose="02070309020205020404" pitchFamily="49" charset="0"/>
                <a:cs typeface="Courier New" panose="02070309020205020404" pitchFamily="49" charset="0"/>
              </a:rPr>
              <a:t> human person;</a:t>
            </a:r>
            <a:endParaRPr lang="en-IN" dirty="0">
              <a:latin typeface="Courier New" panose="02070309020205020404" pitchFamily="49" charset="0"/>
              <a:cs typeface="Courier New" panose="02070309020205020404" pitchFamily="49" charset="0"/>
            </a:endParaRPr>
          </a:p>
          <a:p>
            <a:pPr marL="0" indent="0">
              <a:spcBef>
                <a:spcPts val="0"/>
              </a:spcBef>
              <a:buNone/>
            </a:pPr>
            <a:r>
              <a:rPr lang="en-IN" sz="1400" dirty="0"/>
              <a:t>  </a:t>
            </a:r>
          </a:p>
          <a:p>
            <a:pPr>
              <a:spcBef>
                <a:spcPts val="0"/>
              </a:spcBef>
            </a:pPr>
            <a:r>
              <a:rPr lang="en-IN" dirty="0"/>
              <a:t>Here, </a:t>
            </a:r>
            <a:r>
              <a:rPr lang="en-IN" b="1" dirty="0"/>
              <a:t>person</a:t>
            </a:r>
            <a:r>
              <a:rPr lang="en-IN" dirty="0"/>
              <a:t> is a variable of type structure. </a:t>
            </a:r>
          </a:p>
          <a:p>
            <a:pPr>
              <a:spcBef>
                <a:spcPts val="0"/>
              </a:spcBef>
            </a:pPr>
            <a:r>
              <a:rPr lang="en-IN" b="1" dirty="0"/>
              <a:t>What is structure variable?</a:t>
            </a:r>
          </a:p>
          <a:p>
            <a:pPr>
              <a:spcBef>
                <a:spcPts val="0"/>
              </a:spcBef>
            </a:pPr>
            <a:r>
              <a:rPr lang="en-IN" dirty="0"/>
              <a:t>A variable which is used to access the members of the structure.</a:t>
            </a:r>
          </a:p>
          <a:p>
            <a:pPr>
              <a:spcBef>
                <a:spcPts val="0"/>
              </a:spcBef>
            </a:pPr>
            <a:r>
              <a:rPr lang="en-IN" dirty="0"/>
              <a:t>A variable which is used to initialize the members of the structure.</a:t>
            </a:r>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45</a:t>
            </a:fld>
            <a:endParaRPr lang="en-IN"/>
          </a:p>
        </p:txBody>
      </p:sp>
    </p:spTree>
    <p:extLst>
      <p:ext uri="{BB962C8B-B14F-4D97-AF65-F5344CB8AC3E}">
        <p14:creationId xmlns:p14="http://schemas.microsoft.com/office/powerpoint/2010/main" val="38756170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Using  the members of Structure</a:t>
            </a:r>
            <a:endParaRPr lang="en-IN" sz="5400" b="1" dirty="0"/>
          </a:p>
        </p:txBody>
      </p:sp>
      <p:sp>
        <p:nvSpPr>
          <p:cNvPr id="3" name="Content Placeholder 2"/>
          <p:cNvSpPr>
            <a:spLocks noGrp="1"/>
          </p:cNvSpPr>
          <p:nvPr>
            <p:ph idx="1"/>
          </p:nvPr>
        </p:nvSpPr>
        <p:spPr/>
        <p:txBody>
          <a:bodyPr>
            <a:normAutofit/>
          </a:bodyPr>
          <a:lstStyle/>
          <a:p>
            <a:r>
              <a:rPr lang="en-IN" sz="3600" dirty="0"/>
              <a:t>Using dot operator we can refer to the members.</a:t>
            </a:r>
          </a:p>
          <a:p>
            <a:pPr marL="0" indent="0">
              <a:buNone/>
            </a:pPr>
            <a:r>
              <a:rPr lang="en-IN" sz="3600" b="1" dirty="0">
                <a:latin typeface="Courier New" panose="02070309020205020404" pitchFamily="49" charset="0"/>
                <a:cs typeface="Courier New" panose="02070309020205020404" pitchFamily="49" charset="0"/>
              </a:rPr>
              <a:t>  person.name = “SHRINIVASA”;</a:t>
            </a:r>
            <a:endParaRPr lang="en-IN" sz="3600" dirty="0">
              <a:latin typeface="Courier New" panose="02070309020205020404" pitchFamily="49" charset="0"/>
              <a:cs typeface="Courier New" panose="02070309020205020404" pitchFamily="49" charset="0"/>
            </a:endParaRPr>
          </a:p>
          <a:p>
            <a:pPr marL="0" indent="0">
              <a:buNone/>
            </a:pPr>
            <a:r>
              <a:rPr lang="en-IN" sz="3600" b="1" dirty="0">
                <a:latin typeface="Courier New" panose="02070309020205020404" pitchFamily="49" charset="0"/>
                <a:cs typeface="Courier New" panose="02070309020205020404" pitchFamily="49" charset="0"/>
              </a:rPr>
              <a:t>  </a:t>
            </a:r>
            <a:r>
              <a:rPr lang="en-IN" sz="3600" b="1" dirty="0" err="1">
                <a:latin typeface="Courier New" panose="02070309020205020404" pitchFamily="49" charset="0"/>
                <a:cs typeface="Courier New" panose="02070309020205020404" pitchFamily="49" charset="0"/>
              </a:rPr>
              <a:t>person.age</a:t>
            </a:r>
            <a:r>
              <a:rPr lang="en-IN" sz="3600" b="1" dirty="0">
                <a:latin typeface="Courier New" panose="02070309020205020404" pitchFamily="49" charset="0"/>
                <a:cs typeface="Courier New" panose="02070309020205020404" pitchFamily="49" charset="0"/>
              </a:rPr>
              <a:t> = 35;</a:t>
            </a:r>
            <a:endParaRPr lang="en-IN" sz="3600" dirty="0">
              <a:latin typeface="Courier New" panose="02070309020205020404" pitchFamily="49" charset="0"/>
              <a:cs typeface="Courier New" panose="02070309020205020404" pitchFamily="49" charset="0"/>
            </a:endParaRPr>
          </a:p>
          <a:p>
            <a:pPr marL="0" indent="0">
              <a:buNone/>
            </a:pPr>
            <a:r>
              <a:rPr lang="en-IN" sz="3600" b="1" dirty="0">
                <a:latin typeface="Courier New" panose="02070309020205020404" pitchFamily="49" charset="0"/>
                <a:cs typeface="Courier New" panose="02070309020205020404" pitchFamily="49" charset="0"/>
              </a:rPr>
              <a:t>  </a:t>
            </a:r>
            <a:r>
              <a:rPr lang="en-IN" sz="3600" b="1" dirty="0" err="1">
                <a:latin typeface="Courier New" panose="02070309020205020404" pitchFamily="49" charset="0"/>
                <a:cs typeface="Courier New" panose="02070309020205020404" pitchFamily="49" charset="0"/>
              </a:rPr>
              <a:t>person.salary</a:t>
            </a:r>
            <a:r>
              <a:rPr lang="en-IN" sz="3600" b="1" dirty="0">
                <a:latin typeface="Courier New" panose="02070309020205020404" pitchFamily="49" charset="0"/>
                <a:cs typeface="Courier New" panose="02070309020205020404" pitchFamily="49" charset="0"/>
              </a:rPr>
              <a:t>= 55000;</a:t>
            </a:r>
            <a:r>
              <a:rPr lang="en-IN" sz="3600" dirty="0">
                <a:latin typeface="Courier New" panose="02070309020205020404" pitchFamily="49" charset="0"/>
                <a:cs typeface="Courier New" panose="02070309020205020404" pitchFamily="49" charset="0"/>
              </a:rPr>
              <a:t> </a:t>
            </a:r>
          </a:p>
        </p:txBody>
      </p:sp>
      <p:sp>
        <p:nvSpPr>
          <p:cNvPr id="4" name="Date Placeholder 3"/>
          <p:cNvSpPr>
            <a:spLocks noGrp="1"/>
          </p:cNvSpPr>
          <p:nvPr>
            <p:ph type="dt" sz="half" idx="10"/>
          </p:nvPr>
        </p:nvSpPr>
        <p:spPr/>
        <p:txBody>
          <a:bodyPr/>
          <a:lstStyle/>
          <a:p>
            <a:fld id="{E302B746-D9A1-403B-A875-D702916E8E3F}"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46</a:t>
            </a:fld>
            <a:endParaRPr lang="en-IN"/>
          </a:p>
        </p:txBody>
      </p:sp>
    </p:spTree>
    <p:extLst>
      <p:ext uri="{BB962C8B-B14F-4D97-AF65-F5344CB8AC3E}">
        <p14:creationId xmlns:p14="http://schemas.microsoft.com/office/powerpoint/2010/main" val="9636231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03" y="365125"/>
            <a:ext cx="11505063" cy="888503"/>
          </a:xfrm>
        </p:spPr>
        <p:txBody>
          <a:bodyPr>
            <a:normAutofit/>
          </a:bodyPr>
          <a:lstStyle/>
          <a:p>
            <a:r>
              <a:rPr lang="en-IN" sz="5400" b="1" dirty="0"/>
              <a:t>Creating our own structure data type</a:t>
            </a:r>
          </a:p>
        </p:txBody>
      </p:sp>
      <p:sp>
        <p:nvSpPr>
          <p:cNvPr id="3" name="Content Placeholder 2"/>
          <p:cNvSpPr>
            <a:spLocks noGrp="1"/>
          </p:cNvSpPr>
          <p:nvPr>
            <p:ph idx="1"/>
          </p:nvPr>
        </p:nvSpPr>
        <p:spPr>
          <a:xfrm>
            <a:off x="838200" y="1253628"/>
            <a:ext cx="10515600" cy="4923335"/>
          </a:xfrm>
        </p:spPr>
        <p:txBody>
          <a:bodyPr/>
          <a:lstStyle/>
          <a:p>
            <a:pPr marL="0" indent="0">
              <a:buNone/>
            </a:pPr>
            <a:r>
              <a:rPr lang="en-IN" b="1" dirty="0" err="1">
                <a:latin typeface="Courier New" panose="02070309020205020404" pitchFamily="49" charset="0"/>
                <a:cs typeface="Courier New" panose="02070309020205020404" pitchFamily="49" charset="0"/>
              </a:rPr>
              <a:t>typedef</a:t>
            </a:r>
            <a:r>
              <a:rPr lang="en-IN" b="1" dirty="0">
                <a:latin typeface="Courier New" panose="02070309020205020404" pitchFamily="49" charset="0"/>
                <a:cs typeface="Courier New" panose="02070309020205020404" pitchFamily="49" charset="0"/>
              </a:rPr>
              <a:t> </a:t>
            </a:r>
            <a:r>
              <a:rPr lang="en-IN" b="1" dirty="0" err="1">
                <a:latin typeface="Courier New" panose="02070309020205020404" pitchFamily="49" charset="0"/>
                <a:cs typeface="Courier New" panose="02070309020205020404" pitchFamily="49" charset="0"/>
              </a:rPr>
              <a:t>struct</a:t>
            </a:r>
            <a:r>
              <a:rPr lang="en-IN" b="1" dirty="0">
                <a:latin typeface="Courier New" panose="02070309020205020404" pitchFamily="49" charset="0"/>
                <a:cs typeface="Courier New" panose="02070309020205020404" pitchFamily="49" charset="0"/>
              </a:rPr>
              <a:t>  </a:t>
            </a:r>
          </a:p>
          <a:p>
            <a:pPr marL="0" indent="0">
              <a:buNone/>
            </a:pPr>
            <a:r>
              <a:rPr lang="en-IN" b="1" dirty="0">
                <a:latin typeface="Courier New" panose="02070309020205020404" pitchFamily="49" charset="0"/>
                <a:cs typeface="Courier New" panose="02070309020205020404" pitchFamily="49" charset="0"/>
              </a:rPr>
              <a:t>      {</a:t>
            </a:r>
          </a:p>
          <a:p>
            <a:pPr marL="0" indent="0">
              <a:buNone/>
            </a:pPr>
            <a:r>
              <a:rPr lang="en-IN" b="1" dirty="0">
                <a:latin typeface="Courier New" panose="02070309020205020404" pitchFamily="49" charset="0"/>
                <a:cs typeface="Courier New" panose="02070309020205020404" pitchFamily="49" charset="0"/>
              </a:rPr>
              <a:t>         char name[10];</a:t>
            </a:r>
          </a:p>
          <a:p>
            <a:pPr marL="0" indent="0">
              <a:buNone/>
            </a:pPr>
            <a:r>
              <a:rPr lang="en-IN" b="1" dirty="0">
                <a:latin typeface="Courier New" panose="02070309020205020404" pitchFamily="49" charset="0"/>
                <a:cs typeface="Courier New" panose="02070309020205020404" pitchFamily="49" charset="0"/>
              </a:rPr>
              <a:t>         </a:t>
            </a:r>
            <a:r>
              <a:rPr lang="en-IN" b="1" dirty="0" err="1">
                <a:latin typeface="Courier New" panose="02070309020205020404" pitchFamily="49" charset="0"/>
                <a:cs typeface="Courier New" panose="02070309020205020404" pitchFamily="49" charset="0"/>
              </a:rPr>
              <a:t>int</a:t>
            </a:r>
            <a:r>
              <a:rPr lang="en-IN" b="1" dirty="0">
                <a:latin typeface="Courier New" panose="02070309020205020404" pitchFamily="49" charset="0"/>
                <a:cs typeface="Courier New" panose="02070309020205020404" pitchFamily="49" charset="0"/>
              </a:rPr>
              <a:t> age;</a:t>
            </a:r>
          </a:p>
          <a:p>
            <a:pPr marL="0" indent="0">
              <a:buNone/>
            </a:pPr>
            <a:r>
              <a:rPr lang="en-IN" b="1" dirty="0">
                <a:latin typeface="Courier New" panose="02070309020205020404" pitchFamily="49" charset="0"/>
                <a:cs typeface="Courier New" panose="02070309020205020404" pitchFamily="49" charset="0"/>
              </a:rPr>
              <a:t>         float salary;</a:t>
            </a:r>
          </a:p>
          <a:p>
            <a:pPr marL="0" indent="0">
              <a:buNone/>
            </a:pPr>
            <a:r>
              <a:rPr lang="en-IN" b="1" dirty="0">
                <a:latin typeface="Courier New" panose="02070309020205020404" pitchFamily="49" charset="0"/>
                <a:cs typeface="Courier New" panose="02070309020205020404" pitchFamily="49" charset="0"/>
              </a:rPr>
              <a:t>       } </a:t>
            </a:r>
            <a:r>
              <a:rPr lang="en-IN" b="1" dirty="0" err="1">
                <a:latin typeface="Courier New" panose="02070309020205020404" pitchFamily="49" charset="0"/>
                <a:cs typeface="Courier New" panose="02070309020205020404" pitchFamily="49" charset="0"/>
              </a:rPr>
              <a:t>humanbeing</a:t>
            </a:r>
            <a:r>
              <a:rPr lang="en-IN" b="1" dirty="0">
                <a:latin typeface="Courier New" panose="02070309020205020404" pitchFamily="49" charset="0"/>
                <a:cs typeface="Courier New" panose="02070309020205020404" pitchFamily="49" charset="0"/>
              </a:rPr>
              <a:t>;</a:t>
            </a:r>
          </a:p>
          <a:p>
            <a:r>
              <a:rPr lang="en-IN" dirty="0"/>
              <a:t>Here, </a:t>
            </a:r>
            <a:r>
              <a:rPr lang="en-IN" b="1" dirty="0" err="1">
                <a:latin typeface="Courier New" panose="02070309020205020404" pitchFamily="49" charset="0"/>
                <a:cs typeface="Courier New" panose="02070309020205020404" pitchFamily="49" charset="0"/>
              </a:rPr>
              <a:t>humanbeing</a:t>
            </a:r>
            <a:r>
              <a:rPr lang="en-IN" b="1" dirty="0"/>
              <a:t> </a:t>
            </a:r>
            <a:r>
              <a:rPr lang="en-IN" dirty="0"/>
              <a:t>is a structure type (not a structure variable), </a:t>
            </a:r>
          </a:p>
          <a:p>
            <a:r>
              <a:rPr lang="en-IN" dirty="0"/>
              <a:t>We can create the structure variable as shown below:</a:t>
            </a:r>
          </a:p>
          <a:p>
            <a:pPr marL="0" indent="0" algn="ctr">
              <a:buNone/>
            </a:pPr>
            <a:r>
              <a:rPr lang="en-IN" b="1" dirty="0" err="1">
                <a:latin typeface="Courier New" panose="02070309020205020404" pitchFamily="49" charset="0"/>
                <a:cs typeface="Courier New" panose="02070309020205020404" pitchFamily="49" charset="0"/>
              </a:rPr>
              <a:t>humanbeing</a:t>
            </a:r>
            <a:r>
              <a:rPr lang="en-IN" b="1" dirty="0">
                <a:latin typeface="Courier New" panose="02070309020205020404" pitchFamily="49" charset="0"/>
                <a:cs typeface="Courier New" panose="02070309020205020404" pitchFamily="49" charset="0"/>
              </a:rPr>
              <a:t> person1, person2;</a:t>
            </a:r>
          </a:p>
        </p:txBody>
      </p:sp>
      <p:sp>
        <p:nvSpPr>
          <p:cNvPr id="4" name="Date Placeholder 3"/>
          <p:cNvSpPr>
            <a:spLocks noGrp="1"/>
          </p:cNvSpPr>
          <p:nvPr>
            <p:ph type="dt" sz="half" idx="10"/>
          </p:nvPr>
        </p:nvSpPr>
        <p:spPr/>
        <p:txBody>
          <a:bodyPr/>
          <a:lstStyle/>
          <a:p>
            <a:fld id="{C0C776F3-B639-47BE-A85A-988868B88AEE}"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47</a:t>
            </a:fld>
            <a:endParaRPr lang="en-IN"/>
          </a:p>
        </p:txBody>
      </p:sp>
    </p:spTree>
    <p:extLst>
      <p:ext uri="{BB962C8B-B14F-4D97-AF65-F5344CB8AC3E}">
        <p14:creationId xmlns:p14="http://schemas.microsoft.com/office/powerpoint/2010/main" val="1305151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18363" y="232012"/>
            <a:ext cx="11600597" cy="1045735"/>
          </a:xfrm>
        </p:spPr>
        <p:txBody>
          <a:bodyPr>
            <a:noAutofit/>
          </a:bodyPr>
          <a:lstStyle/>
          <a:p>
            <a:pPr algn="ctr"/>
            <a:r>
              <a:rPr lang="en-IN" sz="6000" b="1" dirty="0"/>
              <a:t>Variation 1 of Structure declaration</a:t>
            </a:r>
          </a:p>
        </p:txBody>
      </p:sp>
      <p:sp>
        <p:nvSpPr>
          <p:cNvPr id="8" name="Text Placeholder 7"/>
          <p:cNvSpPr>
            <a:spLocks noGrp="1"/>
          </p:cNvSpPr>
          <p:nvPr>
            <p:ph idx="1"/>
          </p:nvPr>
        </p:nvSpPr>
        <p:spPr>
          <a:xfrm>
            <a:off x="600502" y="1277747"/>
            <a:ext cx="11368585" cy="4940491"/>
          </a:xfrm>
        </p:spPr>
        <p:txBody>
          <a:bodyPr>
            <a:noAutofit/>
          </a:bodyPr>
          <a:lstStyle/>
          <a:p>
            <a:pPr marL="0" indent="0">
              <a:spcBef>
                <a:spcPts val="0"/>
              </a:spcBef>
              <a:buNone/>
            </a:pPr>
            <a:r>
              <a:rPr lang="en-IN" sz="3200" b="1" dirty="0" err="1">
                <a:latin typeface="Courier New" panose="02070309020205020404" pitchFamily="49" charset="0"/>
                <a:cs typeface="Courier New" panose="02070309020205020404" pitchFamily="49" charset="0"/>
              </a:rPr>
              <a:t>struct</a:t>
            </a:r>
            <a:r>
              <a:rPr lang="en-IN" sz="3200" b="1" dirty="0">
                <a:latin typeface="Courier New" panose="02070309020205020404" pitchFamily="49" charset="0"/>
                <a:cs typeface="Courier New" panose="02070309020205020404" pitchFamily="49" charset="0"/>
              </a:rPr>
              <a:t> human</a:t>
            </a:r>
          </a:p>
          <a:p>
            <a:pPr marL="0" indent="0">
              <a:spcBef>
                <a:spcPts val="0"/>
              </a:spcBef>
              <a:buNone/>
            </a:pPr>
            <a:r>
              <a:rPr lang="en-IN" sz="3200" b="1" dirty="0">
                <a:latin typeface="Courier New" panose="02070309020205020404" pitchFamily="49" charset="0"/>
                <a:cs typeface="Courier New" panose="02070309020205020404" pitchFamily="49" charset="0"/>
              </a:rPr>
              <a:t>  {</a:t>
            </a:r>
          </a:p>
          <a:p>
            <a:pPr marL="0" indent="0">
              <a:spcBef>
                <a:spcPts val="0"/>
              </a:spcBef>
              <a:buNone/>
            </a:pPr>
            <a:r>
              <a:rPr lang="en-IN" sz="3200" b="1" dirty="0">
                <a:latin typeface="Courier New" panose="02070309020205020404" pitchFamily="49" charset="0"/>
                <a:cs typeface="Courier New" panose="02070309020205020404" pitchFamily="49" charset="0"/>
              </a:rPr>
              <a:t>      char name[10];</a:t>
            </a:r>
          </a:p>
          <a:p>
            <a:pPr marL="0" indent="0">
              <a:spcBef>
                <a:spcPts val="0"/>
              </a:spcBef>
              <a:buNone/>
            </a:pPr>
            <a:r>
              <a:rPr lang="en-IN" sz="3200" b="1" dirty="0">
                <a:latin typeface="Courier New" panose="02070309020205020404" pitchFamily="49" charset="0"/>
                <a:cs typeface="Courier New" panose="02070309020205020404" pitchFamily="49" charset="0"/>
              </a:rPr>
              <a:t>      </a:t>
            </a:r>
            <a:r>
              <a:rPr lang="en-IN" sz="3200" b="1" dirty="0" err="1">
                <a:latin typeface="Courier New" panose="02070309020205020404" pitchFamily="49" charset="0"/>
                <a:cs typeface="Courier New" panose="02070309020205020404" pitchFamily="49" charset="0"/>
              </a:rPr>
              <a:t>int</a:t>
            </a:r>
            <a:r>
              <a:rPr lang="en-IN" sz="3200" b="1" dirty="0">
                <a:latin typeface="Courier New" panose="02070309020205020404" pitchFamily="49" charset="0"/>
                <a:cs typeface="Courier New" panose="02070309020205020404" pitchFamily="49" charset="0"/>
              </a:rPr>
              <a:t> age;</a:t>
            </a:r>
          </a:p>
          <a:p>
            <a:pPr marL="0" indent="0">
              <a:spcBef>
                <a:spcPts val="0"/>
              </a:spcBef>
              <a:buNone/>
            </a:pPr>
            <a:r>
              <a:rPr lang="en-IN" sz="3200" b="1" dirty="0">
                <a:latin typeface="Courier New" panose="02070309020205020404" pitchFamily="49" charset="0"/>
                <a:cs typeface="Courier New" panose="02070309020205020404" pitchFamily="49" charset="0"/>
              </a:rPr>
              <a:t>      float salary;</a:t>
            </a:r>
          </a:p>
          <a:p>
            <a:pPr marL="0" indent="0">
              <a:spcBef>
                <a:spcPts val="0"/>
              </a:spcBef>
              <a:buNone/>
            </a:pPr>
            <a:r>
              <a:rPr lang="en-IN" sz="3200" b="1" dirty="0">
                <a:latin typeface="Courier New" panose="02070309020205020404" pitchFamily="49" charset="0"/>
                <a:cs typeface="Courier New" panose="02070309020205020404" pitchFamily="49" charset="0"/>
              </a:rPr>
              <a:t>   };</a:t>
            </a:r>
          </a:p>
          <a:p>
            <a:pPr marL="0" indent="0">
              <a:spcBef>
                <a:spcPts val="0"/>
              </a:spcBef>
              <a:buNone/>
            </a:pPr>
            <a:r>
              <a:rPr lang="en-IN" sz="3200" b="0" dirty="0"/>
              <a:t>The structure variable </a:t>
            </a:r>
            <a:r>
              <a:rPr lang="en-IN" sz="3200" b="1" dirty="0">
                <a:latin typeface="Courier New" panose="02070309020205020404" pitchFamily="49" charset="0"/>
                <a:cs typeface="Courier New" panose="02070309020205020404" pitchFamily="49" charset="0"/>
              </a:rPr>
              <a:t>person</a:t>
            </a:r>
            <a:r>
              <a:rPr lang="en-IN" sz="3200" b="0" dirty="0"/>
              <a:t> can be create as shown below:</a:t>
            </a:r>
          </a:p>
          <a:p>
            <a:pPr marL="0" indent="0">
              <a:spcBef>
                <a:spcPts val="0"/>
              </a:spcBef>
              <a:buNone/>
            </a:pPr>
            <a:r>
              <a:rPr lang="en-IN" sz="3200" b="1" dirty="0">
                <a:latin typeface="Courier New" panose="02070309020205020404" pitchFamily="49" charset="0"/>
                <a:cs typeface="Courier New" panose="02070309020205020404" pitchFamily="49" charset="0"/>
              </a:rPr>
              <a:t>	</a:t>
            </a:r>
            <a:r>
              <a:rPr lang="en-IN" sz="3200" b="1" dirty="0" err="1">
                <a:latin typeface="Courier New" panose="02070309020205020404" pitchFamily="49" charset="0"/>
                <a:cs typeface="Courier New" panose="02070309020205020404" pitchFamily="49" charset="0"/>
              </a:rPr>
              <a:t>struct</a:t>
            </a:r>
            <a:r>
              <a:rPr lang="en-IN" sz="3200" b="1" dirty="0">
                <a:latin typeface="Courier New" panose="02070309020205020404" pitchFamily="49" charset="0"/>
                <a:cs typeface="Courier New" panose="02070309020205020404" pitchFamily="49" charset="0"/>
              </a:rPr>
              <a:t> human person;</a:t>
            </a:r>
          </a:p>
          <a:p>
            <a:pPr marL="0" indent="0">
              <a:spcBef>
                <a:spcPts val="0"/>
              </a:spcBef>
              <a:buNone/>
            </a:pPr>
            <a:r>
              <a:rPr lang="en-IN" sz="3200" dirty="0"/>
              <a:t>Now we can access the structure members using dot operator as :</a:t>
            </a:r>
          </a:p>
          <a:p>
            <a:pPr marL="0" indent="0">
              <a:spcBef>
                <a:spcPts val="0"/>
              </a:spcBef>
              <a:buNone/>
            </a:pPr>
            <a:r>
              <a:rPr lang="en-IN" sz="3200" b="1" dirty="0">
                <a:latin typeface="Courier New" panose="02070309020205020404" pitchFamily="49" charset="0"/>
                <a:cs typeface="Courier New" panose="02070309020205020404" pitchFamily="49" charset="0"/>
              </a:rPr>
              <a:t>	</a:t>
            </a:r>
            <a:r>
              <a:rPr lang="en-IN" sz="3200" b="1" dirty="0" err="1">
                <a:latin typeface="Courier New" panose="02070309020205020404" pitchFamily="49" charset="0"/>
                <a:cs typeface="Courier New" panose="02070309020205020404" pitchFamily="49" charset="0"/>
              </a:rPr>
              <a:t>person.salary</a:t>
            </a:r>
            <a:r>
              <a:rPr lang="en-IN" sz="3200" b="1" dirty="0">
                <a:latin typeface="Courier New" panose="02070309020205020404" pitchFamily="49" charset="0"/>
                <a:cs typeface="Courier New" panose="02070309020205020404" pitchFamily="49" charset="0"/>
              </a:rPr>
              <a:t> = 55000;</a:t>
            </a:r>
          </a:p>
          <a:p>
            <a:pPr marL="0" indent="0">
              <a:spcBef>
                <a:spcPts val="0"/>
              </a:spcBef>
              <a:buNone/>
            </a:pPr>
            <a:r>
              <a:rPr lang="en-IN" sz="3200" b="1" dirty="0">
                <a:latin typeface="Courier New" panose="02070309020205020404" pitchFamily="49" charset="0"/>
                <a:cs typeface="Courier New" panose="02070309020205020404" pitchFamily="49" charset="0"/>
              </a:rPr>
              <a:t>	</a:t>
            </a:r>
            <a:r>
              <a:rPr lang="en-IN" sz="3200" b="1" dirty="0" err="1">
                <a:latin typeface="Courier New" panose="02070309020205020404" pitchFamily="49" charset="0"/>
                <a:cs typeface="Courier New" panose="02070309020205020404" pitchFamily="49" charset="0"/>
              </a:rPr>
              <a:t>person.age</a:t>
            </a:r>
            <a:r>
              <a:rPr lang="en-IN" sz="3200" b="1" dirty="0">
                <a:latin typeface="Courier New" panose="02070309020205020404" pitchFamily="49" charset="0"/>
                <a:cs typeface="Courier New" panose="02070309020205020404" pitchFamily="49" charset="0"/>
              </a:rPr>
              <a:t> = 38;</a:t>
            </a:r>
          </a:p>
        </p:txBody>
      </p:sp>
      <p:sp>
        <p:nvSpPr>
          <p:cNvPr id="4" name="Date Placeholder 3"/>
          <p:cNvSpPr>
            <a:spLocks noGrp="1"/>
          </p:cNvSpPr>
          <p:nvPr>
            <p:ph type="dt" sz="half" idx="10"/>
          </p:nvPr>
        </p:nvSpPr>
        <p:spPr/>
        <p:txBody>
          <a:bodyPr/>
          <a:lstStyle/>
          <a:p>
            <a:fld id="{600C1BED-0F4E-4D7E-8DD8-BA49BD464C43}"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48</a:t>
            </a:fld>
            <a:endParaRPr lang="en-IN"/>
          </a:p>
        </p:txBody>
      </p:sp>
    </p:spTree>
    <p:extLst>
      <p:ext uri="{BB962C8B-B14F-4D97-AF65-F5344CB8AC3E}">
        <p14:creationId xmlns:p14="http://schemas.microsoft.com/office/powerpoint/2010/main" val="40001943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55" y="133110"/>
            <a:ext cx="11477765" cy="1122481"/>
          </a:xfrm>
        </p:spPr>
        <p:txBody>
          <a:bodyPr>
            <a:noAutofit/>
          </a:bodyPr>
          <a:lstStyle/>
          <a:p>
            <a:pPr algn="ctr"/>
            <a:r>
              <a:rPr lang="en-IN" sz="6000" b="1" dirty="0"/>
              <a:t>Variation 2 of Structure declaration</a:t>
            </a:r>
            <a:endParaRPr lang="en-IN" sz="6000" dirty="0"/>
          </a:p>
        </p:txBody>
      </p:sp>
      <p:sp>
        <p:nvSpPr>
          <p:cNvPr id="3" name="Content Placeholder 2"/>
          <p:cNvSpPr>
            <a:spLocks noGrp="1"/>
          </p:cNvSpPr>
          <p:nvPr>
            <p:ph idx="1"/>
          </p:nvPr>
        </p:nvSpPr>
        <p:spPr>
          <a:xfrm>
            <a:off x="592538" y="1487606"/>
            <a:ext cx="11158182" cy="4868744"/>
          </a:xfrm>
        </p:spPr>
        <p:txBody>
          <a:bodyPr>
            <a:noAutofit/>
          </a:bodyPr>
          <a:lstStyle/>
          <a:p>
            <a:pPr marL="0" indent="0">
              <a:buNone/>
            </a:pPr>
            <a:r>
              <a:rPr lang="en-IN" sz="3200" b="1" dirty="0" err="1">
                <a:latin typeface="Courier New" panose="02070309020205020404" pitchFamily="49" charset="0"/>
                <a:cs typeface="Courier New" panose="02070309020205020404" pitchFamily="49" charset="0"/>
              </a:rPr>
              <a:t>struct</a:t>
            </a:r>
            <a:r>
              <a:rPr lang="en-IN" sz="3200" b="1" dirty="0">
                <a:latin typeface="Courier New" panose="02070309020205020404" pitchFamily="49" charset="0"/>
                <a:cs typeface="Courier New" panose="02070309020205020404" pitchFamily="49" charset="0"/>
              </a:rPr>
              <a:t>  human</a:t>
            </a:r>
            <a:endParaRPr lang="en-IN" sz="3200" dirty="0">
              <a:latin typeface="Courier New" panose="02070309020205020404" pitchFamily="49" charset="0"/>
              <a:cs typeface="Courier New" panose="02070309020205020404" pitchFamily="49" charset="0"/>
            </a:endParaRPr>
          </a:p>
          <a:p>
            <a:pPr marL="0" indent="0">
              <a:buNone/>
            </a:pPr>
            <a:r>
              <a:rPr lang="en-IN" sz="3200" b="1" dirty="0">
                <a:latin typeface="Courier New" panose="02070309020205020404" pitchFamily="49" charset="0"/>
                <a:cs typeface="Courier New" panose="02070309020205020404" pitchFamily="49" charset="0"/>
              </a:rPr>
              <a:t>     {</a:t>
            </a:r>
            <a:endParaRPr lang="en-IN" sz="3200" dirty="0">
              <a:latin typeface="Courier New" panose="02070309020205020404" pitchFamily="49" charset="0"/>
              <a:cs typeface="Courier New" panose="02070309020205020404" pitchFamily="49" charset="0"/>
            </a:endParaRPr>
          </a:p>
          <a:p>
            <a:pPr marL="0" indent="0">
              <a:buNone/>
            </a:pPr>
            <a:r>
              <a:rPr lang="en-IN" sz="3200" b="1" dirty="0">
                <a:latin typeface="Courier New" panose="02070309020205020404" pitchFamily="49" charset="0"/>
                <a:cs typeface="Courier New" panose="02070309020205020404" pitchFamily="49" charset="0"/>
              </a:rPr>
              <a:t>         char name[10];</a:t>
            </a:r>
            <a:endParaRPr lang="en-IN" sz="3200" dirty="0">
              <a:latin typeface="Courier New" panose="02070309020205020404" pitchFamily="49" charset="0"/>
              <a:cs typeface="Courier New" panose="02070309020205020404" pitchFamily="49" charset="0"/>
            </a:endParaRPr>
          </a:p>
          <a:p>
            <a:pPr marL="0" indent="0">
              <a:buNone/>
            </a:pPr>
            <a:r>
              <a:rPr lang="en-IN" sz="3200" b="1" dirty="0">
                <a:latin typeface="Courier New" panose="02070309020205020404" pitchFamily="49" charset="0"/>
                <a:cs typeface="Courier New" panose="02070309020205020404" pitchFamily="49" charset="0"/>
              </a:rPr>
              <a:t>         </a:t>
            </a:r>
            <a:r>
              <a:rPr lang="en-IN" sz="3200" b="1" dirty="0" err="1">
                <a:latin typeface="Courier New" panose="02070309020205020404" pitchFamily="49" charset="0"/>
                <a:cs typeface="Courier New" panose="02070309020205020404" pitchFamily="49" charset="0"/>
              </a:rPr>
              <a:t>int</a:t>
            </a:r>
            <a:r>
              <a:rPr lang="en-IN" sz="3200" b="1" dirty="0">
                <a:latin typeface="Courier New" panose="02070309020205020404" pitchFamily="49" charset="0"/>
                <a:cs typeface="Courier New" panose="02070309020205020404" pitchFamily="49" charset="0"/>
              </a:rPr>
              <a:t> age;</a:t>
            </a:r>
            <a:endParaRPr lang="en-IN" sz="3200" dirty="0">
              <a:latin typeface="Courier New" panose="02070309020205020404" pitchFamily="49" charset="0"/>
              <a:cs typeface="Courier New" panose="02070309020205020404" pitchFamily="49" charset="0"/>
            </a:endParaRPr>
          </a:p>
          <a:p>
            <a:pPr marL="0" indent="0">
              <a:buNone/>
            </a:pPr>
            <a:r>
              <a:rPr lang="en-IN" sz="3200" b="1" dirty="0">
                <a:latin typeface="Courier New" panose="02070309020205020404" pitchFamily="49" charset="0"/>
                <a:cs typeface="Courier New" panose="02070309020205020404" pitchFamily="49" charset="0"/>
              </a:rPr>
              <a:t>         float salary;</a:t>
            </a:r>
            <a:endParaRPr lang="en-IN" sz="3200" dirty="0">
              <a:latin typeface="Courier New" panose="02070309020205020404" pitchFamily="49" charset="0"/>
              <a:cs typeface="Courier New" panose="02070309020205020404" pitchFamily="49" charset="0"/>
            </a:endParaRPr>
          </a:p>
          <a:p>
            <a:pPr marL="0" indent="0">
              <a:buNone/>
            </a:pPr>
            <a:r>
              <a:rPr lang="en-IN" sz="3200" b="1" dirty="0">
                <a:latin typeface="Courier New" panose="02070309020205020404" pitchFamily="49" charset="0"/>
                <a:cs typeface="Courier New" panose="02070309020205020404" pitchFamily="49" charset="0"/>
              </a:rPr>
              <a:t>     } person;</a:t>
            </a:r>
            <a:endParaRPr lang="en-IN" sz="3200" dirty="0">
              <a:latin typeface="Courier New" panose="02070309020205020404" pitchFamily="49" charset="0"/>
              <a:cs typeface="Courier New" panose="02070309020205020404" pitchFamily="49" charset="0"/>
            </a:endParaRPr>
          </a:p>
          <a:p>
            <a:pPr marL="0" indent="0">
              <a:buNone/>
            </a:pPr>
            <a:r>
              <a:rPr lang="en-IN" sz="3200" dirty="0"/>
              <a:t>Here, person is a structure variable of type human. Through this structure variable we can access the structure member using dot operation as in variation 1.</a:t>
            </a:r>
          </a:p>
        </p:txBody>
      </p:sp>
      <p:sp>
        <p:nvSpPr>
          <p:cNvPr id="4" name="Date Placeholder 3"/>
          <p:cNvSpPr>
            <a:spLocks noGrp="1"/>
          </p:cNvSpPr>
          <p:nvPr>
            <p:ph type="dt" sz="half" idx="10"/>
          </p:nvPr>
        </p:nvSpPr>
        <p:spPr/>
        <p:txBody>
          <a:bodyPr/>
          <a:lstStyle/>
          <a:p>
            <a:fld id="{A0CB4B77-14A2-4E45-AFAE-BE911350DF9A}"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49</a:t>
            </a:fld>
            <a:endParaRPr lang="en-IN"/>
          </a:p>
        </p:txBody>
      </p:sp>
    </p:spTree>
    <p:extLst>
      <p:ext uri="{BB962C8B-B14F-4D97-AF65-F5344CB8AC3E}">
        <p14:creationId xmlns:p14="http://schemas.microsoft.com/office/powerpoint/2010/main" val="2724973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710" y="445477"/>
            <a:ext cx="10515600" cy="687286"/>
          </a:xfrm>
        </p:spPr>
        <p:txBody>
          <a:bodyPr>
            <a:normAutofit fontScale="90000"/>
          </a:bodyPr>
          <a:lstStyle/>
          <a:p>
            <a:br>
              <a:rPr lang="en-IN" b="1" dirty="0"/>
            </a:br>
            <a:br>
              <a:rPr lang="en-IN" b="1" dirty="0"/>
            </a:br>
            <a:r>
              <a:rPr lang="en-IN" b="1" dirty="0"/>
              <a:t>CLASSIFICATIONS OF THE DATA STRUCTURES</a:t>
            </a:r>
            <a:br>
              <a:rPr lang="en-IN" b="1" dirty="0"/>
            </a:br>
            <a:br>
              <a:rPr lang="en-IN" b="1" dirty="0"/>
            </a:br>
            <a:r>
              <a:rPr lang="en-IN" sz="2700" b="1" dirty="0"/>
              <a:t>if the data contains a single value, this can be organized using primitive data structure.</a:t>
            </a:r>
            <a:br>
              <a:rPr lang="en-IN" sz="2700" b="1" dirty="0"/>
            </a:br>
            <a:r>
              <a:rPr lang="en-IN" sz="2700" b="1" dirty="0"/>
              <a:t>If the data contains set of values, they can be organized using non primitive </a:t>
            </a:r>
            <a:r>
              <a:rPr lang="en-IN" sz="2700" b="1" dirty="0" err="1"/>
              <a:t>d.s.</a:t>
            </a:r>
            <a:endParaRPr lang="en-IN" sz="2700" dirty="0"/>
          </a:p>
        </p:txBody>
      </p:sp>
      <p:sp>
        <p:nvSpPr>
          <p:cNvPr id="4" name="Date Placeholder 3"/>
          <p:cNvSpPr>
            <a:spLocks noGrp="1"/>
          </p:cNvSpPr>
          <p:nvPr>
            <p:ph type="dt" sz="half" idx="10"/>
          </p:nvPr>
        </p:nvSpPr>
        <p:spPr/>
        <p:txBody>
          <a:bodyPr/>
          <a:lstStyle/>
          <a:p>
            <a:fld id="{ABA08218-02E2-43CE-87F9-03EA96020CB4}"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5</a:t>
            </a:fld>
            <a:endParaRPr lang="en-IN"/>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33484" y="2836985"/>
            <a:ext cx="10202839" cy="3645877"/>
          </a:xfrm>
          <a:prstGeom prst="rect">
            <a:avLst/>
          </a:prstGeom>
          <a:noFill/>
          <a:ln>
            <a:noFill/>
          </a:ln>
        </p:spPr>
      </p:pic>
    </p:spTree>
    <p:extLst>
      <p:ext uri="{BB962C8B-B14F-4D97-AF65-F5344CB8AC3E}">
        <p14:creationId xmlns:p14="http://schemas.microsoft.com/office/powerpoint/2010/main" val="31533990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012" y="122831"/>
            <a:ext cx="11532358" cy="996286"/>
          </a:xfrm>
        </p:spPr>
        <p:txBody>
          <a:bodyPr>
            <a:noAutofit/>
          </a:bodyPr>
          <a:lstStyle/>
          <a:p>
            <a:pPr algn="ctr"/>
            <a:r>
              <a:rPr lang="en-IN" sz="6000" b="1" dirty="0"/>
              <a:t>Variation 3 of Structure declaration</a:t>
            </a:r>
          </a:p>
        </p:txBody>
      </p:sp>
      <p:sp>
        <p:nvSpPr>
          <p:cNvPr id="3" name="Content Placeholder 2"/>
          <p:cNvSpPr>
            <a:spLocks noGrp="1"/>
          </p:cNvSpPr>
          <p:nvPr>
            <p:ph idx="1"/>
          </p:nvPr>
        </p:nvSpPr>
        <p:spPr>
          <a:xfrm>
            <a:off x="436728" y="982639"/>
            <a:ext cx="11532358" cy="5194324"/>
          </a:xfrm>
        </p:spPr>
        <p:txBody>
          <a:bodyPr>
            <a:noAutofit/>
          </a:bodyPr>
          <a:lstStyle/>
          <a:p>
            <a:pPr marL="0" indent="0">
              <a:spcBef>
                <a:spcPts val="0"/>
              </a:spcBef>
              <a:buNone/>
            </a:pPr>
            <a:r>
              <a:rPr lang="en-IN" b="1" dirty="0" err="1">
                <a:latin typeface="Courier New" panose="02070309020205020404" pitchFamily="49" charset="0"/>
                <a:cs typeface="Courier New" panose="02070309020205020404" pitchFamily="49" charset="0"/>
              </a:rPr>
              <a:t>struct</a:t>
            </a:r>
            <a:r>
              <a:rPr lang="en-IN" b="1" dirty="0">
                <a:latin typeface="Courier New" panose="02070309020205020404" pitchFamily="49" charset="0"/>
                <a:cs typeface="Courier New" panose="02070309020205020404" pitchFamily="49" charset="0"/>
              </a:rPr>
              <a:t> </a:t>
            </a:r>
            <a:r>
              <a:rPr lang="en-IN" b="1" dirty="0" err="1">
                <a:latin typeface="Courier New" panose="02070309020205020404" pitchFamily="49" charset="0"/>
                <a:cs typeface="Courier New" panose="02070309020205020404" pitchFamily="49" charset="0"/>
              </a:rPr>
              <a:t>humanbeing</a:t>
            </a:r>
            <a:endParaRPr lang="en-IN" b="1" dirty="0">
              <a:latin typeface="Courier New" panose="02070309020205020404" pitchFamily="49" charset="0"/>
              <a:cs typeface="Courier New" panose="02070309020205020404" pitchFamily="49" charset="0"/>
            </a:endParaRPr>
          </a:p>
          <a:p>
            <a:pPr marL="0" indent="0">
              <a:spcBef>
                <a:spcPts val="0"/>
              </a:spcBef>
              <a:buNone/>
            </a:pPr>
            <a:r>
              <a:rPr lang="en-IN" b="1" dirty="0">
                <a:latin typeface="Courier New" panose="02070309020205020404" pitchFamily="49" charset="0"/>
                <a:cs typeface="Courier New" panose="02070309020205020404" pitchFamily="49" charset="0"/>
              </a:rPr>
              <a:t>    {</a:t>
            </a:r>
          </a:p>
          <a:p>
            <a:pPr marL="0" indent="0">
              <a:spcBef>
                <a:spcPts val="0"/>
              </a:spcBef>
              <a:buNone/>
            </a:pPr>
            <a:r>
              <a:rPr lang="en-IN" b="1" dirty="0">
                <a:latin typeface="Courier New" panose="02070309020205020404" pitchFamily="49" charset="0"/>
                <a:cs typeface="Courier New" panose="02070309020205020404" pitchFamily="49" charset="0"/>
              </a:rPr>
              <a:t>        char name[10];</a:t>
            </a:r>
          </a:p>
          <a:p>
            <a:pPr marL="0" indent="0">
              <a:spcBef>
                <a:spcPts val="0"/>
              </a:spcBef>
              <a:buNone/>
            </a:pPr>
            <a:r>
              <a:rPr lang="en-IN" b="1" dirty="0">
                <a:latin typeface="Courier New" panose="02070309020205020404" pitchFamily="49" charset="0"/>
                <a:cs typeface="Courier New" panose="02070309020205020404" pitchFamily="49" charset="0"/>
              </a:rPr>
              <a:t>        </a:t>
            </a:r>
            <a:r>
              <a:rPr lang="en-IN" b="1" dirty="0" err="1">
                <a:latin typeface="Courier New" panose="02070309020205020404" pitchFamily="49" charset="0"/>
                <a:cs typeface="Courier New" panose="02070309020205020404" pitchFamily="49" charset="0"/>
              </a:rPr>
              <a:t>int</a:t>
            </a:r>
            <a:r>
              <a:rPr lang="en-IN" b="1" dirty="0">
                <a:latin typeface="Courier New" panose="02070309020205020404" pitchFamily="49" charset="0"/>
                <a:cs typeface="Courier New" panose="02070309020205020404" pitchFamily="49" charset="0"/>
              </a:rPr>
              <a:t> age;</a:t>
            </a:r>
          </a:p>
          <a:p>
            <a:pPr marL="0" indent="0">
              <a:spcBef>
                <a:spcPts val="0"/>
              </a:spcBef>
              <a:buNone/>
            </a:pPr>
            <a:r>
              <a:rPr lang="en-IN" b="1" dirty="0">
                <a:latin typeface="Courier New" panose="02070309020205020404" pitchFamily="49" charset="0"/>
                <a:cs typeface="Courier New" panose="02070309020205020404" pitchFamily="49" charset="0"/>
              </a:rPr>
              <a:t>        float salary;</a:t>
            </a:r>
          </a:p>
          <a:p>
            <a:pPr marL="0" indent="0">
              <a:spcBef>
                <a:spcPts val="0"/>
              </a:spcBef>
              <a:buNone/>
            </a:pPr>
            <a:r>
              <a:rPr lang="en-IN" b="1" dirty="0">
                <a:latin typeface="Courier New" panose="02070309020205020404" pitchFamily="49" charset="0"/>
                <a:cs typeface="Courier New" panose="02070309020205020404" pitchFamily="49" charset="0"/>
              </a:rPr>
              <a:t>    };</a:t>
            </a:r>
          </a:p>
          <a:p>
            <a:pPr marL="0" indent="0">
              <a:spcBef>
                <a:spcPts val="0"/>
              </a:spcBef>
              <a:buNone/>
            </a:pPr>
            <a:r>
              <a:rPr lang="en-IN" b="1" dirty="0" err="1">
                <a:latin typeface="Courier New" panose="02070309020205020404" pitchFamily="49" charset="0"/>
                <a:cs typeface="Courier New" panose="02070309020205020404" pitchFamily="49" charset="0"/>
              </a:rPr>
              <a:t>typedef</a:t>
            </a:r>
            <a:r>
              <a:rPr lang="en-IN" b="1" dirty="0">
                <a:latin typeface="Courier New" panose="02070309020205020404" pitchFamily="49" charset="0"/>
                <a:cs typeface="Courier New" panose="02070309020205020404" pitchFamily="49" charset="0"/>
              </a:rPr>
              <a:t> </a:t>
            </a:r>
            <a:r>
              <a:rPr lang="en-IN" b="1" dirty="0" err="1">
                <a:latin typeface="Courier New" panose="02070309020205020404" pitchFamily="49" charset="0"/>
                <a:cs typeface="Courier New" panose="02070309020205020404" pitchFamily="49" charset="0"/>
              </a:rPr>
              <a:t>struct</a:t>
            </a:r>
            <a:r>
              <a:rPr lang="en-IN" b="1" dirty="0">
                <a:latin typeface="Courier New" panose="02070309020205020404" pitchFamily="49" charset="0"/>
                <a:cs typeface="Courier New" panose="02070309020205020404" pitchFamily="49" charset="0"/>
              </a:rPr>
              <a:t> </a:t>
            </a:r>
            <a:r>
              <a:rPr lang="en-IN" b="1" dirty="0" err="1">
                <a:latin typeface="Courier New" panose="02070309020205020404" pitchFamily="49" charset="0"/>
                <a:cs typeface="Courier New" panose="02070309020205020404" pitchFamily="49" charset="0"/>
              </a:rPr>
              <a:t>humanbeing</a:t>
            </a:r>
            <a:r>
              <a:rPr lang="en-IN" b="1" dirty="0">
                <a:latin typeface="Courier New" panose="02070309020205020404" pitchFamily="49" charset="0"/>
                <a:cs typeface="Courier New" panose="02070309020205020404" pitchFamily="49" charset="0"/>
              </a:rPr>
              <a:t> human;</a:t>
            </a:r>
          </a:p>
          <a:p>
            <a:pPr marL="0" indent="0">
              <a:spcBef>
                <a:spcPts val="0"/>
              </a:spcBef>
              <a:buNone/>
            </a:pPr>
            <a:endParaRPr lang="en-IN" sz="1800" b="1" dirty="0">
              <a:latin typeface="Courier New" panose="02070309020205020404" pitchFamily="49" charset="0"/>
              <a:cs typeface="Courier New" panose="02070309020205020404" pitchFamily="49" charset="0"/>
            </a:endParaRPr>
          </a:p>
          <a:p>
            <a:pPr marL="0" indent="0">
              <a:spcBef>
                <a:spcPts val="0"/>
              </a:spcBef>
              <a:buNone/>
            </a:pPr>
            <a:r>
              <a:rPr lang="en-IN" dirty="0"/>
              <a:t>Here, </a:t>
            </a:r>
            <a:r>
              <a:rPr lang="en-IN" b="1" dirty="0">
                <a:latin typeface="Courier New" panose="02070309020205020404" pitchFamily="49" charset="0"/>
                <a:cs typeface="Courier New" panose="02070309020205020404" pitchFamily="49" charset="0"/>
              </a:rPr>
              <a:t>human</a:t>
            </a:r>
            <a:r>
              <a:rPr lang="en-IN" b="1" dirty="0"/>
              <a:t> </a:t>
            </a:r>
            <a:r>
              <a:rPr lang="en-IN" dirty="0"/>
              <a:t>is redefined structure type of </a:t>
            </a:r>
            <a:r>
              <a:rPr lang="en-IN" b="1" dirty="0" err="1">
                <a:latin typeface="Courier New" panose="02070309020205020404" pitchFamily="49" charset="0"/>
                <a:cs typeface="Courier New" panose="02070309020205020404" pitchFamily="49" charset="0"/>
              </a:rPr>
              <a:t>humanbeing</a:t>
            </a:r>
            <a:r>
              <a:rPr lang="en-IN" dirty="0"/>
              <a:t>. So the structure variable </a:t>
            </a:r>
            <a:r>
              <a:rPr lang="en-IN" b="1" dirty="0">
                <a:latin typeface="Courier New" panose="02070309020205020404" pitchFamily="49" charset="0"/>
                <a:cs typeface="Courier New" panose="02070309020205020404" pitchFamily="49" charset="0"/>
              </a:rPr>
              <a:t>person</a:t>
            </a:r>
            <a:r>
              <a:rPr lang="en-IN" dirty="0"/>
              <a:t> can be create as: </a:t>
            </a:r>
            <a:r>
              <a:rPr lang="en-IN" b="1" dirty="0">
                <a:latin typeface="Courier New" panose="02070309020205020404" pitchFamily="49" charset="0"/>
                <a:cs typeface="Courier New" panose="02070309020205020404" pitchFamily="49" charset="0"/>
              </a:rPr>
              <a:t>human person;</a:t>
            </a:r>
          </a:p>
          <a:p>
            <a:pPr marL="0" indent="0">
              <a:spcBef>
                <a:spcPts val="0"/>
              </a:spcBef>
              <a:buNone/>
            </a:pPr>
            <a:r>
              <a:rPr lang="en-IN" dirty="0"/>
              <a:t>Now we can access the structure members using dot operator as :</a:t>
            </a:r>
          </a:p>
          <a:p>
            <a:pPr marL="0" indent="0">
              <a:spcBef>
                <a:spcPts val="0"/>
              </a:spcBef>
              <a:buNone/>
            </a:pPr>
            <a:endParaRPr lang="en-IN" sz="1400" dirty="0"/>
          </a:p>
          <a:p>
            <a:pPr marL="0" indent="0">
              <a:spcBef>
                <a:spcPts val="0"/>
              </a:spcBef>
              <a:buNone/>
            </a:pPr>
            <a:r>
              <a:rPr lang="en-IN" b="1" dirty="0">
                <a:latin typeface="Courier New" panose="02070309020205020404" pitchFamily="49" charset="0"/>
                <a:cs typeface="Courier New" panose="02070309020205020404" pitchFamily="49" charset="0"/>
              </a:rPr>
              <a:t>	</a:t>
            </a:r>
            <a:r>
              <a:rPr lang="en-IN" b="1" dirty="0" err="1">
                <a:latin typeface="Courier New" panose="02070309020205020404" pitchFamily="49" charset="0"/>
                <a:cs typeface="Courier New" panose="02070309020205020404" pitchFamily="49" charset="0"/>
              </a:rPr>
              <a:t>person.salary</a:t>
            </a:r>
            <a:r>
              <a:rPr lang="en-IN" b="1" dirty="0">
                <a:latin typeface="Courier New" panose="02070309020205020404" pitchFamily="49" charset="0"/>
                <a:cs typeface="Courier New" panose="02070309020205020404" pitchFamily="49" charset="0"/>
              </a:rPr>
              <a:t> = 55000;</a:t>
            </a:r>
          </a:p>
          <a:p>
            <a:pPr marL="0" indent="0">
              <a:spcBef>
                <a:spcPts val="0"/>
              </a:spcBef>
              <a:buNone/>
            </a:pPr>
            <a:r>
              <a:rPr lang="en-IN" b="1" dirty="0">
                <a:latin typeface="Courier New" panose="02070309020205020404" pitchFamily="49" charset="0"/>
                <a:cs typeface="Courier New" panose="02070309020205020404" pitchFamily="49" charset="0"/>
              </a:rPr>
              <a:t>	</a:t>
            </a:r>
            <a:r>
              <a:rPr lang="en-IN" b="1" dirty="0" err="1">
                <a:latin typeface="Courier New" panose="02070309020205020404" pitchFamily="49" charset="0"/>
                <a:cs typeface="Courier New" panose="02070309020205020404" pitchFamily="49" charset="0"/>
              </a:rPr>
              <a:t>person.age</a:t>
            </a:r>
            <a:r>
              <a:rPr lang="en-IN" b="1" dirty="0">
                <a:latin typeface="Courier New" panose="02070309020205020404" pitchFamily="49" charset="0"/>
                <a:cs typeface="Courier New" panose="02070309020205020404" pitchFamily="49" charset="0"/>
              </a:rPr>
              <a:t> = 38;</a:t>
            </a:r>
          </a:p>
        </p:txBody>
      </p:sp>
      <p:sp>
        <p:nvSpPr>
          <p:cNvPr id="4" name="Date Placeholder 3"/>
          <p:cNvSpPr>
            <a:spLocks noGrp="1"/>
          </p:cNvSpPr>
          <p:nvPr>
            <p:ph type="dt" sz="half" idx="10"/>
          </p:nvPr>
        </p:nvSpPr>
        <p:spPr/>
        <p:txBody>
          <a:bodyPr/>
          <a:lstStyle/>
          <a:p>
            <a:fld id="{202911FF-72D3-45A4-A9D1-E8AD20EED420}"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50</a:t>
            </a:fld>
            <a:endParaRPr lang="en-IN"/>
          </a:p>
        </p:txBody>
      </p:sp>
    </p:spTree>
    <p:extLst>
      <p:ext uri="{BB962C8B-B14F-4D97-AF65-F5344CB8AC3E}">
        <p14:creationId xmlns:p14="http://schemas.microsoft.com/office/powerpoint/2010/main" val="3803212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87" y="365125"/>
            <a:ext cx="11450470" cy="1325563"/>
          </a:xfrm>
        </p:spPr>
        <p:txBody>
          <a:bodyPr>
            <a:noAutofit/>
          </a:bodyPr>
          <a:lstStyle/>
          <a:p>
            <a:pPr algn="ctr"/>
            <a:r>
              <a:rPr lang="en-IN" sz="6000" b="1" dirty="0"/>
              <a:t>Variation 4 of Structure declaration</a:t>
            </a:r>
          </a:p>
        </p:txBody>
      </p:sp>
      <p:sp>
        <p:nvSpPr>
          <p:cNvPr id="3" name="Content Placeholder 2"/>
          <p:cNvSpPr>
            <a:spLocks noGrp="1"/>
          </p:cNvSpPr>
          <p:nvPr>
            <p:ph idx="1"/>
          </p:nvPr>
        </p:nvSpPr>
        <p:spPr>
          <a:xfrm>
            <a:off x="838200" y="1487606"/>
            <a:ext cx="10816988" cy="4689357"/>
          </a:xfrm>
        </p:spPr>
        <p:txBody>
          <a:bodyPr>
            <a:normAutofit/>
          </a:bodyPr>
          <a:lstStyle/>
          <a:p>
            <a:pPr marL="0" indent="0">
              <a:lnSpc>
                <a:spcPct val="100000"/>
              </a:lnSpc>
              <a:spcBef>
                <a:spcPts val="0"/>
              </a:spcBef>
              <a:buNone/>
            </a:pPr>
            <a:r>
              <a:rPr lang="en-IN" b="1" dirty="0" err="1">
                <a:latin typeface="Courier New" panose="02070309020205020404" pitchFamily="49" charset="0"/>
                <a:cs typeface="Courier New" panose="02070309020205020404" pitchFamily="49" charset="0"/>
              </a:rPr>
              <a:t>typedef</a:t>
            </a:r>
            <a:r>
              <a:rPr lang="en-IN" b="1" dirty="0">
                <a:latin typeface="Courier New" panose="02070309020205020404" pitchFamily="49" charset="0"/>
                <a:cs typeface="Courier New" panose="02070309020205020404" pitchFamily="49" charset="0"/>
              </a:rPr>
              <a:t> </a:t>
            </a:r>
            <a:r>
              <a:rPr lang="en-IN" b="1" dirty="0" err="1">
                <a:latin typeface="Courier New" panose="02070309020205020404" pitchFamily="49" charset="0"/>
                <a:cs typeface="Courier New" panose="02070309020205020404" pitchFamily="49" charset="0"/>
              </a:rPr>
              <a:t>struct</a:t>
            </a:r>
            <a:r>
              <a:rPr lang="en-IN" b="1" dirty="0">
                <a:latin typeface="Courier New" panose="02070309020205020404" pitchFamily="49" charset="0"/>
                <a:cs typeface="Courier New" panose="02070309020205020404" pitchFamily="49" charset="0"/>
              </a:rPr>
              <a:t>  </a:t>
            </a:r>
          </a:p>
          <a:p>
            <a:pPr marL="0" indent="0">
              <a:lnSpc>
                <a:spcPct val="100000"/>
              </a:lnSpc>
              <a:spcBef>
                <a:spcPts val="0"/>
              </a:spcBef>
              <a:buNone/>
            </a:pPr>
            <a:r>
              <a:rPr lang="en-IN" b="1" dirty="0">
                <a:latin typeface="Courier New" panose="02070309020205020404" pitchFamily="49" charset="0"/>
                <a:cs typeface="Courier New" panose="02070309020205020404" pitchFamily="49" charset="0"/>
              </a:rPr>
              <a:t>      {</a:t>
            </a:r>
          </a:p>
          <a:p>
            <a:pPr marL="0" indent="0">
              <a:lnSpc>
                <a:spcPct val="100000"/>
              </a:lnSpc>
              <a:spcBef>
                <a:spcPts val="0"/>
              </a:spcBef>
              <a:buNone/>
            </a:pPr>
            <a:r>
              <a:rPr lang="en-IN" b="1" dirty="0">
                <a:latin typeface="Courier New" panose="02070309020205020404" pitchFamily="49" charset="0"/>
                <a:cs typeface="Courier New" panose="02070309020205020404" pitchFamily="49" charset="0"/>
              </a:rPr>
              <a:t>         char name[10];</a:t>
            </a:r>
          </a:p>
          <a:p>
            <a:pPr marL="0" indent="0">
              <a:lnSpc>
                <a:spcPct val="100000"/>
              </a:lnSpc>
              <a:spcBef>
                <a:spcPts val="0"/>
              </a:spcBef>
              <a:buNone/>
            </a:pPr>
            <a:r>
              <a:rPr lang="en-IN" b="1" dirty="0">
                <a:latin typeface="Courier New" panose="02070309020205020404" pitchFamily="49" charset="0"/>
                <a:cs typeface="Courier New" panose="02070309020205020404" pitchFamily="49" charset="0"/>
              </a:rPr>
              <a:t>         </a:t>
            </a:r>
            <a:r>
              <a:rPr lang="en-IN" b="1" dirty="0" err="1">
                <a:latin typeface="Courier New" panose="02070309020205020404" pitchFamily="49" charset="0"/>
                <a:cs typeface="Courier New" panose="02070309020205020404" pitchFamily="49" charset="0"/>
              </a:rPr>
              <a:t>int</a:t>
            </a:r>
            <a:r>
              <a:rPr lang="en-IN" b="1" dirty="0">
                <a:latin typeface="Courier New" panose="02070309020205020404" pitchFamily="49" charset="0"/>
                <a:cs typeface="Courier New" panose="02070309020205020404" pitchFamily="49" charset="0"/>
              </a:rPr>
              <a:t> age;</a:t>
            </a:r>
          </a:p>
          <a:p>
            <a:pPr marL="0" indent="0">
              <a:lnSpc>
                <a:spcPct val="100000"/>
              </a:lnSpc>
              <a:spcBef>
                <a:spcPts val="0"/>
              </a:spcBef>
              <a:buNone/>
            </a:pPr>
            <a:r>
              <a:rPr lang="en-IN" b="1" dirty="0">
                <a:latin typeface="Courier New" panose="02070309020205020404" pitchFamily="49" charset="0"/>
                <a:cs typeface="Courier New" panose="02070309020205020404" pitchFamily="49" charset="0"/>
              </a:rPr>
              <a:t>        float salary;</a:t>
            </a:r>
          </a:p>
          <a:p>
            <a:pPr marL="0" indent="0">
              <a:lnSpc>
                <a:spcPct val="100000"/>
              </a:lnSpc>
              <a:spcBef>
                <a:spcPts val="0"/>
              </a:spcBef>
              <a:buNone/>
            </a:pPr>
            <a:r>
              <a:rPr lang="en-IN" b="1" dirty="0">
                <a:latin typeface="Courier New" panose="02070309020205020404" pitchFamily="49" charset="0"/>
                <a:cs typeface="Courier New" panose="02070309020205020404" pitchFamily="49" charset="0"/>
              </a:rPr>
              <a:t>       } </a:t>
            </a:r>
            <a:r>
              <a:rPr lang="en-IN" b="1" dirty="0" err="1">
                <a:latin typeface="Courier New" panose="02070309020205020404" pitchFamily="49" charset="0"/>
                <a:cs typeface="Courier New" panose="02070309020205020404" pitchFamily="49" charset="0"/>
              </a:rPr>
              <a:t>humanbeing</a:t>
            </a:r>
            <a:r>
              <a:rPr lang="en-IN"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IN" dirty="0"/>
          </a:p>
          <a:p>
            <a:pPr marL="0" indent="0">
              <a:lnSpc>
                <a:spcPct val="100000"/>
              </a:lnSpc>
              <a:spcBef>
                <a:spcPts val="0"/>
              </a:spcBef>
              <a:buNone/>
            </a:pPr>
            <a:r>
              <a:rPr lang="en-IN" dirty="0"/>
              <a:t>Here, </a:t>
            </a:r>
            <a:r>
              <a:rPr lang="en-IN" b="1" dirty="0" err="1">
                <a:latin typeface="Courier New" panose="02070309020205020404" pitchFamily="49" charset="0"/>
                <a:cs typeface="Courier New" panose="02070309020205020404" pitchFamily="49" charset="0"/>
              </a:rPr>
              <a:t>humanbeing</a:t>
            </a:r>
            <a:r>
              <a:rPr lang="en-IN" b="1" dirty="0"/>
              <a:t> </a:t>
            </a:r>
            <a:r>
              <a:rPr lang="en-IN" dirty="0"/>
              <a:t>is a structure type (not a structure variable), We can create the structure variable as shown below:         </a:t>
            </a:r>
          </a:p>
          <a:p>
            <a:pPr marL="0" indent="0" algn="ctr">
              <a:lnSpc>
                <a:spcPct val="100000"/>
              </a:lnSpc>
              <a:spcBef>
                <a:spcPts val="0"/>
              </a:spcBef>
              <a:buNone/>
            </a:pPr>
            <a:r>
              <a:rPr lang="en-IN" b="1" dirty="0" err="1">
                <a:latin typeface="Courier New" panose="02070309020205020404" pitchFamily="49" charset="0"/>
                <a:cs typeface="Courier New" panose="02070309020205020404" pitchFamily="49" charset="0"/>
              </a:rPr>
              <a:t>humanbeing</a:t>
            </a:r>
            <a:r>
              <a:rPr lang="en-IN" b="1" dirty="0">
                <a:latin typeface="Courier New" panose="02070309020205020404" pitchFamily="49" charset="0"/>
                <a:cs typeface="Courier New" panose="02070309020205020404" pitchFamily="49" charset="0"/>
              </a:rPr>
              <a:t> person1, person2;</a:t>
            </a:r>
          </a:p>
        </p:txBody>
      </p:sp>
      <p:sp>
        <p:nvSpPr>
          <p:cNvPr id="4" name="Date Placeholder 3"/>
          <p:cNvSpPr>
            <a:spLocks noGrp="1"/>
          </p:cNvSpPr>
          <p:nvPr>
            <p:ph type="dt" sz="half" idx="10"/>
          </p:nvPr>
        </p:nvSpPr>
        <p:spPr/>
        <p:txBody>
          <a:bodyPr/>
          <a:lstStyle/>
          <a:p>
            <a:fld id="{1990A111-426A-4711-9CD9-FC90820F8F9F}"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51</a:t>
            </a:fld>
            <a:endParaRPr lang="en-IN"/>
          </a:p>
        </p:txBody>
      </p:sp>
    </p:spTree>
    <p:extLst>
      <p:ext uri="{BB962C8B-B14F-4D97-AF65-F5344CB8AC3E}">
        <p14:creationId xmlns:p14="http://schemas.microsoft.com/office/powerpoint/2010/main" val="36292261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184" y="625682"/>
            <a:ext cx="3998793" cy="3138040"/>
          </a:xfrm>
          <a:prstGeom prst="rect">
            <a:avLst/>
          </a:prstGeom>
        </p:spPr>
      </p:pic>
      <p:sp>
        <p:nvSpPr>
          <p:cNvPr id="8" name="Title 7"/>
          <p:cNvSpPr>
            <a:spLocks noGrp="1"/>
          </p:cNvSpPr>
          <p:nvPr>
            <p:ph type="title"/>
          </p:nvPr>
        </p:nvSpPr>
        <p:spPr>
          <a:xfrm>
            <a:off x="1111156" y="146761"/>
            <a:ext cx="10515600" cy="466218"/>
          </a:xfrm>
        </p:spPr>
        <p:txBody>
          <a:bodyPr>
            <a:noAutofit/>
          </a:bodyPr>
          <a:lstStyle/>
          <a:p>
            <a:pPr algn="ctr"/>
            <a:r>
              <a:rPr lang="en-US" sz="3600" b="1" dirty="0"/>
              <a:t>Variations of the Structure Declaration</a:t>
            </a:r>
            <a:endParaRPr lang="en-IN" sz="3600" b="1" dirty="0"/>
          </a:p>
        </p:txBody>
      </p:sp>
      <p:sp>
        <p:nvSpPr>
          <p:cNvPr id="3" name="Date Placeholder 2"/>
          <p:cNvSpPr>
            <a:spLocks noGrp="1"/>
          </p:cNvSpPr>
          <p:nvPr>
            <p:ph type="dt" sz="half" idx="10"/>
          </p:nvPr>
        </p:nvSpPr>
        <p:spPr/>
        <p:txBody>
          <a:bodyPr/>
          <a:lstStyle/>
          <a:p>
            <a:fld id="{D40E799A-51BC-411F-A006-00E1BAF88870}"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52</a:t>
            </a:fld>
            <a:endParaRPr lang="en-IN"/>
          </a:p>
        </p:txBody>
      </p:sp>
    </p:spTree>
    <p:extLst>
      <p:ext uri="{BB962C8B-B14F-4D97-AF65-F5344CB8AC3E}">
        <p14:creationId xmlns:p14="http://schemas.microsoft.com/office/powerpoint/2010/main" val="9674125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184" y="625682"/>
            <a:ext cx="3998793" cy="3138040"/>
          </a:xfrm>
          <a:prstGeom prst="rect">
            <a:avLst/>
          </a:prstGeom>
        </p:spPr>
      </p:pic>
      <p:pic>
        <p:nvPicPr>
          <p:cNvPr id="3" name="Picture 2"/>
          <p:cNvPicPr>
            <a:picLocks noChangeAspect="1"/>
          </p:cNvPicPr>
          <p:nvPr/>
        </p:nvPicPr>
        <p:blipFill>
          <a:blip r:embed="rId3"/>
          <a:stretch>
            <a:fillRect/>
          </a:stretch>
        </p:blipFill>
        <p:spPr>
          <a:xfrm>
            <a:off x="4107976" y="625682"/>
            <a:ext cx="4026091" cy="3138040"/>
          </a:xfrm>
          <a:prstGeom prst="rect">
            <a:avLst/>
          </a:prstGeom>
        </p:spPr>
      </p:pic>
      <p:sp>
        <p:nvSpPr>
          <p:cNvPr id="8" name="Title 7"/>
          <p:cNvSpPr>
            <a:spLocks noGrp="1"/>
          </p:cNvSpPr>
          <p:nvPr>
            <p:ph type="title"/>
          </p:nvPr>
        </p:nvSpPr>
        <p:spPr>
          <a:xfrm>
            <a:off x="1111156" y="146761"/>
            <a:ext cx="10515600" cy="466218"/>
          </a:xfrm>
        </p:spPr>
        <p:txBody>
          <a:bodyPr>
            <a:noAutofit/>
          </a:bodyPr>
          <a:lstStyle/>
          <a:p>
            <a:pPr algn="ctr"/>
            <a:r>
              <a:rPr lang="en-US" sz="3600" b="1" dirty="0"/>
              <a:t>Variations of the Structure Declaration</a:t>
            </a:r>
            <a:endParaRPr lang="en-IN" sz="3600" b="1" dirty="0"/>
          </a:p>
        </p:txBody>
      </p:sp>
      <p:sp>
        <p:nvSpPr>
          <p:cNvPr id="4" name="Date Placeholder 3"/>
          <p:cNvSpPr>
            <a:spLocks noGrp="1"/>
          </p:cNvSpPr>
          <p:nvPr>
            <p:ph type="dt" sz="half" idx="10"/>
          </p:nvPr>
        </p:nvSpPr>
        <p:spPr/>
        <p:txBody>
          <a:bodyPr/>
          <a:lstStyle/>
          <a:p>
            <a:fld id="{297E5A2A-3311-4B1F-B749-5311F306D4AD}"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53</a:t>
            </a:fld>
            <a:endParaRPr lang="en-IN"/>
          </a:p>
        </p:txBody>
      </p:sp>
    </p:spTree>
    <p:extLst>
      <p:ext uri="{BB962C8B-B14F-4D97-AF65-F5344CB8AC3E}">
        <p14:creationId xmlns:p14="http://schemas.microsoft.com/office/powerpoint/2010/main" val="39351575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184" y="625682"/>
            <a:ext cx="3998793" cy="3138040"/>
          </a:xfrm>
          <a:prstGeom prst="rect">
            <a:avLst/>
          </a:prstGeom>
        </p:spPr>
      </p:pic>
      <p:pic>
        <p:nvPicPr>
          <p:cNvPr id="3" name="Picture 2"/>
          <p:cNvPicPr>
            <a:picLocks noChangeAspect="1"/>
          </p:cNvPicPr>
          <p:nvPr/>
        </p:nvPicPr>
        <p:blipFill>
          <a:blip r:embed="rId3"/>
          <a:stretch>
            <a:fillRect/>
          </a:stretch>
        </p:blipFill>
        <p:spPr>
          <a:xfrm>
            <a:off x="4107976" y="625682"/>
            <a:ext cx="4026091" cy="3138040"/>
          </a:xfrm>
          <a:prstGeom prst="rect">
            <a:avLst/>
          </a:prstGeom>
        </p:spPr>
      </p:pic>
      <p:pic>
        <p:nvPicPr>
          <p:cNvPr id="4" name="Picture 3"/>
          <p:cNvPicPr>
            <a:picLocks noChangeAspect="1"/>
          </p:cNvPicPr>
          <p:nvPr/>
        </p:nvPicPr>
        <p:blipFill>
          <a:blip r:embed="rId4"/>
          <a:stretch>
            <a:fillRect/>
          </a:stretch>
        </p:blipFill>
        <p:spPr>
          <a:xfrm>
            <a:off x="8138614" y="638384"/>
            <a:ext cx="4026090" cy="3125338"/>
          </a:xfrm>
          <a:prstGeom prst="rect">
            <a:avLst/>
          </a:prstGeom>
        </p:spPr>
      </p:pic>
      <p:sp>
        <p:nvSpPr>
          <p:cNvPr id="8" name="Title 7"/>
          <p:cNvSpPr>
            <a:spLocks noGrp="1"/>
          </p:cNvSpPr>
          <p:nvPr>
            <p:ph type="title"/>
          </p:nvPr>
        </p:nvSpPr>
        <p:spPr>
          <a:xfrm>
            <a:off x="1111156" y="146761"/>
            <a:ext cx="10515600" cy="466218"/>
          </a:xfrm>
        </p:spPr>
        <p:txBody>
          <a:bodyPr>
            <a:noAutofit/>
          </a:bodyPr>
          <a:lstStyle/>
          <a:p>
            <a:pPr algn="ctr"/>
            <a:r>
              <a:rPr lang="en-US" sz="3600" b="1" dirty="0"/>
              <a:t>Variations of the Structure Declaration</a:t>
            </a:r>
            <a:endParaRPr lang="en-IN" sz="3600" b="1" dirty="0"/>
          </a:p>
        </p:txBody>
      </p:sp>
      <p:sp>
        <p:nvSpPr>
          <p:cNvPr id="5" name="Date Placeholder 4"/>
          <p:cNvSpPr>
            <a:spLocks noGrp="1"/>
          </p:cNvSpPr>
          <p:nvPr>
            <p:ph type="dt" sz="half" idx="10"/>
          </p:nvPr>
        </p:nvSpPr>
        <p:spPr/>
        <p:txBody>
          <a:bodyPr/>
          <a:lstStyle/>
          <a:p>
            <a:fld id="{71D149EB-2AC1-478E-A853-36F68B3EAF50}" type="datetime2">
              <a:rPr lang="en-IN" smtClean="0"/>
              <a:t>Monday, 23 December 2024</a:t>
            </a:fld>
            <a:endParaRPr lang="en-IN"/>
          </a:p>
        </p:txBody>
      </p:sp>
      <p:sp>
        <p:nvSpPr>
          <p:cNvPr id="7" name="Slide Number Placeholder 6"/>
          <p:cNvSpPr>
            <a:spLocks noGrp="1"/>
          </p:cNvSpPr>
          <p:nvPr>
            <p:ph type="sldNum" sz="quarter" idx="12"/>
          </p:nvPr>
        </p:nvSpPr>
        <p:spPr/>
        <p:txBody>
          <a:bodyPr/>
          <a:lstStyle/>
          <a:p>
            <a:fld id="{98E39C61-8F3C-4850-A92D-D50E9F34D2A1}" type="slidenum">
              <a:rPr lang="en-IN" smtClean="0"/>
              <a:pPr/>
              <a:t>54</a:t>
            </a:fld>
            <a:endParaRPr lang="en-IN"/>
          </a:p>
        </p:txBody>
      </p:sp>
    </p:spTree>
    <p:extLst>
      <p:ext uri="{BB962C8B-B14F-4D97-AF65-F5344CB8AC3E}">
        <p14:creationId xmlns:p14="http://schemas.microsoft.com/office/powerpoint/2010/main" val="9251155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184" y="625682"/>
            <a:ext cx="3998793" cy="3138040"/>
          </a:xfrm>
          <a:prstGeom prst="rect">
            <a:avLst/>
          </a:prstGeom>
        </p:spPr>
      </p:pic>
      <p:pic>
        <p:nvPicPr>
          <p:cNvPr id="3" name="Picture 2"/>
          <p:cNvPicPr>
            <a:picLocks noChangeAspect="1"/>
          </p:cNvPicPr>
          <p:nvPr/>
        </p:nvPicPr>
        <p:blipFill>
          <a:blip r:embed="rId3"/>
          <a:stretch>
            <a:fillRect/>
          </a:stretch>
        </p:blipFill>
        <p:spPr>
          <a:xfrm>
            <a:off x="4107976" y="625682"/>
            <a:ext cx="4026091" cy="3138040"/>
          </a:xfrm>
          <a:prstGeom prst="rect">
            <a:avLst/>
          </a:prstGeom>
        </p:spPr>
      </p:pic>
      <p:pic>
        <p:nvPicPr>
          <p:cNvPr id="4" name="Picture 3"/>
          <p:cNvPicPr>
            <a:picLocks noChangeAspect="1"/>
          </p:cNvPicPr>
          <p:nvPr/>
        </p:nvPicPr>
        <p:blipFill>
          <a:blip r:embed="rId4"/>
          <a:stretch>
            <a:fillRect/>
          </a:stretch>
        </p:blipFill>
        <p:spPr>
          <a:xfrm>
            <a:off x="8138614" y="638384"/>
            <a:ext cx="4026090" cy="3125338"/>
          </a:xfrm>
          <a:prstGeom prst="rect">
            <a:avLst/>
          </a:prstGeom>
        </p:spPr>
      </p:pic>
      <p:pic>
        <p:nvPicPr>
          <p:cNvPr id="5" name="Picture 4"/>
          <p:cNvPicPr>
            <a:picLocks noChangeAspect="1"/>
          </p:cNvPicPr>
          <p:nvPr/>
        </p:nvPicPr>
        <p:blipFill>
          <a:blip r:embed="rId5"/>
          <a:stretch>
            <a:fillRect/>
          </a:stretch>
        </p:blipFill>
        <p:spPr>
          <a:xfrm>
            <a:off x="106910" y="3763722"/>
            <a:ext cx="3994245" cy="3138041"/>
          </a:xfrm>
          <a:prstGeom prst="rect">
            <a:avLst/>
          </a:prstGeom>
        </p:spPr>
      </p:pic>
      <p:sp>
        <p:nvSpPr>
          <p:cNvPr id="8" name="Title 7"/>
          <p:cNvSpPr>
            <a:spLocks noGrp="1"/>
          </p:cNvSpPr>
          <p:nvPr>
            <p:ph type="title"/>
          </p:nvPr>
        </p:nvSpPr>
        <p:spPr>
          <a:xfrm>
            <a:off x="1111156" y="146761"/>
            <a:ext cx="10515600" cy="466218"/>
          </a:xfrm>
        </p:spPr>
        <p:txBody>
          <a:bodyPr>
            <a:noAutofit/>
          </a:bodyPr>
          <a:lstStyle/>
          <a:p>
            <a:pPr algn="ctr"/>
            <a:r>
              <a:rPr lang="en-US" sz="3600" b="1" dirty="0"/>
              <a:t>Variations of the Structure Declaration</a:t>
            </a:r>
            <a:endParaRPr lang="en-IN" sz="3600" b="1" dirty="0"/>
          </a:p>
        </p:txBody>
      </p:sp>
      <p:sp>
        <p:nvSpPr>
          <p:cNvPr id="6" name="Date Placeholder 5"/>
          <p:cNvSpPr>
            <a:spLocks noGrp="1"/>
          </p:cNvSpPr>
          <p:nvPr>
            <p:ph type="dt" sz="half" idx="10"/>
          </p:nvPr>
        </p:nvSpPr>
        <p:spPr/>
        <p:txBody>
          <a:bodyPr/>
          <a:lstStyle/>
          <a:p>
            <a:fld id="{B6EADCE4-C8EF-47B1-9E92-C6E2C75CC8ED}" type="datetime2">
              <a:rPr lang="en-IN" smtClean="0"/>
              <a:t>Monday, 23 December 2024</a:t>
            </a:fld>
            <a:endParaRPr lang="en-IN"/>
          </a:p>
        </p:txBody>
      </p:sp>
      <p:sp>
        <p:nvSpPr>
          <p:cNvPr id="9" name="Slide Number Placeholder 8"/>
          <p:cNvSpPr>
            <a:spLocks noGrp="1"/>
          </p:cNvSpPr>
          <p:nvPr>
            <p:ph type="sldNum" sz="quarter" idx="12"/>
          </p:nvPr>
        </p:nvSpPr>
        <p:spPr/>
        <p:txBody>
          <a:bodyPr/>
          <a:lstStyle/>
          <a:p>
            <a:fld id="{98E39C61-8F3C-4850-A92D-D50E9F34D2A1}" type="slidenum">
              <a:rPr lang="en-IN" smtClean="0"/>
              <a:pPr/>
              <a:t>55</a:t>
            </a:fld>
            <a:endParaRPr lang="en-IN"/>
          </a:p>
        </p:txBody>
      </p:sp>
    </p:spTree>
    <p:extLst>
      <p:ext uri="{BB962C8B-B14F-4D97-AF65-F5344CB8AC3E}">
        <p14:creationId xmlns:p14="http://schemas.microsoft.com/office/powerpoint/2010/main" val="30269468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184" y="625682"/>
            <a:ext cx="3998793" cy="3138040"/>
          </a:xfrm>
          <a:prstGeom prst="rect">
            <a:avLst/>
          </a:prstGeom>
        </p:spPr>
      </p:pic>
      <p:pic>
        <p:nvPicPr>
          <p:cNvPr id="3" name="Picture 2"/>
          <p:cNvPicPr>
            <a:picLocks noChangeAspect="1"/>
          </p:cNvPicPr>
          <p:nvPr/>
        </p:nvPicPr>
        <p:blipFill>
          <a:blip r:embed="rId3"/>
          <a:stretch>
            <a:fillRect/>
          </a:stretch>
        </p:blipFill>
        <p:spPr>
          <a:xfrm>
            <a:off x="4107976" y="625682"/>
            <a:ext cx="4026091" cy="3138040"/>
          </a:xfrm>
          <a:prstGeom prst="rect">
            <a:avLst/>
          </a:prstGeom>
        </p:spPr>
      </p:pic>
      <p:pic>
        <p:nvPicPr>
          <p:cNvPr id="4" name="Picture 3"/>
          <p:cNvPicPr>
            <a:picLocks noChangeAspect="1"/>
          </p:cNvPicPr>
          <p:nvPr/>
        </p:nvPicPr>
        <p:blipFill>
          <a:blip r:embed="rId4"/>
          <a:stretch>
            <a:fillRect/>
          </a:stretch>
        </p:blipFill>
        <p:spPr>
          <a:xfrm>
            <a:off x="8138614" y="638384"/>
            <a:ext cx="4026090" cy="3125338"/>
          </a:xfrm>
          <a:prstGeom prst="rect">
            <a:avLst/>
          </a:prstGeom>
        </p:spPr>
      </p:pic>
      <p:pic>
        <p:nvPicPr>
          <p:cNvPr id="5" name="Picture 4"/>
          <p:cNvPicPr>
            <a:picLocks noChangeAspect="1"/>
          </p:cNvPicPr>
          <p:nvPr/>
        </p:nvPicPr>
        <p:blipFill>
          <a:blip r:embed="rId5"/>
          <a:stretch>
            <a:fillRect/>
          </a:stretch>
        </p:blipFill>
        <p:spPr>
          <a:xfrm>
            <a:off x="106910" y="3763722"/>
            <a:ext cx="3994245" cy="3138041"/>
          </a:xfrm>
          <a:prstGeom prst="rect">
            <a:avLst/>
          </a:prstGeom>
        </p:spPr>
      </p:pic>
      <p:pic>
        <p:nvPicPr>
          <p:cNvPr id="6" name="Picture 5"/>
          <p:cNvPicPr>
            <a:picLocks noChangeAspect="1"/>
          </p:cNvPicPr>
          <p:nvPr/>
        </p:nvPicPr>
        <p:blipFill>
          <a:blip r:embed="rId6"/>
          <a:stretch>
            <a:fillRect/>
          </a:stretch>
        </p:blipFill>
        <p:spPr>
          <a:xfrm>
            <a:off x="4105702" y="3763722"/>
            <a:ext cx="4030638" cy="3138041"/>
          </a:xfrm>
          <a:prstGeom prst="rect">
            <a:avLst/>
          </a:prstGeom>
        </p:spPr>
      </p:pic>
      <p:sp>
        <p:nvSpPr>
          <p:cNvPr id="8" name="Title 7"/>
          <p:cNvSpPr>
            <a:spLocks noGrp="1"/>
          </p:cNvSpPr>
          <p:nvPr>
            <p:ph type="title"/>
          </p:nvPr>
        </p:nvSpPr>
        <p:spPr>
          <a:xfrm>
            <a:off x="1111156" y="146761"/>
            <a:ext cx="10515600" cy="466218"/>
          </a:xfrm>
        </p:spPr>
        <p:txBody>
          <a:bodyPr>
            <a:noAutofit/>
          </a:bodyPr>
          <a:lstStyle/>
          <a:p>
            <a:pPr algn="ctr"/>
            <a:r>
              <a:rPr lang="en-US" sz="3600" b="1" dirty="0"/>
              <a:t>Variations of the Structure Declaration</a:t>
            </a:r>
            <a:endParaRPr lang="en-IN" sz="3600" b="1" dirty="0"/>
          </a:p>
        </p:txBody>
      </p:sp>
      <p:sp>
        <p:nvSpPr>
          <p:cNvPr id="7" name="Date Placeholder 6"/>
          <p:cNvSpPr>
            <a:spLocks noGrp="1"/>
          </p:cNvSpPr>
          <p:nvPr>
            <p:ph type="dt" sz="half" idx="10"/>
          </p:nvPr>
        </p:nvSpPr>
        <p:spPr/>
        <p:txBody>
          <a:bodyPr/>
          <a:lstStyle/>
          <a:p>
            <a:fld id="{FEE2F959-974D-4FC3-8667-D0B58843DDD7}" type="datetime2">
              <a:rPr lang="en-IN" smtClean="0"/>
              <a:t>Monday, 23 December 2024</a:t>
            </a:fld>
            <a:endParaRPr lang="en-IN"/>
          </a:p>
        </p:txBody>
      </p:sp>
      <p:sp>
        <p:nvSpPr>
          <p:cNvPr id="10" name="Slide Number Placeholder 9"/>
          <p:cNvSpPr>
            <a:spLocks noGrp="1"/>
          </p:cNvSpPr>
          <p:nvPr>
            <p:ph type="sldNum" sz="quarter" idx="12"/>
          </p:nvPr>
        </p:nvSpPr>
        <p:spPr/>
        <p:txBody>
          <a:bodyPr/>
          <a:lstStyle/>
          <a:p>
            <a:fld id="{98E39C61-8F3C-4850-A92D-D50E9F34D2A1}" type="slidenum">
              <a:rPr lang="en-IN" smtClean="0"/>
              <a:pPr/>
              <a:t>56</a:t>
            </a:fld>
            <a:endParaRPr lang="en-IN"/>
          </a:p>
        </p:txBody>
      </p:sp>
    </p:spTree>
    <p:extLst>
      <p:ext uri="{BB962C8B-B14F-4D97-AF65-F5344CB8AC3E}">
        <p14:creationId xmlns:p14="http://schemas.microsoft.com/office/powerpoint/2010/main" val="5613703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184" y="625682"/>
            <a:ext cx="3998793" cy="3138040"/>
          </a:xfrm>
          <a:prstGeom prst="rect">
            <a:avLst/>
          </a:prstGeom>
        </p:spPr>
      </p:pic>
      <p:pic>
        <p:nvPicPr>
          <p:cNvPr id="3" name="Picture 2"/>
          <p:cNvPicPr>
            <a:picLocks noChangeAspect="1"/>
          </p:cNvPicPr>
          <p:nvPr/>
        </p:nvPicPr>
        <p:blipFill>
          <a:blip r:embed="rId3"/>
          <a:stretch>
            <a:fillRect/>
          </a:stretch>
        </p:blipFill>
        <p:spPr>
          <a:xfrm>
            <a:off x="4107976" y="625682"/>
            <a:ext cx="4026091" cy="3138040"/>
          </a:xfrm>
          <a:prstGeom prst="rect">
            <a:avLst/>
          </a:prstGeom>
        </p:spPr>
      </p:pic>
      <p:pic>
        <p:nvPicPr>
          <p:cNvPr id="4" name="Picture 3"/>
          <p:cNvPicPr>
            <a:picLocks noChangeAspect="1"/>
          </p:cNvPicPr>
          <p:nvPr/>
        </p:nvPicPr>
        <p:blipFill>
          <a:blip r:embed="rId4"/>
          <a:stretch>
            <a:fillRect/>
          </a:stretch>
        </p:blipFill>
        <p:spPr>
          <a:xfrm>
            <a:off x="8138614" y="638384"/>
            <a:ext cx="4026090" cy="3125338"/>
          </a:xfrm>
          <a:prstGeom prst="rect">
            <a:avLst/>
          </a:prstGeom>
        </p:spPr>
      </p:pic>
      <p:pic>
        <p:nvPicPr>
          <p:cNvPr id="5" name="Picture 4"/>
          <p:cNvPicPr>
            <a:picLocks noChangeAspect="1"/>
          </p:cNvPicPr>
          <p:nvPr/>
        </p:nvPicPr>
        <p:blipFill>
          <a:blip r:embed="rId5"/>
          <a:stretch>
            <a:fillRect/>
          </a:stretch>
        </p:blipFill>
        <p:spPr>
          <a:xfrm>
            <a:off x="106910" y="3763722"/>
            <a:ext cx="3994245" cy="3138041"/>
          </a:xfrm>
          <a:prstGeom prst="rect">
            <a:avLst/>
          </a:prstGeom>
        </p:spPr>
      </p:pic>
      <p:pic>
        <p:nvPicPr>
          <p:cNvPr id="6" name="Picture 5"/>
          <p:cNvPicPr>
            <a:picLocks noChangeAspect="1"/>
          </p:cNvPicPr>
          <p:nvPr/>
        </p:nvPicPr>
        <p:blipFill>
          <a:blip r:embed="rId6"/>
          <a:stretch>
            <a:fillRect/>
          </a:stretch>
        </p:blipFill>
        <p:spPr>
          <a:xfrm>
            <a:off x="4105702" y="3763722"/>
            <a:ext cx="4030638" cy="3138041"/>
          </a:xfrm>
          <a:prstGeom prst="rect">
            <a:avLst/>
          </a:prstGeom>
        </p:spPr>
      </p:pic>
      <p:pic>
        <p:nvPicPr>
          <p:cNvPr id="7" name="Picture 6"/>
          <p:cNvPicPr>
            <a:picLocks noChangeAspect="1"/>
          </p:cNvPicPr>
          <p:nvPr/>
        </p:nvPicPr>
        <p:blipFill>
          <a:blip r:embed="rId7"/>
          <a:stretch>
            <a:fillRect/>
          </a:stretch>
        </p:blipFill>
        <p:spPr>
          <a:xfrm>
            <a:off x="8140887" y="3763722"/>
            <a:ext cx="3923734" cy="3125338"/>
          </a:xfrm>
          <a:prstGeom prst="rect">
            <a:avLst/>
          </a:prstGeom>
        </p:spPr>
      </p:pic>
      <p:sp>
        <p:nvSpPr>
          <p:cNvPr id="8" name="Title 7"/>
          <p:cNvSpPr>
            <a:spLocks noGrp="1"/>
          </p:cNvSpPr>
          <p:nvPr>
            <p:ph type="title"/>
          </p:nvPr>
        </p:nvSpPr>
        <p:spPr>
          <a:xfrm>
            <a:off x="1111156" y="146761"/>
            <a:ext cx="10515600" cy="466218"/>
          </a:xfrm>
        </p:spPr>
        <p:txBody>
          <a:bodyPr>
            <a:noAutofit/>
          </a:bodyPr>
          <a:lstStyle/>
          <a:p>
            <a:pPr algn="ctr"/>
            <a:r>
              <a:rPr lang="en-US" sz="3600" b="1" dirty="0"/>
              <a:t>Variations of the Structure Declaration</a:t>
            </a:r>
            <a:endParaRPr lang="en-IN" sz="3600" b="1" dirty="0"/>
          </a:p>
        </p:txBody>
      </p:sp>
      <p:sp>
        <p:nvSpPr>
          <p:cNvPr id="9" name="Date Placeholder 8"/>
          <p:cNvSpPr>
            <a:spLocks noGrp="1"/>
          </p:cNvSpPr>
          <p:nvPr>
            <p:ph type="dt" sz="half" idx="10"/>
          </p:nvPr>
        </p:nvSpPr>
        <p:spPr/>
        <p:txBody>
          <a:bodyPr/>
          <a:lstStyle/>
          <a:p>
            <a:fld id="{99B4DCB6-C3DA-4E3B-9B27-68983D246A77}" type="datetime2">
              <a:rPr lang="en-IN" smtClean="0"/>
              <a:t>Monday, 23 December 2024</a:t>
            </a:fld>
            <a:endParaRPr lang="en-IN"/>
          </a:p>
        </p:txBody>
      </p:sp>
      <p:sp>
        <p:nvSpPr>
          <p:cNvPr id="11" name="Slide Number Placeholder 10"/>
          <p:cNvSpPr>
            <a:spLocks noGrp="1"/>
          </p:cNvSpPr>
          <p:nvPr>
            <p:ph type="sldNum" sz="quarter" idx="12"/>
          </p:nvPr>
        </p:nvSpPr>
        <p:spPr/>
        <p:txBody>
          <a:bodyPr/>
          <a:lstStyle/>
          <a:p>
            <a:fld id="{98E39C61-8F3C-4850-A92D-D50E9F34D2A1}" type="slidenum">
              <a:rPr lang="en-IN" smtClean="0"/>
              <a:pPr/>
              <a:t>57</a:t>
            </a:fld>
            <a:endParaRPr lang="en-IN"/>
          </a:p>
        </p:txBody>
      </p:sp>
    </p:spTree>
    <p:extLst>
      <p:ext uri="{BB962C8B-B14F-4D97-AF65-F5344CB8AC3E}">
        <p14:creationId xmlns:p14="http://schemas.microsoft.com/office/powerpoint/2010/main" val="13824630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a:t>Accessing Structure members:</a:t>
            </a:r>
          </a:p>
        </p:txBody>
      </p:sp>
      <p:sp>
        <p:nvSpPr>
          <p:cNvPr id="3" name="Content Placeholder 2"/>
          <p:cNvSpPr>
            <a:spLocks noGrp="1"/>
          </p:cNvSpPr>
          <p:nvPr>
            <p:ph idx="1"/>
          </p:nvPr>
        </p:nvSpPr>
        <p:spPr/>
        <p:txBody>
          <a:bodyPr>
            <a:normAutofit fontScale="92500" lnSpcReduction="20000"/>
          </a:bodyPr>
          <a:lstStyle/>
          <a:p>
            <a:pPr algn="just">
              <a:lnSpc>
                <a:spcPct val="100000"/>
              </a:lnSpc>
            </a:pPr>
            <a:r>
              <a:rPr lang="en-IN" dirty="0"/>
              <a:t>To access the members of the structure, we specify the variable followed by the dot operator then followed by the name of member.</a:t>
            </a:r>
          </a:p>
          <a:p>
            <a:pPr marL="0" indent="0" algn="just">
              <a:lnSpc>
                <a:spcPct val="100000"/>
              </a:lnSpc>
              <a:buNone/>
            </a:pPr>
            <a:r>
              <a:rPr lang="en-IN" dirty="0" err="1"/>
              <a:t>Eg</a:t>
            </a:r>
            <a:r>
              <a:rPr lang="en-IN" dirty="0"/>
              <a:t>) </a:t>
            </a:r>
            <a:r>
              <a:rPr lang="en-IN" dirty="0" err="1"/>
              <a:t>struct</a:t>
            </a:r>
            <a:r>
              <a:rPr lang="en-IN" dirty="0"/>
              <a:t> student</a:t>
            </a:r>
          </a:p>
          <a:p>
            <a:pPr marL="0" indent="0" algn="just">
              <a:lnSpc>
                <a:spcPct val="100000"/>
              </a:lnSpc>
              <a:buNone/>
            </a:pPr>
            <a:r>
              <a:rPr lang="en-IN" dirty="0"/>
              <a:t>                 {</a:t>
            </a:r>
          </a:p>
          <a:p>
            <a:pPr marL="0" indent="0" algn="just">
              <a:lnSpc>
                <a:spcPct val="100000"/>
              </a:lnSpc>
              <a:buNone/>
            </a:pPr>
            <a:r>
              <a:rPr lang="en-IN" dirty="0"/>
              <a:t>                       </a:t>
            </a:r>
            <a:r>
              <a:rPr lang="en-IN" dirty="0" err="1"/>
              <a:t>int</a:t>
            </a:r>
            <a:r>
              <a:rPr lang="en-IN" dirty="0"/>
              <a:t> </a:t>
            </a:r>
            <a:r>
              <a:rPr lang="en-IN" dirty="0" err="1"/>
              <a:t>rollno</a:t>
            </a:r>
            <a:r>
              <a:rPr lang="en-IN" dirty="0"/>
              <a:t>;</a:t>
            </a:r>
          </a:p>
          <a:p>
            <a:pPr marL="0" indent="0" algn="just">
              <a:lnSpc>
                <a:spcPct val="100000"/>
              </a:lnSpc>
              <a:buNone/>
            </a:pPr>
            <a:r>
              <a:rPr lang="en-IN" dirty="0"/>
              <a:t>                      char name[15];</a:t>
            </a:r>
          </a:p>
          <a:p>
            <a:pPr marL="0" indent="0" algn="just">
              <a:lnSpc>
                <a:spcPct val="100000"/>
              </a:lnSpc>
              <a:buNone/>
            </a:pPr>
            <a:r>
              <a:rPr lang="en-IN" dirty="0"/>
              <a:t>                      float average;</a:t>
            </a:r>
          </a:p>
          <a:p>
            <a:pPr marL="0" indent="0" algn="just">
              <a:lnSpc>
                <a:spcPct val="100000"/>
              </a:lnSpc>
              <a:buNone/>
            </a:pPr>
            <a:r>
              <a:rPr lang="en-IN" dirty="0"/>
              <a:t>                  };</a:t>
            </a:r>
          </a:p>
          <a:p>
            <a:pPr marL="0" indent="0" algn="just">
              <a:lnSpc>
                <a:spcPct val="100000"/>
              </a:lnSpc>
              <a:buNone/>
            </a:pPr>
            <a:r>
              <a:rPr lang="en-IN" dirty="0" err="1"/>
              <a:t>struct</a:t>
            </a:r>
            <a:r>
              <a:rPr lang="en-IN" dirty="0"/>
              <a:t> student </a:t>
            </a:r>
            <a:r>
              <a:rPr lang="en-IN" dirty="0" err="1"/>
              <a:t>cse</a:t>
            </a:r>
            <a:r>
              <a:rPr lang="en-IN" dirty="0"/>
              <a:t>={1, ”</a:t>
            </a:r>
            <a:r>
              <a:rPr lang="en-IN" dirty="0" err="1"/>
              <a:t>shrinivasa</a:t>
            </a:r>
            <a:r>
              <a:rPr lang="en-IN" dirty="0"/>
              <a:t>” ,20.0};</a:t>
            </a:r>
          </a:p>
          <a:p>
            <a:pPr marL="0" indent="0" algn="just">
              <a:lnSpc>
                <a:spcPct val="100000"/>
              </a:lnSpc>
              <a:buNone/>
            </a:pPr>
            <a:r>
              <a:rPr lang="en-IN" u="sng" dirty="0"/>
              <a:t>Programming statements</a:t>
            </a:r>
            <a:r>
              <a:rPr lang="en-IN" dirty="0"/>
              <a:t>:</a:t>
            </a:r>
          </a:p>
          <a:p>
            <a:pPr marL="0" indent="0" algn="just">
              <a:lnSpc>
                <a:spcPct val="100000"/>
              </a:lnSpc>
              <a:buNone/>
            </a:pPr>
            <a:endParaRPr lang="en-IN" dirty="0"/>
          </a:p>
          <a:p>
            <a:pPr algn="just">
              <a:lnSpc>
                <a:spcPct val="100000"/>
              </a:lnSpc>
            </a:pPr>
            <a:endParaRPr lang="en-IN" dirty="0"/>
          </a:p>
        </p:txBody>
      </p:sp>
      <p:sp>
        <p:nvSpPr>
          <p:cNvPr id="4" name="Date Placeholder 3"/>
          <p:cNvSpPr>
            <a:spLocks noGrp="1"/>
          </p:cNvSpPr>
          <p:nvPr>
            <p:ph type="dt" sz="half" idx="10"/>
          </p:nvPr>
        </p:nvSpPr>
        <p:spPr/>
        <p:txBody>
          <a:bodyPr/>
          <a:lstStyle/>
          <a:p>
            <a:fld id="{E1FCB98E-A57C-4971-8624-3DB67FF09BA9}"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58</a:t>
            </a:fld>
            <a:endParaRPr lang="en-IN"/>
          </a:p>
        </p:txBody>
      </p:sp>
    </p:spTree>
    <p:extLst>
      <p:ext uri="{BB962C8B-B14F-4D97-AF65-F5344CB8AC3E}">
        <p14:creationId xmlns:p14="http://schemas.microsoft.com/office/powerpoint/2010/main" val="33174576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pPr marL="0" indent="0">
              <a:buNone/>
            </a:pPr>
            <a:r>
              <a:rPr lang="en-US" dirty="0"/>
              <a:t>printf(“%d\n”,</a:t>
            </a:r>
            <a:r>
              <a:rPr lang="en-US" dirty="0" err="1"/>
              <a:t>cse.rollno</a:t>
            </a:r>
            <a:r>
              <a:rPr lang="en-US" dirty="0"/>
              <a:t>);</a:t>
            </a:r>
          </a:p>
          <a:p>
            <a:pPr marL="0" indent="0">
              <a:buNone/>
            </a:pPr>
            <a:r>
              <a:rPr lang="en-US" dirty="0"/>
              <a:t>Printf(“%s\</a:t>
            </a:r>
            <a:r>
              <a:rPr lang="en-US" dirty="0" err="1"/>
              <a:t>n”,cse.name</a:t>
            </a:r>
            <a:r>
              <a:rPr lang="en-US" dirty="0"/>
              <a:t>);</a:t>
            </a:r>
          </a:p>
          <a:p>
            <a:pPr marL="0" indent="0">
              <a:buNone/>
            </a:pPr>
            <a:r>
              <a:rPr lang="en-US" dirty="0"/>
              <a:t>printf(“%f\n”,</a:t>
            </a:r>
            <a:r>
              <a:rPr lang="en-US" dirty="0" err="1"/>
              <a:t>cse.average</a:t>
            </a:r>
            <a:r>
              <a:rPr lang="en-US" dirty="0"/>
              <a:t>);</a:t>
            </a:r>
          </a:p>
          <a:p>
            <a:pPr marL="0" indent="0">
              <a:buNone/>
            </a:pPr>
            <a:r>
              <a:rPr lang="en-US" dirty="0"/>
              <a:t>To read the values from user during execution of a program, we use format </a:t>
            </a:r>
            <a:r>
              <a:rPr lang="en-US" dirty="0" err="1"/>
              <a:t>specifiers</a:t>
            </a:r>
            <a:r>
              <a:rPr lang="en-US" dirty="0"/>
              <a:t> and access the members of structure.</a:t>
            </a:r>
          </a:p>
          <a:p>
            <a:pPr marL="0" indent="0">
              <a:buNone/>
            </a:pPr>
            <a:r>
              <a:rPr lang="en-US" dirty="0" err="1"/>
              <a:t>Eg</a:t>
            </a:r>
            <a:r>
              <a:rPr lang="en-US" dirty="0"/>
              <a:t>)     </a:t>
            </a:r>
            <a:r>
              <a:rPr lang="en-US" dirty="0" err="1"/>
              <a:t>scanf</a:t>
            </a:r>
            <a:r>
              <a:rPr lang="en-US" dirty="0"/>
              <a:t>(“%d”,&amp;</a:t>
            </a:r>
            <a:r>
              <a:rPr lang="en-US" dirty="0" err="1"/>
              <a:t>cse.rollno</a:t>
            </a:r>
            <a:r>
              <a:rPr lang="en-US" dirty="0"/>
              <a:t>);</a:t>
            </a:r>
          </a:p>
          <a:p>
            <a:pPr marL="0" indent="0">
              <a:buNone/>
            </a:pPr>
            <a:r>
              <a:rPr lang="en-US" dirty="0"/>
              <a:t>           </a:t>
            </a:r>
            <a:r>
              <a:rPr lang="en-US" dirty="0" err="1"/>
              <a:t>scanf</a:t>
            </a:r>
            <a:r>
              <a:rPr lang="en-US" dirty="0"/>
              <a:t>(“%</a:t>
            </a:r>
            <a:r>
              <a:rPr lang="en-US" dirty="0" err="1"/>
              <a:t>s”,cse.name</a:t>
            </a:r>
            <a:r>
              <a:rPr lang="en-US" dirty="0"/>
              <a:t>);</a:t>
            </a:r>
          </a:p>
          <a:p>
            <a:pPr marL="0" indent="0">
              <a:buNone/>
            </a:pPr>
            <a:r>
              <a:rPr lang="en-US" dirty="0"/>
              <a:t>          </a:t>
            </a:r>
            <a:r>
              <a:rPr lang="en-US" dirty="0" err="1"/>
              <a:t>scanf</a:t>
            </a:r>
            <a:r>
              <a:rPr lang="en-US" dirty="0"/>
              <a:t>(“%f”,&amp;</a:t>
            </a:r>
            <a:r>
              <a:rPr lang="en-US" dirty="0" err="1"/>
              <a:t>cse.average</a:t>
            </a:r>
            <a:r>
              <a:rPr lang="en-US" dirty="0"/>
              <a:t>);</a:t>
            </a:r>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59</a:t>
            </a:fld>
            <a:endParaRPr lang="en-IN"/>
          </a:p>
        </p:txBody>
      </p:sp>
    </p:spTree>
    <p:extLst>
      <p:ext uri="{BB962C8B-B14F-4D97-AF65-F5344CB8AC3E}">
        <p14:creationId xmlns:p14="http://schemas.microsoft.com/office/powerpoint/2010/main" val="772585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1682037"/>
          </a:xfrm>
        </p:spPr>
        <p:txBody>
          <a:bodyPr>
            <a:normAutofit/>
          </a:bodyPr>
          <a:lstStyle/>
          <a:p>
            <a:r>
              <a:rPr lang="en-IN" sz="5400" b="1" dirty="0"/>
              <a:t>Primitive data structures</a:t>
            </a:r>
          </a:p>
        </p:txBody>
      </p:sp>
      <p:sp>
        <p:nvSpPr>
          <p:cNvPr id="7" name="Content Placeholder 6"/>
          <p:cNvSpPr>
            <a:spLocks noGrp="1"/>
          </p:cNvSpPr>
          <p:nvPr>
            <p:ph idx="1"/>
          </p:nvPr>
        </p:nvSpPr>
        <p:spPr>
          <a:xfrm>
            <a:off x="838200" y="2047163"/>
            <a:ext cx="10515600" cy="3693073"/>
          </a:xfrm>
        </p:spPr>
        <p:txBody>
          <a:bodyPr>
            <a:normAutofit/>
          </a:bodyPr>
          <a:lstStyle/>
          <a:p>
            <a:pPr algn="just"/>
            <a:r>
              <a:rPr lang="en-IN" sz="3200" dirty="0"/>
              <a:t>These are the basic or fundamental data types(</a:t>
            </a:r>
            <a:r>
              <a:rPr lang="en-IN" sz="3200" dirty="0" err="1"/>
              <a:t>Builtin</a:t>
            </a:r>
            <a:r>
              <a:rPr lang="en-IN" sz="3200" dirty="0"/>
              <a:t> </a:t>
            </a:r>
            <a:r>
              <a:rPr lang="en-IN" sz="3200" dirty="0" err="1"/>
              <a:t>d.s</a:t>
            </a:r>
            <a:r>
              <a:rPr lang="en-IN" sz="3200" dirty="0"/>
              <a:t>).</a:t>
            </a:r>
          </a:p>
          <a:p>
            <a:pPr algn="just"/>
            <a:r>
              <a:rPr lang="en-IN" sz="3200" dirty="0"/>
              <a:t>These are used to represent a single value.. </a:t>
            </a:r>
          </a:p>
          <a:p>
            <a:r>
              <a:rPr lang="en-IN" sz="3200" dirty="0"/>
              <a:t>Example: char, </a:t>
            </a:r>
            <a:r>
              <a:rPr lang="en-IN" sz="3200" dirty="0" err="1"/>
              <a:t>int</a:t>
            </a:r>
            <a:r>
              <a:rPr lang="en-IN" sz="3200" dirty="0"/>
              <a:t>, float, double etc…</a:t>
            </a:r>
          </a:p>
        </p:txBody>
      </p:sp>
      <p:sp>
        <p:nvSpPr>
          <p:cNvPr id="3" name="Date Placeholder 2"/>
          <p:cNvSpPr>
            <a:spLocks noGrp="1"/>
          </p:cNvSpPr>
          <p:nvPr>
            <p:ph type="dt" sz="half" idx="10"/>
          </p:nvPr>
        </p:nvSpPr>
        <p:spPr/>
        <p:txBody>
          <a:bodyPr/>
          <a:lstStyle/>
          <a:p>
            <a:fld id="{1E87B5FF-991B-4E18-BA21-7A15ED9CAF2B}"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6</a:t>
            </a:fld>
            <a:endParaRPr lang="en-IN"/>
          </a:p>
        </p:txBody>
      </p:sp>
    </p:spTree>
    <p:extLst>
      <p:ext uri="{BB962C8B-B14F-4D97-AF65-F5344CB8AC3E}">
        <p14:creationId xmlns:p14="http://schemas.microsoft.com/office/powerpoint/2010/main" val="35978026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Nested Structures in C:</a:t>
            </a:r>
            <a:endParaRPr lang="en-US" u="sng" dirty="0"/>
          </a:p>
        </p:txBody>
      </p:sp>
      <p:sp>
        <p:nvSpPr>
          <p:cNvPr id="3" name="Content Placeholder 2"/>
          <p:cNvSpPr>
            <a:spLocks noGrp="1"/>
          </p:cNvSpPr>
          <p:nvPr>
            <p:ph idx="1"/>
          </p:nvPr>
        </p:nvSpPr>
        <p:spPr/>
        <p:txBody>
          <a:bodyPr>
            <a:normAutofit fontScale="92500"/>
          </a:bodyPr>
          <a:lstStyle/>
          <a:p>
            <a:pPr algn="just">
              <a:lnSpc>
                <a:spcPct val="100000"/>
              </a:lnSpc>
            </a:pPr>
            <a:r>
              <a:rPr lang="en-IN" dirty="0"/>
              <a:t>Structure within structure.</a:t>
            </a:r>
          </a:p>
          <a:p>
            <a:pPr algn="just">
              <a:lnSpc>
                <a:spcPct val="100000"/>
              </a:lnSpc>
            </a:pPr>
            <a:r>
              <a:rPr lang="en-IN" dirty="0"/>
              <a:t>One structure can be declared inside other structure as we declare structure members inside a structure.</a:t>
            </a:r>
          </a:p>
          <a:p>
            <a:pPr algn="just">
              <a:lnSpc>
                <a:spcPct val="100000"/>
              </a:lnSpc>
            </a:pPr>
            <a:r>
              <a:rPr lang="en-US" dirty="0"/>
              <a:t>The structure variables can be a normal structure variable or a pointer variable to access the data.</a:t>
            </a:r>
          </a:p>
          <a:p>
            <a:pPr algn="just">
              <a:lnSpc>
                <a:spcPct val="100000"/>
              </a:lnSpc>
            </a:pPr>
            <a:r>
              <a:rPr lang="en-US" dirty="0"/>
              <a:t>There are two ways, we can access the structure data:</a:t>
            </a:r>
          </a:p>
          <a:p>
            <a:pPr marL="0" indent="0" fontAlgn="base">
              <a:buNone/>
            </a:pPr>
            <a:r>
              <a:rPr lang="en-US" dirty="0"/>
              <a:t>1.Structure within structure in C using normal variable(using dot Operator).</a:t>
            </a:r>
          </a:p>
          <a:p>
            <a:pPr marL="0" indent="0" fontAlgn="base">
              <a:buNone/>
            </a:pPr>
            <a:r>
              <a:rPr lang="en-US" dirty="0"/>
              <a:t>2.Structure within structure in C using pointer variable(using-&gt;operator).</a:t>
            </a:r>
          </a:p>
          <a:p>
            <a:pPr algn="just">
              <a:lnSpc>
                <a:spcPct val="100000"/>
              </a:lnSpc>
            </a:pPr>
            <a:endParaRPr lang="en-IN" dirty="0"/>
          </a:p>
          <a:p>
            <a:endParaRPr lang="en-US" dirty="0"/>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60</a:t>
            </a:fld>
            <a:endParaRPr lang="en-IN"/>
          </a:p>
        </p:txBody>
      </p:sp>
    </p:spTree>
    <p:extLst>
      <p:ext uri="{BB962C8B-B14F-4D97-AF65-F5344CB8AC3E}">
        <p14:creationId xmlns:p14="http://schemas.microsoft.com/office/powerpoint/2010/main" val="22237094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fontScale="55000" lnSpcReduction="20000"/>
          </a:bodyPr>
          <a:lstStyle/>
          <a:p>
            <a:pPr marL="0" indent="0">
              <a:buNone/>
            </a:pPr>
            <a:r>
              <a:rPr lang="en-US" cap="all" dirty="0"/>
              <a:t>1</a:t>
            </a:r>
            <a:r>
              <a:rPr lang="en-US" b="1" cap="all" dirty="0"/>
              <a:t>. </a:t>
            </a:r>
            <a:r>
              <a:rPr lang="en-US" u="sng" cap="all" dirty="0"/>
              <a:t>STRUCTURE WITHIN STRUCTURE IN C USING NORMAL VARIABLE</a:t>
            </a:r>
            <a:r>
              <a:rPr lang="en-US" b="1" cap="all" dirty="0"/>
              <a:t>:</a:t>
            </a:r>
          </a:p>
          <a:p>
            <a:pPr marL="0" indent="0">
              <a:buNone/>
            </a:pPr>
            <a:r>
              <a:rPr lang="en-US" dirty="0"/>
              <a:t>#include &lt;stdio.h&gt;</a:t>
            </a:r>
          </a:p>
          <a:p>
            <a:pPr marL="0" indent="0">
              <a:buNone/>
            </a:pPr>
            <a:r>
              <a:rPr lang="en-US" dirty="0"/>
              <a:t>struct student_college_detail</a:t>
            </a:r>
          </a:p>
          <a:p>
            <a:pPr marL="0" indent="0">
              <a:buNone/>
            </a:pPr>
            <a:r>
              <a:rPr lang="en-US" dirty="0"/>
              <a:t>{   </a:t>
            </a:r>
          </a:p>
          <a:p>
            <a:pPr marL="0" indent="0">
              <a:buNone/>
            </a:pPr>
            <a:r>
              <a:rPr lang="en-US" dirty="0"/>
              <a:t> </a:t>
            </a:r>
            <a:r>
              <a:rPr lang="en-US" dirty="0" err="1"/>
              <a:t>int</a:t>
            </a:r>
            <a:r>
              <a:rPr lang="en-US" dirty="0"/>
              <a:t> college_id;    </a:t>
            </a:r>
          </a:p>
          <a:p>
            <a:pPr marL="0" indent="0">
              <a:buNone/>
            </a:pPr>
            <a:r>
              <a:rPr lang="en-US" dirty="0"/>
              <a:t>char college_name[30];</a:t>
            </a:r>
          </a:p>
          <a:p>
            <a:pPr marL="0" indent="0">
              <a:buNone/>
            </a:pPr>
            <a:r>
              <a:rPr lang="en-US" dirty="0"/>
              <a:t>}; </a:t>
            </a:r>
          </a:p>
          <a:p>
            <a:pPr marL="0" indent="0">
              <a:buNone/>
            </a:pPr>
            <a:r>
              <a:rPr lang="en-US" dirty="0"/>
              <a:t>struct student_detail </a:t>
            </a:r>
          </a:p>
          <a:p>
            <a:pPr marL="0" indent="0">
              <a:buNone/>
            </a:pPr>
            <a:r>
              <a:rPr lang="en-US" dirty="0"/>
              <a:t>{    </a:t>
            </a:r>
          </a:p>
          <a:p>
            <a:pPr marL="0" indent="0">
              <a:buNone/>
            </a:pPr>
            <a:r>
              <a:rPr lang="en-US" dirty="0" err="1"/>
              <a:t>int</a:t>
            </a:r>
            <a:r>
              <a:rPr lang="en-US" dirty="0"/>
              <a:t> rollno;    </a:t>
            </a:r>
          </a:p>
          <a:p>
            <a:pPr marL="0" indent="0">
              <a:buNone/>
            </a:pPr>
            <a:r>
              <a:rPr lang="en-US" dirty="0"/>
              <a:t>char name[20];    </a:t>
            </a:r>
          </a:p>
          <a:p>
            <a:pPr marL="0" indent="0">
              <a:buNone/>
            </a:pPr>
            <a:r>
              <a:rPr lang="en-US" dirty="0"/>
              <a:t>float percentage;    </a:t>
            </a:r>
          </a:p>
          <a:p>
            <a:pPr marL="0" indent="0">
              <a:buNone/>
            </a:pPr>
            <a:r>
              <a:rPr lang="en-US" dirty="0"/>
              <a:t>// structure within structure    </a:t>
            </a:r>
          </a:p>
          <a:p>
            <a:pPr marL="0" indent="0">
              <a:buNone/>
            </a:pPr>
            <a:r>
              <a:rPr lang="en-US" dirty="0"/>
              <a:t>struct student_college_detail clg_data;</a:t>
            </a:r>
          </a:p>
          <a:p>
            <a:pPr marL="0" indent="0">
              <a:buNone/>
            </a:pPr>
            <a:r>
              <a:rPr lang="en-US" dirty="0"/>
              <a:t>}stu_data;</a:t>
            </a:r>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61</a:t>
            </a:fld>
            <a:endParaRPr lang="en-IN"/>
          </a:p>
        </p:txBody>
      </p:sp>
    </p:spTree>
    <p:extLst>
      <p:ext uri="{BB962C8B-B14F-4D97-AF65-F5344CB8AC3E}">
        <p14:creationId xmlns:p14="http://schemas.microsoft.com/office/powerpoint/2010/main" val="41664652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pPr marL="0" indent="0">
              <a:buNone/>
            </a:pPr>
            <a:r>
              <a:rPr lang="en-US" dirty="0"/>
              <a:t> </a:t>
            </a:r>
            <a:r>
              <a:rPr lang="en-US" sz="1700" dirty="0" err="1"/>
              <a:t>int</a:t>
            </a:r>
            <a:r>
              <a:rPr lang="en-US" sz="1700" dirty="0"/>
              <a:t> main()</a:t>
            </a:r>
          </a:p>
          <a:p>
            <a:pPr marL="0" indent="0">
              <a:buNone/>
            </a:pPr>
            <a:r>
              <a:rPr lang="en-US" sz="1700" dirty="0"/>
              <a:t> {   </a:t>
            </a:r>
          </a:p>
          <a:p>
            <a:pPr marL="0" indent="0">
              <a:buNone/>
            </a:pPr>
            <a:r>
              <a:rPr lang="en-US" sz="1700" dirty="0"/>
              <a:t> struct student_detail stu_data = {1, "</a:t>
            </a:r>
            <a:r>
              <a:rPr lang="en-US" sz="1700" dirty="0" err="1"/>
              <a:t>Shrinivasa</a:t>
            </a:r>
            <a:r>
              <a:rPr lang="en-US" sz="1700" dirty="0"/>
              <a:t>", 90.5, 150, "SMVITM BANTAKAL"};    </a:t>
            </a:r>
          </a:p>
          <a:p>
            <a:pPr marL="0" indent="0">
              <a:buNone/>
            </a:pPr>
            <a:r>
              <a:rPr lang="en-US" sz="1700" dirty="0"/>
              <a:t>printf(" Roll number is: %d \n", stu_data.rollno);    </a:t>
            </a:r>
          </a:p>
          <a:p>
            <a:pPr marL="0" indent="0">
              <a:buNone/>
            </a:pPr>
            <a:r>
              <a:rPr lang="en-US" sz="1700" dirty="0"/>
              <a:t>printf(" Name is: %s \n", stu_data.name);    </a:t>
            </a:r>
          </a:p>
          <a:p>
            <a:pPr marL="0" indent="0">
              <a:buNone/>
            </a:pPr>
            <a:r>
              <a:rPr lang="en-US" sz="1700" dirty="0"/>
              <a:t>printf(" Percentage is: %f \n\n", stu_data.percentage);     </a:t>
            </a:r>
          </a:p>
          <a:p>
            <a:pPr marL="0" indent="0">
              <a:buNone/>
            </a:pPr>
            <a:r>
              <a:rPr lang="en-US" sz="1700" dirty="0"/>
              <a:t>printf(" College Id is: %d \n", stu_data.clg_data.college_id);    </a:t>
            </a:r>
          </a:p>
          <a:p>
            <a:pPr marL="0" indent="0">
              <a:buNone/>
            </a:pPr>
            <a:r>
              <a:rPr lang="en-US" sz="1700" dirty="0"/>
              <a:t>printf(" College Name is: %s \n",  stu_data.clg_data.college_name);   </a:t>
            </a:r>
          </a:p>
          <a:p>
            <a:pPr marL="0" indent="0">
              <a:buNone/>
            </a:pPr>
            <a:r>
              <a:rPr lang="en-US" sz="1700" dirty="0"/>
              <a:t> return 0;</a:t>
            </a:r>
          </a:p>
          <a:p>
            <a:pPr marL="0" indent="0">
              <a:buNone/>
            </a:pPr>
            <a:r>
              <a:rPr lang="en-US" sz="1700" dirty="0"/>
              <a:t>}</a:t>
            </a:r>
          </a:p>
          <a:p>
            <a:pPr marL="0" indent="0">
              <a:buNone/>
            </a:pPr>
            <a:endParaRPr lang="en-US" dirty="0"/>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62</a:t>
            </a:fld>
            <a:endParaRPr lang="en-IN"/>
          </a:p>
        </p:txBody>
      </p:sp>
    </p:spTree>
    <p:extLst>
      <p:ext uri="{BB962C8B-B14F-4D97-AF65-F5344CB8AC3E}">
        <p14:creationId xmlns:p14="http://schemas.microsoft.com/office/powerpoint/2010/main" val="28452527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fontScale="55000" lnSpcReduction="20000"/>
          </a:bodyPr>
          <a:lstStyle/>
          <a:p>
            <a:pPr marL="0" indent="0">
              <a:buNone/>
            </a:pPr>
            <a:r>
              <a:rPr lang="en-US" u="sng" dirty="0"/>
              <a:t>2.</a:t>
            </a:r>
            <a:r>
              <a:rPr lang="en-US" b="1" u="sng" cap="all" dirty="0"/>
              <a:t> </a:t>
            </a:r>
            <a:r>
              <a:rPr lang="en-US" u="sng" cap="all" dirty="0"/>
              <a:t>STRUCTURE WITHIN STRUCTURE (NESTED STRUCTURE IN C ) USING POINTER VARIABLE:</a:t>
            </a:r>
          </a:p>
          <a:p>
            <a:pPr marL="0" indent="0">
              <a:buNone/>
            </a:pPr>
            <a:r>
              <a:rPr lang="en-US" dirty="0"/>
              <a:t>#include &lt;stdio.h&gt;</a:t>
            </a:r>
          </a:p>
          <a:p>
            <a:pPr marL="0" indent="0">
              <a:buNone/>
            </a:pPr>
            <a:r>
              <a:rPr lang="en-US" dirty="0"/>
              <a:t>struct student_college_detail</a:t>
            </a:r>
          </a:p>
          <a:p>
            <a:pPr marL="0" indent="0">
              <a:buNone/>
            </a:pPr>
            <a:r>
              <a:rPr lang="en-US" dirty="0"/>
              <a:t>{    </a:t>
            </a:r>
          </a:p>
          <a:p>
            <a:pPr marL="0" indent="0">
              <a:buNone/>
            </a:pPr>
            <a:r>
              <a:rPr lang="en-US" dirty="0" err="1"/>
              <a:t>int</a:t>
            </a:r>
            <a:r>
              <a:rPr lang="en-US" dirty="0"/>
              <a:t> college_id;    </a:t>
            </a:r>
          </a:p>
          <a:p>
            <a:pPr marL="0" indent="0">
              <a:buNone/>
            </a:pPr>
            <a:r>
              <a:rPr lang="en-US" dirty="0"/>
              <a:t>char college_name[30];</a:t>
            </a:r>
          </a:p>
          <a:p>
            <a:pPr marL="0" indent="0">
              <a:buNone/>
            </a:pPr>
            <a:r>
              <a:rPr lang="en-US" dirty="0"/>
              <a:t>}; </a:t>
            </a:r>
          </a:p>
          <a:p>
            <a:pPr marL="0" indent="0">
              <a:buNone/>
            </a:pPr>
            <a:r>
              <a:rPr lang="en-US" dirty="0"/>
              <a:t>struct student_detail </a:t>
            </a:r>
          </a:p>
          <a:p>
            <a:pPr marL="0" indent="0">
              <a:buNone/>
            </a:pPr>
            <a:r>
              <a:rPr lang="en-US" dirty="0"/>
              <a:t>{    </a:t>
            </a:r>
          </a:p>
          <a:p>
            <a:pPr marL="0" indent="0">
              <a:buNone/>
            </a:pPr>
            <a:r>
              <a:rPr lang="en-US" dirty="0" err="1"/>
              <a:t>int</a:t>
            </a:r>
            <a:r>
              <a:rPr lang="en-US" dirty="0"/>
              <a:t> rollno;    </a:t>
            </a:r>
          </a:p>
          <a:p>
            <a:pPr marL="0" indent="0">
              <a:buNone/>
            </a:pPr>
            <a:r>
              <a:rPr lang="en-US" dirty="0"/>
              <a:t>char name[20];    </a:t>
            </a:r>
          </a:p>
          <a:p>
            <a:pPr marL="0" indent="0">
              <a:buNone/>
            </a:pPr>
            <a:r>
              <a:rPr lang="en-US" dirty="0"/>
              <a:t>float percentage;    </a:t>
            </a:r>
          </a:p>
          <a:p>
            <a:pPr marL="0" indent="0">
              <a:buNone/>
            </a:pPr>
            <a:r>
              <a:rPr lang="en-US" dirty="0"/>
              <a:t>// structure within structure    </a:t>
            </a:r>
          </a:p>
          <a:p>
            <a:pPr marL="0" indent="0">
              <a:buNone/>
            </a:pPr>
            <a:r>
              <a:rPr lang="en-US" dirty="0"/>
              <a:t>struct student_college_detail clg_data;</a:t>
            </a:r>
          </a:p>
          <a:p>
            <a:pPr marL="0" indent="0">
              <a:buNone/>
            </a:pPr>
            <a:r>
              <a:rPr lang="en-US" dirty="0"/>
              <a:t>}stu_data,*stu_data_ptr;</a:t>
            </a:r>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63</a:t>
            </a:fld>
            <a:endParaRPr lang="en-IN"/>
          </a:p>
        </p:txBody>
      </p:sp>
    </p:spTree>
    <p:extLst>
      <p:ext uri="{BB962C8B-B14F-4D97-AF65-F5344CB8AC3E}">
        <p14:creationId xmlns:p14="http://schemas.microsoft.com/office/powerpoint/2010/main" val="19152971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a:t>int</a:t>
            </a:r>
            <a:r>
              <a:rPr lang="en-US" dirty="0"/>
              <a:t> main() </a:t>
            </a:r>
          </a:p>
          <a:p>
            <a:pPr marL="0" indent="0">
              <a:buNone/>
            </a:pPr>
            <a:r>
              <a:rPr lang="en-US" dirty="0"/>
              <a:t>{    </a:t>
            </a:r>
          </a:p>
          <a:p>
            <a:pPr marL="0" indent="0">
              <a:buNone/>
            </a:pPr>
            <a:r>
              <a:rPr lang="en-US" dirty="0"/>
              <a:t>struct student_detail stu_data = {1, "</a:t>
            </a:r>
            <a:r>
              <a:rPr lang="en-US" dirty="0" err="1"/>
              <a:t>Shrinivasa</a:t>
            </a:r>
            <a:r>
              <a:rPr lang="en-US" dirty="0"/>
              <a:t>", 90.5, 150, "SMVITM BANTAKAL"};        </a:t>
            </a:r>
          </a:p>
          <a:p>
            <a:pPr marL="0" indent="0">
              <a:buNone/>
            </a:pPr>
            <a:r>
              <a:rPr lang="en-US" dirty="0"/>
              <a:t>stu_data_ptr=&amp;stu_data;    </a:t>
            </a:r>
          </a:p>
          <a:p>
            <a:pPr marL="0" indent="0">
              <a:buNone/>
            </a:pPr>
            <a:r>
              <a:rPr lang="en-US" dirty="0"/>
              <a:t>printf(" Roll number is: %d \n", stu_data.rollno);    </a:t>
            </a:r>
          </a:p>
          <a:p>
            <a:pPr marL="0" indent="0">
              <a:buNone/>
            </a:pPr>
            <a:r>
              <a:rPr lang="en-US" dirty="0"/>
              <a:t>printf(" Name is: %s \n", stu_data.name);    </a:t>
            </a:r>
          </a:p>
          <a:p>
            <a:pPr marL="0" indent="0">
              <a:buNone/>
            </a:pPr>
            <a:r>
              <a:rPr lang="en-US" dirty="0"/>
              <a:t>printf(" Percentage is: %f \n", stu_data.percentage);     </a:t>
            </a:r>
          </a:p>
          <a:p>
            <a:pPr marL="0" indent="0">
              <a:buNone/>
            </a:pPr>
            <a:r>
              <a:rPr lang="en-US" dirty="0"/>
              <a:t>printf(" College Id is: %d \n", stu_data_ptr-&gt;clg_data.college_id);    </a:t>
            </a:r>
          </a:p>
          <a:p>
            <a:pPr marL="0" indent="0">
              <a:buNone/>
            </a:pPr>
            <a:r>
              <a:rPr lang="en-US" dirty="0"/>
              <a:t>printf(" College Name is: %s \n",stu_data_ptr-&gt;clg_data.college_name);    </a:t>
            </a:r>
          </a:p>
          <a:p>
            <a:pPr marL="0" indent="0">
              <a:buNone/>
            </a:pPr>
            <a:r>
              <a:rPr lang="en-US" dirty="0"/>
              <a:t>return 0;</a:t>
            </a:r>
          </a:p>
          <a:p>
            <a:pPr marL="0" indent="0">
              <a:buNone/>
            </a:pPr>
            <a:r>
              <a:rPr lang="en-US" dirty="0"/>
              <a:t>}</a:t>
            </a:r>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64</a:t>
            </a:fld>
            <a:endParaRPr lang="en-IN"/>
          </a:p>
        </p:txBody>
      </p:sp>
    </p:spTree>
    <p:extLst>
      <p:ext uri="{BB962C8B-B14F-4D97-AF65-F5344CB8AC3E}">
        <p14:creationId xmlns:p14="http://schemas.microsoft.com/office/powerpoint/2010/main" val="2949865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773"/>
            <a:ext cx="10515600" cy="967025"/>
          </a:xfrm>
        </p:spPr>
        <p:txBody>
          <a:bodyPr>
            <a:noAutofit/>
          </a:bodyPr>
          <a:lstStyle/>
          <a:p>
            <a:r>
              <a:rPr lang="en-US" sz="6600" b="1" dirty="0"/>
              <a:t>Example</a:t>
            </a:r>
            <a:endParaRPr lang="en-IN" sz="6600" b="1" dirty="0"/>
          </a:p>
        </p:txBody>
      </p:sp>
      <p:sp>
        <p:nvSpPr>
          <p:cNvPr id="3" name="Content Placeholder 2"/>
          <p:cNvSpPr>
            <a:spLocks noGrp="1"/>
          </p:cNvSpPr>
          <p:nvPr>
            <p:ph idx="1"/>
          </p:nvPr>
        </p:nvSpPr>
        <p:spPr>
          <a:xfrm>
            <a:off x="838200" y="1009934"/>
            <a:ext cx="10515600" cy="5346415"/>
          </a:xfrm>
        </p:spPr>
        <p:txBody>
          <a:bodyPr>
            <a:noAutofit/>
          </a:bodyPr>
          <a:lstStyle/>
          <a:p>
            <a:pPr marL="0" indent="0">
              <a:lnSpc>
                <a:spcPct val="100000"/>
              </a:lnSpc>
              <a:spcBef>
                <a:spcPts val="0"/>
              </a:spcBef>
              <a:buNone/>
            </a:pPr>
            <a:r>
              <a:rPr lang="en-IN" b="1" dirty="0" err="1">
                <a:latin typeface="Courier New" panose="02070309020205020404" pitchFamily="49" charset="0"/>
                <a:cs typeface="Courier New" panose="02070309020205020404" pitchFamily="49" charset="0"/>
              </a:rPr>
              <a:t>typedef</a:t>
            </a:r>
            <a:r>
              <a:rPr lang="en-IN" b="1" dirty="0">
                <a:latin typeface="Courier New" panose="02070309020205020404" pitchFamily="49" charset="0"/>
                <a:cs typeface="Courier New" panose="02070309020205020404" pitchFamily="49" charset="0"/>
              </a:rPr>
              <a:t> </a:t>
            </a:r>
            <a:r>
              <a:rPr lang="en-IN" b="1" dirty="0" err="1">
                <a:latin typeface="Courier New" panose="02070309020205020404" pitchFamily="49" charset="0"/>
                <a:cs typeface="Courier New" panose="02070309020205020404" pitchFamily="49" charset="0"/>
              </a:rPr>
              <a:t>struct</a:t>
            </a:r>
            <a:r>
              <a:rPr lang="en-IN" b="1" dirty="0">
                <a:latin typeface="Courier New" panose="02070309020205020404" pitchFamily="49" charset="0"/>
                <a:cs typeface="Courier New" panose="02070309020205020404" pitchFamily="49" charset="0"/>
              </a:rPr>
              <a:t>  </a:t>
            </a:r>
          </a:p>
          <a:p>
            <a:pPr marL="0" indent="0">
              <a:lnSpc>
                <a:spcPct val="100000"/>
              </a:lnSpc>
              <a:spcBef>
                <a:spcPts val="0"/>
              </a:spcBef>
              <a:buNone/>
            </a:pPr>
            <a:r>
              <a:rPr lang="en-IN" b="1" dirty="0">
                <a:latin typeface="Courier New" panose="02070309020205020404" pitchFamily="49" charset="0"/>
                <a:cs typeface="Courier New" panose="02070309020205020404" pitchFamily="49" charset="0"/>
              </a:rPr>
              <a:t>    {</a:t>
            </a:r>
          </a:p>
          <a:p>
            <a:pPr marL="0" indent="0">
              <a:lnSpc>
                <a:spcPct val="100000"/>
              </a:lnSpc>
              <a:spcBef>
                <a:spcPts val="0"/>
              </a:spcBef>
              <a:buNone/>
            </a:pPr>
            <a:r>
              <a:rPr lang="en-IN" b="1" dirty="0">
                <a:latin typeface="Courier New" panose="02070309020205020404" pitchFamily="49" charset="0"/>
                <a:cs typeface="Courier New" panose="02070309020205020404" pitchFamily="49" charset="0"/>
              </a:rPr>
              <a:t>        </a:t>
            </a:r>
            <a:r>
              <a:rPr lang="en-IN" b="1" dirty="0" err="1">
                <a:latin typeface="Courier New" panose="02070309020205020404" pitchFamily="49" charset="0"/>
                <a:cs typeface="Courier New" panose="02070309020205020404" pitchFamily="49" charset="0"/>
              </a:rPr>
              <a:t>int</a:t>
            </a:r>
            <a:r>
              <a:rPr lang="en-IN" b="1" dirty="0">
                <a:latin typeface="Courier New" panose="02070309020205020404" pitchFamily="49" charset="0"/>
                <a:cs typeface="Courier New" panose="02070309020205020404" pitchFamily="49" charset="0"/>
              </a:rPr>
              <a:t> date;  </a:t>
            </a:r>
            <a:r>
              <a:rPr lang="en-IN" b="1" dirty="0" err="1">
                <a:latin typeface="Courier New" panose="02070309020205020404" pitchFamily="49" charset="0"/>
                <a:cs typeface="Courier New" panose="02070309020205020404" pitchFamily="49" charset="0"/>
              </a:rPr>
              <a:t>int</a:t>
            </a:r>
            <a:r>
              <a:rPr lang="en-IN" b="1" dirty="0">
                <a:latin typeface="Courier New" panose="02070309020205020404" pitchFamily="49" charset="0"/>
                <a:cs typeface="Courier New" panose="02070309020205020404" pitchFamily="49" charset="0"/>
              </a:rPr>
              <a:t> month;  </a:t>
            </a:r>
            <a:r>
              <a:rPr lang="en-IN" b="1" dirty="0" err="1">
                <a:latin typeface="Courier New" panose="02070309020205020404" pitchFamily="49" charset="0"/>
                <a:cs typeface="Courier New" panose="02070309020205020404" pitchFamily="49" charset="0"/>
              </a:rPr>
              <a:t>int</a:t>
            </a:r>
            <a:r>
              <a:rPr lang="en-IN" b="1" dirty="0">
                <a:latin typeface="Courier New" panose="02070309020205020404" pitchFamily="49" charset="0"/>
                <a:cs typeface="Courier New" panose="02070309020205020404" pitchFamily="49" charset="0"/>
              </a:rPr>
              <a:t> year;</a:t>
            </a:r>
          </a:p>
          <a:p>
            <a:pPr marL="0" indent="0">
              <a:lnSpc>
                <a:spcPct val="100000"/>
              </a:lnSpc>
              <a:spcBef>
                <a:spcPts val="0"/>
              </a:spcBef>
              <a:buNone/>
            </a:pPr>
            <a:r>
              <a:rPr lang="en-IN" b="1" dirty="0">
                <a:latin typeface="Courier New" panose="02070309020205020404" pitchFamily="49" charset="0"/>
                <a:cs typeface="Courier New" panose="02070309020205020404" pitchFamily="49" charset="0"/>
              </a:rPr>
              <a:t>    } Date;</a:t>
            </a:r>
          </a:p>
          <a:p>
            <a:pPr marL="0" indent="0">
              <a:lnSpc>
                <a:spcPct val="100000"/>
              </a:lnSpc>
              <a:spcBef>
                <a:spcPts val="0"/>
              </a:spcBef>
              <a:buNone/>
            </a:pPr>
            <a:r>
              <a:rPr lang="en-IN" b="1" dirty="0" err="1">
                <a:latin typeface="Courier New" panose="02070309020205020404" pitchFamily="49" charset="0"/>
                <a:cs typeface="Courier New" panose="02070309020205020404" pitchFamily="49" charset="0"/>
              </a:rPr>
              <a:t>typedef</a:t>
            </a:r>
            <a:r>
              <a:rPr lang="en-IN" b="1" dirty="0">
                <a:latin typeface="Courier New" panose="02070309020205020404" pitchFamily="49" charset="0"/>
                <a:cs typeface="Courier New" panose="02070309020205020404" pitchFamily="49" charset="0"/>
              </a:rPr>
              <a:t> </a:t>
            </a:r>
            <a:r>
              <a:rPr lang="en-IN" b="1" dirty="0" err="1">
                <a:latin typeface="Courier New" panose="02070309020205020404" pitchFamily="49" charset="0"/>
                <a:cs typeface="Courier New" panose="02070309020205020404" pitchFamily="49" charset="0"/>
              </a:rPr>
              <a:t>struct</a:t>
            </a:r>
            <a:r>
              <a:rPr lang="en-IN" b="1" dirty="0">
                <a:latin typeface="Courier New" panose="02070309020205020404" pitchFamily="49" charset="0"/>
                <a:cs typeface="Courier New" panose="02070309020205020404" pitchFamily="49" charset="0"/>
              </a:rPr>
              <a:t>  {</a:t>
            </a:r>
          </a:p>
          <a:p>
            <a:pPr marL="0" indent="0">
              <a:lnSpc>
                <a:spcPct val="100000"/>
              </a:lnSpc>
              <a:spcBef>
                <a:spcPts val="0"/>
              </a:spcBef>
              <a:buNone/>
            </a:pPr>
            <a:r>
              <a:rPr lang="en-IN" b="1" dirty="0">
                <a:latin typeface="Courier New" panose="02070309020205020404" pitchFamily="49" charset="0"/>
                <a:cs typeface="Courier New" panose="02070309020205020404" pitchFamily="49" charset="0"/>
              </a:rPr>
              <a:t>           char name[10];</a:t>
            </a:r>
          </a:p>
          <a:p>
            <a:pPr marL="0" indent="0">
              <a:lnSpc>
                <a:spcPct val="100000"/>
              </a:lnSpc>
              <a:spcBef>
                <a:spcPts val="0"/>
              </a:spcBef>
              <a:buNone/>
            </a:pPr>
            <a:r>
              <a:rPr lang="en-IN" b="1" dirty="0">
                <a:latin typeface="Courier New" panose="02070309020205020404" pitchFamily="49" charset="0"/>
                <a:cs typeface="Courier New" panose="02070309020205020404" pitchFamily="49" charset="0"/>
              </a:rPr>
              <a:t>           </a:t>
            </a:r>
            <a:r>
              <a:rPr lang="en-IN" b="1" dirty="0" err="1">
                <a:latin typeface="Courier New" panose="02070309020205020404" pitchFamily="49" charset="0"/>
                <a:cs typeface="Courier New" panose="02070309020205020404" pitchFamily="49" charset="0"/>
              </a:rPr>
              <a:t>int</a:t>
            </a:r>
            <a:r>
              <a:rPr lang="en-IN" b="1" dirty="0">
                <a:latin typeface="Courier New" panose="02070309020205020404" pitchFamily="49" charset="0"/>
                <a:cs typeface="Courier New" panose="02070309020205020404" pitchFamily="49" charset="0"/>
              </a:rPr>
              <a:t> age;</a:t>
            </a:r>
          </a:p>
          <a:p>
            <a:pPr marL="0" indent="0">
              <a:lnSpc>
                <a:spcPct val="100000"/>
              </a:lnSpc>
              <a:spcBef>
                <a:spcPts val="0"/>
              </a:spcBef>
              <a:buNone/>
            </a:pPr>
            <a:r>
              <a:rPr lang="en-IN" b="1" dirty="0">
                <a:latin typeface="Courier New" panose="02070309020205020404" pitchFamily="49" charset="0"/>
                <a:cs typeface="Courier New" panose="02070309020205020404" pitchFamily="49" charset="0"/>
              </a:rPr>
              <a:t>           float salary;</a:t>
            </a:r>
          </a:p>
          <a:p>
            <a:pPr marL="0" indent="0">
              <a:lnSpc>
                <a:spcPct val="100000"/>
              </a:lnSpc>
              <a:spcBef>
                <a:spcPts val="0"/>
              </a:spcBef>
              <a:buNone/>
            </a:pPr>
            <a:r>
              <a:rPr lang="en-IN" b="1" dirty="0">
                <a:latin typeface="Courier New" panose="02070309020205020404" pitchFamily="49" charset="0"/>
                <a:cs typeface="Courier New" panose="02070309020205020404" pitchFamily="49" charset="0"/>
              </a:rPr>
              <a:t>           Date DOB;</a:t>
            </a:r>
          </a:p>
          <a:p>
            <a:pPr marL="0" indent="0">
              <a:lnSpc>
                <a:spcPct val="100000"/>
              </a:lnSpc>
              <a:spcBef>
                <a:spcPts val="0"/>
              </a:spcBef>
              <a:buNone/>
            </a:pPr>
            <a:r>
              <a:rPr lang="en-IN" b="1" dirty="0">
                <a:latin typeface="Courier New" panose="02070309020205020404" pitchFamily="49" charset="0"/>
                <a:cs typeface="Courier New" panose="02070309020205020404" pitchFamily="49" charset="0"/>
              </a:rPr>
              <a:t>         } </a:t>
            </a:r>
            <a:r>
              <a:rPr lang="en-IN" b="1" dirty="0" err="1">
                <a:latin typeface="Courier New" panose="02070309020205020404" pitchFamily="49" charset="0"/>
                <a:cs typeface="Courier New" panose="02070309020205020404" pitchFamily="49" charset="0"/>
              </a:rPr>
              <a:t>humanbeing</a:t>
            </a:r>
            <a:r>
              <a:rPr lang="en-IN"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IN" dirty="0"/>
              <a:t> </a:t>
            </a:r>
            <a:r>
              <a:rPr lang="en-IN" sz="3200" dirty="0"/>
              <a:t>The structure variable can be created as follows:</a:t>
            </a:r>
          </a:p>
          <a:p>
            <a:pPr marL="0" indent="0">
              <a:lnSpc>
                <a:spcPct val="100000"/>
              </a:lnSpc>
              <a:spcBef>
                <a:spcPts val="0"/>
              </a:spcBef>
              <a:buNone/>
            </a:pPr>
            <a:r>
              <a:rPr lang="en-IN" b="1" dirty="0">
                <a:latin typeface="Courier New" panose="02070309020205020404" pitchFamily="49" charset="0"/>
                <a:cs typeface="Courier New" panose="02070309020205020404" pitchFamily="49" charset="0"/>
              </a:rPr>
              <a:t>          </a:t>
            </a:r>
            <a:r>
              <a:rPr lang="en-IN" b="1" dirty="0" err="1">
                <a:latin typeface="Courier New" panose="02070309020205020404" pitchFamily="49" charset="0"/>
                <a:cs typeface="Courier New" panose="02070309020205020404" pitchFamily="49" charset="0"/>
              </a:rPr>
              <a:t>humanbeing</a:t>
            </a:r>
            <a:r>
              <a:rPr lang="en-IN" b="1" dirty="0">
                <a:latin typeface="Courier New" panose="02070309020205020404" pitchFamily="49" charset="0"/>
                <a:cs typeface="Courier New" panose="02070309020205020404" pitchFamily="49" charset="0"/>
              </a:rPr>
              <a:t>  person1;</a:t>
            </a:r>
          </a:p>
        </p:txBody>
      </p:sp>
      <p:sp>
        <p:nvSpPr>
          <p:cNvPr id="4" name="Date Placeholder 3"/>
          <p:cNvSpPr>
            <a:spLocks noGrp="1"/>
          </p:cNvSpPr>
          <p:nvPr>
            <p:ph type="dt" sz="half" idx="10"/>
          </p:nvPr>
        </p:nvSpPr>
        <p:spPr/>
        <p:txBody>
          <a:bodyPr/>
          <a:lstStyle/>
          <a:p>
            <a:fld id="{6D0B56B1-BAA7-4C1E-8544-D35DF3AD452A}"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65</a:t>
            </a:fld>
            <a:endParaRPr lang="en-IN"/>
          </a:p>
        </p:txBody>
      </p:sp>
    </p:spTree>
    <p:extLst>
      <p:ext uri="{BB962C8B-B14F-4D97-AF65-F5344CB8AC3E}">
        <p14:creationId xmlns:p14="http://schemas.microsoft.com/office/powerpoint/2010/main" val="3109401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5250"/>
            <a:ext cx="10515600" cy="1736630"/>
          </a:xfrm>
        </p:spPr>
        <p:txBody>
          <a:bodyPr>
            <a:noAutofit/>
          </a:bodyPr>
          <a:lstStyle/>
          <a:p>
            <a:pPr algn="ctr"/>
            <a:r>
              <a:rPr lang="en-IN" sz="4800" b="1" dirty="0"/>
              <a:t>Now we can access the fields from nested structure Date as shown below:</a:t>
            </a:r>
          </a:p>
        </p:txBody>
      </p:sp>
      <p:sp>
        <p:nvSpPr>
          <p:cNvPr id="3" name="Content Placeholder 2"/>
          <p:cNvSpPr>
            <a:spLocks noGrp="1"/>
          </p:cNvSpPr>
          <p:nvPr>
            <p:ph idx="1"/>
          </p:nvPr>
        </p:nvSpPr>
        <p:spPr>
          <a:xfrm>
            <a:off x="838200" y="2947916"/>
            <a:ext cx="10515600" cy="2265530"/>
          </a:xfrm>
        </p:spPr>
        <p:txBody>
          <a:bodyPr/>
          <a:lstStyle/>
          <a:p>
            <a:pPr marL="914400" lvl="2" indent="0">
              <a:buNone/>
            </a:pPr>
            <a:r>
              <a:rPr lang="en-IN" sz="3600" b="1" dirty="0">
                <a:latin typeface="Courier New" panose="02070309020205020404" pitchFamily="49" charset="0"/>
                <a:cs typeface="Courier New" panose="02070309020205020404" pitchFamily="49" charset="0"/>
              </a:rPr>
              <a:t>Person1.DOB.date = 21;</a:t>
            </a:r>
          </a:p>
          <a:p>
            <a:pPr marL="914400" lvl="2" indent="0">
              <a:buNone/>
            </a:pPr>
            <a:r>
              <a:rPr lang="en-IN" sz="3600" b="1" dirty="0">
                <a:latin typeface="Courier New" panose="02070309020205020404" pitchFamily="49" charset="0"/>
                <a:cs typeface="Courier New" panose="02070309020205020404" pitchFamily="49" charset="0"/>
              </a:rPr>
              <a:t>Person1.DOB.month = 4;</a:t>
            </a:r>
          </a:p>
          <a:p>
            <a:pPr marL="914400" lvl="2" indent="0">
              <a:buNone/>
            </a:pPr>
            <a:r>
              <a:rPr lang="en-IN" sz="3600" b="1" dirty="0">
                <a:latin typeface="Courier New" panose="02070309020205020404" pitchFamily="49" charset="0"/>
                <a:cs typeface="Courier New" panose="02070309020205020404" pitchFamily="49" charset="0"/>
              </a:rPr>
              <a:t>Person1.DOB.year = 2017;</a:t>
            </a:r>
          </a:p>
        </p:txBody>
      </p:sp>
      <p:sp>
        <p:nvSpPr>
          <p:cNvPr id="4" name="Date Placeholder 3"/>
          <p:cNvSpPr>
            <a:spLocks noGrp="1"/>
          </p:cNvSpPr>
          <p:nvPr>
            <p:ph type="dt" sz="half" idx="10"/>
          </p:nvPr>
        </p:nvSpPr>
        <p:spPr/>
        <p:txBody>
          <a:bodyPr/>
          <a:lstStyle/>
          <a:p>
            <a:fld id="{8032BF6A-9B0F-4664-8925-DF7D94FFA35F}"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66</a:t>
            </a:fld>
            <a:endParaRPr lang="en-IN"/>
          </a:p>
        </p:txBody>
      </p:sp>
    </p:spTree>
    <p:extLst>
      <p:ext uri="{BB962C8B-B14F-4D97-AF65-F5344CB8AC3E}">
        <p14:creationId xmlns:p14="http://schemas.microsoft.com/office/powerpoint/2010/main" val="4420742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a:t>Self-Referential Structures:</a:t>
            </a:r>
            <a:endParaRPr lang="en-IN" sz="6000" dirty="0"/>
          </a:p>
        </p:txBody>
      </p:sp>
      <p:sp>
        <p:nvSpPr>
          <p:cNvPr id="3" name="Content Placeholder 2"/>
          <p:cNvSpPr>
            <a:spLocks noGrp="1"/>
          </p:cNvSpPr>
          <p:nvPr>
            <p:ph idx="1"/>
          </p:nvPr>
        </p:nvSpPr>
        <p:spPr>
          <a:xfrm>
            <a:off x="838200" y="1487606"/>
            <a:ext cx="11117239" cy="4689357"/>
          </a:xfrm>
        </p:spPr>
        <p:txBody>
          <a:bodyPr>
            <a:noAutofit/>
          </a:bodyPr>
          <a:lstStyle/>
          <a:p>
            <a:pPr algn="just">
              <a:spcBef>
                <a:spcPts val="0"/>
              </a:spcBef>
            </a:pPr>
            <a:r>
              <a:rPr lang="en-IN" sz="3200" dirty="0"/>
              <a:t>One or more of the structure components (or fields) is a pointer to itself.</a:t>
            </a:r>
          </a:p>
          <a:p>
            <a:pPr marL="0" indent="0">
              <a:spcBef>
                <a:spcPts val="0"/>
              </a:spcBef>
              <a:buNone/>
            </a:pPr>
            <a:r>
              <a:rPr lang="en-IN" sz="3200" b="1" dirty="0" err="1">
                <a:latin typeface="Courier New" panose="02070309020205020404" pitchFamily="49" charset="0"/>
                <a:cs typeface="Courier New" panose="02070309020205020404" pitchFamily="49" charset="0"/>
              </a:rPr>
              <a:t>typedef</a:t>
            </a:r>
            <a:r>
              <a:rPr lang="en-IN" sz="3200" b="1" dirty="0">
                <a:latin typeface="Courier New" panose="02070309020205020404" pitchFamily="49" charset="0"/>
                <a:cs typeface="Courier New" panose="02070309020205020404" pitchFamily="49" charset="0"/>
              </a:rPr>
              <a:t> </a:t>
            </a:r>
            <a:r>
              <a:rPr lang="en-IN" sz="3200" b="1" dirty="0" err="1">
                <a:latin typeface="Courier New" panose="02070309020205020404" pitchFamily="49" charset="0"/>
                <a:cs typeface="Courier New" panose="02070309020205020404" pitchFamily="49" charset="0"/>
              </a:rPr>
              <a:t>struct</a:t>
            </a:r>
            <a:r>
              <a:rPr lang="en-IN" sz="3200" b="1" dirty="0">
                <a:latin typeface="Courier New" panose="02070309020205020404" pitchFamily="49" charset="0"/>
                <a:cs typeface="Courier New" panose="02070309020205020404" pitchFamily="49" charset="0"/>
              </a:rPr>
              <a:t>  </a:t>
            </a:r>
          </a:p>
          <a:p>
            <a:pPr marL="0" indent="0">
              <a:spcBef>
                <a:spcPts val="0"/>
              </a:spcBef>
              <a:buNone/>
            </a:pPr>
            <a:r>
              <a:rPr lang="en-IN" sz="3200" b="1" dirty="0">
                <a:latin typeface="Courier New" panose="02070309020205020404" pitchFamily="49" charset="0"/>
                <a:cs typeface="Courier New" panose="02070309020205020404" pitchFamily="49" charset="0"/>
              </a:rPr>
              <a:t>       {</a:t>
            </a:r>
          </a:p>
          <a:p>
            <a:pPr marL="0" indent="0">
              <a:spcBef>
                <a:spcPts val="0"/>
              </a:spcBef>
              <a:buNone/>
            </a:pPr>
            <a:r>
              <a:rPr lang="en-IN" sz="3200" b="1" dirty="0">
                <a:latin typeface="Courier New" panose="02070309020205020404" pitchFamily="49" charset="0"/>
                <a:cs typeface="Courier New" panose="02070309020205020404" pitchFamily="49" charset="0"/>
              </a:rPr>
              <a:t>          char data;</a:t>
            </a:r>
          </a:p>
          <a:p>
            <a:pPr marL="0" indent="0">
              <a:spcBef>
                <a:spcPts val="0"/>
              </a:spcBef>
              <a:buNone/>
            </a:pPr>
            <a:r>
              <a:rPr lang="en-IN" sz="3200" b="1" dirty="0">
                <a:latin typeface="Courier New" panose="02070309020205020404" pitchFamily="49" charset="0"/>
                <a:cs typeface="Courier New" panose="02070309020205020404" pitchFamily="49" charset="0"/>
              </a:rPr>
              <a:t>          </a:t>
            </a:r>
            <a:r>
              <a:rPr lang="en-IN" sz="3200" b="1" dirty="0" err="1">
                <a:latin typeface="Courier New" panose="02070309020205020404" pitchFamily="49" charset="0"/>
                <a:cs typeface="Courier New" panose="02070309020205020404" pitchFamily="49" charset="0"/>
              </a:rPr>
              <a:t>struct</a:t>
            </a:r>
            <a:r>
              <a:rPr lang="en-IN" sz="3200" b="1" dirty="0">
                <a:latin typeface="Courier New" panose="02070309020205020404" pitchFamily="49" charset="0"/>
                <a:cs typeface="Courier New" panose="02070309020205020404" pitchFamily="49" charset="0"/>
              </a:rPr>
              <a:t> list *link;</a:t>
            </a:r>
          </a:p>
          <a:p>
            <a:pPr marL="0" indent="0">
              <a:spcBef>
                <a:spcPts val="0"/>
              </a:spcBef>
              <a:buNone/>
            </a:pPr>
            <a:r>
              <a:rPr lang="en-IN" sz="3200" b="1" dirty="0">
                <a:latin typeface="Courier New" panose="02070309020205020404" pitchFamily="49" charset="0"/>
                <a:cs typeface="Courier New" panose="02070309020205020404" pitchFamily="49" charset="0"/>
              </a:rPr>
              <a:t>       } list;</a:t>
            </a:r>
          </a:p>
          <a:p>
            <a:pPr marL="0" indent="0">
              <a:spcBef>
                <a:spcPts val="0"/>
              </a:spcBef>
              <a:buNone/>
            </a:pPr>
            <a:endParaRPr lang="en-IN" sz="3200" b="1" dirty="0">
              <a:latin typeface="Courier New" panose="02070309020205020404" pitchFamily="49" charset="0"/>
              <a:cs typeface="Courier New" panose="02070309020205020404" pitchFamily="49" charset="0"/>
            </a:endParaRPr>
          </a:p>
          <a:p>
            <a:pPr>
              <a:spcBef>
                <a:spcPts val="0"/>
              </a:spcBef>
            </a:pPr>
            <a:r>
              <a:rPr lang="en-IN" sz="3200" dirty="0"/>
              <a:t>Now create three variables of type list: item1, item2, and item3:</a:t>
            </a:r>
          </a:p>
          <a:p>
            <a:pPr marL="0" indent="0">
              <a:spcBef>
                <a:spcPts val="0"/>
              </a:spcBef>
              <a:buNone/>
            </a:pPr>
            <a:r>
              <a:rPr lang="en-US" sz="3200" dirty="0"/>
              <a:t>                    (Please Refer the Next Slide)</a:t>
            </a:r>
            <a:endParaRPr lang="en-IN" sz="3200" dirty="0"/>
          </a:p>
        </p:txBody>
      </p:sp>
      <p:sp>
        <p:nvSpPr>
          <p:cNvPr id="4" name="Date Placeholder 3"/>
          <p:cNvSpPr>
            <a:spLocks noGrp="1"/>
          </p:cNvSpPr>
          <p:nvPr>
            <p:ph type="dt" sz="half" idx="10"/>
          </p:nvPr>
        </p:nvSpPr>
        <p:spPr/>
        <p:txBody>
          <a:bodyPr/>
          <a:lstStyle/>
          <a:p>
            <a:fld id="{2DE85AFD-3D01-4F7A-B7A8-0F4EDBAF15D0}"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67</a:t>
            </a:fld>
            <a:endParaRPr lang="en-IN"/>
          </a:p>
        </p:txBody>
      </p:sp>
    </p:spTree>
    <p:extLst>
      <p:ext uri="{BB962C8B-B14F-4D97-AF65-F5344CB8AC3E}">
        <p14:creationId xmlns:p14="http://schemas.microsoft.com/office/powerpoint/2010/main" val="20378354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34" y="320675"/>
            <a:ext cx="11887199" cy="1325563"/>
          </a:xfrm>
        </p:spPr>
        <p:txBody>
          <a:bodyPr>
            <a:noAutofit/>
          </a:bodyPr>
          <a:lstStyle/>
          <a:p>
            <a:pPr algn="ctr"/>
            <a:r>
              <a:rPr lang="en-IN" sz="5400" b="1" dirty="0"/>
              <a:t>Now create three variables of type list: item1, item2, and item3:</a:t>
            </a:r>
          </a:p>
        </p:txBody>
      </p:sp>
      <p:sp>
        <p:nvSpPr>
          <p:cNvPr id="3" name="Content Placeholder 2"/>
          <p:cNvSpPr>
            <a:spLocks noGrp="1"/>
          </p:cNvSpPr>
          <p:nvPr>
            <p:ph idx="1"/>
          </p:nvPr>
        </p:nvSpPr>
        <p:spPr>
          <a:xfrm>
            <a:off x="272955" y="2442949"/>
            <a:ext cx="11709779" cy="3261815"/>
          </a:xfrm>
        </p:spPr>
        <p:txBody>
          <a:bodyPr/>
          <a:lstStyle/>
          <a:p>
            <a:pPr marL="1371600" lvl="3" indent="0">
              <a:spcBef>
                <a:spcPts val="0"/>
              </a:spcBef>
              <a:buNone/>
            </a:pPr>
            <a:r>
              <a:rPr lang="en-IN" sz="3200" b="1" dirty="0">
                <a:latin typeface="Courier New" panose="02070309020205020404" pitchFamily="49" charset="0"/>
                <a:cs typeface="Courier New" panose="02070309020205020404" pitchFamily="49" charset="0"/>
              </a:rPr>
              <a:t>list item1, item2, item3;</a:t>
            </a:r>
            <a:endParaRPr lang="en-IN" sz="3200" dirty="0">
              <a:latin typeface="Courier New" panose="02070309020205020404" pitchFamily="49" charset="0"/>
              <a:cs typeface="Courier New" panose="02070309020205020404" pitchFamily="49" charset="0"/>
            </a:endParaRPr>
          </a:p>
          <a:p>
            <a:pPr marL="1371600" lvl="3" indent="0">
              <a:spcBef>
                <a:spcPts val="0"/>
              </a:spcBef>
              <a:buNone/>
            </a:pPr>
            <a:r>
              <a:rPr lang="en-IN" sz="3200" b="1" dirty="0">
                <a:latin typeface="Courier New" panose="02070309020205020404" pitchFamily="49" charset="0"/>
                <a:cs typeface="Courier New" panose="02070309020205020404" pitchFamily="49" charset="0"/>
              </a:rPr>
              <a:t>item1.data = ‘A’;  item1.link = NULL;</a:t>
            </a:r>
            <a:endParaRPr lang="en-IN" sz="3200" dirty="0">
              <a:latin typeface="Courier New" panose="02070309020205020404" pitchFamily="49" charset="0"/>
              <a:cs typeface="Courier New" panose="02070309020205020404" pitchFamily="49" charset="0"/>
            </a:endParaRPr>
          </a:p>
          <a:p>
            <a:pPr marL="1371600" lvl="3" indent="0">
              <a:spcBef>
                <a:spcPts val="0"/>
              </a:spcBef>
              <a:buNone/>
            </a:pPr>
            <a:r>
              <a:rPr lang="en-IN" sz="3200" b="1" dirty="0">
                <a:latin typeface="Courier New" panose="02070309020205020404" pitchFamily="49" charset="0"/>
                <a:cs typeface="Courier New" panose="02070309020205020404" pitchFamily="49" charset="0"/>
              </a:rPr>
              <a:t>item2.data = ‘B’;  item2.link = NULL;</a:t>
            </a:r>
            <a:endParaRPr lang="en-IN" sz="3200" dirty="0">
              <a:latin typeface="Courier New" panose="02070309020205020404" pitchFamily="49" charset="0"/>
              <a:cs typeface="Courier New" panose="02070309020205020404" pitchFamily="49" charset="0"/>
            </a:endParaRPr>
          </a:p>
          <a:p>
            <a:pPr marL="1371600" lvl="3" indent="0">
              <a:spcBef>
                <a:spcPts val="0"/>
              </a:spcBef>
              <a:buNone/>
            </a:pPr>
            <a:r>
              <a:rPr lang="en-IN" sz="3200" b="1" dirty="0">
                <a:latin typeface="Courier New" panose="02070309020205020404" pitchFamily="49" charset="0"/>
                <a:cs typeface="Courier New" panose="02070309020205020404" pitchFamily="49" charset="0"/>
              </a:rPr>
              <a:t>item3.data = ‘C’;  item3.link = NULL;</a:t>
            </a:r>
            <a:endParaRPr lang="en-IN" sz="3200" dirty="0">
              <a:latin typeface="Courier New" panose="02070309020205020404" pitchFamily="49" charset="0"/>
              <a:cs typeface="Courier New" panose="02070309020205020404" pitchFamily="49" charset="0"/>
            </a:endParaRPr>
          </a:p>
          <a:p>
            <a:pPr marL="1371600" lvl="3" indent="0">
              <a:spcBef>
                <a:spcPts val="0"/>
              </a:spcBef>
              <a:buNone/>
            </a:pPr>
            <a:r>
              <a:rPr lang="en-IN" sz="3200" b="1" dirty="0">
                <a:latin typeface="Courier New" panose="02070309020205020404" pitchFamily="49" charset="0"/>
                <a:cs typeface="Courier New" panose="02070309020205020404" pitchFamily="49" charset="0"/>
              </a:rPr>
              <a:t>item1.link = &amp;item2;   </a:t>
            </a:r>
          </a:p>
          <a:p>
            <a:pPr marL="1371600" lvl="3" indent="0">
              <a:spcBef>
                <a:spcPts val="0"/>
              </a:spcBef>
              <a:buNone/>
            </a:pPr>
            <a:r>
              <a:rPr lang="en-IN" sz="3200" b="1" dirty="0">
                <a:latin typeface="Courier New" panose="02070309020205020404" pitchFamily="49" charset="0"/>
                <a:cs typeface="Courier New" panose="02070309020205020404" pitchFamily="49" charset="0"/>
              </a:rPr>
              <a:t>item2.link = &amp;item3;</a:t>
            </a:r>
            <a:endParaRPr lang="en-IN" sz="3200" dirty="0">
              <a:latin typeface="Courier New" panose="02070309020205020404" pitchFamily="49" charset="0"/>
              <a:cs typeface="Courier New" panose="02070309020205020404" pitchFamily="49" charset="0"/>
            </a:endParaRPr>
          </a:p>
          <a:p>
            <a:endParaRPr lang="en-IN" dirty="0"/>
          </a:p>
        </p:txBody>
      </p:sp>
      <p:sp>
        <p:nvSpPr>
          <p:cNvPr id="4" name="Date Placeholder 3"/>
          <p:cNvSpPr>
            <a:spLocks noGrp="1"/>
          </p:cNvSpPr>
          <p:nvPr>
            <p:ph type="dt" sz="half" idx="10"/>
          </p:nvPr>
        </p:nvSpPr>
        <p:spPr/>
        <p:txBody>
          <a:bodyPr/>
          <a:lstStyle/>
          <a:p>
            <a:fld id="{0A36A9D1-79E0-4F29-8307-734B0F59472F}"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68</a:t>
            </a:fld>
            <a:endParaRPr lang="en-IN"/>
          </a:p>
        </p:txBody>
      </p:sp>
    </p:spTree>
    <p:extLst>
      <p:ext uri="{BB962C8B-B14F-4D97-AF65-F5344CB8AC3E}">
        <p14:creationId xmlns:p14="http://schemas.microsoft.com/office/powerpoint/2010/main" val="12312206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Analyzing the previous slide code</a:t>
            </a:r>
            <a:endParaRPr lang="en-IN" sz="5400" b="1" dirty="0"/>
          </a:p>
        </p:txBody>
      </p:sp>
      <p:sp>
        <p:nvSpPr>
          <p:cNvPr id="3" name="Content Placeholder 2"/>
          <p:cNvSpPr>
            <a:spLocks noGrp="1"/>
          </p:cNvSpPr>
          <p:nvPr>
            <p:ph idx="1"/>
          </p:nvPr>
        </p:nvSpPr>
        <p:spPr>
          <a:xfrm>
            <a:off x="838200" y="1542197"/>
            <a:ext cx="10515600" cy="4814153"/>
          </a:xfrm>
        </p:spPr>
        <p:txBody>
          <a:bodyPr>
            <a:normAutofit/>
          </a:bodyPr>
          <a:lstStyle/>
          <a:p>
            <a:r>
              <a:rPr lang="en-IN" dirty="0"/>
              <a:t>The structure of the list After execution of the statement:  </a:t>
            </a:r>
          </a:p>
          <a:p>
            <a:pPr marL="0" indent="0">
              <a:buNone/>
            </a:pPr>
            <a:r>
              <a:rPr lang="en-IN" b="1" dirty="0">
                <a:latin typeface="Courier New" panose="02070309020205020404" pitchFamily="49" charset="0"/>
                <a:cs typeface="Courier New" panose="02070309020205020404" pitchFamily="49" charset="0"/>
              </a:rPr>
              <a:t>item1.data = ‘A’; item1.link = NULL; </a:t>
            </a:r>
            <a:r>
              <a:rPr lang="en-IN" b="1" dirty="0"/>
              <a:t>                                            </a:t>
            </a:r>
          </a:p>
          <a:p>
            <a:pPr marL="0" indent="0">
              <a:buNone/>
            </a:pPr>
            <a:endParaRPr lang="en-IN" b="1" dirty="0"/>
          </a:p>
          <a:p>
            <a:r>
              <a:rPr lang="en-IN" dirty="0"/>
              <a:t>The structure of the list After execution of the statement: </a:t>
            </a:r>
          </a:p>
          <a:p>
            <a:pPr marL="0" indent="0">
              <a:buNone/>
            </a:pPr>
            <a:r>
              <a:rPr lang="en-IN" b="1" dirty="0"/>
              <a:t>  </a:t>
            </a:r>
            <a:r>
              <a:rPr lang="en-IN" b="1" dirty="0">
                <a:latin typeface="Courier New" panose="02070309020205020404" pitchFamily="49" charset="0"/>
                <a:cs typeface="Courier New" panose="02070309020205020404" pitchFamily="49" charset="0"/>
              </a:rPr>
              <a:t>item2.data = ‘B’; item2.link = NULL; </a:t>
            </a:r>
          </a:p>
          <a:p>
            <a:endParaRPr lang="en-US" dirty="0"/>
          </a:p>
          <a:p>
            <a:r>
              <a:rPr lang="en-IN" dirty="0"/>
              <a:t>The structure of the list After execution of the statement: </a:t>
            </a:r>
          </a:p>
          <a:p>
            <a:pPr marL="0" indent="0">
              <a:buNone/>
            </a:pPr>
            <a:r>
              <a:rPr lang="en-IN" b="1" dirty="0"/>
              <a:t>   </a:t>
            </a:r>
            <a:r>
              <a:rPr lang="en-IN" b="1" dirty="0">
                <a:latin typeface="Courier New" panose="02070309020205020404" pitchFamily="49" charset="0"/>
                <a:cs typeface="Courier New" panose="02070309020205020404" pitchFamily="49" charset="0"/>
              </a:rPr>
              <a:t>item3.data = ‘C’; item3.link = NULL;</a:t>
            </a:r>
          </a:p>
          <a:p>
            <a:pPr marL="0" indent="0">
              <a:buNone/>
            </a:pPr>
            <a:r>
              <a:rPr lang="en-US" b="1" dirty="0">
                <a:latin typeface="Courier New" panose="02070309020205020404" pitchFamily="49" charset="0"/>
                <a:cs typeface="Courier New" panose="02070309020205020404" pitchFamily="49" charset="0"/>
              </a:rPr>
              <a:t>      </a:t>
            </a:r>
            <a:r>
              <a:rPr lang="en-US" sz="4000" b="1" dirty="0" err="1">
                <a:latin typeface="Courier New" panose="02070309020205020404" pitchFamily="49" charset="0"/>
                <a:cs typeface="Courier New" panose="02070309020205020404" pitchFamily="49" charset="0"/>
              </a:rPr>
              <a:t>Contd</a:t>
            </a:r>
            <a:r>
              <a:rPr lang="en-US" sz="4000" b="1" dirty="0">
                <a:latin typeface="Courier New" panose="02070309020205020404" pitchFamily="49" charset="0"/>
                <a:cs typeface="Courier New" panose="02070309020205020404" pitchFamily="49" charset="0"/>
              </a:rPr>
              <a:t>…</a:t>
            </a:r>
            <a:endParaRPr lang="en-IN" b="1"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C3F858BE-E817-4077-8638-103A63A29D32}"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69</a:t>
            </a:fld>
            <a:endParaRPr lang="en-IN"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9561962" y="1787873"/>
            <a:ext cx="1932296" cy="827112"/>
          </a:xfrm>
          <a:prstGeom prst="rect">
            <a:avLst/>
          </a:prstGeom>
          <a:noFill/>
          <a:ln>
            <a:noFill/>
          </a:ln>
        </p:spPr>
      </p:pic>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9470737" y="3480445"/>
            <a:ext cx="2114745" cy="780493"/>
          </a:xfrm>
          <a:prstGeom prst="rect">
            <a:avLst/>
          </a:prstGeom>
          <a:noFill/>
          <a:ln>
            <a:noFill/>
          </a:ln>
        </p:spPr>
      </p:pic>
      <p:pic>
        <p:nvPicPr>
          <p:cNvPr id="9" name="Picture 8"/>
          <p:cNvPicPr/>
          <p:nvPr/>
        </p:nvPicPr>
        <p:blipFill>
          <a:blip r:embed="rId4">
            <a:extLst>
              <a:ext uri="{28A0092B-C50C-407E-A947-70E740481C1C}">
                <a14:useLocalDpi xmlns:a14="http://schemas.microsoft.com/office/drawing/2010/main" val="0"/>
              </a:ext>
            </a:extLst>
          </a:blip>
          <a:srcRect/>
          <a:stretch>
            <a:fillRect/>
          </a:stretch>
        </p:blipFill>
        <p:spPr bwMode="auto">
          <a:xfrm>
            <a:off x="9561962" y="4816650"/>
            <a:ext cx="2114745" cy="826826"/>
          </a:xfrm>
          <a:prstGeom prst="rect">
            <a:avLst/>
          </a:prstGeom>
          <a:noFill/>
          <a:ln>
            <a:noFill/>
          </a:ln>
        </p:spPr>
      </p:pic>
    </p:spTree>
    <p:extLst>
      <p:ext uri="{BB962C8B-B14F-4D97-AF65-F5344CB8AC3E}">
        <p14:creationId xmlns:p14="http://schemas.microsoft.com/office/powerpoint/2010/main" val="4071324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2671"/>
            <a:ext cx="10515600" cy="1325563"/>
          </a:xfrm>
        </p:spPr>
        <p:txBody>
          <a:bodyPr>
            <a:normAutofit/>
          </a:bodyPr>
          <a:lstStyle/>
          <a:p>
            <a:r>
              <a:rPr lang="en-US" sz="5400" b="1" dirty="0"/>
              <a:t>Non-Primitive Data Structure</a:t>
            </a:r>
            <a:endParaRPr lang="en-IN" sz="5400" b="1" dirty="0"/>
          </a:p>
        </p:txBody>
      </p:sp>
      <p:sp>
        <p:nvSpPr>
          <p:cNvPr id="3" name="Content Placeholder 2"/>
          <p:cNvSpPr>
            <a:spLocks noGrp="1"/>
          </p:cNvSpPr>
          <p:nvPr>
            <p:ph idx="1"/>
          </p:nvPr>
        </p:nvSpPr>
        <p:spPr>
          <a:xfrm>
            <a:off x="313899" y="2320119"/>
            <a:ext cx="11409528" cy="2265529"/>
          </a:xfrm>
        </p:spPr>
        <p:txBody>
          <a:bodyPr>
            <a:normAutofit lnSpcReduction="10000"/>
          </a:bodyPr>
          <a:lstStyle/>
          <a:p>
            <a:pPr algn="just"/>
            <a:r>
              <a:rPr lang="en-IN" sz="3600" dirty="0"/>
              <a:t>Non-primitive data structures are more complicated data structures and are derived from primitive data structures.</a:t>
            </a:r>
          </a:p>
          <a:p>
            <a:pPr algn="just"/>
            <a:r>
              <a:rPr lang="en-IN" sz="3600" dirty="0"/>
              <a:t>These are used to store a group of values.</a:t>
            </a:r>
          </a:p>
          <a:p>
            <a:pPr algn="just"/>
            <a:r>
              <a:rPr lang="en-IN" sz="3600" dirty="0"/>
              <a:t>Example: Arrays, Lists, </a:t>
            </a:r>
            <a:r>
              <a:rPr lang="en-IN" sz="3600" dirty="0" err="1"/>
              <a:t>Files,Structures,unions</a:t>
            </a:r>
            <a:r>
              <a:rPr lang="en-IN" sz="3600" dirty="0"/>
              <a:t> etc…</a:t>
            </a:r>
          </a:p>
        </p:txBody>
      </p:sp>
      <p:sp>
        <p:nvSpPr>
          <p:cNvPr id="4" name="Date Placeholder 3"/>
          <p:cNvSpPr>
            <a:spLocks noGrp="1"/>
          </p:cNvSpPr>
          <p:nvPr>
            <p:ph type="dt" sz="half" idx="10"/>
          </p:nvPr>
        </p:nvSpPr>
        <p:spPr/>
        <p:txBody>
          <a:bodyPr/>
          <a:lstStyle/>
          <a:p>
            <a:fld id="{86D13613-B258-4A51-BEBF-1D60B35295CB}"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7</a:t>
            </a:fld>
            <a:endParaRPr lang="en-IN"/>
          </a:p>
        </p:txBody>
      </p:sp>
    </p:spTree>
    <p:extLst>
      <p:ext uri="{BB962C8B-B14F-4D97-AF65-F5344CB8AC3E}">
        <p14:creationId xmlns:p14="http://schemas.microsoft.com/office/powerpoint/2010/main" val="8947074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err="1">
                <a:latin typeface="+mn-lt"/>
                <a:cs typeface="Courier New" panose="02070309020205020404" pitchFamily="49" charset="0"/>
              </a:rPr>
              <a:t>Contd</a:t>
            </a:r>
            <a:r>
              <a:rPr lang="en-US" sz="6600" b="1" dirty="0">
                <a:latin typeface="+mn-lt"/>
                <a:cs typeface="Courier New" panose="02070309020205020404" pitchFamily="49" charset="0"/>
              </a:rPr>
              <a:t>…</a:t>
            </a:r>
            <a:endParaRPr lang="en-IN" sz="6600" b="1" dirty="0">
              <a:latin typeface="+mn-lt"/>
              <a:cs typeface="Courier New" panose="02070309020205020404" pitchFamily="49" charset="0"/>
            </a:endParaRPr>
          </a:p>
        </p:txBody>
      </p:sp>
      <p:sp>
        <p:nvSpPr>
          <p:cNvPr id="3" name="Content Placeholder 2"/>
          <p:cNvSpPr>
            <a:spLocks noGrp="1"/>
          </p:cNvSpPr>
          <p:nvPr>
            <p:ph idx="1"/>
          </p:nvPr>
        </p:nvSpPr>
        <p:spPr/>
        <p:txBody>
          <a:bodyPr>
            <a:normAutofit/>
          </a:bodyPr>
          <a:lstStyle/>
          <a:p>
            <a:r>
              <a:rPr lang="en-IN" sz="3600" dirty="0"/>
              <a:t>After the statements: </a:t>
            </a:r>
            <a:br>
              <a:rPr lang="en-IN" sz="3600" dirty="0"/>
            </a:br>
            <a:r>
              <a:rPr lang="en-IN" sz="3600" dirty="0"/>
              <a:t>  </a:t>
            </a:r>
            <a:r>
              <a:rPr lang="en-IN" sz="3600" b="1" dirty="0">
                <a:latin typeface="Courier New" panose="02070309020205020404" pitchFamily="49" charset="0"/>
                <a:cs typeface="Courier New" panose="02070309020205020404" pitchFamily="49" charset="0"/>
              </a:rPr>
              <a:t>item1.link = &amp;item2;  </a:t>
            </a:r>
          </a:p>
          <a:p>
            <a:pPr marL="0" indent="0">
              <a:buNone/>
            </a:pPr>
            <a:r>
              <a:rPr lang="en-IN" sz="3600" b="1" dirty="0">
                <a:latin typeface="Courier New" panose="02070309020205020404" pitchFamily="49" charset="0"/>
                <a:cs typeface="Courier New" panose="02070309020205020404" pitchFamily="49" charset="0"/>
              </a:rPr>
              <a:t>  item2.link = &amp;item3;</a:t>
            </a:r>
            <a:endParaRPr lang="en-IN" sz="3600" dirty="0">
              <a:latin typeface="Courier New" panose="02070309020205020404" pitchFamily="49" charset="0"/>
              <a:cs typeface="Courier New" panose="02070309020205020404" pitchFamily="49" charset="0"/>
            </a:endParaRPr>
          </a:p>
          <a:p>
            <a:pPr marL="0" indent="0">
              <a:buNone/>
            </a:pPr>
            <a:r>
              <a:rPr lang="en-US" sz="3600" dirty="0"/>
              <a:t> The list becomes:</a:t>
            </a:r>
          </a:p>
          <a:p>
            <a:pPr marL="0" indent="0">
              <a:buNone/>
            </a:pPr>
            <a:endParaRPr lang="en-IN" sz="3600" dirty="0"/>
          </a:p>
        </p:txBody>
      </p:sp>
      <p:sp>
        <p:nvSpPr>
          <p:cNvPr id="4" name="Date Placeholder 3"/>
          <p:cNvSpPr>
            <a:spLocks noGrp="1"/>
          </p:cNvSpPr>
          <p:nvPr>
            <p:ph type="dt" sz="half" idx="10"/>
          </p:nvPr>
        </p:nvSpPr>
        <p:spPr/>
        <p:txBody>
          <a:bodyPr/>
          <a:lstStyle/>
          <a:p>
            <a:fld id="{43E31DE5-F220-460E-BA7D-18E379FEA142}"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70</a:t>
            </a:fld>
            <a:endParaRPr lang="en-IN"/>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501254" y="4562047"/>
            <a:ext cx="8557146" cy="1088125"/>
          </a:xfrm>
          <a:prstGeom prst="rect">
            <a:avLst/>
          </a:prstGeom>
          <a:noFill/>
          <a:ln>
            <a:noFill/>
          </a:ln>
        </p:spPr>
      </p:pic>
    </p:spTree>
    <p:extLst>
      <p:ext uri="{BB962C8B-B14F-4D97-AF65-F5344CB8AC3E}">
        <p14:creationId xmlns:p14="http://schemas.microsoft.com/office/powerpoint/2010/main" val="23978998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7200" b="1" dirty="0"/>
              <a:t>Unions</a:t>
            </a:r>
            <a:endParaRPr lang="en-IN" sz="7200" dirty="0"/>
          </a:p>
        </p:txBody>
      </p:sp>
      <p:sp>
        <p:nvSpPr>
          <p:cNvPr id="3" name="Content Placeholder 2"/>
          <p:cNvSpPr>
            <a:spLocks noGrp="1"/>
          </p:cNvSpPr>
          <p:nvPr>
            <p:ph idx="1"/>
          </p:nvPr>
        </p:nvSpPr>
        <p:spPr>
          <a:xfrm>
            <a:off x="327545" y="1825625"/>
            <a:ext cx="11382233" cy="4029265"/>
          </a:xfrm>
        </p:spPr>
        <p:txBody>
          <a:bodyPr>
            <a:normAutofit lnSpcReduction="10000"/>
          </a:bodyPr>
          <a:lstStyle/>
          <a:p>
            <a:pPr algn="just"/>
            <a:r>
              <a:rPr lang="en-IN" sz="3600" dirty="0"/>
              <a:t>A </a:t>
            </a:r>
            <a:r>
              <a:rPr lang="en-IN" sz="3600" b="1" dirty="0"/>
              <a:t>union </a:t>
            </a:r>
            <a:r>
              <a:rPr lang="en-IN" sz="3600" dirty="0"/>
              <a:t>is similar to a structure which is also collection of data items of similar/dissimilar data types which are identified by unique name using identifier(members of a union). </a:t>
            </a:r>
          </a:p>
          <a:p>
            <a:pPr algn="just"/>
            <a:r>
              <a:rPr lang="en-IN" sz="3600" dirty="0"/>
              <a:t>We can define a </a:t>
            </a:r>
            <a:r>
              <a:rPr lang="en-IN" sz="3600" b="1" dirty="0"/>
              <a:t>union</a:t>
            </a:r>
            <a:r>
              <a:rPr lang="en-IN" sz="3600" dirty="0"/>
              <a:t> with many members, but only one member can contain a value at any given time. </a:t>
            </a:r>
          </a:p>
          <a:p>
            <a:pPr algn="just"/>
            <a:r>
              <a:rPr lang="en-IN" sz="3600" b="1" dirty="0"/>
              <a:t>Unions</a:t>
            </a:r>
            <a:r>
              <a:rPr lang="en-IN" sz="3600" dirty="0"/>
              <a:t> provide an efficient way of using the same memory location for multiple-purpose.</a:t>
            </a:r>
          </a:p>
        </p:txBody>
      </p:sp>
      <p:sp>
        <p:nvSpPr>
          <p:cNvPr id="4" name="Date Placeholder 3"/>
          <p:cNvSpPr>
            <a:spLocks noGrp="1"/>
          </p:cNvSpPr>
          <p:nvPr>
            <p:ph type="dt" sz="half" idx="10"/>
          </p:nvPr>
        </p:nvSpPr>
        <p:spPr/>
        <p:txBody>
          <a:bodyPr/>
          <a:lstStyle/>
          <a:p>
            <a:fld id="{AD119C53-65F6-4FC4-854C-75A4C03482BC}"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71</a:t>
            </a:fld>
            <a:endParaRPr lang="en-IN"/>
          </a:p>
        </p:txBody>
      </p:sp>
    </p:spTree>
    <p:extLst>
      <p:ext uri="{BB962C8B-B14F-4D97-AF65-F5344CB8AC3E}">
        <p14:creationId xmlns:p14="http://schemas.microsoft.com/office/powerpoint/2010/main" val="18057049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1306"/>
          </a:xfrm>
        </p:spPr>
        <p:txBody>
          <a:bodyPr/>
          <a:lstStyle/>
          <a:p>
            <a:r>
              <a:rPr lang="en-US" dirty="0"/>
              <a:t>Cont’d…</a:t>
            </a:r>
          </a:p>
        </p:txBody>
      </p:sp>
      <p:sp>
        <p:nvSpPr>
          <p:cNvPr id="3" name="Content Placeholder 2"/>
          <p:cNvSpPr>
            <a:spLocks noGrp="1"/>
          </p:cNvSpPr>
          <p:nvPr>
            <p:ph idx="1"/>
          </p:nvPr>
        </p:nvSpPr>
        <p:spPr>
          <a:xfrm>
            <a:off x="814754" y="1348154"/>
            <a:ext cx="10515600" cy="4793640"/>
          </a:xfrm>
        </p:spPr>
        <p:txBody>
          <a:bodyPr>
            <a:normAutofit fontScale="55000" lnSpcReduction="20000"/>
          </a:bodyPr>
          <a:lstStyle/>
          <a:p>
            <a:pPr marL="0" indent="0">
              <a:buNone/>
            </a:pPr>
            <a:r>
              <a:rPr lang="en-US" sz="3600" b="1" u="sng" dirty="0">
                <a:latin typeface="Times New Roman" pitchFamily="18" charset="0"/>
                <a:cs typeface="Times New Roman" pitchFamily="18" charset="0"/>
              </a:rPr>
              <a:t>Syntax of union:</a:t>
            </a:r>
          </a:p>
          <a:p>
            <a:pPr marL="0" indent="0">
              <a:buNone/>
            </a:pPr>
            <a:r>
              <a:rPr lang="en-US" sz="3600" dirty="0">
                <a:latin typeface="Times New Roman" pitchFamily="18" charset="0"/>
                <a:cs typeface="Times New Roman" pitchFamily="18" charset="0"/>
              </a:rPr>
              <a:t>     union </a:t>
            </a:r>
            <a:r>
              <a:rPr lang="en-US" sz="3600" dirty="0" err="1">
                <a:latin typeface="Times New Roman" pitchFamily="18" charset="0"/>
                <a:cs typeface="Times New Roman" pitchFamily="18" charset="0"/>
              </a:rPr>
              <a:t>tag_name</a:t>
            </a:r>
            <a:endParaRPr lang="en-US" sz="3600" dirty="0">
              <a:latin typeface="Times New Roman" pitchFamily="18" charset="0"/>
              <a:cs typeface="Times New Roman" pitchFamily="18" charset="0"/>
            </a:endParaRPr>
          </a:p>
          <a:p>
            <a:pPr marL="0" indent="0">
              <a:buNone/>
            </a:pPr>
            <a:r>
              <a:rPr lang="en-US" sz="3600" dirty="0">
                <a:latin typeface="Times New Roman" pitchFamily="18" charset="0"/>
                <a:cs typeface="Times New Roman" pitchFamily="18" charset="0"/>
              </a:rPr>
              <a:t>              {</a:t>
            </a:r>
          </a:p>
          <a:p>
            <a:pPr marL="0" indent="0">
              <a:buNone/>
            </a:pPr>
            <a:r>
              <a:rPr lang="en-US" sz="3600" dirty="0">
                <a:latin typeface="Times New Roman" pitchFamily="18" charset="0"/>
                <a:cs typeface="Times New Roman" pitchFamily="18" charset="0"/>
              </a:rPr>
              <a:t>                  data_type1  member1;</a:t>
            </a:r>
          </a:p>
          <a:p>
            <a:pPr marL="0" indent="0">
              <a:buNone/>
            </a:pPr>
            <a:r>
              <a:rPr lang="en-US" sz="3600" dirty="0">
                <a:latin typeface="Times New Roman" pitchFamily="18" charset="0"/>
                <a:cs typeface="Times New Roman" pitchFamily="18" charset="0"/>
              </a:rPr>
              <a:t>                  data_type2  member2;</a:t>
            </a:r>
          </a:p>
          <a:p>
            <a:pPr marL="0" indent="0">
              <a:buNone/>
            </a:pPr>
            <a:r>
              <a:rPr lang="en-US" sz="3600" dirty="0">
                <a:latin typeface="Times New Roman" pitchFamily="18" charset="0"/>
                <a:cs typeface="Times New Roman" pitchFamily="18" charset="0"/>
              </a:rPr>
              <a:t>                   ….                   ….</a:t>
            </a:r>
          </a:p>
          <a:p>
            <a:pPr marL="0" indent="0">
              <a:buNone/>
            </a:pPr>
            <a:r>
              <a:rPr lang="en-US" sz="3600" dirty="0">
                <a:latin typeface="Times New Roman" pitchFamily="18" charset="0"/>
                <a:cs typeface="Times New Roman" pitchFamily="18" charset="0"/>
              </a:rPr>
              <a:t>               };</a:t>
            </a:r>
          </a:p>
          <a:p>
            <a:pPr marL="0" indent="0">
              <a:buNone/>
            </a:pPr>
            <a:r>
              <a:rPr lang="en-US" sz="3600" dirty="0">
                <a:latin typeface="Times New Roman" pitchFamily="18" charset="0"/>
                <a:cs typeface="Times New Roman" pitchFamily="18" charset="0"/>
              </a:rPr>
              <a:t>Or </a:t>
            </a:r>
            <a:r>
              <a:rPr lang="en-US" sz="3600" b="1" u="sng" dirty="0">
                <a:latin typeface="Times New Roman" pitchFamily="18" charset="0"/>
                <a:cs typeface="Times New Roman" pitchFamily="18" charset="0"/>
              </a:rPr>
              <a:t>using </a:t>
            </a:r>
            <a:r>
              <a:rPr lang="en-US" sz="3600" b="1" u="sng" dirty="0" err="1">
                <a:latin typeface="Times New Roman" pitchFamily="18" charset="0"/>
                <a:cs typeface="Times New Roman" pitchFamily="18" charset="0"/>
              </a:rPr>
              <a:t>typedef</a:t>
            </a:r>
            <a:r>
              <a:rPr lang="en-US" sz="3600" b="1" u="sng" dirty="0">
                <a:latin typeface="Times New Roman" pitchFamily="18" charset="0"/>
                <a:cs typeface="Times New Roman" pitchFamily="18" charset="0"/>
              </a:rPr>
              <a:t>:</a:t>
            </a:r>
          </a:p>
          <a:p>
            <a:pPr marL="0" indent="0">
              <a:buNone/>
            </a:pP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typedef</a:t>
            </a:r>
            <a:r>
              <a:rPr lang="en-US" sz="3600" dirty="0">
                <a:latin typeface="Times New Roman" pitchFamily="18" charset="0"/>
                <a:cs typeface="Times New Roman" pitchFamily="18" charset="0"/>
              </a:rPr>
              <a:t>  union</a:t>
            </a:r>
          </a:p>
          <a:p>
            <a:pPr marL="0" indent="0">
              <a:buNone/>
            </a:pPr>
            <a:r>
              <a:rPr lang="en-US" sz="3600" dirty="0">
                <a:latin typeface="Times New Roman" pitchFamily="18" charset="0"/>
                <a:cs typeface="Times New Roman" pitchFamily="18" charset="0"/>
              </a:rPr>
              <a:t>                      {</a:t>
            </a:r>
          </a:p>
          <a:p>
            <a:pPr marL="0" indent="0">
              <a:buNone/>
            </a:pPr>
            <a:r>
              <a:rPr lang="en-US" sz="3600" dirty="0">
                <a:latin typeface="Times New Roman" pitchFamily="18" charset="0"/>
                <a:cs typeface="Times New Roman" pitchFamily="18" charset="0"/>
              </a:rPr>
              <a:t>                         data_type1 member1;</a:t>
            </a:r>
          </a:p>
          <a:p>
            <a:pPr marL="0" indent="0">
              <a:buNone/>
            </a:pPr>
            <a:r>
              <a:rPr lang="en-US" sz="3600" dirty="0">
                <a:latin typeface="Times New Roman" pitchFamily="18" charset="0"/>
                <a:cs typeface="Times New Roman" pitchFamily="18" charset="0"/>
              </a:rPr>
              <a:t>                         data_type2  member2;</a:t>
            </a:r>
          </a:p>
          <a:p>
            <a:pPr marL="0" indent="0">
              <a:buNone/>
            </a:pPr>
            <a:r>
              <a:rPr lang="en-US" sz="3600" dirty="0">
                <a:latin typeface="Times New Roman" pitchFamily="18" charset="0"/>
                <a:cs typeface="Times New Roman" pitchFamily="18" charset="0"/>
              </a:rPr>
              <a:t>                          ….                   …..</a:t>
            </a:r>
          </a:p>
          <a:p>
            <a:pPr marL="0" indent="0">
              <a:buNone/>
            </a:pP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tag_name</a:t>
            </a:r>
            <a:r>
              <a:rPr lang="en-US" sz="3600" dirty="0">
                <a:latin typeface="Times New Roman" pitchFamily="18" charset="0"/>
                <a:cs typeface="Times New Roman" pitchFamily="18" charset="0"/>
              </a:rPr>
              <a:t>;</a:t>
            </a:r>
          </a:p>
          <a:p>
            <a:pPr marL="0" indent="0">
              <a:buNone/>
            </a:pPr>
            <a:endParaRPr lang="en-US" dirty="0"/>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dirty="0"/>
          </a:p>
        </p:txBody>
      </p:sp>
      <p:sp>
        <p:nvSpPr>
          <p:cNvPr id="5" name="Slide Number Placeholder 4"/>
          <p:cNvSpPr>
            <a:spLocks noGrp="1"/>
          </p:cNvSpPr>
          <p:nvPr>
            <p:ph type="sldNum" sz="quarter" idx="12"/>
          </p:nvPr>
        </p:nvSpPr>
        <p:spPr/>
        <p:txBody>
          <a:bodyPr/>
          <a:lstStyle/>
          <a:p>
            <a:fld id="{98E39C61-8F3C-4850-A92D-D50E9F34D2A1}" type="slidenum">
              <a:rPr lang="en-IN" smtClean="0"/>
              <a:pPr/>
              <a:t>72</a:t>
            </a:fld>
            <a:endParaRPr lang="en-IN"/>
          </a:p>
        </p:txBody>
      </p:sp>
    </p:spTree>
    <p:extLst>
      <p:ext uri="{BB962C8B-B14F-4D97-AF65-F5344CB8AC3E}">
        <p14:creationId xmlns:p14="http://schemas.microsoft.com/office/powerpoint/2010/main" val="11711461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4752"/>
          </a:xfrm>
        </p:spPr>
        <p:txBody>
          <a:bodyPr/>
          <a:lstStyle/>
          <a:p>
            <a:r>
              <a:rPr lang="en-US" dirty="0"/>
              <a:t>Cont’d…</a:t>
            </a:r>
          </a:p>
        </p:txBody>
      </p:sp>
      <p:sp>
        <p:nvSpPr>
          <p:cNvPr id="3" name="Content Placeholder 2"/>
          <p:cNvSpPr>
            <a:spLocks noGrp="1"/>
          </p:cNvSpPr>
          <p:nvPr>
            <p:ph idx="1"/>
          </p:nvPr>
        </p:nvSpPr>
        <p:spPr/>
        <p:txBody>
          <a:bodyPr>
            <a:noAutofit/>
          </a:bodyPr>
          <a:lstStyle/>
          <a:p>
            <a:pPr marL="0" indent="0">
              <a:buNone/>
            </a:pPr>
            <a:r>
              <a:rPr lang="en-US" sz="2000" dirty="0">
                <a:latin typeface="Times New Roman" pitchFamily="18" charset="0"/>
                <a:cs typeface="Times New Roman" pitchFamily="18" charset="0"/>
              </a:rPr>
              <a:t>Example:   union item</a:t>
            </a:r>
          </a:p>
          <a:p>
            <a:pPr marL="0" indent="0">
              <a:buNone/>
            </a:pPr>
            <a:r>
              <a:rPr lang="en-US" sz="2000" dirty="0">
                <a:latin typeface="Times New Roman" pitchFamily="18" charset="0"/>
                <a:cs typeface="Times New Roman" pitchFamily="18" charset="0"/>
              </a:rPr>
              <a:t>                                {</a:t>
            </a:r>
          </a:p>
          <a:p>
            <a:pPr marL="0" indent="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i;</a:t>
            </a:r>
          </a:p>
          <a:p>
            <a:pPr marL="0" indent="0">
              <a:buNone/>
            </a:pPr>
            <a:r>
              <a:rPr lang="en-US" sz="2000" dirty="0">
                <a:latin typeface="Times New Roman" pitchFamily="18" charset="0"/>
                <a:cs typeface="Times New Roman" pitchFamily="18" charset="0"/>
              </a:rPr>
              <a:t>                                   char c;</a:t>
            </a:r>
          </a:p>
          <a:p>
            <a:pPr marL="0" indent="0">
              <a:buNone/>
            </a:pPr>
            <a:r>
              <a:rPr lang="en-US" sz="2000" dirty="0">
                <a:latin typeface="Times New Roman" pitchFamily="18" charset="0"/>
                <a:cs typeface="Times New Roman" pitchFamily="18" charset="0"/>
              </a:rPr>
              <a:t>                                   double d;</a:t>
            </a:r>
          </a:p>
          <a:p>
            <a:pPr marL="0" indent="0">
              <a:buNone/>
            </a:pPr>
            <a:r>
              <a:rPr lang="en-US" sz="2000" dirty="0">
                <a:latin typeface="Times New Roman" pitchFamily="18" charset="0"/>
                <a:cs typeface="Times New Roman" pitchFamily="18" charset="0"/>
              </a:rPr>
              <a:t>                                  } x;</a:t>
            </a:r>
          </a:p>
          <a:p>
            <a:pPr marL="0" indent="0">
              <a:buNone/>
            </a:pPr>
            <a:r>
              <a:rPr lang="en-US" sz="2000" b="1" dirty="0">
                <a:latin typeface="Times New Roman" pitchFamily="18" charset="0"/>
                <a:cs typeface="Times New Roman" pitchFamily="18" charset="0"/>
              </a:rPr>
              <a:t>Memory representation</a:t>
            </a:r>
            <a:r>
              <a:rPr lang="en-US" sz="2000" dirty="0">
                <a:latin typeface="Times New Roman" pitchFamily="18" charset="0"/>
                <a:cs typeface="Times New Roman" pitchFamily="18" charset="0"/>
              </a:rPr>
              <a:t>:                                                                                 d=4bytes</a:t>
            </a:r>
          </a:p>
          <a:p>
            <a:pPr marL="0" indent="0">
              <a:buNone/>
            </a:pPr>
            <a:r>
              <a:rPr lang="en-US" sz="2000" dirty="0">
                <a:latin typeface="Times New Roman" pitchFamily="18" charset="0"/>
                <a:cs typeface="Times New Roman" pitchFamily="18" charset="0"/>
              </a:rPr>
              <a:t>                                                      c=1byte </a:t>
            </a:r>
          </a:p>
          <a:p>
            <a:pPr marL="0" indent="0">
              <a:buNone/>
            </a:pPr>
            <a:r>
              <a:rPr lang="en-US" sz="2000" dirty="0">
                <a:latin typeface="Times New Roman" pitchFamily="18" charset="0"/>
                <a:cs typeface="Times New Roman" pitchFamily="18" charset="0"/>
              </a:rPr>
              <a:t>                                                       i=2bytes</a:t>
            </a:r>
          </a:p>
          <a:p>
            <a:pPr marL="0" indent="0">
              <a:buNone/>
            </a:pPr>
            <a:r>
              <a:rPr lang="en-US" sz="2000" dirty="0">
                <a:latin typeface="Times New Roman" pitchFamily="18" charset="0"/>
                <a:cs typeface="Times New Roman" pitchFamily="18" charset="0"/>
              </a:rPr>
              <a:t>Note: maximum memory is highest size of member of a union </a:t>
            </a:r>
            <a:r>
              <a:rPr lang="en-US" sz="2000" dirty="0" err="1">
                <a:latin typeface="Times New Roman" pitchFamily="18" charset="0"/>
                <a:cs typeface="Times New Roman" pitchFamily="18" charset="0"/>
              </a:rPr>
              <a:t>i.e</a:t>
            </a:r>
            <a:r>
              <a:rPr lang="en-US" sz="2000" dirty="0">
                <a:latin typeface="Times New Roman" pitchFamily="18" charset="0"/>
                <a:cs typeface="Times New Roman" pitchFamily="18" charset="0"/>
              </a:rPr>
              <a:t> 4bytes of double data type d.</a:t>
            </a:r>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dirty="0"/>
          </a:p>
        </p:txBody>
      </p:sp>
      <p:sp>
        <p:nvSpPr>
          <p:cNvPr id="5" name="Slide Number Placeholder 4"/>
          <p:cNvSpPr>
            <a:spLocks noGrp="1"/>
          </p:cNvSpPr>
          <p:nvPr>
            <p:ph type="sldNum" sz="quarter" idx="12"/>
          </p:nvPr>
        </p:nvSpPr>
        <p:spPr/>
        <p:txBody>
          <a:bodyPr/>
          <a:lstStyle/>
          <a:p>
            <a:fld id="{98E39C61-8F3C-4850-A92D-D50E9F34D2A1}" type="slidenum">
              <a:rPr lang="en-IN" smtClean="0"/>
              <a:pPr/>
              <a:t>73</a:t>
            </a:fld>
            <a:endParaRPr lang="en-IN"/>
          </a:p>
        </p:txBody>
      </p:sp>
      <p:graphicFrame>
        <p:nvGraphicFramePr>
          <p:cNvPr id="12" name="Table 11"/>
          <p:cNvGraphicFramePr>
            <a:graphicFrameLocks noGrp="1"/>
          </p:cNvGraphicFramePr>
          <p:nvPr>
            <p:extLst>
              <p:ext uri="{D42A27DB-BD31-4B8C-83A1-F6EECF244321}">
                <p14:modId xmlns:p14="http://schemas.microsoft.com/office/powerpoint/2010/main" val="4208882124"/>
              </p:ext>
            </p:extLst>
          </p:nvPr>
        </p:nvGraphicFramePr>
        <p:xfrm>
          <a:off x="5826369" y="4384431"/>
          <a:ext cx="2766646" cy="586154"/>
        </p:xfrm>
        <a:graphic>
          <a:graphicData uri="http://schemas.openxmlformats.org/drawingml/2006/table">
            <a:tbl>
              <a:tblPr/>
              <a:tblGrid>
                <a:gridCol w="527539">
                  <a:extLst>
                    <a:ext uri="{9D8B030D-6E8A-4147-A177-3AD203B41FA5}">
                      <a16:colId xmlns:a16="http://schemas.microsoft.com/office/drawing/2014/main" val="20000"/>
                    </a:ext>
                  </a:extLst>
                </a:gridCol>
                <a:gridCol w="738554">
                  <a:extLst>
                    <a:ext uri="{9D8B030D-6E8A-4147-A177-3AD203B41FA5}">
                      <a16:colId xmlns:a16="http://schemas.microsoft.com/office/drawing/2014/main" val="20001"/>
                    </a:ext>
                  </a:extLst>
                </a:gridCol>
                <a:gridCol w="1500553">
                  <a:extLst>
                    <a:ext uri="{9D8B030D-6E8A-4147-A177-3AD203B41FA5}">
                      <a16:colId xmlns:a16="http://schemas.microsoft.com/office/drawing/2014/main" val="20002"/>
                    </a:ext>
                  </a:extLst>
                </a:gridCol>
              </a:tblGrid>
              <a:tr h="586154">
                <a:tc>
                  <a:txBody>
                    <a:bodyPr/>
                    <a:lstStyle/>
                    <a:p>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20" name="Straight Connector 19"/>
          <p:cNvCxnSpPr/>
          <p:nvPr/>
        </p:nvCxnSpPr>
        <p:spPr>
          <a:xfrm>
            <a:off x="7760679" y="4372708"/>
            <a:ext cx="11723" cy="61546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0209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C program to show how structure behaves</a:t>
            </a:r>
          </a:p>
        </p:txBody>
      </p:sp>
      <p:sp>
        <p:nvSpPr>
          <p:cNvPr id="3" name="Content Placeholder 2"/>
          <p:cNvSpPr>
            <a:spLocks noGrp="1"/>
          </p:cNvSpPr>
          <p:nvPr>
            <p:ph idx="1"/>
          </p:nvPr>
        </p:nvSpPr>
        <p:spPr>
          <a:xfrm>
            <a:off x="838200" y="1535722"/>
            <a:ext cx="10515600" cy="4783015"/>
          </a:xfrm>
        </p:spPr>
        <p:txBody>
          <a:bodyPr>
            <a:noAutofit/>
          </a:bodyPr>
          <a:lstStyle/>
          <a:p>
            <a:pPr marL="0" indent="0">
              <a:buNone/>
            </a:pPr>
            <a:r>
              <a:rPr lang="en-US" sz="1600" dirty="0"/>
              <a:t> #include&lt;</a:t>
            </a:r>
            <a:r>
              <a:rPr lang="en-US" sz="1600" dirty="0" err="1"/>
              <a:t>stdio.h</a:t>
            </a:r>
            <a:r>
              <a:rPr lang="en-US" sz="1600" dirty="0"/>
              <a:t>&gt;</a:t>
            </a:r>
          </a:p>
          <a:p>
            <a:pPr marL="0" indent="0">
              <a:buNone/>
            </a:pPr>
            <a:r>
              <a:rPr lang="en-US" sz="1600" dirty="0" err="1"/>
              <a:t>int</a:t>
            </a:r>
            <a:r>
              <a:rPr lang="en-US" sz="1600" dirty="0"/>
              <a:t> main()</a:t>
            </a:r>
          </a:p>
          <a:p>
            <a:pPr marL="0" indent="0">
              <a:buNone/>
            </a:pPr>
            <a:r>
              <a:rPr lang="en-US" sz="1600" dirty="0" err="1"/>
              <a:t>typedef</a:t>
            </a:r>
            <a:r>
              <a:rPr lang="en-US" sz="1600" dirty="0"/>
              <a:t> </a:t>
            </a:r>
            <a:r>
              <a:rPr lang="en-US" sz="1600" dirty="0" err="1"/>
              <a:t>struct</a:t>
            </a:r>
            <a:endParaRPr lang="en-US" sz="1600" dirty="0"/>
          </a:p>
          <a:p>
            <a:pPr marL="0" indent="0">
              <a:buNone/>
            </a:pPr>
            <a:r>
              <a:rPr lang="en-US" sz="1600" dirty="0"/>
              <a:t>           {</a:t>
            </a:r>
          </a:p>
          <a:p>
            <a:pPr marL="0" indent="0">
              <a:buNone/>
            </a:pPr>
            <a:r>
              <a:rPr lang="en-US" sz="1600" dirty="0"/>
              <a:t>            </a:t>
            </a:r>
            <a:r>
              <a:rPr lang="en-US" sz="1600" dirty="0" err="1"/>
              <a:t>int</a:t>
            </a:r>
            <a:r>
              <a:rPr lang="en-US" sz="1600" dirty="0"/>
              <a:t> marks;</a:t>
            </a:r>
          </a:p>
          <a:p>
            <a:pPr marL="0" indent="0">
              <a:buNone/>
            </a:pPr>
            <a:r>
              <a:rPr lang="en-US" sz="1600" dirty="0"/>
              <a:t>            char grade;</a:t>
            </a:r>
          </a:p>
          <a:p>
            <a:pPr marL="0" indent="0">
              <a:buNone/>
            </a:pPr>
            <a:r>
              <a:rPr lang="en-US" sz="1600" dirty="0"/>
              <a:t>            float percentage;</a:t>
            </a:r>
          </a:p>
          <a:p>
            <a:pPr marL="0" indent="0">
              <a:buNone/>
            </a:pPr>
            <a:r>
              <a:rPr lang="en-US" sz="1600" dirty="0"/>
              <a:t>            } student;</a:t>
            </a:r>
          </a:p>
          <a:p>
            <a:pPr marL="0" indent="0">
              <a:buNone/>
            </a:pPr>
            <a:r>
              <a:rPr lang="en-US" sz="1600" dirty="0"/>
              <a:t>student </a:t>
            </a:r>
            <a:r>
              <a:rPr lang="en-US" sz="1600" dirty="0" err="1"/>
              <a:t>cse</a:t>
            </a:r>
            <a:r>
              <a:rPr lang="en-US" sz="1600" dirty="0"/>
              <a:t>={100, ’A’, 99.5};</a:t>
            </a:r>
          </a:p>
          <a:p>
            <a:pPr marL="0" indent="0">
              <a:buNone/>
            </a:pPr>
            <a:r>
              <a:rPr lang="en-US" sz="1600" dirty="0"/>
              <a:t>printf(“marks=%d\n”,cse.marks);</a:t>
            </a:r>
          </a:p>
          <a:p>
            <a:pPr marL="0" indent="0">
              <a:buNone/>
            </a:pPr>
            <a:r>
              <a:rPr lang="en-US" sz="1600" dirty="0"/>
              <a:t>Printf(“grade=%c\</a:t>
            </a:r>
            <a:r>
              <a:rPr lang="en-US" sz="1600" dirty="0" err="1"/>
              <a:t>n”,cse.grade</a:t>
            </a:r>
            <a:r>
              <a:rPr lang="en-US" sz="1600" dirty="0"/>
              <a:t>);</a:t>
            </a:r>
          </a:p>
          <a:p>
            <a:pPr marL="0" indent="0">
              <a:buNone/>
            </a:pPr>
            <a:r>
              <a:rPr lang="en-US" sz="1600" dirty="0"/>
              <a:t>Printf(“percentage=%f\</a:t>
            </a:r>
            <a:r>
              <a:rPr lang="en-US" sz="1600" dirty="0" err="1"/>
              <a:t>n”,cse.percentage</a:t>
            </a:r>
            <a:r>
              <a:rPr lang="en-US" sz="1600" dirty="0"/>
              <a:t>);</a:t>
            </a:r>
          </a:p>
          <a:p>
            <a:pPr marL="0" indent="0">
              <a:buNone/>
            </a:pPr>
            <a:r>
              <a:rPr lang="en-US" sz="1600" dirty="0"/>
              <a:t>Return 0;</a:t>
            </a:r>
          </a:p>
          <a:p>
            <a:pPr marL="0" indent="0">
              <a:buNone/>
            </a:pPr>
            <a:r>
              <a:rPr lang="en-US" sz="1600" dirty="0"/>
              <a:t>}</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dirty="0"/>
          </a:p>
        </p:txBody>
      </p:sp>
      <p:sp>
        <p:nvSpPr>
          <p:cNvPr id="5" name="Slide Number Placeholder 4"/>
          <p:cNvSpPr>
            <a:spLocks noGrp="1"/>
          </p:cNvSpPr>
          <p:nvPr>
            <p:ph type="sldNum" sz="quarter" idx="12"/>
          </p:nvPr>
        </p:nvSpPr>
        <p:spPr/>
        <p:txBody>
          <a:bodyPr/>
          <a:lstStyle/>
          <a:p>
            <a:fld id="{98E39C61-8F3C-4850-A92D-D50E9F34D2A1}" type="slidenum">
              <a:rPr lang="en-IN" smtClean="0"/>
              <a:pPr/>
              <a:t>74</a:t>
            </a:fld>
            <a:endParaRPr lang="en-IN"/>
          </a:p>
        </p:txBody>
      </p:sp>
    </p:spTree>
    <p:extLst>
      <p:ext uri="{BB962C8B-B14F-4D97-AF65-F5344CB8AC3E}">
        <p14:creationId xmlns:p14="http://schemas.microsoft.com/office/powerpoint/2010/main" val="42844260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Output:</a:t>
            </a:r>
          </a:p>
          <a:p>
            <a:pPr marL="0" indent="0">
              <a:buNone/>
            </a:pPr>
            <a:r>
              <a:rPr lang="en-US" dirty="0"/>
              <a:t>Marks=100</a:t>
            </a:r>
          </a:p>
          <a:p>
            <a:pPr marL="0" indent="0">
              <a:buNone/>
            </a:pPr>
            <a:r>
              <a:rPr lang="en-US" dirty="0"/>
              <a:t>Grade=A</a:t>
            </a:r>
          </a:p>
          <a:p>
            <a:pPr marL="0" indent="0">
              <a:buNone/>
            </a:pPr>
            <a:r>
              <a:rPr lang="en-US" dirty="0"/>
              <a:t>Percentage=99.5</a:t>
            </a:r>
          </a:p>
          <a:p>
            <a:pPr marL="0" indent="0">
              <a:buNone/>
            </a:pPr>
            <a:r>
              <a:rPr lang="en-US" sz="5100" b="1" u="sng" dirty="0"/>
              <a:t>C program to show how union behaves:</a:t>
            </a:r>
          </a:p>
          <a:p>
            <a:pPr marL="0" indent="0">
              <a:buNone/>
            </a:pPr>
            <a:r>
              <a:rPr lang="en-US" dirty="0"/>
              <a:t> #include&lt;</a:t>
            </a:r>
            <a:r>
              <a:rPr lang="en-US" dirty="0" err="1"/>
              <a:t>stdio.h</a:t>
            </a:r>
            <a:r>
              <a:rPr lang="en-US" dirty="0"/>
              <a:t>&gt;</a:t>
            </a:r>
          </a:p>
          <a:p>
            <a:pPr marL="0" indent="0">
              <a:buNone/>
            </a:pPr>
            <a:r>
              <a:rPr lang="en-US" dirty="0" err="1"/>
              <a:t>int</a:t>
            </a:r>
            <a:r>
              <a:rPr lang="en-US" dirty="0"/>
              <a:t> main()</a:t>
            </a:r>
          </a:p>
          <a:p>
            <a:pPr marL="0" indent="0">
              <a:buNone/>
            </a:pPr>
            <a:r>
              <a:rPr lang="en-US" dirty="0" err="1"/>
              <a:t>typedef</a:t>
            </a:r>
            <a:r>
              <a:rPr lang="en-US" dirty="0"/>
              <a:t> union</a:t>
            </a:r>
          </a:p>
          <a:p>
            <a:pPr marL="0" indent="0">
              <a:buNone/>
            </a:pPr>
            <a:r>
              <a:rPr lang="en-US" dirty="0"/>
              <a:t>           {</a:t>
            </a:r>
          </a:p>
          <a:p>
            <a:pPr marL="0" indent="0">
              <a:buNone/>
            </a:pPr>
            <a:r>
              <a:rPr lang="en-US" dirty="0"/>
              <a:t>            </a:t>
            </a:r>
            <a:r>
              <a:rPr lang="en-US" dirty="0" err="1"/>
              <a:t>int</a:t>
            </a:r>
            <a:r>
              <a:rPr lang="en-US" dirty="0"/>
              <a:t> marks;</a:t>
            </a:r>
          </a:p>
          <a:p>
            <a:pPr marL="0" indent="0">
              <a:buNone/>
            </a:pPr>
            <a:r>
              <a:rPr lang="en-US" dirty="0"/>
              <a:t>            char grade;</a:t>
            </a:r>
          </a:p>
          <a:p>
            <a:pPr marL="0" indent="0">
              <a:buNone/>
            </a:pPr>
            <a:r>
              <a:rPr lang="en-US" dirty="0"/>
              <a:t>            float percentage;</a:t>
            </a:r>
          </a:p>
          <a:p>
            <a:pPr marL="0" indent="0">
              <a:buNone/>
            </a:pPr>
            <a:r>
              <a:rPr lang="en-US" dirty="0"/>
              <a:t>            } student;</a:t>
            </a:r>
          </a:p>
          <a:p>
            <a:pPr marL="0" indent="0">
              <a:buNone/>
            </a:pPr>
            <a:endParaRPr lang="en-US" b="1" dirty="0"/>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75</a:t>
            </a:fld>
            <a:endParaRPr lang="en-IN"/>
          </a:p>
        </p:txBody>
      </p:sp>
    </p:spTree>
    <p:extLst>
      <p:ext uri="{BB962C8B-B14F-4D97-AF65-F5344CB8AC3E}">
        <p14:creationId xmlns:p14="http://schemas.microsoft.com/office/powerpoint/2010/main" val="24255998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student </a:t>
            </a:r>
            <a:r>
              <a:rPr lang="en-US" dirty="0" err="1"/>
              <a:t>cse</a:t>
            </a:r>
            <a:r>
              <a:rPr lang="en-US" dirty="0"/>
              <a:t>;</a:t>
            </a:r>
          </a:p>
          <a:p>
            <a:pPr marL="0" indent="0">
              <a:buNone/>
            </a:pPr>
            <a:r>
              <a:rPr lang="en-US" dirty="0"/>
              <a:t>cse.marks=100;</a:t>
            </a:r>
          </a:p>
          <a:p>
            <a:pPr marL="0" indent="0">
              <a:buNone/>
            </a:pPr>
            <a:r>
              <a:rPr lang="en-US" dirty="0"/>
              <a:t>printf(“marks=%d\n”, cse.marks);</a:t>
            </a:r>
          </a:p>
          <a:p>
            <a:pPr marL="0" indent="0">
              <a:buNone/>
            </a:pPr>
            <a:r>
              <a:rPr lang="en-US" dirty="0"/>
              <a:t>cse.grade=‘A’</a:t>
            </a:r>
          </a:p>
          <a:p>
            <a:pPr marL="0" indent="0">
              <a:buNone/>
            </a:pPr>
            <a:r>
              <a:rPr lang="en-US" dirty="0"/>
              <a:t>printf(“grade=%c\n”, cse.grade);</a:t>
            </a:r>
          </a:p>
          <a:p>
            <a:pPr marL="0" indent="0">
              <a:buNone/>
            </a:pPr>
            <a:r>
              <a:rPr lang="en-US" dirty="0"/>
              <a:t>cse.percentage=99.5;</a:t>
            </a:r>
          </a:p>
          <a:p>
            <a:pPr marL="0" indent="0">
              <a:buNone/>
            </a:pPr>
            <a:r>
              <a:rPr lang="en-US" dirty="0"/>
              <a:t>printf(“percentage=%f\n”, cse.percentage);</a:t>
            </a:r>
          </a:p>
          <a:p>
            <a:pPr marL="0" indent="0">
              <a:buNone/>
            </a:pPr>
            <a:r>
              <a:rPr lang="en-US" dirty="0"/>
              <a:t>return 0;</a:t>
            </a:r>
          </a:p>
          <a:p>
            <a:pPr marL="0" indent="0">
              <a:buNone/>
            </a:pPr>
            <a:r>
              <a:rPr lang="en-US" dirty="0"/>
              <a:t>}</a:t>
            </a:r>
          </a:p>
          <a:p>
            <a:pPr marL="0" indent="0">
              <a:buNone/>
            </a:pPr>
            <a:r>
              <a:rPr lang="en-US" b="1" dirty="0"/>
              <a:t>Output:</a:t>
            </a:r>
          </a:p>
          <a:p>
            <a:pPr marL="0" indent="0">
              <a:buNone/>
            </a:pPr>
            <a:r>
              <a:rPr lang="en-US" dirty="0"/>
              <a:t>Marks=100</a:t>
            </a:r>
          </a:p>
          <a:p>
            <a:pPr marL="0" indent="0">
              <a:buNone/>
            </a:pPr>
            <a:r>
              <a:rPr lang="en-US" dirty="0"/>
              <a:t>Grade=A</a:t>
            </a:r>
          </a:p>
          <a:p>
            <a:pPr marL="0" indent="0">
              <a:buNone/>
            </a:pPr>
            <a:r>
              <a:rPr lang="en-US" dirty="0"/>
              <a:t>Percentage=99.5</a:t>
            </a:r>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76</a:t>
            </a:fld>
            <a:endParaRPr lang="en-IN"/>
          </a:p>
        </p:txBody>
      </p:sp>
    </p:spTree>
    <p:extLst>
      <p:ext uri="{BB962C8B-B14F-4D97-AF65-F5344CB8AC3E}">
        <p14:creationId xmlns:p14="http://schemas.microsoft.com/office/powerpoint/2010/main" val="19837947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difference between structure and union</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95164187"/>
              </p:ext>
            </p:extLst>
          </p:nvPr>
        </p:nvGraphicFramePr>
        <p:xfrm>
          <a:off x="325272" y="1690688"/>
          <a:ext cx="11534632" cy="3843846"/>
        </p:xfrm>
        <a:graphic>
          <a:graphicData uri="http://schemas.openxmlformats.org/drawingml/2006/table">
            <a:tbl>
              <a:tblPr firstRow="1" bandRow="1">
                <a:tableStyleId>{5C22544A-7EE6-4342-B048-85BDC9FD1C3A}</a:tableStyleId>
              </a:tblPr>
              <a:tblGrid>
                <a:gridCol w="889379">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gridCol w="5158853">
                  <a:extLst>
                    <a:ext uri="{9D8B030D-6E8A-4147-A177-3AD203B41FA5}">
                      <a16:colId xmlns:a16="http://schemas.microsoft.com/office/drawing/2014/main" val="20002"/>
                    </a:ext>
                  </a:extLst>
                </a:gridCol>
              </a:tblGrid>
              <a:tr h="370840">
                <a:tc>
                  <a:txBody>
                    <a:bodyPr/>
                    <a:lstStyle/>
                    <a:p>
                      <a:pPr algn="ctr">
                        <a:lnSpc>
                          <a:spcPct val="107000"/>
                        </a:lnSpc>
                        <a:spcAft>
                          <a:spcPts val="0"/>
                        </a:spcAft>
                        <a:tabLst>
                          <a:tab pos="1171575" algn="l"/>
                        </a:tabLst>
                      </a:pPr>
                      <a:r>
                        <a:rPr lang="en-IN" sz="3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Sl. #</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lnSpc>
                          <a:spcPct val="107000"/>
                        </a:lnSpc>
                        <a:spcAft>
                          <a:spcPts val="0"/>
                        </a:spcAft>
                        <a:tabLst>
                          <a:tab pos="1171575" algn="l"/>
                        </a:tabLst>
                      </a:pPr>
                      <a:r>
                        <a:rPr lang="en-IN" sz="3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Structure</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lnSpc>
                          <a:spcPct val="107000"/>
                        </a:lnSpc>
                        <a:spcAft>
                          <a:spcPts val="0"/>
                        </a:spcAft>
                        <a:tabLst>
                          <a:tab pos="1171575" algn="l"/>
                        </a:tabLst>
                      </a:pPr>
                      <a:r>
                        <a:rPr lang="en-IN" sz="3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Union</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0000"/>
                  </a:ext>
                </a:extLst>
              </a:tr>
              <a:tr h="370840">
                <a:tc>
                  <a:txBody>
                    <a:bodyPr/>
                    <a:lstStyle/>
                    <a:p>
                      <a:pPr algn="ctr"/>
                      <a:r>
                        <a:rPr lang="en-US" sz="2800" dirty="0">
                          <a:solidFill>
                            <a:schemeClr val="tx1"/>
                          </a:solidFill>
                          <a:latin typeface="Times New Roman" pitchFamily="18" charset="0"/>
                          <a:cs typeface="Times New Roman" pitchFamily="18" charset="0"/>
                        </a:rPr>
                        <a:t>1</a:t>
                      </a:r>
                      <a:endParaRPr lang="en-IN" sz="28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just">
                        <a:lnSpc>
                          <a:spcPct val="90000"/>
                        </a:lnSpc>
                        <a:spcAft>
                          <a:spcPts val="0"/>
                        </a:spcAft>
                        <a:tabLst>
                          <a:tab pos="117157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amount of memory required to store a structure variable is the sum of the size of all the members</a:t>
                      </a: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just">
                        <a:lnSpc>
                          <a:spcPct val="80000"/>
                        </a:lnSpc>
                        <a:spcAft>
                          <a:spcPts val="0"/>
                        </a:spcAft>
                        <a:tabLst>
                          <a:tab pos="117157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amount of memory required is always equal to that required by its largest member.</a:t>
                      </a:r>
                    </a:p>
                  </a:txBody>
                  <a:tcPr marL="68580" marR="6858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0001"/>
                  </a:ext>
                </a:extLst>
              </a:tr>
              <a:tr h="370840">
                <a:tc>
                  <a:txBody>
                    <a:bodyPr/>
                    <a:lstStyle/>
                    <a:p>
                      <a:pPr algn="ctr"/>
                      <a:r>
                        <a:rPr lang="en-US" sz="2800" dirty="0">
                          <a:solidFill>
                            <a:schemeClr val="tx1"/>
                          </a:solidFill>
                          <a:latin typeface="Times New Roman" pitchFamily="18" charset="0"/>
                          <a:cs typeface="Times New Roman" pitchFamily="18" charset="0"/>
                        </a:rPr>
                        <a:t>2</a:t>
                      </a:r>
                      <a:endParaRPr lang="en-IN" sz="28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just">
                        <a:lnSpc>
                          <a:spcPct val="90000"/>
                        </a:lnSpc>
                        <a:spcAft>
                          <a:spcPts val="0"/>
                        </a:spcAft>
                        <a:tabLst>
                          <a:tab pos="117157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All the members can be accessed by a single structure variable.</a:t>
                      </a: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just">
                        <a:lnSpc>
                          <a:spcPct val="80000"/>
                        </a:lnSpc>
                        <a:spcAft>
                          <a:spcPts val="0"/>
                        </a:spcAft>
                        <a:tabLst>
                          <a:tab pos="117157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Only one member can be accessed by a union variable.</a:t>
                      </a:r>
                    </a:p>
                  </a:txBody>
                  <a:tcPr marL="68580" marR="6858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0002"/>
                  </a:ext>
                </a:extLst>
              </a:tr>
              <a:tr h="370840">
                <a:tc>
                  <a:txBody>
                    <a:bodyPr/>
                    <a:lstStyle/>
                    <a:p>
                      <a:pPr algn="ctr"/>
                      <a:r>
                        <a:rPr lang="en-US" sz="2800" dirty="0">
                          <a:solidFill>
                            <a:schemeClr val="tx1"/>
                          </a:solidFill>
                          <a:latin typeface="Times New Roman" pitchFamily="18" charset="0"/>
                          <a:cs typeface="Times New Roman" pitchFamily="18" charset="0"/>
                        </a:rPr>
                        <a:t>3</a:t>
                      </a:r>
                      <a:endParaRPr lang="en-IN" sz="28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just">
                        <a:lnSpc>
                          <a:spcPct val="90000"/>
                        </a:lnSpc>
                        <a:spcAft>
                          <a:spcPts val="0"/>
                        </a:spcAft>
                        <a:tabLst>
                          <a:tab pos="117157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All the members have different storage.</a:t>
                      </a: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just">
                        <a:lnSpc>
                          <a:spcPct val="80000"/>
                        </a:lnSpc>
                        <a:spcAft>
                          <a:spcPts val="0"/>
                        </a:spcAft>
                        <a:tabLst>
                          <a:tab pos="1171575"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All the members share a single memory location whose size is equal to the largest size of the union member.</a:t>
                      </a:r>
                    </a:p>
                  </a:txBody>
                  <a:tcPr marL="68580" marR="68580" marT="0" marB="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fld id="{F21C6564-25FF-4EF7-B890-07A8B61F2866}"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77</a:t>
            </a:fld>
            <a:endParaRPr lang="en-IN"/>
          </a:p>
        </p:txBody>
      </p:sp>
    </p:spTree>
    <p:extLst>
      <p:ext uri="{BB962C8B-B14F-4D97-AF65-F5344CB8AC3E}">
        <p14:creationId xmlns:p14="http://schemas.microsoft.com/office/powerpoint/2010/main" val="17703893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3029"/>
          </a:xfrm>
        </p:spPr>
        <p:txBody>
          <a:bodyPr/>
          <a:lstStyle/>
          <a:p>
            <a:r>
              <a:rPr lang="en-US" dirty="0"/>
              <a:t>Cont’d…</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75058678"/>
              </p:ext>
            </p:extLst>
          </p:nvPr>
        </p:nvGraphicFramePr>
        <p:xfrm>
          <a:off x="838200" y="1699845"/>
          <a:ext cx="10515600" cy="3827585"/>
        </p:xfrm>
        <a:graphic>
          <a:graphicData uri="http://schemas.openxmlformats.org/drawingml/2006/table">
            <a:tbl>
              <a:tblPr firstRow="1" bandRow="1">
                <a:tableStyleId>{5C22544A-7EE6-4342-B048-85BDC9FD1C3A}</a:tableStyleId>
              </a:tblPr>
              <a:tblGrid>
                <a:gridCol w="967154">
                  <a:extLst>
                    <a:ext uri="{9D8B030D-6E8A-4147-A177-3AD203B41FA5}">
                      <a16:colId xmlns:a16="http://schemas.microsoft.com/office/drawing/2014/main" val="20000"/>
                    </a:ext>
                  </a:extLst>
                </a:gridCol>
                <a:gridCol w="4149969">
                  <a:extLst>
                    <a:ext uri="{9D8B030D-6E8A-4147-A177-3AD203B41FA5}">
                      <a16:colId xmlns:a16="http://schemas.microsoft.com/office/drawing/2014/main" val="20001"/>
                    </a:ext>
                  </a:extLst>
                </a:gridCol>
                <a:gridCol w="5398477">
                  <a:extLst>
                    <a:ext uri="{9D8B030D-6E8A-4147-A177-3AD203B41FA5}">
                      <a16:colId xmlns:a16="http://schemas.microsoft.com/office/drawing/2014/main" val="20002"/>
                    </a:ext>
                  </a:extLst>
                </a:gridCol>
              </a:tblGrid>
              <a:tr h="627185">
                <a:tc>
                  <a:txBody>
                    <a:bodyPr/>
                    <a:lstStyle/>
                    <a:p>
                      <a:r>
                        <a:rPr lang="en-US" sz="3200" b="0" dirty="0">
                          <a:solidFill>
                            <a:schemeClr val="bg2">
                              <a:lumMod val="25000"/>
                            </a:schemeClr>
                          </a:solidFill>
                          <a:latin typeface="Times New Roman" pitchFamily="18" charset="0"/>
                          <a:cs typeface="Times New Roman" pitchFamily="18" charset="0"/>
                        </a:rPr>
                        <a:t>Sl.</a:t>
                      </a:r>
                      <a:r>
                        <a:rPr lang="en-US" sz="3200" b="0" baseline="0" dirty="0">
                          <a:solidFill>
                            <a:schemeClr val="bg2">
                              <a:lumMod val="25000"/>
                            </a:schemeClr>
                          </a:solidFill>
                          <a:latin typeface="Times New Roman" pitchFamily="18" charset="0"/>
                          <a:cs typeface="Times New Roman" pitchFamily="18" charset="0"/>
                        </a:rPr>
                        <a:t> #</a:t>
                      </a:r>
                      <a:endParaRPr lang="en-US" sz="3200" b="0" dirty="0">
                        <a:solidFill>
                          <a:schemeClr val="bg2">
                            <a:lumMod val="25000"/>
                          </a:schemeClr>
                        </a:solidFill>
                        <a:latin typeface="Times New Roman" pitchFamily="18" charset="0"/>
                        <a:cs typeface="Times New Roman" pitchFamily="18" charset="0"/>
                      </a:endParaRPr>
                    </a:p>
                  </a:txBody>
                  <a:tcPr>
                    <a:solidFill>
                      <a:schemeClr val="accent2">
                        <a:lumMod val="60000"/>
                        <a:lumOff val="40000"/>
                      </a:schemeClr>
                    </a:solidFill>
                  </a:tcPr>
                </a:tc>
                <a:tc>
                  <a:txBody>
                    <a:bodyPr/>
                    <a:lstStyle/>
                    <a:p>
                      <a:r>
                        <a:rPr lang="en-US" sz="3200" b="0" dirty="0">
                          <a:solidFill>
                            <a:schemeClr val="bg2">
                              <a:lumMod val="25000"/>
                            </a:schemeClr>
                          </a:solidFill>
                          <a:latin typeface="Times New Roman" pitchFamily="18" charset="0"/>
                          <a:cs typeface="Times New Roman" pitchFamily="18" charset="0"/>
                        </a:rPr>
                        <a:t>Structure</a:t>
                      </a:r>
                    </a:p>
                  </a:txBody>
                  <a:tcPr>
                    <a:solidFill>
                      <a:schemeClr val="accent2">
                        <a:lumMod val="60000"/>
                        <a:lumOff val="40000"/>
                      </a:schemeClr>
                    </a:solidFill>
                  </a:tcPr>
                </a:tc>
                <a:tc>
                  <a:txBody>
                    <a:bodyPr/>
                    <a:lstStyle/>
                    <a:p>
                      <a:r>
                        <a:rPr lang="en-US" sz="3200" b="0" dirty="0">
                          <a:solidFill>
                            <a:schemeClr val="bg2">
                              <a:lumMod val="25000"/>
                            </a:schemeClr>
                          </a:solidFill>
                          <a:latin typeface="Times New Roman" pitchFamily="18" charset="0"/>
                          <a:cs typeface="Times New Roman" pitchFamily="18" charset="0"/>
                        </a:rPr>
                        <a:t>Union</a:t>
                      </a:r>
                    </a:p>
                  </a:txBody>
                  <a:tcPr>
                    <a:solidFill>
                      <a:schemeClr val="accent2">
                        <a:lumMod val="60000"/>
                        <a:lumOff val="40000"/>
                      </a:schemeClr>
                    </a:solidFill>
                  </a:tcPr>
                </a:tc>
                <a:extLst>
                  <a:ext uri="{0D108BD9-81ED-4DB2-BD59-A6C34878D82A}">
                    <a16:rowId xmlns:a16="http://schemas.microsoft.com/office/drawing/2014/main" val="10000"/>
                  </a:ext>
                </a:extLst>
              </a:tr>
              <a:tr h="627185">
                <a:tc>
                  <a:txBody>
                    <a:bodyPr/>
                    <a:lstStyle/>
                    <a:p>
                      <a:r>
                        <a:rPr lang="en-US" sz="2400" dirty="0">
                          <a:latin typeface="Times New Roman" pitchFamily="18" charset="0"/>
                          <a:cs typeface="Times New Roman" pitchFamily="18" charset="0"/>
                        </a:rPr>
                        <a:t>4</a:t>
                      </a:r>
                    </a:p>
                  </a:txBody>
                  <a:tcPr>
                    <a:solidFill>
                      <a:schemeClr val="accent2">
                        <a:lumMod val="60000"/>
                        <a:lumOff val="40000"/>
                      </a:schemeClr>
                    </a:solidFill>
                  </a:tcPr>
                </a:tc>
                <a:tc>
                  <a:txBody>
                    <a:bodyPr/>
                    <a:lstStyle/>
                    <a:p>
                      <a:r>
                        <a:rPr lang="en-US" sz="2400" dirty="0">
                          <a:latin typeface="Times New Roman" pitchFamily="18" charset="0"/>
                          <a:cs typeface="Times New Roman" pitchFamily="18" charset="0"/>
                        </a:rPr>
                        <a:t>Keyword  </a:t>
                      </a:r>
                      <a:r>
                        <a:rPr lang="en-US" sz="2400" dirty="0" err="1">
                          <a:latin typeface="Times New Roman" pitchFamily="18" charset="0"/>
                          <a:cs typeface="Times New Roman" pitchFamily="18" charset="0"/>
                        </a:rPr>
                        <a:t>struct</a:t>
                      </a:r>
                      <a:r>
                        <a:rPr lang="en-US" sz="2400" dirty="0">
                          <a:latin typeface="Times New Roman" pitchFamily="18" charset="0"/>
                          <a:cs typeface="Times New Roman" pitchFamily="18" charset="0"/>
                        </a:rPr>
                        <a:t>  is used to define a structure</a:t>
                      </a:r>
                    </a:p>
                  </a:txBody>
                  <a:tcPr>
                    <a:solidFill>
                      <a:schemeClr val="accent2">
                        <a:lumMod val="60000"/>
                        <a:lumOff val="40000"/>
                      </a:schemeClr>
                    </a:solidFill>
                  </a:tcPr>
                </a:tc>
                <a:tc>
                  <a:txBody>
                    <a:bodyPr/>
                    <a:lstStyle/>
                    <a:p>
                      <a:r>
                        <a:rPr lang="en-US" sz="2400" dirty="0">
                          <a:latin typeface="Times New Roman" pitchFamily="18" charset="0"/>
                          <a:cs typeface="Times New Roman" pitchFamily="18" charset="0"/>
                        </a:rPr>
                        <a:t>Keyword union is used to define a union.</a:t>
                      </a:r>
                    </a:p>
                  </a:txBody>
                  <a:tcPr>
                    <a:solidFill>
                      <a:schemeClr val="accent2">
                        <a:lumMod val="60000"/>
                        <a:lumOff val="40000"/>
                      </a:schemeClr>
                    </a:solidFill>
                  </a:tcPr>
                </a:tc>
                <a:extLst>
                  <a:ext uri="{0D108BD9-81ED-4DB2-BD59-A6C34878D82A}">
                    <a16:rowId xmlns:a16="http://schemas.microsoft.com/office/drawing/2014/main" val="10001"/>
                  </a:ext>
                </a:extLst>
              </a:tr>
              <a:tr h="627185">
                <a:tc>
                  <a:txBody>
                    <a:bodyPr/>
                    <a:lstStyle/>
                    <a:p>
                      <a:r>
                        <a:rPr lang="en-US" sz="2400" dirty="0">
                          <a:latin typeface="Times New Roman" pitchFamily="18" charset="0"/>
                          <a:cs typeface="Times New Roman" pitchFamily="18" charset="0"/>
                        </a:rPr>
                        <a:t>5</a:t>
                      </a:r>
                    </a:p>
                  </a:txBody>
                  <a:tcPr>
                    <a:solidFill>
                      <a:schemeClr val="accent2">
                        <a:lumMod val="60000"/>
                        <a:lumOff val="40000"/>
                      </a:schemeClr>
                    </a:solidFill>
                  </a:tcPr>
                </a:tc>
                <a:tc>
                  <a:txBody>
                    <a:bodyPr/>
                    <a:lstStyle/>
                    <a:p>
                      <a:r>
                        <a:rPr lang="en-US" sz="2400" dirty="0">
                          <a:latin typeface="Times New Roman" pitchFamily="18" charset="0"/>
                          <a:cs typeface="Times New Roman" pitchFamily="18" charset="0"/>
                        </a:rPr>
                        <a:t>Address of each member will be in ascending order(Different address)</a:t>
                      </a:r>
                    </a:p>
                  </a:txBody>
                  <a:tcPr>
                    <a:solidFill>
                      <a:schemeClr val="accent2">
                        <a:lumMod val="60000"/>
                        <a:lumOff val="40000"/>
                      </a:schemeClr>
                    </a:solidFill>
                  </a:tcPr>
                </a:tc>
                <a:tc>
                  <a:txBody>
                    <a:bodyPr/>
                    <a:lstStyle/>
                    <a:p>
                      <a:r>
                        <a:rPr lang="en-US" sz="2400" dirty="0">
                          <a:latin typeface="Times New Roman" pitchFamily="18" charset="0"/>
                          <a:cs typeface="Times New Roman" pitchFamily="18" charset="0"/>
                        </a:rPr>
                        <a:t>Address</a:t>
                      </a:r>
                      <a:r>
                        <a:rPr lang="en-US" sz="2400" baseline="0" dirty="0">
                          <a:latin typeface="Times New Roman" pitchFamily="18" charset="0"/>
                          <a:cs typeface="Times New Roman" pitchFamily="18" charset="0"/>
                        </a:rPr>
                        <a:t> is same for all the members of a union.</a:t>
                      </a:r>
                      <a:endParaRPr lang="en-US" sz="2400" dirty="0">
                        <a:latin typeface="Times New Roman" pitchFamily="18" charset="0"/>
                        <a:cs typeface="Times New Roman" pitchFamily="18" charset="0"/>
                      </a:endParaRPr>
                    </a:p>
                  </a:txBody>
                  <a:tcPr>
                    <a:solidFill>
                      <a:schemeClr val="accent2">
                        <a:lumMod val="60000"/>
                        <a:lumOff val="40000"/>
                      </a:schemeClr>
                    </a:solidFill>
                  </a:tcPr>
                </a:tc>
                <a:extLst>
                  <a:ext uri="{0D108BD9-81ED-4DB2-BD59-A6C34878D82A}">
                    <a16:rowId xmlns:a16="http://schemas.microsoft.com/office/drawing/2014/main" val="10002"/>
                  </a:ext>
                </a:extLst>
              </a:tr>
              <a:tr h="627185">
                <a:tc>
                  <a:txBody>
                    <a:bodyPr/>
                    <a:lstStyle/>
                    <a:p>
                      <a:r>
                        <a:rPr lang="en-US" sz="2400" dirty="0">
                          <a:latin typeface="Times New Roman" pitchFamily="18" charset="0"/>
                          <a:cs typeface="Times New Roman" pitchFamily="18" charset="0"/>
                        </a:rPr>
                        <a:t>6</a:t>
                      </a:r>
                    </a:p>
                  </a:txBody>
                  <a:tcPr>
                    <a:solidFill>
                      <a:schemeClr val="accent2">
                        <a:lumMod val="60000"/>
                        <a:lumOff val="40000"/>
                      </a:schemeClr>
                    </a:solidFill>
                  </a:tcPr>
                </a:tc>
                <a:tc>
                  <a:txBody>
                    <a:bodyPr/>
                    <a:lstStyle/>
                    <a:p>
                      <a:r>
                        <a:rPr lang="en-US" sz="2400" dirty="0">
                          <a:latin typeface="Times New Roman" pitchFamily="18" charset="0"/>
                          <a:cs typeface="Times New Roman" pitchFamily="18" charset="0"/>
                        </a:rPr>
                        <a:t>Altering the value of a member will not</a:t>
                      </a:r>
                      <a:r>
                        <a:rPr lang="en-US" sz="2400" baseline="0" dirty="0">
                          <a:latin typeface="Times New Roman" pitchFamily="18" charset="0"/>
                          <a:cs typeface="Times New Roman" pitchFamily="18" charset="0"/>
                        </a:rPr>
                        <a:t> affect other members of  structure.</a:t>
                      </a:r>
                      <a:endParaRPr lang="en-US" sz="2400" dirty="0">
                        <a:latin typeface="Times New Roman" pitchFamily="18" charset="0"/>
                        <a:cs typeface="Times New Roman" pitchFamily="18" charset="0"/>
                      </a:endParaRPr>
                    </a:p>
                  </a:txBody>
                  <a:tcPr>
                    <a:solidFill>
                      <a:schemeClr val="accent2">
                        <a:lumMod val="60000"/>
                        <a:lumOff val="40000"/>
                      </a:schemeClr>
                    </a:solidFill>
                  </a:tcPr>
                </a:tc>
                <a:tc>
                  <a:txBody>
                    <a:bodyPr/>
                    <a:lstStyle/>
                    <a:p>
                      <a:r>
                        <a:rPr lang="en-US" sz="2400" dirty="0">
                          <a:latin typeface="Times New Roman" pitchFamily="18" charset="0"/>
                          <a:cs typeface="Times New Roman" pitchFamily="18" charset="0"/>
                        </a:rPr>
                        <a:t>Altering value of any of the member will alter other  member values</a:t>
                      </a:r>
                    </a:p>
                  </a:txBody>
                  <a:tcPr>
                    <a:solidFill>
                      <a:schemeClr val="accent2">
                        <a:lumMod val="60000"/>
                        <a:lumOff val="40000"/>
                      </a:schemeClr>
                    </a:solidFill>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78</a:t>
            </a:fld>
            <a:endParaRPr lang="en-IN"/>
          </a:p>
        </p:txBody>
      </p:sp>
    </p:spTree>
    <p:extLst>
      <p:ext uri="{BB962C8B-B14F-4D97-AF65-F5344CB8AC3E}">
        <p14:creationId xmlns:p14="http://schemas.microsoft.com/office/powerpoint/2010/main" val="38708080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a:t>Example:  Union Declaration:</a:t>
            </a:r>
          </a:p>
        </p:txBody>
      </p:sp>
      <p:sp>
        <p:nvSpPr>
          <p:cNvPr id="3" name="Content Placeholder 2"/>
          <p:cNvSpPr>
            <a:spLocks noGrp="1"/>
          </p:cNvSpPr>
          <p:nvPr>
            <p:ph idx="1"/>
          </p:nvPr>
        </p:nvSpPr>
        <p:spPr>
          <a:xfrm>
            <a:off x="838200" y="1828797"/>
            <a:ext cx="10515600" cy="4116151"/>
          </a:xfrm>
        </p:spPr>
        <p:txBody>
          <a:bodyPr>
            <a:noAutofit/>
          </a:bodyPr>
          <a:lstStyle/>
          <a:p>
            <a:pPr marL="0" indent="0">
              <a:buNone/>
            </a:pPr>
            <a:r>
              <a:rPr lang="en-IN" sz="3200" b="1" dirty="0">
                <a:latin typeface="Courier New" panose="02070309020205020404" pitchFamily="49" charset="0"/>
                <a:cs typeface="Courier New" panose="02070309020205020404" pitchFamily="49" charset="0"/>
              </a:rPr>
              <a:t>#include &lt;</a:t>
            </a:r>
            <a:r>
              <a:rPr lang="en-IN" sz="3200" b="1" dirty="0" err="1">
                <a:latin typeface="Courier New" panose="02070309020205020404" pitchFamily="49" charset="0"/>
                <a:cs typeface="Courier New" panose="02070309020205020404" pitchFamily="49" charset="0"/>
              </a:rPr>
              <a:t>stdio.h</a:t>
            </a:r>
            <a:r>
              <a:rPr lang="en-IN" sz="3200" b="1" dirty="0">
                <a:latin typeface="Courier New" panose="02070309020205020404" pitchFamily="49" charset="0"/>
                <a:cs typeface="Courier New" panose="02070309020205020404" pitchFamily="49" charset="0"/>
              </a:rPr>
              <a:t>&gt;</a:t>
            </a:r>
          </a:p>
          <a:p>
            <a:pPr marL="0" indent="0">
              <a:buNone/>
            </a:pPr>
            <a:r>
              <a:rPr lang="en-IN" sz="3200" b="1" dirty="0">
                <a:latin typeface="Courier New" panose="02070309020205020404" pitchFamily="49" charset="0"/>
                <a:cs typeface="Courier New" panose="02070309020205020404" pitchFamily="49" charset="0"/>
              </a:rPr>
              <a:t>#include &lt;</a:t>
            </a:r>
            <a:r>
              <a:rPr lang="en-IN" sz="3200" b="1" dirty="0" err="1">
                <a:latin typeface="Courier New" panose="02070309020205020404" pitchFamily="49" charset="0"/>
                <a:cs typeface="Courier New" panose="02070309020205020404" pitchFamily="49" charset="0"/>
              </a:rPr>
              <a:t>string.h</a:t>
            </a:r>
            <a:r>
              <a:rPr lang="en-IN" sz="3200" b="1" dirty="0">
                <a:latin typeface="Courier New" panose="02070309020205020404" pitchFamily="49" charset="0"/>
                <a:cs typeface="Courier New" panose="02070309020205020404" pitchFamily="49" charset="0"/>
              </a:rPr>
              <a:t>&gt;</a:t>
            </a:r>
          </a:p>
          <a:p>
            <a:pPr marL="0" indent="0">
              <a:buNone/>
            </a:pPr>
            <a:r>
              <a:rPr lang="en-IN" sz="3200" b="1" dirty="0">
                <a:latin typeface="Courier New" panose="02070309020205020404" pitchFamily="49" charset="0"/>
                <a:cs typeface="Courier New" panose="02070309020205020404" pitchFamily="49" charset="0"/>
              </a:rPr>
              <a:t>union student {</a:t>
            </a:r>
          </a:p>
          <a:p>
            <a:pPr marL="0" indent="0">
              <a:buNone/>
            </a:pPr>
            <a:r>
              <a:rPr lang="en-IN" sz="3200" b="1" dirty="0">
                <a:latin typeface="Courier New" panose="02070309020205020404" pitchFamily="49" charset="0"/>
                <a:cs typeface="Courier New" panose="02070309020205020404" pitchFamily="49" charset="0"/>
              </a:rPr>
              <a:t>                  char name[20];</a:t>
            </a:r>
          </a:p>
          <a:p>
            <a:pPr marL="0" indent="0">
              <a:buNone/>
            </a:pPr>
            <a:r>
              <a:rPr lang="en-IN" sz="3200" b="1" dirty="0">
                <a:latin typeface="Courier New" panose="02070309020205020404" pitchFamily="49" charset="0"/>
                <a:cs typeface="Courier New" panose="02070309020205020404" pitchFamily="49" charset="0"/>
              </a:rPr>
              <a:t>                  char subject[20];</a:t>
            </a:r>
          </a:p>
          <a:p>
            <a:pPr marL="0" indent="0">
              <a:buNone/>
            </a:pPr>
            <a:r>
              <a:rPr lang="en-IN" sz="3200" b="1" dirty="0">
                <a:latin typeface="Courier New" panose="02070309020205020404" pitchFamily="49" charset="0"/>
                <a:cs typeface="Courier New" panose="02070309020205020404" pitchFamily="49" charset="0"/>
              </a:rPr>
              <a:t>                  float percentage;</a:t>
            </a:r>
          </a:p>
          <a:p>
            <a:pPr marL="0" indent="0">
              <a:buNone/>
            </a:pPr>
            <a:r>
              <a:rPr lang="en-IN" sz="3200" b="1" dirty="0">
                <a:latin typeface="Courier New" panose="02070309020205020404" pitchFamily="49" charset="0"/>
                <a:cs typeface="Courier New" panose="02070309020205020404" pitchFamily="49" charset="0"/>
              </a:rPr>
              <a:t>              };</a:t>
            </a:r>
          </a:p>
        </p:txBody>
      </p:sp>
      <p:sp>
        <p:nvSpPr>
          <p:cNvPr id="4" name="Date Placeholder 3"/>
          <p:cNvSpPr>
            <a:spLocks noGrp="1"/>
          </p:cNvSpPr>
          <p:nvPr>
            <p:ph type="dt" sz="half" idx="10"/>
          </p:nvPr>
        </p:nvSpPr>
        <p:spPr/>
        <p:txBody>
          <a:bodyPr/>
          <a:lstStyle/>
          <a:p>
            <a:fld id="{20DF4EF2-6C87-412C-A20B-1629A77A6E99}"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79</a:t>
            </a:fld>
            <a:endParaRPr lang="en-IN"/>
          </a:p>
        </p:txBody>
      </p:sp>
    </p:spTree>
    <p:extLst>
      <p:ext uri="{BB962C8B-B14F-4D97-AF65-F5344CB8AC3E}">
        <p14:creationId xmlns:p14="http://schemas.microsoft.com/office/powerpoint/2010/main" val="3687749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Linear and Non Linear Data Structures</a:t>
            </a:r>
            <a:endParaRPr lang="en-IN" sz="4800" b="1" dirty="0"/>
          </a:p>
        </p:txBody>
      </p:sp>
      <p:sp>
        <p:nvSpPr>
          <p:cNvPr id="3" name="Content Placeholder 2"/>
          <p:cNvSpPr>
            <a:spLocks noGrp="1"/>
          </p:cNvSpPr>
          <p:nvPr>
            <p:ph idx="1"/>
          </p:nvPr>
        </p:nvSpPr>
        <p:spPr>
          <a:xfrm>
            <a:off x="614151" y="1825625"/>
            <a:ext cx="10971663" cy="3101217"/>
          </a:xfrm>
        </p:spPr>
        <p:txBody>
          <a:bodyPr>
            <a:normAutofit fontScale="92500" lnSpcReduction="20000"/>
          </a:bodyPr>
          <a:lstStyle/>
          <a:p>
            <a:pPr algn="just"/>
            <a:r>
              <a:rPr lang="en-IN" sz="3600" dirty="0"/>
              <a:t>A </a:t>
            </a:r>
            <a:r>
              <a:rPr lang="en-IN" sz="3600" b="1" dirty="0"/>
              <a:t>data structure</a:t>
            </a:r>
            <a:r>
              <a:rPr lang="en-IN" sz="3600" dirty="0"/>
              <a:t> is said to be </a:t>
            </a:r>
            <a:r>
              <a:rPr lang="en-IN" sz="3600" b="1" dirty="0"/>
              <a:t>linear</a:t>
            </a:r>
            <a:r>
              <a:rPr lang="en-IN" sz="3600" dirty="0"/>
              <a:t> if the elements form a sequence, for example Array, Linked list, </a:t>
            </a:r>
            <a:r>
              <a:rPr lang="en-IN" sz="3600" dirty="0" err="1"/>
              <a:t>queue,stack</a:t>
            </a:r>
            <a:r>
              <a:rPr lang="en-IN" sz="3600" dirty="0"/>
              <a:t> etc. </a:t>
            </a:r>
          </a:p>
          <a:p>
            <a:pPr algn="just"/>
            <a:r>
              <a:rPr lang="en-IN" sz="3600" dirty="0"/>
              <a:t>Elements in a nonlinear </a:t>
            </a:r>
            <a:r>
              <a:rPr lang="en-IN" sz="3600" b="1" dirty="0"/>
              <a:t>data structure</a:t>
            </a:r>
            <a:r>
              <a:rPr lang="en-IN" sz="3600" dirty="0"/>
              <a:t> do not form a sequence.</a:t>
            </a:r>
          </a:p>
          <a:p>
            <a:pPr algn="just"/>
            <a:r>
              <a:rPr lang="en-IN" sz="3600" dirty="0"/>
              <a:t>Elements are stored on hierarchical relationship among the data.</a:t>
            </a:r>
          </a:p>
          <a:p>
            <a:pPr algn="just"/>
            <a:r>
              <a:rPr lang="en-IN" sz="3600" dirty="0"/>
              <a:t>for example Tree, Graph, etc…</a:t>
            </a:r>
          </a:p>
        </p:txBody>
      </p:sp>
      <p:sp>
        <p:nvSpPr>
          <p:cNvPr id="4" name="Date Placeholder 3"/>
          <p:cNvSpPr>
            <a:spLocks noGrp="1"/>
          </p:cNvSpPr>
          <p:nvPr>
            <p:ph type="dt" sz="half" idx="10"/>
          </p:nvPr>
        </p:nvSpPr>
        <p:spPr/>
        <p:txBody>
          <a:bodyPr/>
          <a:lstStyle/>
          <a:p>
            <a:fld id="{EE91212A-A0D3-435A-8037-18E8576AEB42}"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8</a:t>
            </a:fld>
            <a:endParaRPr lang="en-IN"/>
          </a:p>
        </p:txBody>
      </p:sp>
    </p:spTree>
    <p:extLst>
      <p:ext uri="{BB962C8B-B14F-4D97-AF65-F5344CB8AC3E}">
        <p14:creationId xmlns:p14="http://schemas.microsoft.com/office/powerpoint/2010/main" val="6838509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84539"/>
          </a:xfrm>
        </p:spPr>
        <p:txBody>
          <a:bodyPr>
            <a:normAutofit/>
          </a:bodyPr>
          <a:lstStyle/>
          <a:p>
            <a:r>
              <a:rPr lang="en-US" sz="6000" b="1" dirty="0"/>
              <a:t>Example: Main Function</a:t>
            </a:r>
            <a:endParaRPr lang="en-IN" sz="6000" b="1" dirty="0"/>
          </a:p>
        </p:txBody>
      </p:sp>
      <p:sp>
        <p:nvSpPr>
          <p:cNvPr id="3" name="Content Placeholder 2"/>
          <p:cNvSpPr>
            <a:spLocks noGrp="1"/>
          </p:cNvSpPr>
          <p:nvPr>
            <p:ph idx="1"/>
          </p:nvPr>
        </p:nvSpPr>
        <p:spPr>
          <a:xfrm>
            <a:off x="464024" y="1949665"/>
            <a:ext cx="11273051" cy="3987112"/>
          </a:xfrm>
        </p:spPr>
        <p:txBody>
          <a:bodyPr>
            <a:noAutofit/>
          </a:bodyPr>
          <a:lstStyle/>
          <a:p>
            <a:pPr marL="0" indent="0">
              <a:spcBef>
                <a:spcPts val="0"/>
              </a:spcBef>
              <a:buNone/>
            </a:pPr>
            <a:r>
              <a:rPr lang="en-IN" sz="3200" b="1" dirty="0" err="1">
                <a:latin typeface="Courier New" panose="02070309020205020404" pitchFamily="49" charset="0"/>
                <a:cs typeface="Courier New" panose="02070309020205020404" pitchFamily="49" charset="0"/>
              </a:rPr>
              <a:t>int</a:t>
            </a:r>
            <a:r>
              <a:rPr lang="en-IN" sz="3200" b="1" dirty="0">
                <a:latin typeface="Courier New" panose="02070309020205020404" pitchFamily="49" charset="0"/>
                <a:cs typeface="Courier New" panose="02070309020205020404" pitchFamily="49" charset="0"/>
              </a:rPr>
              <a:t> main() </a:t>
            </a:r>
          </a:p>
          <a:p>
            <a:pPr marL="0" indent="0">
              <a:spcBef>
                <a:spcPts val="0"/>
              </a:spcBef>
              <a:buNone/>
            </a:pPr>
            <a:r>
              <a:rPr lang="en-IN" sz="3200" b="1" dirty="0">
                <a:latin typeface="Courier New" panose="02070309020205020404" pitchFamily="49" charset="0"/>
                <a:cs typeface="Courier New" panose="02070309020205020404" pitchFamily="49" charset="0"/>
              </a:rPr>
              <a:t>  {</a:t>
            </a:r>
          </a:p>
          <a:p>
            <a:pPr marL="0" indent="0">
              <a:spcBef>
                <a:spcPts val="0"/>
              </a:spcBef>
              <a:buNone/>
            </a:pPr>
            <a:r>
              <a:rPr lang="en-IN" sz="3200" b="1" dirty="0">
                <a:latin typeface="Courier New" panose="02070309020205020404" pitchFamily="49" charset="0"/>
                <a:cs typeface="Courier New" panose="02070309020205020404" pitchFamily="49" charset="0"/>
              </a:rPr>
              <a:t>      union student record1;</a:t>
            </a:r>
          </a:p>
          <a:p>
            <a:pPr marL="0" indent="0">
              <a:spcBef>
                <a:spcPts val="0"/>
              </a:spcBef>
              <a:buNone/>
            </a:pPr>
            <a:r>
              <a:rPr lang="en-IN" sz="3200" b="1" dirty="0">
                <a:latin typeface="Courier New" panose="02070309020205020404" pitchFamily="49" charset="0"/>
                <a:cs typeface="Courier New" panose="02070309020205020404" pitchFamily="49" charset="0"/>
              </a:rPr>
              <a:t>      union student record2;</a:t>
            </a:r>
          </a:p>
          <a:p>
            <a:pPr marL="0" indent="0">
              <a:spcBef>
                <a:spcPts val="0"/>
              </a:spcBef>
              <a:buNone/>
            </a:pPr>
            <a:r>
              <a:rPr lang="en-IN" sz="3200" b="1" dirty="0">
                <a:latin typeface="Courier New" panose="02070309020205020404" pitchFamily="49" charset="0"/>
                <a:cs typeface="Courier New" panose="02070309020205020404" pitchFamily="49" charset="0"/>
              </a:rPr>
              <a:t>     </a:t>
            </a:r>
            <a:r>
              <a:rPr lang="en-IN" b="1" dirty="0">
                <a:latin typeface="Courier New" panose="02070309020205020404" pitchFamily="49" charset="0"/>
                <a:cs typeface="Courier New" panose="02070309020205020404" pitchFamily="49" charset="0"/>
              </a:rPr>
              <a:t>// assigning values to record1 union variable</a:t>
            </a:r>
          </a:p>
          <a:p>
            <a:pPr marL="0" indent="0">
              <a:spcBef>
                <a:spcPts val="0"/>
              </a:spcBef>
              <a:buNone/>
            </a:pPr>
            <a:r>
              <a:rPr lang="en-IN" sz="3200" b="1" dirty="0">
                <a:latin typeface="Courier New" panose="02070309020205020404" pitchFamily="49" charset="0"/>
                <a:cs typeface="Courier New" panose="02070309020205020404" pitchFamily="49" charset="0"/>
              </a:rPr>
              <a:t>      </a:t>
            </a:r>
            <a:r>
              <a:rPr lang="en-IN" sz="3200" b="1" dirty="0" err="1">
                <a:latin typeface="Courier New" panose="02070309020205020404" pitchFamily="49" charset="0"/>
                <a:cs typeface="Courier New" panose="02070309020205020404" pitchFamily="49" charset="0"/>
              </a:rPr>
              <a:t>strcpy</a:t>
            </a:r>
            <a:r>
              <a:rPr lang="en-IN" sz="3200" b="1" dirty="0">
                <a:latin typeface="Courier New" panose="02070309020205020404" pitchFamily="49" charset="0"/>
                <a:cs typeface="Courier New" panose="02070309020205020404" pitchFamily="49" charset="0"/>
              </a:rPr>
              <a:t>(record1.name, "Raju");</a:t>
            </a:r>
          </a:p>
          <a:p>
            <a:pPr marL="0" indent="0">
              <a:spcBef>
                <a:spcPts val="0"/>
              </a:spcBef>
              <a:buNone/>
            </a:pPr>
            <a:r>
              <a:rPr lang="en-IN" sz="3200" b="1" dirty="0">
                <a:latin typeface="Courier New" panose="02070309020205020404" pitchFamily="49" charset="0"/>
                <a:cs typeface="Courier New" panose="02070309020205020404" pitchFamily="49" charset="0"/>
              </a:rPr>
              <a:t>      </a:t>
            </a:r>
            <a:r>
              <a:rPr lang="en-IN" sz="3200" b="1" dirty="0" err="1">
                <a:latin typeface="Courier New" panose="02070309020205020404" pitchFamily="49" charset="0"/>
                <a:cs typeface="Courier New" panose="02070309020205020404" pitchFamily="49" charset="0"/>
              </a:rPr>
              <a:t>strcpy</a:t>
            </a:r>
            <a:r>
              <a:rPr lang="en-IN" sz="3200" b="1" dirty="0">
                <a:latin typeface="Courier New" panose="02070309020205020404" pitchFamily="49" charset="0"/>
                <a:cs typeface="Courier New" panose="02070309020205020404" pitchFamily="49" charset="0"/>
              </a:rPr>
              <a:t>(record1.subject, "Maths");</a:t>
            </a:r>
          </a:p>
          <a:p>
            <a:pPr marL="0" indent="0">
              <a:spcBef>
                <a:spcPts val="0"/>
              </a:spcBef>
              <a:buNone/>
            </a:pPr>
            <a:r>
              <a:rPr lang="en-IN" sz="3200" b="1" dirty="0">
                <a:latin typeface="Courier New" panose="02070309020205020404" pitchFamily="49" charset="0"/>
                <a:cs typeface="Courier New" panose="02070309020205020404" pitchFamily="49" charset="0"/>
              </a:rPr>
              <a:t>      record1.percentage = 86.50;</a:t>
            </a:r>
            <a:endParaRPr lang="en-IN" sz="3200" b="1" dirty="0"/>
          </a:p>
        </p:txBody>
      </p:sp>
      <p:sp>
        <p:nvSpPr>
          <p:cNvPr id="4" name="Date Placeholder 3"/>
          <p:cNvSpPr>
            <a:spLocks noGrp="1"/>
          </p:cNvSpPr>
          <p:nvPr>
            <p:ph type="dt" sz="half" idx="10"/>
          </p:nvPr>
        </p:nvSpPr>
        <p:spPr/>
        <p:txBody>
          <a:bodyPr/>
          <a:lstStyle/>
          <a:p>
            <a:fld id="{3B9D689F-11B1-41F7-AF6A-BD2E54BD29E4}"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80</a:t>
            </a:fld>
            <a:endParaRPr lang="en-IN"/>
          </a:p>
        </p:txBody>
      </p:sp>
    </p:spTree>
    <p:extLst>
      <p:ext uri="{BB962C8B-B14F-4D97-AF65-F5344CB8AC3E}">
        <p14:creationId xmlns:p14="http://schemas.microsoft.com/office/powerpoint/2010/main" val="29591031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32764"/>
          </a:xfrm>
        </p:spPr>
        <p:txBody>
          <a:bodyPr>
            <a:noAutofit/>
          </a:bodyPr>
          <a:lstStyle/>
          <a:p>
            <a:r>
              <a:rPr lang="en-US" sz="6600" dirty="0" err="1"/>
              <a:t>Contd</a:t>
            </a:r>
            <a:r>
              <a:rPr lang="en-US" sz="6600" dirty="0"/>
              <a:t> … </a:t>
            </a:r>
            <a:endParaRPr lang="en-IN" sz="6600" dirty="0"/>
          </a:p>
        </p:txBody>
      </p:sp>
      <p:sp>
        <p:nvSpPr>
          <p:cNvPr id="3" name="Content Placeholder 2"/>
          <p:cNvSpPr>
            <a:spLocks noGrp="1"/>
          </p:cNvSpPr>
          <p:nvPr>
            <p:ph idx="1"/>
          </p:nvPr>
        </p:nvSpPr>
        <p:spPr>
          <a:xfrm>
            <a:off x="477672" y="914400"/>
            <a:ext cx="11218459" cy="5308979"/>
          </a:xfrm>
        </p:spPr>
        <p:txBody>
          <a:bodyPr>
            <a:noAutofit/>
          </a:bodyPr>
          <a:lstStyle/>
          <a:p>
            <a:pPr marL="0" indent="0">
              <a:lnSpc>
                <a:spcPct val="100000"/>
              </a:lnSpc>
              <a:spcBef>
                <a:spcPts val="0"/>
              </a:spcBef>
              <a:buNone/>
            </a:pPr>
            <a:r>
              <a:rPr lang="en-IN" sz="2400" b="1" dirty="0">
                <a:latin typeface="Courier New" panose="02070309020205020404" pitchFamily="49" charset="0"/>
                <a:cs typeface="Courier New" panose="02070309020205020404" pitchFamily="49" charset="0"/>
              </a:rPr>
              <a:t>       </a:t>
            </a:r>
            <a:r>
              <a:rPr lang="en-IN" sz="2400" b="1" dirty="0" err="1">
                <a:latin typeface="Courier New" panose="02070309020205020404" pitchFamily="49" charset="0"/>
                <a:cs typeface="Courier New" panose="02070309020205020404" pitchFamily="49" charset="0"/>
              </a:rPr>
              <a:t>printf</a:t>
            </a:r>
            <a:r>
              <a:rPr lang="en-IN" sz="2400" b="1" dirty="0">
                <a:latin typeface="Courier New" panose="02070309020205020404" pitchFamily="49" charset="0"/>
                <a:cs typeface="Courier New" panose="02070309020205020404" pitchFamily="49" charset="0"/>
              </a:rPr>
              <a:t>("Union record1 values example\n");</a:t>
            </a:r>
          </a:p>
          <a:p>
            <a:pPr marL="0" indent="0">
              <a:lnSpc>
                <a:spcPct val="100000"/>
              </a:lnSpc>
              <a:spcBef>
                <a:spcPts val="0"/>
              </a:spcBef>
              <a:buNone/>
            </a:pPr>
            <a:r>
              <a:rPr lang="en-IN" sz="2400" b="1" dirty="0">
                <a:latin typeface="Courier New" panose="02070309020205020404" pitchFamily="49" charset="0"/>
                <a:cs typeface="Courier New" panose="02070309020205020404" pitchFamily="49" charset="0"/>
              </a:rPr>
              <a:t>       </a:t>
            </a:r>
            <a:r>
              <a:rPr lang="en-IN" sz="2400" b="1" dirty="0" err="1">
                <a:latin typeface="Courier New" panose="02070309020205020404" pitchFamily="49" charset="0"/>
                <a:cs typeface="Courier New" panose="02070309020205020404" pitchFamily="49" charset="0"/>
              </a:rPr>
              <a:t>printf</a:t>
            </a:r>
            <a:r>
              <a:rPr lang="en-IN" sz="2400" b="1" dirty="0">
                <a:latin typeface="Courier New" panose="02070309020205020404" pitchFamily="49" charset="0"/>
                <a:cs typeface="Courier New" panose="02070309020205020404" pitchFamily="49" charset="0"/>
              </a:rPr>
              <a:t>(" Name       : %s \n", record1.name);</a:t>
            </a:r>
          </a:p>
          <a:p>
            <a:pPr marL="0" indent="0">
              <a:lnSpc>
                <a:spcPct val="100000"/>
              </a:lnSpc>
              <a:spcBef>
                <a:spcPts val="0"/>
              </a:spcBef>
              <a:buNone/>
            </a:pPr>
            <a:r>
              <a:rPr lang="en-IN" sz="2400" b="1" dirty="0">
                <a:latin typeface="Courier New" panose="02070309020205020404" pitchFamily="49" charset="0"/>
                <a:cs typeface="Courier New" panose="02070309020205020404" pitchFamily="49" charset="0"/>
              </a:rPr>
              <a:t>       </a:t>
            </a:r>
            <a:r>
              <a:rPr lang="en-IN" sz="2400" b="1" dirty="0" err="1">
                <a:latin typeface="Courier New" panose="02070309020205020404" pitchFamily="49" charset="0"/>
                <a:cs typeface="Courier New" panose="02070309020205020404" pitchFamily="49" charset="0"/>
              </a:rPr>
              <a:t>printf</a:t>
            </a:r>
            <a:r>
              <a:rPr lang="en-IN" sz="2400" b="1" dirty="0">
                <a:latin typeface="Courier New" panose="02070309020205020404" pitchFamily="49" charset="0"/>
                <a:cs typeface="Courier New" panose="02070309020205020404" pitchFamily="49" charset="0"/>
              </a:rPr>
              <a:t>(" Subject    : %s \n", record1.subject);</a:t>
            </a:r>
          </a:p>
          <a:p>
            <a:pPr marL="0" indent="0">
              <a:lnSpc>
                <a:spcPct val="100000"/>
              </a:lnSpc>
              <a:spcBef>
                <a:spcPts val="0"/>
              </a:spcBef>
              <a:buNone/>
            </a:pPr>
            <a:r>
              <a:rPr lang="en-IN" sz="2400" b="1" dirty="0">
                <a:latin typeface="Courier New" panose="02070309020205020404" pitchFamily="49" charset="0"/>
                <a:cs typeface="Courier New" panose="02070309020205020404" pitchFamily="49" charset="0"/>
              </a:rPr>
              <a:t>       </a:t>
            </a:r>
            <a:r>
              <a:rPr lang="en-IN" sz="2400" b="1" dirty="0" err="1">
                <a:latin typeface="Courier New" panose="02070309020205020404" pitchFamily="49" charset="0"/>
                <a:cs typeface="Courier New" panose="02070309020205020404" pitchFamily="49" charset="0"/>
              </a:rPr>
              <a:t>printf</a:t>
            </a:r>
            <a:r>
              <a:rPr lang="en-IN" sz="2400" b="1" dirty="0">
                <a:latin typeface="Courier New" panose="02070309020205020404" pitchFamily="49" charset="0"/>
                <a:cs typeface="Courier New" panose="02070309020205020404" pitchFamily="49" charset="0"/>
              </a:rPr>
              <a:t>(" Percentage : %f \n\n", record1.percentage);</a:t>
            </a:r>
          </a:p>
          <a:p>
            <a:pPr marL="0" indent="0">
              <a:lnSpc>
                <a:spcPct val="100000"/>
              </a:lnSpc>
              <a:spcBef>
                <a:spcPts val="0"/>
              </a:spcBef>
              <a:buNone/>
            </a:pPr>
            <a:r>
              <a:rPr lang="en-IN" sz="2400" b="1" dirty="0">
                <a:latin typeface="Courier New" panose="02070309020205020404" pitchFamily="49" charset="0"/>
                <a:cs typeface="Courier New" panose="02070309020205020404" pitchFamily="49" charset="0"/>
              </a:rPr>
              <a:t>       // assigning values to record2 union variable</a:t>
            </a:r>
          </a:p>
          <a:p>
            <a:pPr marL="0" indent="0">
              <a:lnSpc>
                <a:spcPct val="100000"/>
              </a:lnSpc>
              <a:spcBef>
                <a:spcPts val="0"/>
              </a:spcBef>
              <a:buNone/>
            </a:pPr>
            <a:r>
              <a:rPr lang="en-IN" sz="2400" b="1" dirty="0">
                <a:latin typeface="Courier New" panose="02070309020205020404" pitchFamily="49" charset="0"/>
                <a:cs typeface="Courier New" panose="02070309020205020404" pitchFamily="49" charset="0"/>
              </a:rPr>
              <a:t>       </a:t>
            </a:r>
            <a:r>
              <a:rPr lang="en-IN" sz="2400" b="1" dirty="0" err="1">
                <a:latin typeface="Courier New" panose="02070309020205020404" pitchFamily="49" charset="0"/>
                <a:cs typeface="Courier New" panose="02070309020205020404" pitchFamily="49" charset="0"/>
              </a:rPr>
              <a:t>printf</a:t>
            </a:r>
            <a:r>
              <a:rPr lang="en-IN" sz="2400" b="1" dirty="0">
                <a:latin typeface="Courier New" panose="02070309020205020404" pitchFamily="49" charset="0"/>
                <a:cs typeface="Courier New" panose="02070309020205020404" pitchFamily="49" charset="0"/>
              </a:rPr>
              <a:t>("Union record2 values example\n");</a:t>
            </a:r>
          </a:p>
          <a:p>
            <a:pPr marL="0" indent="0">
              <a:lnSpc>
                <a:spcPct val="100000"/>
              </a:lnSpc>
              <a:spcBef>
                <a:spcPts val="0"/>
              </a:spcBef>
              <a:buNone/>
            </a:pPr>
            <a:r>
              <a:rPr lang="en-IN" sz="2400" b="1" dirty="0">
                <a:latin typeface="Courier New" panose="02070309020205020404" pitchFamily="49" charset="0"/>
                <a:cs typeface="Courier New" panose="02070309020205020404" pitchFamily="49" charset="0"/>
              </a:rPr>
              <a:t>       </a:t>
            </a:r>
            <a:r>
              <a:rPr lang="en-IN" sz="2400" b="1" dirty="0" err="1">
                <a:latin typeface="Courier New" panose="02070309020205020404" pitchFamily="49" charset="0"/>
                <a:cs typeface="Courier New" panose="02070309020205020404" pitchFamily="49" charset="0"/>
              </a:rPr>
              <a:t>strcpy</a:t>
            </a:r>
            <a:r>
              <a:rPr lang="en-IN" sz="2400" b="1" dirty="0">
                <a:latin typeface="Courier New" panose="02070309020205020404" pitchFamily="49" charset="0"/>
                <a:cs typeface="Courier New" panose="02070309020205020404" pitchFamily="49" charset="0"/>
              </a:rPr>
              <a:t>(record2.name, "Mani");</a:t>
            </a:r>
          </a:p>
          <a:p>
            <a:pPr marL="0" indent="0">
              <a:lnSpc>
                <a:spcPct val="100000"/>
              </a:lnSpc>
              <a:spcBef>
                <a:spcPts val="0"/>
              </a:spcBef>
              <a:buNone/>
            </a:pPr>
            <a:r>
              <a:rPr lang="en-IN" sz="2400" b="1" dirty="0">
                <a:latin typeface="Courier New" panose="02070309020205020404" pitchFamily="49" charset="0"/>
                <a:cs typeface="Courier New" panose="02070309020205020404" pitchFamily="49" charset="0"/>
              </a:rPr>
              <a:t>       </a:t>
            </a:r>
            <a:r>
              <a:rPr lang="en-IN" sz="2400" b="1" dirty="0" err="1">
                <a:latin typeface="Courier New" panose="02070309020205020404" pitchFamily="49" charset="0"/>
                <a:cs typeface="Courier New" panose="02070309020205020404" pitchFamily="49" charset="0"/>
              </a:rPr>
              <a:t>printf</a:t>
            </a:r>
            <a:r>
              <a:rPr lang="en-IN" sz="2400" b="1" dirty="0">
                <a:latin typeface="Courier New" panose="02070309020205020404" pitchFamily="49" charset="0"/>
                <a:cs typeface="Courier New" panose="02070309020205020404" pitchFamily="49" charset="0"/>
              </a:rPr>
              <a:t>(" Name       : %s \n", record2.name);</a:t>
            </a:r>
            <a:endParaRPr lang="en-IN" sz="105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IN" sz="1050" b="1" dirty="0">
                <a:latin typeface="Courier New" panose="02070309020205020404" pitchFamily="49" charset="0"/>
                <a:cs typeface="Courier New" panose="02070309020205020404" pitchFamily="49" charset="0"/>
              </a:rPr>
              <a:t>  </a:t>
            </a:r>
            <a:r>
              <a:rPr lang="en-IN" sz="2400" b="1" dirty="0">
                <a:latin typeface="Courier New" panose="02070309020205020404" pitchFamily="49" charset="0"/>
                <a:cs typeface="Courier New" panose="02070309020205020404" pitchFamily="49" charset="0"/>
              </a:rPr>
              <a:t>      </a:t>
            </a:r>
            <a:r>
              <a:rPr lang="en-IN" sz="2400" b="1" dirty="0" err="1">
                <a:latin typeface="Courier New" panose="02070309020205020404" pitchFamily="49" charset="0"/>
                <a:cs typeface="Courier New" panose="02070309020205020404" pitchFamily="49" charset="0"/>
              </a:rPr>
              <a:t>strcpy</a:t>
            </a:r>
            <a:r>
              <a:rPr lang="en-IN" sz="2400" b="1" dirty="0">
                <a:latin typeface="Courier New" panose="02070309020205020404" pitchFamily="49" charset="0"/>
                <a:cs typeface="Courier New" panose="02070309020205020404" pitchFamily="49" charset="0"/>
              </a:rPr>
              <a:t>(record2.subject, "Physics");</a:t>
            </a:r>
          </a:p>
          <a:p>
            <a:pPr marL="0" indent="0">
              <a:lnSpc>
                <a:spcPct val="100000"/>
              </a:lnSpc>
              <a:spcBef>
                <a:spcPts val="0"/>
              </a:spcBef>
              <a:buNone/>
            </a:pPr>
            <a:r>
              <a:rPr lang="en-IN" sz="2400" b="1" dirty="0">
                <a:latin typeface="Courier New" panose="02070309020205020404" pitchFamily="49" charset="0"/>
                <a:cs typeface="Courier New" panose="02070309020205020404" pitchFamily="49" charset="0"/>
              </a:rPr>
              <a:t>       </a:t>
            </a:r>
            <a:r>
              <a:rPr lang="en-IN" sz="2400" b="1" dirty="0" err="1">
                <a:latin typeface="Courier New" panose="02070309020205020404" pitchFamily="49" charset="0"/>
                <a:cs typeface="Courier New" panose="02070309020205020404" pitchFamily="49" charset="0"/>
              </a:rPr>
              <a:t>printf</a:t>
            </a:r>
            <a:r>
              <a:rPr lang="en-IN" sz="2400" b="1" dirty="0">
                <a:latin typeface="Courier New" panose="02070309020205020404" pitchFamily="49" charset="0"/>
                <a:cs typeface="Courier New" panose="02070309020205020404" pitchFamily="49" charset="0"/>
              </a:rPr>
              <a:t>(" Subject    : %s \n", record2.subject);</a:t>
            </a:r>
            <a:endParaRPr lang="en-IN" sz="105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IN" sz="1050" b="1" dirty="0">
                <a:latin typeface="Courier New" panose="02070309020205020404" pitchFamily="49" charset="0"/>
                <a:cs typeface="Courier New" panose="02070309020205020404" pitchFamily="49" charset="0"/>
              </a:rPr>
              <a:t> </a:t>
            </a:r>
            <a:r>
              <a:rPr lang="en-IN" sz="2400" b="1" dirty="0">
                <a:latin typeface="Courier New" panose="02070309020205020404" pitchFamily="49" charset="0"/>
                <a:cs typeface="Courier New" panose="02070309020205020404" pitchFamily="49" charset="0"/>
              </a:rPr>
              <a:t>   </a:t>
            </a:r>
            <a:r>
              <a:rPr lang="en-IN" sz="2000" b="1" dirty="0">
                <a:latin typeface="Courier New" panose="02070309020205020404" pitchFamily="49" charset="0"/>
                <a:cs typeface="Courier New" panose="02070309020205020404" pitchFamily="49" charset="0"/>
              </a:rPr>
              <a:t>   </a:t>
            </a:r>
            <a:r>
              <a:rPr lang="en-IN" sz="2400" b="1" dirty="0">
                <a:latin typeface="Courier New" panose="02070309020205020404" pitchFamily="49" charset="0"/>
                <a:cs typeface="Courier New" panose="02070309020205020404" pitchFamily="49" charset="0"/>
              </a:rPr>
              <a:t> record2.percentage = 99.50;</a:t>
            </a:r>
          </a:p>
          <a:p>
            <a:pPr marL="0" indent="0">
              <a:lnSpc>
                <a:spcPct val="100000"/>
              </a:lnSpc>
              <a:spcBef>
                <a:spcPts val="0"/>
              </a:spcBef>
              <a:buNone/>
            </a:pPr>
            <a:r>
              <a:rPr lang="en-IN" sz="2400" b="1" dirty="0">
                <a:latin typeface="Courier New" panose="02070309020205020404" pitchFamily="49" charset="0"/>
                <a:cs typeface="Courier New" panose="02070309020205020404" pitchFamily="49" charset="0"/>
              </a:rPr>
              <a:t>       </a:t>
            </a:r>
            <a:r>
              <a:rPr lang="en-IN" sz="2400" b="1" dirty="0" err="1">
                <a:latin typeface="Courier New" panose="02070309020205020404" pitchFamily="49" charset="0"/>
                <a:cs typeface="Courier New" panose="02070309020205020404" pitchFamily="49" charset="0"/>
              </a:rPr>
              <a:t>printf</a:t>
            </a:r>
            <a:r>
              <a:rPr lang="en-IN" sz="2400" b="1" dirty="0">
                <a:latin typeface="Courier New" panose="02070309020205020404" pitchFamily="49" charset="0"/>
                <a:cs typeface="Courier New" panose="02070309020205020404" pitchFamily="49" charset="0"/>
              </a:rPr>
              <a:t>(" Percentage : %f \n", record2.percentage);</a:t>
            </a:r>
          </a:p>
          <a:p>
            <a:pPr marL="0" indent="0">
              <a:lnSpc>
                <a:spcPct val="100000"/>
              </a:lnSpc>
              <a:spcBef>
                <a:spcPts val="0"/>
              </a:spcBef>
              <a:buNone/>
            </a:pPr>
            <a:r>
              <a:rPr lang="en-IN" sz="2400" b="1" dirty="0">
                <a:latin typeface="Courier New" panose="02070309020205020404" pitchFamily="49" charset="0"/>
                <a:cs typeface="Courier New" panose="02070309020205020404" pitchFamily="49" charset="0"/>
              </a:rPr>
              <a:t>       return 0;</a:t>
            </a:r>
          </a:p>
          <a:p>
            <a:pPr marL="0" indent="0">
              <a:lnSpc>
                <a:spcPct val="100000"/>
              </a:lnSpc>
              <a:spcBef>
                <a:spcPts val="0"/>
              </a:spcBef>
              <a:buNone/>
            </a:pPr>
            <a:r>
              <a:rPr lang="en-IN" sz="2400" b="1" dirty="0">
                <a:latin typeface="Courier New" panose="02070309020205020404" pitchFamily="49" charset="0"/>
                <a:cs typeface="Courier New" panose="02070309020205020404" pitchFamily="49" charset="0"/>
              </a:rPr>
              <a:t>}</a:t>
            </a:r>
            <a:endParaRPr lang="en-IN" sz="2400" b="1" dirty="0"/>
          </a:p>
        </p:txBody>
      </p:sp>
      <p:sp>
        <p:nvSpPr>
          <p:cNvPr id="4" name="Date Placeholder 3"/>
          <p:cNvSpPr>
            <a:spLocks noGrp="1"/>
          </p:cNvSpPr>
          <p:nvPr>
            <p:ph type="dt" sz="half" idx="10"/>
          </p:nvPr>
        </p:nvSpPr>
        <p:spPr/>
        <p:txBody>
          <a:bodyPr/>
          <a:lstStyle/>
          <a:p>
            <a:fld id="{1D7304BF-AD37-4F0B-ABFD-4181AD56BF88}"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81</a:t>
            </a:fld>
            <a:endParaRPr lang="en-IN"/>
          </a:p>
        </p:txBody>
      </p:sp>
    </p:spTree>
    <p:extLst>
      <p:ext uri="{BB962C8B-B14F-4D97-AF65-F5344CB8AC3E}">
        <p14:creationId xmlns:p14="http://schemas.microsoft.com/office/powerpoint/2010/main" val="21086211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59" y="365125"/>
            <a:ext cx="11477767" cy="1325563"/>
          </a:xfrm>
        </p:spPr>
        <p:txBody>
          <a:bodyPr>
            <a:noAutofit/>
          </a:bodyPr>
          <a:lstStyle/>
          <a:p>
            <a:r>
              <a:rPr lang="en-IN" sz="5400" b="1" dirty="0"/>
              <a:t>The Result of the above Program will be:</a:t>
            </a:r>
            <a:endParaRPr lang="en-IN" sz="5400" dirty="0"/>
          </a:p>
        </p:txBody>
      </p:sp>
      <p:sp>
        <p:nvSpPr>
          <p:cNvPr id="3" name="Content Placeholder 2"/>
          <p:cNvSpPr>
            <a:spLocks noGrp="1"/>
          </p:cNvSpPr>
          <p:nvPr>
            <p:ph idx="1"/>
          </p:nvPr>
        </p:nvSpPr>
        <p:spPr>
          <a:xfrm>
            <a:off x="838200" y="1690688"/>
            <a:ext cx="10515600" cy="4205145"/>
          </a:xfrm>
        </p:spPr>
        <p:txBody>
          <a:bodyPr>
            <a:noAutofit/>
          </a:bodyPr>
          <a:lstStyle/>
          <a:p>
            <a:pPr marL="0" indent="0">
              <a:buNone/>
            </a:pPr>
            <a:r>
              <a:rPr lang="en-IN" sz="3200" b="1" dirty="0">
                <a:latin typeface="Courier New" panose="02070309020205020404" pitchFamily="49" charset="0"/>
                <a:cs typeface="Courier New" panose="02070309020205020404" pitchFamily="49" charset="0"/>
              </a:rPr>
              <a:t>Union record1 values example:</a:t>
            </a:r>
          </a:p>
          <a:p>
            <a:pPr marL="0" indent="0">
              <a:buNone/>
            </a:pPr>
            <a:r>
              <a:rPr lang="en-IN" sz="900" b="1" dirty="0">
                <a:latin typeface="Courier New" panose="02070309020205020404" pitchFamily="49" charset="0"/>
                <a:cs typeface="Courier New" panose="02070309020205020404" pitchFamily="49" charset="0"/>
              </a:rPr>
              <a:t> </a:t>
            </a:r>
          </a:p>
          <a:p>
            <a:pPr marL="0" indent="0">
              <a:buNone/>
            </a:pPr>
            <a:r>
              <a:rPr lang="en-IN" sz="3200" b="1" dirty="0">
                <a:latin typeface="Courier New" panose="02070309020205020404" pitchFamily="49" charset="0"/>
                <a:cs typeface="Courier New" panose="02070309020205020404" pitchFamily="49" charset="0"/>
              </a:rPr>
              <a:t>Name :</a:t>
            </a:r>
            <a:br>
              <a:rPr lang="en-IN" sz="3200" b="1" dirty="0">
                <a:latin typeface="Courier New" panose="02070309020205020404" pitchFamily="49" charset="0"/>
                <a:cs typeface="Courier New" panose="02070309020205020404" pitchFamily="49" charset="0"/>
              </a:rPr>
            </a:br>
            <a:r>
              <a:rPr lang="en-IN" sz="3200" b="1" dirty="0">
                <a:latin typeface="Courier New" panose="02070309020205020404" pitchFamily="49" charset="0"/>
                <a:cs typeface="Courier New" panose="02070309020205020404" pitchFamily="49" charset="0"/>
              </a:rPr>
              <a:t>Subject :</a:t>
            </a:r>
            <a:br>
              <a:rPr lang="en-IN" sz="3200" b="1" dirty="0">
                <a:latin typeface="Courier New" panose="02070309020205020404" pitchFamily="49" charset="0"/>
                <a:cs typeface="Courier New" panose="02070309020205020404" pitchFamily="49" charset="0"/>
              </a:rPr>
            </a:br>
            <a:r>
              <a:rPr lang="en-IN" sz="3200" b="1" dirty="0">
                <a:latin typeface="Courier New" panose="02070309020205020404" pitchFamily="49" charset="0"/>
                <a:cs typeface="Courier New" panose="02070309020205020404" pitchFamily="49" charset="0"/>
              </a:rPr>
              <a:t>Percentage : 86.500000;</a:t>
            </a:r>
            <a:br>
              <a:rPr lang="en-IN" sz="3200" b="1" dirty="0">
                <a:latin typeface="Courier New" panose="02070309020205020404" pitchFamily="49" charset="0"/>
                <a:cs typeface="Courier New" panose="02070309020205020404" pitchFamily="49" charset="0"/>
              </a:rPr>
            </a:br>
            <a:r>
              <a:rPr lang="en-IN" sz="3200" b="1" dirty="0">
                <a:latin typeface="Courier New" panose="02070309020205020404" pitchFamily="49" charset="0"/>
                <a:cs typeface="Courier New" panose="02070309020205020404" pitchFamily="49" charset="0"/>
              </a:rPr>
              <a:t>Union record2 values example</a:t>
            </a:r>
            <a:br>
              <a:rPr lang="en-IN" sz="3200" b="1" dirty="0">
                <a:latin typeface="Courier New" panose="02070309020205020404" pitchFamily="49" charset="0"/>
                <a:cs typeface="Courier New" panose="02070309020205020404" pitchFamily="49" charset="0"/>
              </a:rPr>
            </a:br>
            <a:r>
              <a:rPr lang="en-IN" sz="3200" b="1" dirty="0">
                <a:latin typeface="Courier New" panose="02070309020205020404" pitchFamily="49" charset="0"/>
                <a:cs typeface="Courier New" panose="02070309020205020404" pitchFamily="49" charset="0"/>
              </a:rPr>
              <a:t>Name : Mani</a:t>
            </a:r>
            <a:br>
              <a:rPr lang="en-IN" sz="3200" b="1" dirty="0">
                <a:latin typeface="Courier New" panose="02070309020205020404" pitchFamily="49" charset="0"/>
                <a:cs typeface="Courier New" panose="02070309020205020404" pitchFamily="49" charset="0"/>
              </a:rPr>
            </a:br>
            <a:r>
              <a:rPr lang="en-IN" sz="3200" b="1" dirty="0">
                <a:latin typeface="Courier New" panose="02070309020205020404" pitchFamily="49" charset="0"/>
                <a:cs typeface="Courier New" panose="02070309020205020404" pitchFamily="49" charset="0"/>
              </a:rPr>
              <a:t>Subject : Physics</a:t>
            </a:r>
            <a:br>
              <a:rPr lang="en-IN" sz="3200" b="1" dirty="0">
                <a:latin typeface="Courier New" panose="02070309020205020404" pitchFamily="49" charset="0"/>
                <a:cs typeface="Courier New" panose="02070309020205020404" pitchFamily="49" charset="0"/>
              </a:rPr>
            </a:br>
            <a:r>
              <a:rPr lang="en-IN" sz="3200" b="1" dirty="0">
                <a:latin typeface="Courier New" panose="02070309020205020404" pitchFamily="49" charset="0"/>
                <a:cs typeface="Courier New" panose="02070309020205020404" pitchFamily="49" charset="0"/>
              </a:rPr>
              <a:t>Percentage : 99.500000</a:t>
            </a:r>
          </a:p>
        </p:txBody>
      </p:sp>
      <p:sp>
        <p:nvSpPr>
          <p:cNvPr id="4" name="Date Placeholder 3"/>
          <p:cNvSpPr>
            <a:spLocks noGrp="1"/>
          </p:cNvSpPr>
          <p:nvPr>
            <p:ph type="dt" sz="half" idx="10"/>
          </p:nvPr>
        </p:nvSpPr>
        <p:spPr/>
        <p:txBody>
          <a:bodyPr/>
          <a:lstStyle/>
          <a:p>
            <a:fld id="{3239D0CE-8667-4575-B737-9FBF8CF04E40}"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82</a:t>
            </a:fld>
            <a:endParaRPr lang="en-IN"/>
          </a:p>
        </p:txBody>
      </p:sp>
    </p:spTree>
    <p:extLst>
      <p:ext uri="{BB962C8B-B14F-4D97-AF65-F5344CB8AC3E}">
        <p14:creationId xmlns:p14="http://schemas.microsoft.com/office/powerpoint/2010/main" val="20670051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Dynamically allocated arrays:</a:t>
            </a:r>
          </a:p>
        </p:txBody>
      </p:sp>
      <p:sp>
        <p:nvSpPr>
          <p:cNvPr id="3" name="Content Placeholder 2"/>
          <p:cNvSpPr>
            <a:spLocks noGrp="1"/>
          </p:cNvSpPr>
          <p:nvPr>
            <p:ph idx="1"/>
          </p:nvPr>
        </p:nvSpPr>
        <p:spPr>
          <a:xfrm>
            <a:off x="838200" y="1641231"/>
            <a:ext cx="10515600" cy="4535732"/>
          </a:xfrm>
        </p:spPr>
        <p:txBody>
          <a:bodyPr>
            <a:normAutofit fontScale="85000" lnSpcReduction="20000"/>
          </a:bodyPr>
          <a:lstStyle/>
          <a:p>
            <a:pPr marL="0" indent="0">
              <a:buNone/>
            </a:pPr>
            <a:r>
              <a:rPr lang="en-US" dirty="0"/>
              <a:t>The array can be dynamically allocated using </a:t>
            </a:r>
            <a:r>
              <a:rPr lang="en-US" b="1" dirty="0" err="1"/>
              <a:t>malloc</a:t>
            </a:r>
            <a:r>
              <a:rPr lang="en-US" b="1" dirty="0"/>
              <a:t>(),</a:t>
            </a:r>
            <a:r>
              <a:rPr lang="en-US" b="1" dirty="0" err="1"/>
              <a:t>calloc</a:t>
            </a:r>
            <a:r>
              <a:rPr lang="en-US" b="1" dirty="0"/>
              <a:t>() or </a:t>
            </a:r>
            <a:r>
              <a:rPr lang="en-US" b="1" dirty="0" err="1"/>
              <a:t>realloc</a:t>
            </a:r>
            <a:r>
              <a:rPr lang="en-US" b="1" dirty="0"/>
              <a:t>()</a:t>
            </a:r>
            <a:r>
              <a:rPr lang="en-US" dirty="0"/>
              <a:t> functions.</a:t>
            </a:r>
          </a:p>
          <a:p>
            <a:pPr marL="0" indent="0">
              <a:buNone/>
            </a:pPr>
            <a:r>
              <a:rPr lang="en-US" dirty="0"/>
              <a:t>Similarly allocated memory can be freed using </a:t>
            </a:r>
            <a:r>
              <a:rPr lang="en-US" b="1" dirty="0"/>
              <a:t>free()</a:t>
            </a:r>
            <a:r>
              <a:rPr lang="en-US" dirty="0"/>
              <a:t> function.</a:t>
            </a:r>
          </a:p>
          <a:p>
            <a:pPr marL="0" indent="0">
              <a:buNone/>
            </a:pPr>
            <a:r>
              <a:rPr lang="en-US" b="1" dirty="0"/>
              <a:t>Advantage</a:t>
            </a:r>
            <a:r>
              <a:rPr lang="en-US" dirty="0"/>
              <a:t>: memory for array of any desired size can be allocated, No need of fixed sized array.</a:t>
            </a:r>
          </a:p>
          <a:p>
            <a:pPr marL="0" indent="0">
              <a:buNone/>
            </a:pPr>
            <a:r>
              <a:rPr lang="en-US" dirty="0" err="1"/>
              <a:t>Eg</a:t>
            </a:r>
            <a:r>
              <a:rPr lang="en-US" dirty="0"/>
              <a:t>) </a:t>
            </a:r>
            <a:r>
              <a:rPr lang="en-US" b="1" dirty="0"/>
              <a:t>Write a C program for dynamic array</a:t>
            </a:r>
          </a:p>
          <a:p>
            <a:pPr marL="0" indent="0">
              <a:buNone/>
            </a:pPr>
            <a:r>
              <a:rPr lang="en-US" dirty="0"/>
              <a:t>      #include&lt;</a:t>
            </a:r>
            <a:r>
              <a:rPr lang="en-US" dirty="0" err="1"/>
              <a:t>stdio.h</a:t>
            </a:r>
            <a:r>
              <a:rPr lang="en-US" dirty="0"/>
              <a:t>&gt;</a:t>
            </a:r>
          </a:p>
          <a:p>
            <a:pPr marL="0" indent="0">
              <a:buNone/>
            </a:pPr>
            <a:r>
              <a:rPr lang="en-US" dirty="0"/>
              <a:t>       </a:t>
            </a:r>
            <a:r>
              <a:rPr lang="en-US" dirty="0" err="1"/>
              <a:t>int</a:t>
            </a:r>
            <a:r>
              <a:rPr lang="en-US" dirty="0"/>
              <a:t> main()</a:t>
            </a:r>
          </a:p>
          <a:p>
            <a:pPr marL="0" indent="0">
              <a:buNone/>
            </a:pPr>
            <a:r>
              <a:rPr lang="en-US" dirty="0"/>
              <a:t>          {</a:t>
            </a:r>
          </a:p>
          <a:p>
            <a:pPr marL="0" indent="0">
              <a:buNone/>
            </a:pPr>
            <a:r>
              <a:rPr lang="en-US" dirty="0"/>
              <a:t>            </a:t>
            </a:r>
            <a:r>
              <a:rPr lang="en-US" dirty="0" err="1"/>
              <a:t>int</a:t>
            </a:r>
            <a:r>
              <a:rPr lang="en-US" dirty="0"/>
              <a:t> n, i, sum=0; </a:t>
            </a:r>
          </a:p>
          <a:p>
            <a:pPr marL="0" indent="0">
              <a:buNone/>
            </a:pPr>
            <a:r>
              <a:rPr lang="en-US" dirty="0"/>
              <a:t>            </a:t>
            </a:r>
            <a:r>
              <a:rPr lang="en-US" dirty="0" err="1"/>
              <a:t>int</a:t>
            </a:r>
            <a:r>
              <a:rPr lang="en-US" dirty="0"/>
              <a:t> *p;</a:t>
            </a:r>
          </a:p>
          <a:p>
            <a:pPr marL="0" indent="0">
              <a:buNone/>
            </a:pPr>
            <a:r>
              <a:rPr lang="en-US" dirty="0"/>
              <a:t>            </a:t>
            </a:r>
            <a:r>
              <a:rPr lang="en-US" dirty="0" err="1"/>
              <a:t>printf</a:t>
            </a:r>
            <a:r>
              <a:rPr lang="en-US" dirty="0"/>
              <a:t>(“\</a:t>
            </a:r>
            <a:r>
              <a:rPr lang="en-US" dirty="0" err="1"/>
              <a:t>nEnter</a:t>
            </a:r>
            <a:r>
              <a:rPr lang="en-US" dirty="0"/>
              <a:t> the number of elements:”);</a:t>
            </a:r>
          </a:p>
          <a:p>
            <a:pPr marL="0" indent="0">
              <a:buNone/>
            </a:pPr>
            <a:r>
              <a:rPr lang="en-US" dirty="0"/>
              <a:t>            </a:t>
            </a:r>
            <a:r>
              <a:rPr lang="en-US" dirty="0" err="1"/>
              <a:t>scanf</a:t>
            </a:r>
            <a:r>
              <a:rPr lang="en-US" dirty="0"/>
              <a:t>(“%</a:t>
            </a:r>
            <a:r>
              <a:rPr lang="en-US" dirty="0" err="1"/>
              <a:t>d”,&amp;n</a:t>
            </a:r>
            <a:r>
              <a:rPr lang="en-US" dirty="0"/>
              <a:t>);</a:t>
            </a:r>
          </a:p>
          <a:p>
            <a:pPr marL="0" indent="0">
              <a:buNone/>
            </a:pPr>
            <a:endParaRPr lang="en-US" dirty="0"/>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83</a:t>
            </a:fld>
            <a:endParaRPr lang="en-IN"/>
          </a:p>
        </p:txBody>
      </p:sp>
    </p:spTree>
    <p:extLst>
      <p:ext uri="{BB962C8B-B14F-4D97-AF65-F5344CB8AC3E}">
        <p14:creationId xmlns:p14="http://schemas.microsoft.com/office/powerpoint/2010/main" val="16397677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9244"/>
          </a:xfrm>
        </p:spPr>
        <p:txBody>
          <a:bodyPr/>
          <a:lstStyle/>
          <a:p>
            <a:r>
              <a:rPr lang="en-US" dirty="0"/>
              <a:t>Cont’d…</a:t>
            </a:r>
          </a:p>
        </p:txBody>
      </p:sp>
      <p:sp>
        <p:nvSpPr>
          <p:cNvPr id="3" name="Content Placeholder 2"/>
          <p:cNvSpPr>
            <a:spLocks noGrp="1"/>
          </p:cNvSpPr>
          <p:nvPr>
            <p:ph idx="1"/>
          </p:nvPr>
        </p:nvSpPr>
        <p:spPr>
          <a:xfrm>
            <a:off x="838200" y="1113692"/>
            <a:ext cx="10515600" cy="5063271"/>
          </a:xfrm>
        </p:spPr>
        <p:txBody>
          <a:bodyPr>
            <a:normAutofit fontScale="77500" lnSpcReduction="20000"/>
          </a:bodyPr>
          <a:lstStyle/>
          <a:p>
            <a:pPr marL="0" indent="0">
              <a:buNone/>
            </a:pPr>
            <a:r>
              <a:rPr lang="en-US" dirty="0"/>
              <a:t>      p=(</a:t>
            </a:r>
            <a:r>
              <a:rPr lang="en-US" dirty="0" err="1"/>
              <a:t>int</a:t>
            </a:r>
            <a:r>
              <a:rPr lang="en-US" dirty="0"/>
              <a:t>*)</a:t>
            </a:r>
            <a:r>
              <a:rPr lang="en-US" dirty="0" err="1"/>
              <a:t>malloc</a:t>
            </a:r>
            <a:r>
              <a:rPr lang="en-US" dirty="0"/>
              <a:t>(n*</a:t>
            </a:r>
            <a:r>
              <a:rPr lang="en-US" dirty="0" err="1"/>
              <a:t>sizeof</a:t>
            </a:r>
            <a:r>
              <a:rPr lang="en-US" dirty="0"/>
              <a:t>(</a:t>
            </a:r>
            <a:r>
              <a:rPr lang="en-US" dirty="0" err="1"/>
              <a:t>int</a:t>
            </a:r>
            <a:r>
              <a:rPr lang="en-US" dirty="0"/>
              <a:t>));</a:t>
            </a:r>
          </a:p>
          <a:p>
            <a:pPr marL="0" indent="0">
              <a:buNone/>
            </a:pPr>
            <a:r>
              <a:rPr lang="en-US" dirty="0"/>
              <a:t>       if(p==NULL)</a:t>
            </a:r>
          </a:p>
          <a:p>
            <a:pPr marL="0" indent="0">
              <a:buNone/>
            </a:pPr>
            <a:r>
              <a:rPr lang="en-US" dirty="0"/>
              <a:t>             </a:t>
            </a:r>
            <a:r>
              <a:rPr lang="en-US" dirty="0" err="1"/>
              <a:t>printf</a:t>
            </a:r>
            <a:r>
              <a:rPr lang="en-US" dirty="0"/>
              <a:t>(“No memory allocated\n”);</a:t>
            </a:r>
          </a:p>
          <a:p>
            <a:pPr marL="0" indent="0">
              <a:buNone/>
            </a:pPr>
            <a:r>
              <a:rPr lang="en-US" dirty="0"/>
              <a:t>       </a:t>
            </a:r>
            <a:r>
              <a:rPr lang="en-US" dirty="0" err="1"/>
              <a:t>printf</a:t>
            </a:r>
            <a:r>
              <a:rPr lang="en-US" dirty="0"/>
              <a:t>(“\</a:t>
            </a:r>
            <a:r>
              <a:rPr lang="en-US" dirty="0" err="1"/>
              <a:t>nEnter</a:t>
            </a:r>
            <a:r>
              <a:rPr lang="en-US" dirty="0"/>
              <a:t> array elements:”);</a:t>
            </a:r>
          </a:p>
          <a:p>
            <a:pPr marL="0" indent="0">
              <a:buNone/>
            </a:pPr>
            <a:r>
              <a:rPr lang="en-US" dirty="0"/>
              <a:t>       for(i=0;i&lt;n; i++)</a:t>
            </a:r>
          </a:p>
          <a:p>
            <a:pPr marL="0" indent="0">
              <a:buNone/>
            </a:pPr>
            <a:r>
              <a:rPr lang="en-US" dirty="0"/>
              <a:t>        {</a:t>
            </a:r>
          </a:p>
          <a:p>
            <a:pPr marL="0" indent="0">
              <a:buNone/>
            </a:pPr>
            <a:r>
              <a:rPr lang="en-US" dirty="0"/>
              <a:t>           </a:t>
            </a:r>
            <a:r>
              <a:rPr lang="en-US" dirty="0" err="1"/>
              <a:t>scanf</a:t>
            </a:r>
            <a:r>
              <a:rPr lang="en-US" dirty="0"/>
              <a:t>(“%d”, </a:t>
            </a:r>
            <a:r>
              <a:rPr lang="en-US" dirty="0" err="1"/>
              <a:t>p+i</a:t>
            </a:r>
            <a:r>
              <a:rPr lang="en-US" dirty="0"/>
              <a:t>);</a:t>
            </a:r>
          </a:p>
          <a:p>
            <a:pPr marL="0" indent="0">
              <a:buNone/>
            </a:pPr>
            <a:r>
              <a:rPr lang="en-US" dirty="0"/>
              <a:t>           sum+=*(</a:t>
            </a:r>
            <a:r>
              <a:rPr lang="en-US" dirty="0" err="1"/>
              <a:t>p+i</a:t>
            </a:r>
            <a:r>
              <a:rPr lang="en-US" dirty="0"/>
              <a:t>);</a:t>
            </a:r>
          </a:p>
          <a:p>
            <a:pPr marL="0" indent="0">
              <a:buNone/>
            </a:pPr>
            <a:r>
              <a:rPr lang="en-US" dirty="0"/>
              <a:t>         }</a:t>
            </a:r>
          </a:p>
          <a:p>
            <a:pPr marL="0" indent="0">
              <a:buNone/>
            </a:pPr>
            <a:r>
              <a:rPr lang="en-US" dirty="0"/>
              <a:t>        </a:t>
            </a:r>
            <a:r>
              <a:rPr lang="en-US" dirty="0" err="1"/>
              <a:t>printf</a:t>
            </a:r>
            <a:r>
              <a:rPr lang="en-US" dirty="0"/>
              <a:t>(“Sum=%d\</a:t>
            </a:r>
            <a:r>
              <a:rPr lang="en-US" dirty="0" err="1"/>
              <a:t>n”,sum</a:t>
            </a:r>
            <a:r>
              <a:rPr lang="en-US" dirty="0"/>
              <a:t>);</a:t>
            </a:r>
          </a:p>
          <a:p>
            <a:pPr marL="0" indent="0">
              <a:buNone/>
            </a:pPr>
            <a:r>
              <a:rPr lang="en-US" dirty="0"/>
              <a:t>        free(p);</a:t>
            </a:r>
          </a:p>
          <a:p>
            <a:pPr marL="0" indent="0">
              <a:buNone/>
            </a:pPr>
            <a:r>
              <a:rPr lang="en-US" dirty="0"/>
              <a:t>        return 0;</a:t>
            </a:r>
          </a:p>
          <a:p>
            <a:pPr marL="0" indent="0">
              <a:buNone/>
            </a:pPr>
            <a:r>
              <a:rPr lang="en-US" dirty="0"/>
              <a:t>}</a:t>
            </a:r>
          </a:p>
          <a:p>
            <a:pPr marL="0" indent="0">
              <a:buNone/>
            </a:pPr>
            <a:r>
              <a:rPr lang="en-US" dirty="0"/>
              <a:t>       </a:t>
            </a:r>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84</a:t>
            </a:fld>
            <a:endParaRPr lang="en-IN"/>
          </a:p>
        </p:txBody>
      </p:sp>
    </p:spTree>
    <p:extLst>
      <p:ext uri="{BB962C8B-B14F-4D97-AF65-F5344CB8AC3E}">
        <p14:creationId xmlns:p14="http://schemas.microsoft.com/office/powerpoint/2010/main" val="13255594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847"/>
            <a:ext cx="10515600" cy="1019908"/>
          </a:xfrm>
        </p:spPr>
        <p:txBody>
          <a:bodyPr/>
          <a:lstStyle/>
          <a:p>
            <a:r>
              <a:rPr lang="en-US" dirty="0"/>
              <a:t>Cont’d…</a:t>
            </a:r>
          </a:p>
        </p:txBody>
      </p:sp>
      <p:sp>
        <p:nvSpPr>
          <p:cNvPr id="3" name="Content Placeholder 2"/>
          <p:cNvSpPr>
            <a:spLocks noGrp="1"/>
          </p:cNvSpPr>
          <p:nvPr>
            <p:ph idx="1"/>
          </p:nvPr>
        </p:nvSpPr>
        <p:spPr>
          <a:xfrm>
            <a:off x="838200" y="1230923"/>
            <a:ext cx="10515600" cy="4946040"/>
          </a:xfrm>
        </p:spPr>
        <p:txBody>
          <a:bodyPr/>
          <a:lstStyle/>
          <a:p>
            <a:pPr marL="0" indent="0">
              <a:buNone/>
            </a:pPr>
            <a:r>
              <a:rPr lang="en-US" b="1" dirty="0"/>
              <a:t>Output:</a:t>
            </a:r>
          </a:p>
          <a:p>
            <a:pPr marL="0" indent="0">
              <a:buNone/>
            </a:pPr>
            <a:r>
              <a:rPr lang="en-US" b="1" dirty="0"/>
              <a:t>      </a:t>
            </a:r>
            <a:r>
              <a:rPr lang="en-US" dirty="0"/>
              <a:t>Enter the number of elements:5              </a:t>
            </a:r>
          </a:p>
          <a:p>
            <a:pPr marL="0" indent="0">
              <a:buNone/>
            </a:pPr>
            <a:r>
              <a:rPr lang="en-US" dirty="0"/>
              <a:t>      Enter array elements:10 20 30 40 50</a:t>
            </a:r>
          </a:p>
          <a:p>
            <a:pPr marL="0" indent="0">
              <a:buNone/>
            </a:pPr>
            <a:r>
              <a:rPr lang="en-US" dirty="0"/>
              <a:t>      Sum:150</a:t>
            </a:r>
          </a:p>
          <a:p>
            <a:pPr marL="0" indent="0">
              <a:buNone/>
            </a:pPr>
            <a:r>
              <a:rPr lang="en-US" dirty="0"/>
              <a:t>      </a:t>
            </a:r>
          </a:p>
          <a:p>
            <a:pPr marL="0" indent="0">
              <a:buNone/>
            </a:pPr>
            <a:r>
              <a:rPr lang="en-US" dirty="0"/>
              <a:t>     </a:t>
            </a:r>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85</a:t>
            </a:fld>
            <a:endParaRPr lang="en-IN"/>
          </a:p>
        </p:txBody>
      </p:sp>
      <p:pic>
        <p:nvPicPr>
          <p:cNvPr id="1026" name="Picture 2" descr="C:\Users\user\Desktop\dynamic_arra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2123" y="1324707"/>
            <a:ext cx="4138245" cy="4911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2462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5090"/>
          </a:xfrm>
        </p:spPr>
        <p:txBody>
          <a:bodyPr/>
          <a:lstStyle/>
          <a:p>
            <a:r>
              <a:rPr lang="en-US" b="1" dirty="0"/>
              <a:t>Arrays</a:t>
            </a:r>
            <a:r>
              <a:rPr lang="en-US" dirty="0"/>
              <a:t>: Linear arrays</a:t>
            </a:r>
          </a:p>
        </p:txBody>
      </p:sp>
      <p:sp>
        <p:nvSpPr>
          <p:cNvPr id="3" name="Content Placeholder 2"/>
          <p:cNvSpPr>
            <a:spLocks noGrp="1"/>
          </p:cNvSpPr>
          <p:nvPr>
            <p:ph idx="1"/>
          </p:nvPr>
        </p:nvSpPr>
        <p:spPr>
          <a:xfrm>
            <a:off x="838200" y="1383323"/>
            <a:ext cx="10515600" cy="4793640"/>
          </a:xfrm>
        </p:spPr>
        <p:txBody>
          <a:bodyPr>
            <a:normAutofit lnSpcReduction="10000"/>
          </a:bodyPr>
          <a:lstStyle/>
          <a:p>
            <a:pPr marL="0" indent="0">
              <a:buNone/>
            </a:pPr>
            <a:r>
              <a:rPr lang="en-US" dirty="0"/>
              <a:t>It is a list of finite number ‘n’ of homogeneous elements of same type such that: a) elements of array are referenced by respective index set consisting of consecutive numbers.</a:t>
            </a:r>
          </a:p>
          <a:p>
            <a:pPr marL="0" indent="0">
              <a:buNone/>
            </a:pPr>
            <a:r>
              <a:rPr lang="en-US" dirty="0"/>
              <a:t>b) Elements of array are stored respectively in successive memory locations.</a:t>
            </a:r>
          </a:p>
          <a:p>
            <a:pPr marL="0" indent="0">
              <a:buNone/>
            </a:pPr>
            <a:r>
              <a:rPr lang="en-US" dirty="0"/>
              <a:t>Number of elements are called length/size of array.</a:t>
            </a:r>
          </a:p>
          <a:p>
            <a:pPr marL="0" indent="0">
              <a:buNone/>
            </a:pPr>
            <a:r>
              <a:rPr lang="en-US" dirty="0"/>
              <a:t>Length=UB – LB +1</a:t>
            </a:r>
          </a:p>
          <a:p>
            <a:pPr marL="0" indent="0">
              <a:buNone/>
            </a:pPr>
            <a:r>
              <a:rPr lang="en-US" dirty="0"/>
              <a:t>Suppose if there are n=5 elements:</a:t>
            </a:r>
          </a:p>
          <a:p>
            <a:pPr marL="0" indent="0">
              <a:buNone/>
            </a:pPr>
            <a:r>
              <a:rPr lang="en-US" dirty="0"/>
              <a:t> UB=4</a:t>
            </a:r>
          </a:p>
          <a:p>
            <a:pPr marL="0" indent="0">
              <a:buNone/>
            </a:pPr>
            <a:r>
              <a:rPr lang="en-US" dirty="0"/>
              <a:t> LB=0</a:t>
            </a:r>
          </a:p>
          <a:p>
            <a:pPr marL="0" indent="0">
              <a:buNone/>
            </a:pPr>
            <a:r>
              <a:rPr lang="en-US" dirty="0"/>
              <a:t>Therefore Length=4-0+1=5</a:t>
            </a:r>
          </a:p>
          <a:p>
            <a:pPr marL="0" indent="0">
              <a:buNone/>
            </a:pPr>
            <a:endParaRPr lang="en-US" dirty="0"/>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86</a:t>
            </a:fld>
            <a:endParaRPr lang="en-IN"/>
          </a:p>
        </p:txBody>
      </p:sp>
    </p:spTree>
    <p:extLst>
      <p:ext uri="{BB962C8B-B14F-4D97-AF65-F5344CB8AC3E}">
        <p14:creationId xmlns:p14="http://schemas.microsoft.com/office/powerpoint/2010/main" val="42732910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en-US" dirty="0"/>
              <a:t>Cont’d…</a:t>
            </a:r>
          </a:p>
        </p:txBody>
      </p:sp>
      <p:sp>
        <p:nvSpPr>
          <p:cNvPr id="3" name="Content Placeholder 2"/>
          <p:cNvSpPr>
            <a:spLocks noGrp="1"/>
          </p:cNvSpPr>
          <p:nvPr>
            <p:ph idx="1"/>
          </p:nvPr>
        </p:nvSpPr>
        <p:spPr>
          <a:xfrm>
            <a:off x="838200" y="1242646"/>
            <a:ext cx="10515600" cy="4934317"/>
          </a:xfrm>
        </p:spPr>
        <p:txBody>
          <a:bodyPr/>
          <a:lstStyle/>
          <a:p>
            <a:pPr marL="0" indent="0">
              <a:buNone/>
            </a:pPr>
            <a:r>
              <a:rPr lang="en-US" dirty="0" err="1"/>
              <a:t>Eg</a:t>
            </a:r>
            <a:r>
              <a:rPr lang="en-US" dirty="0"/>
              <a:t>) An automobile company wants to store sales data in array from 1030 to 1084</a:t>
            </a:r>
          </a:p>
          <a:p>
            <a:pPr marL="0" indent="0">
              <a:buNone/>
            </a:pPr>
            <a:r>
              <a:rPr lang="en-US" dirty="0"/>
              <a:t>AUTO[1030]=100</a:t>
            </a:r>
          </a:p>
          <a:p>
            <a:pPr marL="0" indent="0">
              <a:buNone/>
            </a:pPr>
            <a:r>
              <a:rPr lang="en-US" dirty="0"/>
              <a:t>AUTO[1031]=105</a:t>
            </a:r>
          </a:p>
          <a:p>
            <a:pPr marL="0" indent="0">
              <a:buNone/>
            </a:pPr>
            <a:r>
              <a:rPr lang="en-US" dirty="0"/>
              <a:t>….</a:t>
            </a:r>
          </a:p>
          <a:p>
            <a:pPr marL="0" indent="0">
              <a:buNone/>
            </a:pPr>
            <a:r>
              <a:rPr lang="en-US" dirty="0"/>
              <a:t>AUTO[1084]=195</a:t>
            </a:r>
          </a:p>
          <a:p>
            <a:pPr marL="0" indent="0">
              <a:buNone/>
            </a:pPr>
            <a:r>
              <a:rPr lang="en-US" dirty="0"/>
              <a:t>Length=UB-LB+1</a:t>
            </a:r>
          </a:p>
          <a:p>
            <a:pPr marL="0" indent="0">
              <a:buNone/>
            </a:pPr>
            <a:r>
              <a:rPr lang="en-US" dirty="0"/>
              <a:t>            =1084-1030+1</a:t>
            </a:r>
          </a:p>
          <a:p>
            <a:pPr marL="0" indent="0">
              <a:buNone/>
            </a:pPr>
            <a:r>
              <a:rPr lang="en-US" dirty="0"/>
              <a:t>           =54+1=55 locations</a:t>
            </a:r>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87</a:t>
            </a:fld>
            <a:endParaRPr lang="en-IN"/>
          </a:p>
        </p:txBody>
      </p:sp>
    </p:spTree>
    <p:extLst>
      <p:ext uri="{BB962C8B-B14F-4D97-AF65-F5344CB8AC3E}">
        <p14:creationId xmlns:p14="http://schemas.microsoft.com/office/powerpoint/2010/main" val="46841798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4123"/>
            <a:ext cx="10515600" cy="973015"/>
          </a:xfrm>
        </p:spPr>
        <p:txBody>
          <a:bodyPr>
            <a:noAutofit/>
          </a:bodyPr>
          <a:lstStyle/>
          <a:p>
            <a:br>
              <a:rPr lang="en-US" sz="3600" b="1" u="sng" dirty="0"/>
            </a:br>
            <a:r>
              <a:rPr lang="en-US" sz="3600" b="1" u="sng" dirty="0"/>
              <a:t>Address Calculation in single (one) Dimension Array(LA):</a:t>
            </a:r>
            <a:br>
              <a:rPr lang="en-US" sz="3600" dirty="0"/>
            </a:br>
            <a:endParaRPr lang="en-US" sz="3600" dirty="0"/>
          </a:p>
        </p:txBody>
      </p:sp>
      <p:sp>
        <p:nvSpPr>
          <p:cNvPr id="3" name="Content Placeholder 2"/>
          <p:cNvSpPr>
            <a:spLocks noGrp="1"/>
          </p:cNvSpPr>
          <p:nvPr>
            <p:ph idx="1"/>
          </p:nvPr>
        </p:nvSpPr>
        <p:spPr>
          <a:xfrm>
            <a:off x="838200" y="1418492"/>
            <a:ext cx="10515600" cy="4758471"/>
          </a:xfrm>
        </p:spPr>
        <p:txBody>
          <a:bodyPr>
            <a:normAutofit/>
          </a:bodyPr>
          <a:lstStyle/>
          <a:p>
            <a:pPr marL="0" indent="0">
              <a:buNone/>
            </a:pPr>
            <a:r>
              <a:rPr lang="en-US" dirty="0"/>
              <a:t>Array of an element of an array say “A[ I ]” is calculated using the following formula:</a:t>
            </a:r>
          </a:p>
          <a:p>
            <a:pPr marL="0" indent="0">
              <a:buNone/>
            </a:pPr>
            <a:r>
              <a:rPr lang="en-US" b="1" dirty="0"/>
              <a:t>Address of A [ I ] = B + W * ( I – LB )</a:t>
            </a:r>
            <a:endParaRPr lang="en-US" dirty="0"/>
          </a:p>
          <a:p>
            <a:pPr marL="0" indent="0">
              <a:buNone/>
            </a:pPr>
            <a:r>
              <a:rPr lang="en-US" dirty="0"/>
              <a:t>Where,</a:t>
            </a:r>
            <a:br>
              <a:rPr lang="en-US" dirty="0"/>
            </a:br>
            <a:r>
              <a:rPr lang="en-US" dirty="0"/>
              <a:t>         </a:t>
            </a:r>
            <a:r>
              <a:rPr lang="en-US" b="1" dirty="0"/>
              <a:t>B</a:t>
            </a:r>
            <a:r>
              <a:rPr lang="en-US" dirty="0"/>
              <a:t> = Base address</a:t>
            </a:r>
            <a:br>
              <a:rPr lang="en-US" dirty="0"/>
            </a:br>
            <a:r>
              <a:rPr lang="en-US" dirty="0"/>
              <a:t>        </a:t>
            </a:r>
            <a:r>
              <a:rPr lang="en-US" b="1" dirty="0"/>
              <a:t>W</a:t>
            </a:r>
            <a:r>
              <a:rPr lang="en-US" dirty="0"/>
              <a:t> = Storage Size of one element stored in the array (in byte)</a:t>
            </a:r>
            <a:br>
              <a:rPr lang="en-US" dirty="0"/>
            </a:br>
            <a:r>
              <a:rPr lang="en-US" dirty="0"/>
              <a:t>         </a:t>
            </a:r>
            <a:r>
              <a:rPr lang="en-US" b="1" dirty="0"/>
              <a:t>I</a:t>
            </a:r>
            <a:r>
              <a:rPr lang="en-US" dirty="0"/>
              <a:t> = Subscript of element whose address is to be found</a:t>
            </a:r>
          </a:p>
          <a:p>
            <a:pPr marL="0" indent="0">
              <a:buNone/>
            </a:pPr>
            <a:r>
              <a:rPr lang="en-US" dirty="0"/>
              <a:t>       </a:t>
            </a:r>
            <a:r>
              <a:rPr lang="en-US" b="1" dirty="0"/>
              <a:t>LB</a:t>
            </a:r>
            <a:r>
              <a:rPr lang="en-US" dirty="0"/>
              <a:t> = Lower limit / Lower Bound of subscript, if not specified assume</a:t>
            </a:r>
            <a:br>
              <a:rPr lang="en-US" dirty="0"/>
            </a:br>
            <a:r>
              <a:rPr lang="en-US" dirty="0"/>
              <a:t>                0 (zero)</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88</a:t>
            </a:fld>
            <a:endParaRPr lang="en-IN"/>
          </a:p>
        </p:txBody>
      </p:sp>
    </p:spTree>
    <p:extLst>
      <p:ext uri="{BB962C8B-B14F-4D97-AF65-F5344CB8AC3E}">
        <p14:creationId xmlns:p14="http://schemas.microsoft.com/office/powerpoint/2010/main" val="18605353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8537"/>
          </a:xfrm>
        </p:spPr>
        <p:txBody>
          <a:bodyPr/>
          <a:lstStyle/>
          <a:p>
            <a:r>
              <a:rPr lang="en-US" dirty="0"/>
              <a:t>Cont’d…</a:t>
            </a:r>
          </a:p>
        </p:txBody>
      </p:sp>
      <p:sp>
        <p:nvSpPr>
          <p:cNvPr id="3" name="Content Placeholder 2"/>
          <p:cNvSpPr>
            <a:spLocks noGrp="1"/>
          </p:cNvSpPr>
          <p:nvPr>
            <p:ph idx="1"/>
          </p:nvPr>
        </p:nvSpPr>
        <p:spPr>
          <a:xfrm>
            <a:off x="838200" y="1383323"/>
            <a:ext cx="10515600" cy="4793640"/>
          </a:xfrm>
        </p:spPr>
        <p:txBody>
          <a:bodyPr/>
          <a:lstStyle/>
          <a:p>
            <a:pPr marL="0" indent="0">
              <a:buNone/>
            </a:pPr>
            <a:r>
              <a:rPr lang="en-US" dirty="0"/>
              <a:t>    </a:t>
            </a:r>
          </a:p>
          <a:p>
            <a:pPr marL="0" indent="0">
              <a:buNone/>
            </a:pPr>
            <a:endParaRPr lang="en-US" dirty="0"/>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89</a:t>
            </a:fld>
            <a:endParaRPr lang="en-IN"/>
          </a:p>
        </p:txBody>
      </p:sp>
      <p:pic>
        <p:nvPicPr>
          <p:cNvPr id="1026" name="Picture 2" descr="C:\Users\user\Desktop\1-d address calcul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955" y="1688122"/>
            <a:ext cx="10550768" cy="450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858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955"/>
            <a:ext cx="10515600" cy="885139"/>
          </a:xfrm>
        </p:spPr>
        <p:txBody>
          <a:bodyPr/>
          <a:lstStyle/>
          <a:p>
            <a:r>
              <a:rPr lang="en-IN" b="1" u="sng" dirty="0"/>
              <a:t>DATA STRUCTURE OPERATIONS:</a:t>
            </a:r>
            <a:endParaRPr lang="en-IN" dirty="0"/>
          </a:p>
        </p:txBody>
      </p:sp>
      <p:sp>
        <p:nvSpPr>
          <p:cNvPr id="3" name="Content Placeholder 2"/>
          <p:cNvSpPr>
            <a:spLocks noGrp="1"/>
          </p:cNvSpPr>
          <p:nvPr>
            <p:ph idx="1"/>
          </p:nvPr>
        </p:nvSpPr>
        <p:spPr>
          <a:xfrm>
            <a:off x="341195" y="1158094"/>
            <a:ext cx="11477766" cy="5018869"/>
          </a:xfrm>
        </p:spPr>
        <p:txBody>
          <a:bodyPr>
            <a:noAutofit/>
          </a:bodyPr>
          <a:lstStyle/>
          <a:p>
            <a:pPr lvl="0" algn="just"/>
            <a:r>
              <a:rPr lang="en-IN" sz="3600" b="1" dirty="0"/>
              <a:t>Traversing</a:t>
            </a:r>
            <a:endParaRPr lang="en-IN" sz="3600" dirty="0"/>
          </a:p>
          <a:p>
            <a:pPr lvl="0" algn="just"/>
            <a:r>
              <a:rPr lang="en-IN" sz="3600" b="1" dirty="0"/>
              <a:t>Searching</a:t>
            </a:r>
            <a:endParaRPr lang="en-IN" sz="3600" dirty="0"/>
          </a:p>
          <a:p>
            <a:pPr lvl="0" algn="just"/>
            <a:r>
              <a:rPr lang="en-IN" sz="3600" b="1" dirty="0"/>
              <a:t>Inserting</a:t>
            </a:r>
            <a:endParaRPr lang="en-IN" sz="3600" dirty="0"/>
          </a:p>
          <a:p>
            <a:pPr lvl="0" algn="just"/>
            <a:r>
              <a:rPr lang="en-IN" sz="3600" b="1" dirty="0"/>
              <a:t>Deleting</a:t>
            </a:r>
            <a:endParaRPr lang="en-IN" sz="3600" dirty="0"/>
          </a:p>
          <a:p>
            <a:pPr marL="0" indent="0" algn="just">
              <a:buNone/>
            </a:pPr>
            <a:r>
              <a:rPr lang="en-IN" sz="3600" dirty="0"/>
              <a:t> The following two operations, which are used in special situations:</a:t>
            </a:r>
          </a:p>
          <a:p>
            <a:pPr lvl="0" algn="just"/>
            <a:r>
              <a:rPr lang="en-IN" sz="3600" b="1" dirty="0"/>
              <a:t>Sorting</a:t>
            </a:r>
            <a:r>
              <a:rPr lang="en-IN" sz="3600" dirty="0"/>
              <a:t> </a:t>
            </a:r>
          </a:p>
          <a:p>
            <a:pPr lvl="0" algn="just"/>
            <a:r>
              <a:rPr lang="en-IN" sz="3600" b="1" dirty="0"/>
              <a:t>Merging</a:t>
            </a:r>
            <a:endParaRPr lang="en-IN" sz="3600" dirty="0"/>
          </a:p>
        </p:txBody>
      </p:sp>
      <p:sp>
        <p:nvSpPr>
          <p:cNvPr id="4" name="Date Placeholder 3"/>
          <p:cNvSpPr>
            <a:spLocks noGrp="1"/>
          </p:cNvSpPr>
          <p:nvPr>
            <p:ph type="dt" sz="half" idx="10"/>
          </p:nvPr>
        </p:nvSpPr>
        <p:spPr/>
        <p:txBody>
          <a:bodyPr/>
          <a:lstStyle/>
          <a:p>
            <a:fld id="{0F576B3C-1EBF-48B4-AC6A-F1465F2ECFE3}" type="datetime2">
              <a:rPr lang="en-IN" smtClean="0"/>
              <a:t>Monday, 23 December 2024</a:t>
            </a:fld>
            <a:endParaRPr lang="en-IN" dirty="0"/>
          </a:p>
        </p:txBody>
      </p:sp>
      <p:sp>
        <p:nvSpPr>
          <p:cNvPr id="6" name="Slide Number Placeholder 5"/>
          <p:cNvSpPr>
            <a:spLocks noGrp="1"/>
          </p:cNvSpPr>
          <p:nvPr>
            <p:ph type="sldNum" sz="quarter" idx="12"/>
          </p:nvPr>
        </p:nvSpPr>
        <p:spPr/>
        <p:txBody>
          <a:bodyPr/>
          <a:lstStyle/>
          <a:p>
            <a:fld id="{98E39C61-8F3C-4850-A92D-D50E9F34D2A1}" type="slidenum">
              <a:rPr lang="en-IN" smtClean="0"/>
              <a:pPr/>
              <a:t>9</a:t>
            </a:fld>
            <a:endParaRPr lang="en-IN"/>
          </a:p>
        </p:txBody>
      </p:sp>
    </p:spTree>
    <p:extLst>
      <p:ext uri="{BB962C8B-B14F-4D97-AF65-F5344CB8AC3E}">
        <p14:creationId xmlns:p14="http://schemas.microsoft.com/office/powerpoint/2010/main" val="37015009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9921"/>
          </a:xfrm>
        </p:spPr>
        <p:txBody>
          <a:bodyPr/>
          <a:lstStyle/>
          <a:p>
            <a:r>
              <a:rPr lang="en-US" dirty="0"/>
              <a:t>Cont’d…</a:t>
            </a:r>
          </a:p>
        </p:txBody>
      </p:sp>
      <p:sp>
        <p:nvSpPr>
          <p:cNvPr id="3" name="Content Placeholder 2"/>
          <p:cNvSpPr>
            <a:spLocks noGrp="1"/>
          </p:cNvSpPr>
          <p:nvPr>
            <p:ph idx="1"/>
          </p:nvPr>
        </p:nvSpPr>
        <p:spPr>
          <a:xfrm>
            <a:off x="838200" y="1430215"/>
            <a:ext cx="10515600" cy="4746748"/>
          </a:xfrm>
        </p:spPr>
        <p:txBody>
          <a:bodyPr>
            <a:normAutofit/>
          </a:bodyPr>
          <a:lstStyle/>
          <a:p>
            <a:pPr marL="0" indent="0">
              <a:buNone/>
            </a:pPr>
            <a:r>
              <a:rPr lang="en-US" b="1" dirty="0"/>
              <a:t>Example:</a:t>
            </a:r>
            <a:endParaRPr lang="en-US" dirty="0"/>
          </a:p>
          <a:p>
            <a:pPr marL="0" indent="0">
              <a:buNone/>
            </a:pPr>
            <a:r>
              <a:rPr lang="en-US" dirty="0"/>
              <a:t>Given the base address of an array </a:t>
            </a:r>
            <a:r>
              <a:rPr lang="en-US" b="1" dirty="0"/>
              <a:t>B[1300…..1900]</a:t>
            </a:r>
            <a:r>
              <a:rPr lang="en-US" dirty="0"/>
              <a:t> as 1020 and size of each element is 2 bytes in the memory. Find the address of </a:t>
            </a:r>
            <a:r>
              <a:rPr lang="en-US" b="1" dirty="0"/>
              <a:t>B[1700]</a:t>
            </a:r>
            <a:r>
              <a:rPr lang="en-US" dirty="0"/>
              <a:t>.</a:t>
            </a:r>
          </a:p>
          <a:p>
            <a:pPr marL="0" indent="0">
              <a:buNone/>
            </a:pPr>
            <a:r>
              <a:rPr lang="en-US" b="1" dirty="0"/>
              <a:t>Solution:</a:t>
            </a:r>
            <a:endParaRPr lang="en-US" dirty="0"/>
          </a:p>
          <a:p>
            <a:pPr marL="0" indent="0">
              <a:buNone/>
            </a:pPr>
            <a:r>
              <a:rPr lang="en-US" dirty="0"/>
              <a:t>The given values are: B = 1020, LB = 1300, W = 2, I = 1700</a:t>
            </a:r>
          </a:p>
          <a:p>
            <a:pPr marL="0" indent="0">
              <a:buNone/>
            </a:pPr>
            <a:r>
              <a:rPr lang="en-US" b="1" dirty="0"/>
              <a:t>Address of A [ I ] = B + W * ( I – LB )</a:t>
            </a:r>
            <a:endParaRPr lang="en-US" dirty="0"/>
          </a:p>
          <a:p>
            <a:pPr marL="0" indent="0">
              <a:buNone/>
            </a:pPr>
            <a:r>
              <a:rPr lang="en-US" dirty="0"/>
              <a:t>                               =1020 + 2 * (1700 – 1300)</a:t>
            </a:r>
            <a:br>
              <a:rPr lang="en-US" dirty="0"/>
            </a:br>
            <a:r>
              <a:rPr lang="en-US" dirty="0"/>
              <a:t>                               = 1020 + 2 * 400</a:t>
            </a:r>
            <a:br>
              <a:rPr lang="en-US" dirty="0"/>
            </a:br>
            <a:r>
              <a:rPr lang="en-US" dirty="0"/>
              <a:t>                               = 1020 + 800</a:t>
            </a:r>
            <a:br>
              <a:rPr lang="en-US" dirty="0"/>
            </a:br>
            <a:r>
              <a:rPr lang="en-US" dirty="0"/>
              <a:t>                               = 1820 </a:t>
            </a:r>
            <a:r>
              <a:rPr lang="en-US" b="1" dirty="0"/>
              <a:t>[</a:t>
            </a:r>
            <a:r>
              <a:rPr lang="en-US" b="1" dirty="0" err="1"/>
              <a:t>Ans</a:t>
            </a:r>
            <a:r>
              <a:rPr lang="en-US" b="1" dirty="0"/>
              <a:t>]</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90</a:t>
            </a:fld>
            <a:endParaRPr lang="en-IN" dirty="0"/>
          </a:p>
        </p:txBody>
      </p:sp>
    </p:spTree>
    <p:extLst>
      <p:ext uri="{BB962C8B-B14F-4D97-AF65-F5344CB8AC3E}">
        <p14:creationId xmlns:p14="http://schemas.microsoft.com/office/powerpoint/2010/main" val="5874764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7152"/>
          </a:xfrm>
        </p:spPr>
        <p:txBody>
          <a:bodyPr>
            <a:normAutofit/>
          </a:bodyPr>
          <a:lstStyle/>
          <a:p>
            <a:r>
              <a:rPr lang="en-IN" sz="6000" b="1" u="sng" dirty="0"/>
              <a:t>Traversing arrays</a:t>
            </a:r>
            <a:r>
              <a:rPr lang="en-IN" sz="6000" b="1" dirty="0"/>
              <a:t>:</a:t>
            </a:r>
          </a:p>
        </p:txBody>
      </p:sp>
      <p:sp>
        <p:nvSpPr>
          <p:cNvPr id="3" name="Content Placeholder 2"/>
          <p:cNvSpPr>
            <a:spLocks noGrp="1"/>
          </p:cNvSpPr>
          <p:nvPr>
            <p:ph idx="1"/>
          </p:nvPr>
        </p:nvSpPr>
        <p:spPr>
          <a:xfrm>
            <a:off x="838200" y="1289538"/>
            <a:ext cx="10515600" cy="4887425"/>
          </a:xfrm>
        </p:spPr>
        <p:txBody>
          <a:bodyPr>
            <a:normAutofit fontScale="77500" lnSpcReduction="20000"/>
          </a:bodyPr>
          <a:lstStyle/>
          <a:p>
            <a:pPr marL="0" indent="0" algn="just">
              <a:buNone/>
            </a:pPr>
            <a:r>
              <a:rPr lang="en-IN" sz="3200" dirty="0"/>
              <a:t>Let an array A be a collection of data elements, stored in memory of computer.</a:t>
            </a:r>
          </a:p>
          <a:p>
            <a:pPr marL="0" indent="0" algn="just">
              <a:buNone/>
            </a:pPr>
            <a:r>
              <a:rPr lang="en-IN" sz="3200" dirty="0"/>
              <a:t>Suppose we want to print each content of A or want to count the number of elements.</a:t>
            </a:r>
          </a:p>
          <a:p>
            <a:pPr marL="0" indent="0" algn="just">
              <a:buNone/>
            </a:pPr>
            <a:r>
              <a:rPr lang="en-IN" sz="3200" dirty="0"/>
              <a:t>This can be accomplished by </a:t>
            </a:r>
            <a:r>
              <a:rPr lang="en-IN" sz="3200" b="1" dirty="0"/>
              <a:t>traversing</a:t>
            </a:r>
            <a:r>
              <a:rPr lang="en-IN" sz="3200" dirty="0"/>
              <a:t> the array.</a:t>
            </a:r>
          </a:p>
          <a:p>
            <a:pPr marL="0" indent="0" algn="just">
              <a:buNone/>
            </a:pPr>
            <a:r>
              <a:rPr lang="en-IN" sz="3200" dirty="0"/>
              <a:t>Which means visiting each element of array A exactly once.</a:t>
            </a:r>
          </a:p>
          <a:p>
            <a:pPr marL="0" indent="0" algn="just">
              <a:buNone/>
            </a:pPr>
            <a:r>
              <a:rPr lang="en-IN" sz="3200" b="1" dirty="0"/>
              <a:t>ALGORITH to traverse the array(using while loop)</a:t>
            </a:r>
          </a:p>
          <a:p>
            <a:pPr marL="0" indent="0" algn="just">
              <a:buNone/>
            </a:pPr>
            <a:r>
              <a:rPr lang="en-IN" sz="3200" dirty="0"/>
              <a:t>Step 1: [initialize counter] set k=LB</a:t>
            </a:r>
          </a:p>
          <a:p>
            <a:pPr marL="0" indent="0" algn="just">
              <a:buNone/>
            </a:pPr>
            <a:r>
              <a:rPr lang="en-IN" sz="3200" dirty="0"/>
              <a:t>Step 2: Repeat steps 3 and 4 while k&lt;=UB</a:t>
            </a:r>
          </a:p>
          <a:p>
            <a:pPr marL="0" indent="0" algn="just">
              <a:buNone/>
            </a:pPr>
            <a:r>
              <a:rPr lang="en-IN" sz="3200" dirty="0"/>
              <a:t>Step 3: [Visit element] Apply process to A[k]</a:t>
            </a:r>
          </a:p>
          <a:p>
            <a:pPr marL="0" indent="0" algn="just">
              <a:buNone/>
            </a:pPr>
            <a:r>
              <a:rPr lang="en-IN" sz="3200" dirty="0"/>
              <a:t>Step 4: [Increase counter] set k=k+1</a:t>
            </a:r>
          </a:p>
          <a:p>
            <a:pPr marL="0" indent="0" algn="just">
              <a:buNone/>
            </a:pPr>
            <a:r>
              <a:rPr lang="en-IN" sz="3200" dirty="0"/>
              <a:t>              [End of step 2 loop] </a:t>
            </a:r>
          </a:p>
          <a:p>
            <a:pPr marL="0" indent="0" algn="just">
              <a:buNone/>
            </a:pPr>
            <a:r>
              <a:rPr lang="en-IN" sz="3200" dirty="0"/>
              <a:t>Step 5: Exit</a:t>
            </a:r>
          </a:p>
        </p:txBody>
      </p:sp>
      <p:sp>
        <p:nvSpPr>
          <p:cNvPr id="4" name="Date Placeholder 3"/>
          <p:cNvSpPr>
            <a:spLocks noGrp="1"/>
          </p:cNvSpPr>
          <p:nvPr>
            <p:ph type="dt" sz="half" idx="10"/>
          </p:nvPr>
        </p:nvSpPr>
        <p:spPr/>
        <p:txBody>
          <a:bodyPr/>
          <a:lstStyle/>
          <a:p>
            <a:fld id="{5F88D9FE-1AD5-4F91-8060-F3D052F625EF}"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91</a:t>
            </a:fld>
            <a:endParaRPr lang="en-IN"/>
          </a:p>
        </p:txBody>
      </p:sp>
    </p:spTree>
    <p:extLst>
      <p:ext uri="{BB962C8B-B14F-4D97-AF65-F5344CB8AC3E}">
        <p14:creationId xmlns:p14="http://schemas.microsoft.com/office/powerpoint/2010/main" val="255266560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6137"/>
          </a:xfrm>
        </p:spPr>
        <p:txBody>
          <a:bodyPr>
            <a:normAutofit fontScale="90000"/>
          </a:bodyPr>
          <a:lstStyle/>
          <a:p>
            <a:r>
              <a:rPr lang="en-IN" b="1" dirty="0"/>
              <a:t>ALGORITH to traverse the array(using for loop)</a:t>
            </a:r>
            <a:br>
              <a:rPr lang="en-IN" b="1" dirty="0"/>
            </a:br>
            <a:endParaRPr lang="en-US" dirty="0"/>
          </a:p>
        </p:txBody>
      </p:sp>
      <p:sp>
        <p:nvSpPr>
          <p:cNvPr id="3" name="Content Placeholder 2"/>
          <p:cNvSpPr>
            <a:spLocks noGrp="1"/>
          </p:cNvSpPr>
          <p:nvPr>
            <p:ph idx="1"/>
          </p:nvPr>
        </p:nvSpPr>
        <p:spPr>
          <a:xfrm>
            <a:off x="838200" y="1078523"/>
            <a:ext cx="10515600" cy="5098440"/>
          </a:xfrm>
        </p:spPr>
        <p:txBody>
          <a:bodyPr>
            <a:normAutofit fontScale="55000" lnSpcReduction="20000"/>
          </a:bodyPr>
          <a:lstStyle/>
          <a:p>
            <a:pPr marL="0" indent="0">
              <a:buNone/>
            </a:pPr>
            <a:r>
              <a:rPr lang="en-US" dirty="0"/>
              <a:t>Step 1: Repeat for k=LB to UB</a:t>
            </a:r>
          </a:p>
          <a:p>
            <a:pPr marL="0" indent="0">
              <a:buNone/>
            </a:pPr>
            <a:r>
              <a:rPr lang="en-US" dirty="0"/>
              <a:t>             Apply process to A[k]</a:t>
            </a:r>
          </a:p>
          <a:p>
            <a:pPr marL="0" indent="0">
              <a:buNone/>
            </a:pPr>
            <a:r>
              <a:rPr lang="en-US" dirty="0"/>
              <a:t>             [End of for loop]</a:t>
            </a:r>
          </a:p>
          <a:p>
            <a:pPr marL="0" indent="0">
              <a:buNone/>
            </a:pPr>
            <a:r>
              <a:rPr lang="en-US" dirty="0"/>
              <a:t>Step 2: Exit</a:t>
            </a:r>
          </a:p>
          <a:p>
            <a:pPr marL="0" indent="0">
              <a:buNone/>
            </a:pPr>
            <a:r>
              <a:rPr lang="en-US" dirty="0" err="1"/>
              <a:t>Eg</a:t>
            </a:r>
            <a:r>
              <a:rPr lang="en-US" dirty="0"/>
              <a:t>) </a:t>
            </a:r>
            <a:r>
              <a:rPr lang="en-US" b="1" dirty="0"/>
              <a:t>Write a C program to traverse an array using while loop</a:t>
            </a:r>
          </a:p>
          <a:p>
            <a:pPr marL="0" indent="0">
              <a:buNone/>
            </a:pPr>
            <a:r>
              <a:rPr lang="en-US" dirty="0"/>
              <a:t>     #include&lt;</a:t>
            </a:r>
            <a:r>
              <a:rPr lang="en-US" dirty="0" err="1"/>
              <a:t>stdio.h</a:t>
            </a:r>
            <a:r>
              <a:rPr lang="en-US" dirty="0"/>
              <a:t>&gt;</a:t>
            </a:r>
          </a:p>
          <a:p>
            <a:pPr marL="0" indent="0">
              <a:buNone/>
            </a:pPr>
            <a:r>
              <a:rPr lang="en-US" dirty="0"/>
              <a:t>     </a:t>
            </a:r>
            <a:r>
              <a:rPr lang="en-US" dirty="0" err="1"/>
              <a:t>int</a:t>
            </a:r>
            <a:r>
              <a:rPr lang="en-US" dirty="0"/>
              <a:t> main()</a:t>
            </a:r>
          </a:p>
          <a:p>
            <a:pPr marL="0" indent="0">
              <a:buNone/>
            </a:pPr>
            <a:r>
              <a:rPr lang="en-US" dirty="0"/>
              <a:t>       {</a:t>
            </a:r>
          </a:p>
          <a:p>
            <a:pPr marL="0" indent="0">
              <a:buNone/>
            </a:pPr>
            <a:r>
              <a:rPr lang="en-US" dirty="0"/>
              <a:t>         </a:t>
            </a:r>
            <a:r>
              <a:rPr lang="en-US" dirty="0" err="1"/>
              <a:t>int</a:t>
            </a:r>
            <a:r>
              <a:rPr lang="en-US" dirty="0"/>
              <a:t> a[5]={10,20,30,40,50};</a:t>
            </a:r>
          </a:p>
          <a:p>
            <a:pPr marL="0" indent="0">
              <a:buNone/>
            </a:pPr>
            <a:r>
              <a:rPr lang="en-US" dirty="0"/>
              <a:t>         </a:t>
            </a:r>
            <a:r>
              <a:rPr lang="en-US" dirty="0" err="1"/>
              <a:t>int</a:t>
            </a:r>
            <a:r>
              <a:rPr lang="en-US" dirty="0"/>
              <a:t> i=0;</a:t>
            </a:r>
          </a:p>
          <a:p>
            <a:pPr marL="0" indent="0">
              <a:buNone/>
            </a:pPr>
            <a:r>
              <a:rPr lang="en-US" dirty="0"/>
              <a:t>         while(i&lt;=4)</a:t>
            </a:r>
          </a:p>
          <a:p>
            <a:pPr marL="0" indent="0">
              <a:buNone/>
            </a:pPr>
            <a:r>
              <a:rPr lang="en-US" dirty="0"/>
              <a:t>         {</a:t>
            </a:r>
          </a:p>
          <a:p>
            <a:pPr marL="0" indent="0">
              <a:buNone/>
            </a:pPr>
            <a:r>
              <a:rPr lang="en-US" dirty="0"/>
              <a:t>           </a:t>
            </a:r>
            <a:r>
              <a:rPr lang="en-US" dirty="0" err="1"/>
              <a:t>printf</a:t>
            </a:r>
            <a:r>
              <a:rPr lang="en-US" dirty="0"/>
              <a:t>(“%d\n”, a[i]);</a:t>
            </a:r>
          </a:p>
          <a:p>
            <a:pPr marL="0" indent="0">
              <a:buNone/>
            </a:pPr>
            <a:r>
              <a:rPr lang="en-US" dirty="0"/>
              <a:t>           i=i+1;</a:t>
            </a:r>
          </a:p>
          <a:p>
            <a:pPr marL="0" indent="0">
              <a:buNone/>
            </a:pPr>
            <a:r>
              <a:rPr lang="en-US" dirty="0"/>
              <a:t>         }</a:t>
            </a:r>
          </a:p>
          <a:p>
            <a:pPr marL="0" indent="0">
              <a:buNone/>
            </a:pPr>
            <a:r>
              <a:rPr lang="en-US" dirty="0"/>
              <a:t>       return 0;</a:t>
            </a:r>
          </a:p>
          <a:p>
            <a:pPr marL="0" indent="0">
              <a:buNone/>
            </a:pPr>
            <a:r>
              <a:rPr lang="en-US" dirty="0"/>
              <a:t>}</a:t>
            </a:r>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92</a:t>
            </a:fld>
            <a:endParaRPr lang="en-IN"/>
          </a:p>
        </p:txBody>
      </p:sp>
    </p:spTree>
    <p:extLst>
      <p:ext uri="{BB962C8B-B14F-4D97-AF65-F5344CB8AC3E}">
        <p14:creationId xmlns:p14="http://schemas.microsoft.com/office/powerpoint/2010/main" val="14638138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6137"/>
          </a:xfrm>
        </p:spPr>
        <p:txBody>
          <a:bodyPr>
            <a:normAutofit fontScale="90000"/>
          </a:bodyPr>
          <a:lstStyle/>
          <a:p>
            <a:br>
              <a:rPr lang="en-US" b="1" dirty="0"/>
            </a:br>
            <a:r>
              <a:rPr lang="en-US" sz="4000" b="1" dirty="0"/>
              <a:t>Write a C program to traverse an array using for loop</a:t>
            </a:r>
            <a:br>
              <a:rPr lang="en-US" b="1" dirty="0"/>
            </a:br>
            <a:endParaRPr lang="en-US" dirty="0"/>
          </a:p>
        </p:txBody>
      </p:sp>
      <p:sp>
        <p:nvSpPr>
          <p:cNvPr id="3" name="Content Placeholder 2"/>
          <p:cNvSpPr>
            <a:spLocks noGrp="1"/>
          </p:cNvSpPr>
          <p:nvPr>
            <p:ph idx="1"/>
          </p:nvPr>
        </p:nvSpPr>
        <p:spPr>
          <a:xfrm>
            <a:off x="838200" y="1336431"/>
            <a:ext cx="10515600" cy="4840532"/>
          </a:xfrm>
        </p:spPr>
        <p:txBody>
          <a:bodyPr>
            <a:normAutofit fontScale="92500" lnSpcReduction="20000"/>
          </a:bodyPr>
          <a:lstStyle/>
          <a:p>
            <a:pPr marL="0" indent="0">
              <a:buNone/>
            </a:pPr>
            <a:r>
              <a:rPr lang="en-US" dirty="0"/>
              <a:t>#include&lt;</a:t>
            </a:r>
            <a:r>
              <a:rPr lang="en-US" dirty="0" err="1"/>
              <a:t>stdio.h</a:t>
            </a:r>
            <a:r>
              <a:rPr lang="en-US" dirty="0"/>
              <a:t>&gt;</a:t>
            </a:r>
          </a:p>
          <a:p>
            <a:pPr marL="0" indent="0">
              <a:buNone/>
            </a:pPr>
            <a:r>
              <a:rPr lang="en-US" dirty="0"/>
              <a:t>     </a:t>
            </a:r>
            <a:r>
              <a:rPr lang="en-US" dirty="0" err="1"/>
              <a:t>int</a:t>
            </a:r>
            <a:r>
              <a:rPr lang="en-US" dirty="0"/>
              <a:t> main()</a:t>
            </a:r>
          </a:p>
          <a:p>
            <a:pPr marL="0" indent="0">
              <a:buNone/>
            </a:pPr>
            <a:r>
              <a:rPr lang="en-US" dirty="0"/>
              <a:t>       {</a:t>
            </a:r>
          </a:p>
          <a:p>
            <a:pPr marL="0" indent="0">
              <a:buNone/>
            </a:pPr>
            <a:r>
              <a:rPr lang="en-US" dirty="0"/>
              <a:t>         </a:t>
            </a:r>
            <a:r>
              <a:rPr lang="en-US" dirty="0" err="1"/>
              <a:t>int</a:t>
            </a:r>
            <a:r>
              <a:rPr lang="en-US" dirty="0"/>
              <a:t> a[5]={10,20,30,40,50};</a:t>
            </a:r>
          </a:p>
          <a:p>
            <a:pPr marL="0" indent="0">
              <a:buNone/>
            </a:pPr>
            <a:r>
              <a:rPr lang="en-US" dirty="0"/>
              <a:t>         </a:t>
            </a:r>
            <a:r>
              <a:rPr lang="en-US" dirty="0" err="1"/>
              <a:t>int</a:t>
            </a:r>
            <a:r>
              <a:rPr lang="en-US" dirty="0"/>
              <a:t> i;</a:t>
            </a:r>
          </a:p>
          <a:p>
            <a:pPr marL="0" indent="0">
              <a:buNone/>
            </a:pPr>
            <a:r>
              <a:rPr lang="en-US" dirty="0"/>
              <a:t>         for(i=0;i&lt;=4;i++)</a:t>
            </a:r>
          </a:p>
          <a:p>
            <a:pPr marL="0" indent="0">
              <a:buNone/>
            </a:pPr>
            <a:r>
              <a:rPr lang="en-US" dirty="0"/>
              <a:t>         {</a:t>
            </a:r>
          </a:p>
          <a:p>
            <a:pPr marL="0" indent="0">
              <a:buNone/>
            </a:pPr>
            <a:r>
              <a:rPr lang="en-US" dirty="0"/>
              <a:t>           </a:t>
            </a:r>
            <a:r>
              <a:rPr lang="en-US" dirty="0" err="1"/>
              <a:t>printf</a:t>
            </a:r>
            <a:r>
              <a:rPr lang="en-US" dirty="0"/>
              <a:t>(“%d\n”, a[i]);</a:t>
            </a:r>
          </a:p>
          <a:p>
            <a:pPr marL="0" indent="0">
              <a:buNone/>
            </a:pPr>
            <a:r>
              <a:rPr lang="en-US" dirty="0"/>
              <a:t>         }</a:t>
            </a:r>
          </a:p>
          <a:p>
            <a:pPr marL="0" indent="0">
              <a:buNone/>
            </a:pPr>
            <a:r>
              <a:rPr lang="en-US" dirty="0"/>
              <a:t>       return 0;</a:t>
            </a:r>
          </a:p>
          <a:p>
            <a:pPr marL="0" indent="0">
              <a:buNone/>
            </a:pPr>
            <a:r>
              <a:rPr lang="en-US" dirty="0"/>
              <a:t>}</a:t>
            </a:r>
          </a:p>
          <a:p>
            <a:endParaRPr lang="en-US" dirty="0"/>
          </a:p>
        </p:txBody>
      </p:sp>
      <p:sp>
        <p:nvSpPr>
          <p:cNvPr id="4" name="Date Placeholder 3"/>
          <p:cNvSpPr>
            <a:spLocks noGrp="1"/>
          </p:cNvSpPr>
          <p:nvPr>
            <p:ph type="dt" sz="half" idx="10"/>
          </p:nvPr>
        </p:nvSpPr>
        <p:spPr/>
        <p:txBody>
          <a:bodyPr/>
          <a:lstStyle/>
          <a:p>
            <a:fld id="{BEB598DA-DA1C-4366-B2A2-AC78F1530378}" type="datetime2">
              <a:rPr lang="en-IN" smtClean="0"/>
              <a:t>Monday, 23 December 2024</a:t>
            </a:fld>
            <a:endParaRPr lang="en-IN"/>
          </a:p>
        </p:txBody>
      </p:sp>
      <p:sp>
        <p:nvSpPr>
          <p:cNvPr id="5" name="Slide Number Placeholder 4"/>
          <p:cNvSpPr>
            <a:spLocks noGrp="1"/>
          </p:cNvSpPr>
          <p:nvPr>
            <p:ph type="sldNum" sz="quarter" idx="12"/>
          </p:nvPr>
        </p:nvSpPr>
        <p:spPr/>
        <p:txBody>
          <a:bodyPr/>
          <a:lstStyle/>
          <a:p>
            <a:fld id="{98E39C61-8F3C-4850-A92D-D50E9F34D2A1}" type="slidenum">
              <a:rPr lang="en-IN" smtClean="0"/>
              <a:pPr/>
              <a:t>93</a:t>
            </a:fld>
            <a:endParaRPr lang="en-IN"/>
          </a:p>
        </p:txBody>
      </p:sp>
    </p:spTree>
    <p:extLst>
      <p:ext uri="{BB962C8B-B14F-4D97-AF65-F5344CB8AC3E}">
        <p14:creationId xmlns:p14="http://schemas.microsoft.com/office/powerpoint/2010/main" val="13954765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b="1" dirty="0"/>
              <a:t> Two Dimensional Arrays:</a:t>
            </a:r>
            <a:endParaRPr lang="en-IN" sz="6600" dirty="0"/>
          </a:p>
        </p:txBody>
      </p:sp>
      <p:sp>
        <p:nvSpPr>
          <p:cNvPr id="3" name="Content Placeholder 2"/>
          <p:cNvSpPr>
            <a:spLocks noGrp="1"/>
          </p:cNvSpPr>
          <p:nvPr>
            <p:ph idx="1"/>
          </p:nvPr>
        </p:nvSpPr>
        <p:spPr>
          <a:xfrm>
            <a:off x="395785" y="2511188"/>
            <a:ext cx="10958015" cy="2702258"/>
          </a:xfrm>
        </p:spPr>
        <p:txBody>
          <a:bodyPr>
            <a:normAutofit/>
          </a:bodyPr>
          <a:lstStyle/>
          <a:p>
            <a:r>
              <a:rPr lang="en-IN" sz="4400" dirty="0"/>
              <a:t>First, create an array of pointers of size r. </a:t>
            </a:r>
          </a:p>
          <a:p>
            <a:r>
              <a:rPr lang="en-IN" sz="4400" dirty="0"/>
              <a:t>Dynamically allocate memory for every row.</a:t>
            </a:r>
          </a:p>
        </p:txBody>
      </p:sp>
      <p:sp>
        <p:nvSpPr>
          <p:cNvPr id="4" name="Date Placeholder 3"/>
          <p:cNvSpPr>
            <a:spLocks noGrp="1"/>
          </p:cNvSpPr>
          <p:nvPr>
            <p:ph type="dt" sz="half" idx="10"/>
          </p:nvPr>
        </p:nvSpPr>
        <p:spPr/>
        <p:txBody>
          <a:bodyPr/>
          <a:lstStyle/>
          <a:p>
            <a:fld id="{ADDAE1CC-E4ED-4A41-8981-6253A88B53C4}"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94</a:t>
            </a:fld>
            <a:endParaRPr lang="en-IN"/>
          </a:p>
        </p:txBody>
      </p:sp>
    </p:spTree>
    <p:extLst>
      <p:ext uri="{BB962C8B-B14F-4D97-AF65-F5344CB8AC3E}">
        <p14:creationId xmlns:p14="http://schemas.microsoft.com/office/powerpoint/2010/main" val="13151092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b="1" dirty="0"/>
              <a:t>Array Operations: Traversing: </a:t>
            </a:r>
          </a:p>
        </p:txBody>
      </p:sp>
      <p:sp>
        <p:nvSpPr>
          <p:cNvPr id="3" name="Content Placeholder 2"/>
          <p:cNvSpPr>
            <a:spLocks noGrp="1"/>
          </p:cNvSpPr>
          <p:nvPr>
            <p:ph idx="1"/>
          </p:nvPr>
        </p:nvSpPr>
        <p:spPr>
          <a:xfrm>
            <a:off x="163776" y="1825625"/>
            <a:ext cx="11914496" cy="3756309"/>
          </a:xfrm>
        </p:spPr>
        <p:txBody>
          <a:bodyPr>
            <a:normAutofit/>
          </a:bodyPr>
          <a:lstStyle/>
          <a:p>
            <a:r>
              <a:rPr lang="en-IN" sz="3600" dirty="0"/>
              <a:t>It is the operation of accessing and processing each element in the linear array exactly once.</a:t>
            </a:r>
          </a:p>
          <a:p>
            <a:r>
              <a:rPr lang="en-IN" sz="3600" dirty="0"/>
              <a:t>Example: </a:t>
            </a:r>
          </a:p>
          <a:p>
            <a:pPr marL="1828800" lvl="4" indent="0">
              <a:buNone/>
            </a:pPr>
            <a:r>
              <a:rPr lang="en-IN" sz="3600" dirty="0"/>
              <a:t>(</a:t>
            </a:r>
            <a:r>
              <a:rPr lang="en-IN" sz="3600" dirty="0" err="1"/>
              <a:t>i</a:t>
            </a:r>
            <a:r>
              <a:rPr lang="en-IN" sz="3600" dirty="0"/>
              <a:t>) Count the number of elements in the array </a:t>
            </a:r>
          </a:p>
          <a:p>
            <a:pPr marL="1828800" lvl="4" indent="0">
              <a:buNone/>
            </a:pPr>
            <a:r>
              <a:rPr lang="en-IN" sz="3600" dirty="0"/>
              <a:t>(ii) Display the elements of the array   </a:t>
            </a:r>
          </a:p>
          <a:p>
            <a:pPr marL="1828800" lvl="4" indent="0">
              <a:buNone/>
            </a:pPr>
            <a:r>
              <a:rPr lang="en-IN" sz="3600" dirty="0"/>
              <a:t>(iii) Calculate sum of each elements in the array. Etc…</a:t>
            </a:r>
          </a:p>
          <a:p>
            <a:endParaRPr lang="en-IN" sz="3600" dirty="0"/>
          </a:p>
        </p:txBody>
      </p:sp>
      <p:sp>
        <p:nvSpPr>
          <p:cNvPr id="4" name="Date Placeholder 3"/>
          <p:cNvSpPr>
            <a:spLocks noGrp="1"/>
          </p:cNvSpPr>
          <p:nvPr>
            <p:ph type="dt" sz="half" idx="10"/>
          </p:nvPr>
        </p:nvSpPr>
        <p:spPr/>
        <p:txBody>
          <a:bodyPr/>
          <a:lstStyle/>
          <a:p>
            <a:fld id="{D11CF672-49CF-44C8-B470-315016B413B4}"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95</a:t>
            </a:fld>
            <a:endParaRPr lang="en-IN"/>
          </a:p>
        </p:txBody>
      </p:sp>
    </p:spTree>
    <p:extLst>
      <p:ext uri="{BB962C8B-B14F-4D97-AF65-F5344CB8AC3E}">
        <p14:creationId xmlns:p14="http://schemas.microsoft.com/office/powerpoint/2010/main" val="262294007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814" y="259307"/>
            <a:ext cx="11676268" cy="1897386"/>
          </a:xfrm>
        </p:spPr>
        <p:txBody>
          <a:bodyPr>
            <a:noAutofit/>
          </a:bodyPr>
          <a:lstStyle/>
          <a:p>
            <a:pPr algn="just"/>
            <a:r>
              <a:rPr lang="en-IN" b="1" dirty="0"/>
              <a:t>ALGORITHM:    </a:t>
            </a:r>
            <a:r>
              <a:rPr lang="en-IN" sz="3600" b="1" dirty="0"/>
              <a:t>Here LA is the Linear Array with lower bound LB, and upper bound UB. This algorithm traverses LA applying the operation PROCESS to each element in LA.</a:t>
            </a:r>
            <a:endParaRPr lang="en-IN" b="1" dirty="0"/>
          </a:p>
        </p:txBody>
      </p:sp>
      <p:sp>
        <p:nvSpPr>
          <p:cNvPr id="7" name="Text Placeholder 6"/>
          <p:cNvSpPr>
            <a:spLocks noGrp="1"/>
          </p:cNvSpPr>
          <p:nvPr>
            <p:ph type="body" idx="1"/>
          </p:nvPr>
        </p:nvSpPr>
        <p:spPr>
          <a:xfrm>
            <a:off x="259310" y="2306470"/>
            <a:ext cx="5738266" cy="689926"/>
          </a:xfrm>
          <a:ln>
            <a:solidFill>
              <a:schemeClr val="tx1"/>
            </a:solidFill>
          </a:ln>
        </p:spPr>
        <p:txBody>
          <a:bodyPr>
            <a:noAutofit/>
          </a:bodyPr>
          <a:lstStyle/>
          <a:p>
            <a:pPr algn="ctr"/>
            <a:r>
              <a:rPr lang="en-US" sz="4000" dirty="0"/>
              <a:t>ONE ALGORITHM</a:t>
            </a:r>
            <a:endParaRPr lang="en-IN" sz="4000" dirty="0"/>
          </a:p>
        </p:txBody>
      </p:sp>
      <p:sp>
        <p:nvSpPr>
          <p:cNvPr id="8" name="Content Placeholder 7"/>
          <p:cNvSpPr>
            <a:spLocks noGrp="1"/>
          </p:cNvSpPr>
          <p:nvPr>
            <p:ph sz="half" idx="2"/>
          </p:nvPr>
        </p:nvSpPr>
        <p:spPr>
          <a:xfrm>
            <a:off x="221166" y="3146173"/>
            <a:ext cx="5831002" cy="2544943"/>
          </a:xfrm>
          <a:ln>
            <a:solidFill>
              <a:schemeClr val="tx1"/>
            </a:solidFill>
          </a:ln>
        </p:spPr>
        <p:txBody>
          <a:bodyPr>
            <a:noAutofit/>
          </a:bodyPr>
          <a:lstStyle/>
          <a:p>
            <a:pPr marL="0" lvl="0" indent="0">
              <a:buNone/>
            </a:pPr>
            <a:r>
              <a:rPr lang="en-IN" sz="2000" b="1" dirty="0">
                <a:latin typeface="Courier New" panose="02070309020205020404" pitchFamily="49" charset="0"/>
                <a:cs typeface="Courier New" panose="02070309020205020404" pitchFamily="49" charset="0"/>
              </a:rPr>
              <a:t>[Initialize the Counter]  SET K = LB</a:t>
            </a:r>
          </a:p>
          <a:p>
            <a:pPr marL="0" lvl="0" indent="0">
              <a:buNone/>
            </a:pPr>
            <a:r>
              <a:rPr lang="en-IN" sz="2000" b="1" dirty="0">
                <a:latin typeface="Courier New" panose="02070309020205020404" pitchFamily="49" charset="0"/>
                <a:cs typeface="Courier New" panose="02070309020205020404" pitchFamily="49" charset="0"/>
              </a:rPr>
              <a:t>Repeat Step 3 and 4 while K &lt;= UB</a:t>
            </a:r>
          </a:p>
          <a:p>
            <a:pPr marL="0" lvl="0" indent="0">
              <a:buNone/>
            </a:pPr>
            <a:r>
              <a:rPr lang="en-IN" sz="1600" b="1" dirty="0">
                <a:latin typeface="Courier New" panose="02070309020205020404" pitchFamily="49" charset="0"/>
                <a:cs typeface="Courier New" panose="02070309020205020404" pitchFamily="49" charset="0"/>
              </a:rPr>
              <a:t>   </a:t>
            </a:r>
            <a:r>
              <a:rPr lang="en-IN" sz="1800" b="1" dirty="0">
                <a:latin typeface="Courier New" panose="02070309020205020404" pitchFamily="49" charset="0"/>
                <a:cs typeface="Courier New" panose="02070309020205020404" pitchFamily="49" charset="0"/>
              </a:rPr>
              <a:t>[Visit Element] Apply PROCESS to LA[K]</a:t>
            </a:r>
            <a:endParaRPr lang="en-IN" sz="2000" b="1" dirty="0">
              <a:latin typeface="Courier New" panose="02070309020205020404" pitchFamily="49" charset="0"/>
              <a:cs typeface="Courier New" panose="02070309020205020404" pitchFamily="49" charset="0"/>
            </a:endParaRPr>
          </a:p>
          <a:p>
            <a:pPr marL="0" lvl="0" indent="0">
              <a:buNone/>
            </a:pPr>
            <a:r>
              <a:rPr lang="en-IN" sz="2000" b="1" dirty="0">
                <a:latin typeface="Courier New" panose="02070309020205020404" pitchFamily="49" charset="0"/>
                <a:cs typeface="Courier New" panose="02070309020205020404" pitchFamily="49" charset="0"/>
              </a:rPr>
              <a:t>   </a:t>
            </a:r>
            <a:r>
              <a:rPr lang="en-IN" sz="1800" b="1" dirty="0">
                <a:latin typeface="Courier New" panose="02070309020205020404" pitchFamily="49" charset="0"/>
                <a:cs typeface="Courier New" panose="02070309020205020404" pitchFamily="49" charset="0"/>
              </a:rPr>
              <a:t>[Increase the Counter] </a:t>
            </a:r>
            <a:r>
              <a:rPr lang="en-IN" sz="2000" b="1" dirty="0">
                <a:latin typeface="Courier New" panose="02070309020205020404" pitchFamily="49" charset="0"/>
                <a:cs typeface="Courier New" panose="02070309020205020404" pitchFamily="49" charset="0"/>
              </a:rPr>
              <a:t>K = K + 1</a:t>
            </a:r>
          </a:p>
          <a:p>
            <a:pPr marL="0" indent="0">
              <a:buNone/>
            </a:pPr>
            <a:r>
              <a:rPr lang="en-IN" sz="2000" b="1" dirty="0">
                <a:latin typeface="Courier New" panose="02070309020205020404" pitchFamily="49" charset="0"/>
                <a:cs typeface="Courier New" panose="02070309020205020404" pitchFamily="49" charset="0"/>
              </a:rPr>
              <a:t>End of Step 2 Loop</a:t>
            </a:r>
          </a:p>
          <a:p>
            <a:pPr marL="0" indent="0">
              <a:buNone/>
            </a:pPr>
            <a:r>
              <a:rPr lang="en-IN" sz="2000" b="1" dirty="0">
                <a:latin typeface="Courier New" panose="02070309020205020404" pitchFamily="49" charset="0"/>
                <a:cs typeface="Courier New" panose="02070309020205020404" pitchFamily="49" charset="0"/>
              </a:rPr>
              <a:t>Exit</a:t>
            </a:r>
          </a:p>
        </p:txBody>
      </p:sp>
      <p:sp>
        <p:nvSpPr>
          <p:cNvPr id="9" name="Text Placeholder 8"/>
          <p:cNvSpPr>
            <a:spLocks noGrp="1"/>
          </p:cNvSpPr>
          <p:nvPr>
            <p:ph type="body" sz="quarter" idx="3"/>
          </p:nvPr>
        </p:nvSpPr>
        <p:spPr>
          <a:xfrm>
            <a:off x="6291616" y="2197637"/>
            <a:ext cx="5619466" cy="823912"/>
          </a:xfrm>
          <a:ln>
            <a:solidFill>
              <a:schemeClr val="tx1"/>
            </a:solidFill>
          </a:ln>
        </p:spPr>
        <p:txBody>
          <a:bodyPr>
            <a:noAutofit/>
          </a:bodyPr>
          <a:lstStyle/>
          <a:p>
            <a:pPr algn="ctr"/>
            <a:r>
              <a:rPr lang="en-US" sz="4000" dirty="0"/>
              <a:t>ALTERNATE ALGORITHM</a:t>
            </a:r>
            <a:endParaRPr lang="en-IN" sz="4000" dirty="0"/>
          </a:p>
        </p:txBody>
      </p:sp>
      <p:sp>
        <p:nvSpPr>
          <p:cNvPr id="10" name="Content Placeholder 9"/>
          <p:cNvSpPr>
            <a:spLocks noGrp="1"/>
          </p:cNvSpPr>
          <p:nvPr>
            <p:ph sz="quarter" idx="4"/>
          </p:nvPr>
        </p:nvSpPr>
        <p:spPr>
          <a:xfrm>
            <a:off x="6291616" y="3146523"/>
            <a:ext cx="5691116" cy="2544593"/>
          </a:xfrm>
          <a:ln>
            <a:solidFill>
              <a:schemeClr val="tx1"/>
            </a:solidFill>
          </a:ln>
        </p:spPr>
        <p:txBody>
          <a:bodyPr>
            <a:normAutofit/>
          </a:bodyPr>
          <a:lstStyle/>
          <a:p>
            <a:pPr marL="0" lvl="0" indent="0">
              <a:buNone/>
            </a:pPr>
            <a:r>
              <a:rPr lang="en-IN" sz="2000" b="1" dirty="0">
                <a:latin typeface="Courier New" panose="02070309020205020404" pitchFamily="49" charset="0"/>
                <a:cs typeface="Courier New" panose="02070309020205020404" pitchFamily="49" charset="0"/>
              </a:rPr>
              <a:t>Repeat for K = LB to UB</a:t>
            </a:r>
          </a:p>
          <a:p>
            <a:pPr marL="0" indent="0">
              <a:buNone/>
            </a:pPr>
            <a:r>
              <a:rPr lang="en-IN" sz="2000" b="1" dirty="0">
                <a:latin typeface="Courier New" panose="02070309020205020404" pitchFamily="49" charset="0"/>
                <a:cs typeface="Courier New" panose="02070309020205020404" pitchFamily="49" charset="0"/>
              </a:rPr>
              <a:t>  </a:t>
            </a:r>
            <a:r>
              <a:rPr lang="en-IN" sz="1800" b="1" dirty="0">
                <a:latin typeface="Courier New" panose="02070309020205020404" pitchFamily="49" charset="0"/>
                <a:cs typeface="Courier New" panose="02070309020205020404" pitchFamily="49" charset="0"/>
              </a:rPr>
              <a:t>[Visit Element] Apply PROCESS to LA[K]</a:t>
            </a:r>
            <a:endParaRPr lang="en-IN" sz="2000" b="1" dirty="0">
              <a:latin typeface="Courier New" panose="02070309020205020404" pitchFamily="49" charset="0"/>
              <a:cs typeface="Courier New" panose="02070309020205020404" pitchFamily="49" charset="0"/>
            </a:endParaRPr>
          </a:p>
          <a:p>
            <a:pPr marL="0" indent="0">
              <a:buNone/>
            </a:pPr>
            <a:r>
              <a:rPr lang="en-IN" sz="2000" b="1" dirty="0">
                <a:latin typeface="Courier New" panose="02070309020205020404" pitchFamily="49" charset="0"/>
                <a:cs typeface="Courier New" panose="02070309020205020404" pitchFamily="49" charset="0"/>
              </a:rPr>
              <a:t>End of Step 2 Loop</a:t>
            </a:r>
          </a:p>
          <a:p>
            <a:pPr marL="0" indent="0">
              <a:buNone/>
            </a:pPr>
            <a:r>
              <a:rPr lang="en-IN" sz="2000" b="1" dirty="0">
                <a:latin typeface="Courier New" panose="02070309020205020404" pitchFamily="49" charset="0"/>
                <a:cs typeface="Courier New" panose="02070309020205020404" pitchFamily="49" charset="0"/>
              </a:rPr>
              <a:t>Exit</a:t>
            </a:r>
          </a:p>
        </p:txBody>
      </p:sp>
      <p:sp>
        <p:nvSpPr>
          <p:cNvPr id="4" name="Date Placeholder 3"/>
          <p:cNvSpPr>
            <a:spLocks noGrp="1"/>
          </p:cNvSpPr>
          <p:nvPr>
            <p:ph type="dt" sz="half" idx="10"/>
          </p:nvPr>
        </p:nvSpPr>
        <p:spPr/>
        <p:txBody>
          <a:bodyPr/>
          <a:lstStyle/>
          <a:p>
            <a:fld id="{1AFD8115-254C-4D60-B534-E413547D5122}" type="datetime2">
              <a:rPr lang="en-IN" smtClean="0"/>
              <a:t>Monday, 23 December 2024</a:t>
            </a:fld>
            <a:endParaRPr lang="en-IN" dirty="0"/>
          </a:p>
        </p:txBody>
      </p:sp>
      <p:sp>
        <p:nvSpPr>
          <p:cNvPr id="6" name="Slide Number Placeholder 5"/>
          <p:cNvSpPr>
            <a:spLocks noGrp="1"/>
          </p:cNvSpPr>
          <p:nvPr>
            <p:ph type="sldNum" sz="quarter" idx="12"/>
          </p:nvPr>
        </p:nvSpPr>
        <p:spPr/>
        <p:txBody>
          <a:bodyPr/>
          <a:lstStyle/>
          <a:p>
            <a:fld id="{98E39C61-8F3C-4850-A92D-D50E9F34D2A1}" type="slidenum">
              <a:rPr lang="en-IN" smtClean="0"/>
              <a:pPr/>
              <a:t>96</a:t>
            </a:fld>
            <a:endParaRPr lang="en-IN"/>
          </a:p>
        </p:txBody>
      </p:sp>
    </p:spTree>
    <p:extLst>
      <p:ext uri="{BB962C8B-B14F-4D97-AF65-F5344CB8AC3E}">
        <p14:creationId xmlns:p14="http://schemas.microsoft.com/office/powerpoint/2010/main" val="20320139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45662" y="365126"/>
            <a:ext cx="11778019" cy="931412"/>
          </a:xfrm>
        </p:spPr>
        <p:txBody>
          <a:bodyPr>
            <a:noAutofit/>
          </a:bodyPr>
          <a:lstStyle/>
          <a:p>
            <a:r>
              <a:rPr lang="en-IN" sz="5400" b="1" dirty="0"/>
              <a:t>Array Operations: Inserting  and  Deleting:</a:t>
            </a:r>
            <a:endParaRPr lang="en-IN" sz="5400" dirty="0"/>
          </a:p>
        </p:txBody>
      </p:sp>
      <p:sp>
        <p:nvSpPr>
          <p:cNvPr id="11" name="Content Placeholder 10"/>
          <p:cNvSpPr>
            <a:spLocks noGrp="1"/>
          </p:cNvSpPr>
          <p:nvPr>
            <p:ph idx="1"/>
          </p:nvPr>
        </p:nvSpPr>
        <p:spPr>
          <a:xfrm>
            <a:off x="245662" y="1296538"/>
            <a:ext cx="11682480" cy="2210937"/>
          </a:xfrm>
        </p:spPr>
        <p:txBody>
          <a:bodyPr>
            <a:noAutofit/>
          </a:bodyPr>
          <a:lstStyle/>
          <a:p>
            <a:pPr algn="just"/>
            <a:r>
              <a:rPr lang="en-US" sz="3200" dirty="0"/>
              <a:t>Inserting refers to adding another element into the collection.</a:t>
            </a:r>
          </a:p>
          <a:p>
            <a:pPr algn="just"/>
            <a:r>
              <a:rPr lang="en-US" sz="3200" dirty="0"/>
              <a:t>Deleting refers to removing the one of the element from the collection.</a:t>
            </a:r>
          </a:p>
          <a:p>
            <a:pPr algn="just"/>
            <a:r>
              <a:rPr lang="en-US" sz="3200" dirty="0"/>
              <a:t>Two Categories of Insertion and Deletion: </a:t>
            </a:r>
          </a:p>
        </p:txBody>
      </p:sp>
      <p:sp>
        <p:nvSpPr>
          <p:cNvPr id="7" name="Date Placeholder 6"/>
          <p:cNvSpPr>
            <a:spLocks noGrp="1"/>
          </p:cNvSpPr>
          <p:nvPr>
            <p:ph type="dt" sz="half" idx="10"/>
          </p:nvPr>
        </p:nvSpPr>
        <p:spPr/>
        <p:txBody>
          <a:bodyPr/>
          <a:lstStyle/>
          <a:p>
            <a:fld id="{8C646039-5200-48EF-9C11-830AFFE4449D}" type="datetime2">
              <a:rPr lang="en-IN" smtClean="0"/>
              <a:t>Monday, 23 December 2024</a:t>
            </a:fld>
            <a:endParaRPr lang="en-IN"/>
          </a:p>
        </p:txBody>
      </p:sp>
      <p:sp>
        <p:nvSpPr>
          <p:cNvPr id="9" name="Slide Number Placeholder 8"/>
          <p:cNvSpPr>
            <a:spLocks noGrp="1"/>
          </p:cNvSpPr>
          <p:nvPr>
            <p:ph type="sldNum" sz="quarter" idx="12"/>
          </p:nvPr>
        </p:nvSpPr>
        <p:spPr/>
        <p:txBody>
          <a:bodyPr/>
          <a:lstStyle/>
          <a:p>
            <a:fld id="{98E39C61-8F3C-4850-A92D-D50E9F34D2A1}" type="slidenum">
              <a:rPr lang="en-IN" smtClean="0"/>
              <a:pPr/>
              <a:t>97</a:t>
            </a:fld>
            <a:endParaRPr lang="en-IN"/>
          </a:p>
        </p:txBody>
      </p:sp>
      <p:graphicFrame>
        <p:nvGraphicFramePr>
          <p:cNvPr id="13" name="Table 12"/>
          <p:cNvGraphicFramePr>
            <a:graphicFrameLocks noGrp="1"/>
          </p:cNvGraphicFramePr>
          <p:nvPr>
            <p:extLst>
              <p:ext uri="{D42A27DB-BD31-4B8C-83A1-F6EECF244321}">
                <p14:modId xmlns:p14="http://schemas.microsoft.com/office/powerpoint/2010/main" val="2338592805"/>
              </p:ext>
            </p:extLst>
          </p:nvPr>
        </p:nvGraphicFramePr>
        <p:xfrm>
          <a:off x="341194" y="3414126"/>
          <a:ext cx="11532357" cy="2286000"/>
        </p:xfrm>
        <a:graphic>
          <a:graphicData uri="http://schemas.openxmlformats.org/drawingml/2006/table">
            <a:tbl>
              <a:tblPr firstRow="1" bandRow="1">
                <a:tableStyleId>{5C22544A-7EE6-4342-B048-85BDC9FD1C3A}</a:tableStyleId>
              </a:tblPr>
              <a:tblGrid>
                <a:gridCol w="5672752">
                  <a:extLst>
                    <a:ext uri="{9D8B030D-6E8A-4147-A177-3AD203B41FA5}">
                      <a16:colId xmlns:a16="http://schemas.microsoft.com/office/drawing/2014/main" val="20000"/>
                    </a:ext>
                  </a:extLst>
                </a:gridCol>
                <a:gridCol w="213423">
                  <a:extLst>
                    <a:ext uri="{9D8B030D-6E8A-4147-A177-3AD203B41FA5}">
                      <a16:colId xmlns:a16="http://schemas.microsoft.com/office/drawing/2014/main" val="20001"/>
                    </a:ext>
                  </a:extLst>
                </a:gridCol>
                <a:gridCol w="5646182">
                  <a:extLst>
                    <a:ext uri="{9D8B030D-6E8A-4147-A177-3AD203B41FA5}">
                      <a16:colId xmlns:a16="http://schemas.microsoft.com/office/drawing/2014/main" val="20002"/>
                    </a:ext>
                  </a:extLst>
                </a:gridCol>
              </a:tblGrid>
              <a:tr h="370840">
                <a:tc>
                  <a:txBody>
                    <a:bodyPr/>
                    <a:lstStyle/>
                    <a:p>
                      <a:pPr marL="0" algn="ctr" defTabSz="914400" rtl="0" eaLnBrk="1" latinLnBrk="0" hangingPunct="1"/>
                      <a:r>
                        <a:rPr lang="en-US" sz="3600" b="1" kern="1200" dirty="0">
                          <a:solidFill>
                            <a:schemeClr val="tx1"/>
                          </a:solidFill>
                          <a:latin typeface="+mj-lt"/>
                          <a:ea typeface="+mj-ea"/>
                          <a:cs typeface="+mj-cs"/>
                        </a:rPr>
                        <a:t>INSERTION</a:t>
                      </a:r>
                      <a:endParaRPr lang="en-IN" sz="3600" b="1" kern="1200" dirty="0">
                        <a:solidFill>
                          <a:schemeClr val="tx1"/>
                        </a:solidFill>
                        <a:latin typeface="+mj-lt"/>
                        <a:ea typeface="+mj-ea"/>
                        <a:cs typeface="+mj-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IN" sz="3600" b="1" kern="1200" dirty="0">
                        <a:solidFill>
                          <a:schemeClr val="tx1"/>
                        </a:solidFill>
                        <a:latin typeface="+mj-lt"/>
                        <a:ea typeface="+mj-ea"/>
                        <a:cs typeface="+mj-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3600" b="1" kern="1200" dirty="0">
                          <a:solidFill>
                            <a:schemeClr val="tx1"/>
                          </a:solidFill>
                          <a:latin typeface="+mj-lt"/>
                          <a:ea typeface="+mj-ea"/>
                          <a:cs typeface="+mj-cs"/>
                        </a:rPr>
                        <a:t>DELETION</a:t>
                      </a:r>
                      <a:endParaRPr lang="en-IN" sz="3600" b="1" kern="1200" dirty="0">
                        <a:solidFill>
                          <a:schemeClr val="tx1"/>
                        </a:solidFill>
                        <a:latin typeface="+mj-lt"/>
                        <a:ea typeface="+mj-ea"/>
                        <a:cs typeface="+mj-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marL="0" lvl="2" algn="l" defTabSz="914400" rtl="0" eaLnBrk="1" latinLnBrk="0" hangingPunct="1"/>
                      <a:r>
                        <a:rPr lang="en-US" sz="3200" kern="1200" dirty="0">
                          <a:solidFill>
                            <a:schemeClr val="dk1"/>
                          </a:solidFill>
                          <a:latin typeface="+mn-lt"/>
                          <a:ea typeface="+mn-ea"/>
                          <a:cs typeface="+mn-cs"/>
                        </a:rPr>
                        <a:t>Insertion at end of the list.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2" algn="l" defTabSz="914400" rtl="0" eaLnBrk="1" latinLnBrk="0" hangingPunct="1"/>
                      <a:r>
                        <a:rPr lang="en-US" sz="3200" kern="1200" dirty="0">
                          <a:solidFill>
                            <a:schemeClr val="dk1"/>
                          </a:solidFill>
                          <a:latin typeface="+mn-lt"/>
                          <a:ea typeface="+mn-ea"/>
                          <a:cs typeface="+mn-cs"/>
                        </a:rPr>
                        <a:t>Deletion at end of the list.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lvl="2" algn="l" defTabSz="914400" rtl="0" eaLnBrk="1" latinLnBrk="0" hangingPunct="1"/>
                      <a:r>
                        <a:rPr lang="en-US" sz="3200" kern="1200" dirty="0">
                          <a:solidFill>
                            <a:schemeClr val="dk1"/>
                          </a:solidFill>
                          <a:latin typeface="+mn-lt"/>
                          <a:ea typeface="+mn-ea"/>
                          <a:cs typeface="+mn-cs"/>
                        </a:rPr>
                        <a:t>Insertion at middle or beginning of the list.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2" algn="l" defTabSz="914400" rtl="0" eaLnBrk="1" latinLnBrk="0" hangingPunct="1"/>
                      <a:r>
                        <a:rPr lang="en-US" sz="3200" kern="1200" dirty="0">
                          <a:solidFill>
                            <a:schemeClr val="dk1"/>
                          </a:solidFill>
                          <a:latin typeface="+mn-lt"/>
                          <a:ea typeface="+mn-ea"/>
                          <a:cs typeface="+mn-cs"/>
                        </a:rPr>
                        <a:t>Deletion at middle or beginning of the list.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420054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830"/>
            <a:ext cx="10515600" cy="832513"/>
          </a:xfrm>
        </p:spPr>
        <p:txBody>
          <a:bodyPr>
            <a:noAutofit/>
          </a:bodyPr>
          <a:lstStyle/>
          <a:p>
            <a:r>
              <a:rPr lang="en-US" sz="5400" b="1" dirty="0"/>
              <a:t>Insertion Operation</a:t>
            </a:r>
            <a:endParaRPr lang="en-IN" sz="54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09198454"/>
              </p:ext>
            </p:extLst>
          </p:nvPr>
        </p:nvGraphicFramePr>
        <p:xfrm>
          <a:off x="354840" y="1749317"/>
          <a:ext cx="11532359" cy="4826000"/>
        </p:xfrm>
        <a:graphic>
          <a:graphicData uri="http://schemas.openxmlformats.org/drawingml/2006/table">
            <a:tbl>
              <a:tblPr firstRow="1" bandRow="1">
                <a:tableStyleId>{5C22544A-7EE6-4342-B048-85BDC9FD1C3A}</a:tableStyleId>
              </a:tblPr>
              <a:tblGrid>
                <a:gridCol w="666656">
                  <a:extLst>
                    <a:ext uri="{9D8B030D-6E8A-4147-A177-3AD203B41FA5}">
                      <a16:colId xmlns:a16="http://schemas.microsoft.com/office/drawing/2014/main" val="20000"/>
                    </a:ext>
                  </a:extLst>
                </a:gridCol>
                <a:gridCol w="3160498">
                  <a:extLst>
                    <a:ext uri="{9D8B030D-6E8A-4147-A177-3AD203B41FA5}">
                      <a16:colId xmlns:a16="http://schemas.microsoft.com/office/drawing/2014/main" val="20001"/>
                    </a:ext>
                  </a:extLst>
                </a:gridCol>
                <a:gridCol w="627812">
                  <a:extLst>
                    <a:ext uri="{9D8B030D-6E8A-4147-A177-3AD203B41FA5}">
                      <a16:colId xmlns:a16="http://schemas.microsoft.com/office/drawing/2014/main" val="20002"/>
                    </a:ext>
                  </a:extLst>
                </a:gridCol>
                <a:gridCol w="1806744">
                  <a:extLst>
                    <a:ext uri="{9D8B030D-6E8A-4147-A177-3AD203B41FA5}">
                      <a16:colId xmlns:a16="http://schemas.microsoft.com/office/drawing/2014/main" val="20003"/>
                    </a:ext>
                  </a:extLst>
                </a:gridCol>
                <a:gridCol w="594638">
                  <a:extLst>
                    <a:ext uri="{9D8B030D-6E8A-4147-A177-3AD203B41FA5}">
                      <a16:colId xmlns:a16="http://schemas.microsoft.com/office/drawing/2014/main" val="20004"/>
                    </a:ext>
                  </a:extLst>
                </a:gridCol>
                <a:gridCol w="1662281">
                  <a:extLst>
                    <a:ext uri="{9D8B030D-6E8A-4147-A177-3AD203B41FA5}">
                      <a16:colId xmlns:a16="http://schemas.microsoft.com/office/drawing/2014/main" val="20005"/>
                    </a:ext>
                  </a:extLst>
                </a:gridCol>
                <a:gridCol w="554095">
                  <a:extLst>
                    <a:ext uri="{9D8B030D-6E8A-4147-A177-3AD203B41FA5}">
                      <a16:colId xmlns:a16="http://schemas.microsoft.com/office/drawing/2014/main" val="20006"/>
                    </a:ext>
                  </a:extLst>
                </a:gridCol>
                <a:gridCol w="1878512">
                  <a:extLst>
                    <a:ext uri="{9D8B030D-6E8A-4147-A177-3AD203B41FA5}">
                      <a16:colId xmlns:a16="http://schemas.microsoft.com/office/drawing/2014/main" val="20007"/>
                    </a:ext>
                  </a:extLst>
                </a:gridCol>
                <a:gridCol w="581123">
                  <a:extLst>
                    <a:ext uri="{9D8B030D-6E8A-4147-A177-3AD203B41FA5}">
                      <a16:colId xmlns:a16="http://schemas.microsoft.com/office/drawing/2014/main" val="20008"/>
                    </a:ext>
                  </a:extLst>
                </a:gridCol>
              </a:tblGrid>
              <a:tr h="0">
                <a:tc>
                  <a:txBody>
                    <a:bodyPr/>
                    <a:lstStyle/>
                    <a:p>
                      <a:pPr algn="ctr">
                        <a:lnSpc>
                          <a:spcPct val="90000"/>
                        </a:lnSpc>
                      </a:pPr>
                      <a:r>
                        <a:rPr lang="en-US" sz="2800" b="1" dirty="0">
                          <a:solidFill>
                            <a:schemeClr val="tx1"/>
                          </a:solidFill>
                        </a:rPr>
                        <a:t>32</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11">
                  <a:txBody>
                    <a:bodyPr/>
                    <a:lstStyle/>
                    <a:p>
                      <a:pPr algn="ctr">
                        <a:lnSpc>
                          <a:spcPct val="90000"/>
                        </a:lnSpc>
                      </a:pPr>
                      <a:endParaRPr lang="en-US" sz="1400" b="1" dirty="0">
                        <a:solidFill>
                          <a:schemeClr val="tx1"/>
                        </a:solidFill>
                      </a:endParaRPr>
                    </a:p>
                    <a:p>
                      <a:pPr algn="ctr">
                        <a:lnSpc>
                          <a:spcPct val="90000"/>
                        </a:lnSpc>
                      </a:pPr>
                      <a:r>
                        <a:rPr lang="en-US" sz="3200" b="1" dirty="0">
                          <a:solidFill>
                            <a:schemeClr val="tx1"/>
                          </a:solidFill>
                        </a:rPr>
                        <a:t>Assume that we want to  insert </a:t>
                      </a:r>
                      <a:r>
                        <a:rPr lang="en-US" sz="3600" b="1" dirty="0">
                          <a:solidFill>
                            <a:schemeClr val="tx1"/>
                          </a:solidFill>
                        </a:rPr>
                        <a:t>the</a:t>
                      </a:r>
                      <a:r>
                        <a:rPr lang="en-US" sz="3200" b="1" dirty="0">
                          <a:solidFill>
                            <a:schemeClr val="tx1"/>
                          </a:solidFill>
                        </a:rPr>
                        <a:t> new element 41 at position 3;</a:t>
                      </a:r>
                    </a:p>
                    <a:p>
                      <a:pPr algn="ctr">
                        <a:lnSpc>
                          <a:spcPct val="90000"/>
                        </a:lnSpc>
                      </a:pPr>
                      <a:r>
                        <a:rPr lang="en-US" sz="3200" b="1" dirty="0">
                          <a:solidFill>
                            <a:schemeClr val="tx1"/>
                          </a:solidFill>
                        </a:rPr>
                        <a:t>First move</a:t>
                      </a:r>
                      <a:r>
                        <a:rPr lang="en-US" sz="3200" b="1" baseline="0" dirty="0">
                          <a:solidFill>
                            <a:schemeClr val="tx1"/>
                          </a:solidFill>
                        </a:rPr>
                        <a:t> 37 to next position, the array becomes</a:t>
                      </a:r>
                      <a:endParaRPr lang="en-IN" sz="32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90000"/>
                        </a:lnSpc>
                      </a:pPr>
                      <a:r>
                        <a:rPr lang="en-US" sz="2800" b="1" dirty="0">
                          <a:solidFill>
                            <a:schemeClr val="tx1"/>
                          </a:solidFill>
                        </a:rPr>
                        <a:t>32</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11">
                  <a:txBody>
                    <a:bodyPr/>
                    <a:lstStyle/>
                    <a:p>
                      <a:pPr algn="ctr">
                        <a:lnSpc>
                          <a:spcPct val="90000"/>
                        </a:lnSpc>
                      </a:pPr>
                      <a:endParaRPr lang="en-US" sz="2800" b="1" dirty="0">
                        <a:solidFill>
                          <a:schemeClr val="tx1"/>
                        </a:solidFill>
                      </a:endParaRPr>
                    </a:p>
                    <a:p>
                      <a:pPr algn="ctr">
                        <a:lnSpc>
                          <a:spcPct val="90000"/>
                        </a:lnSpc>
                      </a:pPr>
                      <a:r>
                        <a:rPr lang="en-US" sz="2800" b="1" dirty="0">
                          <a:solidFill>
                            <a:schemeClr val="tx1"/>
                          </a:solidFill>
                        </a:rPr>
                        <a:t>After moving the value 13 to next position, the array becomes</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90000"/>
                        </a:lnSpc>
                      </a:pPr>
                      <a:r>
                        <a:rPr lang="en-US" sz="2800" b="1" dirty="0">
                          <a:solidFill>
                            <a:schemeClr val="tx1"/>
                          </a:solidFill>
                        </a:rPr>
                        <a:t>32</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11">
                  <a:txBody>
                    <a:bodyPr/>
                    <a:lstStyle/>
                    <a:p>
                      <a:pPr algn="ctr">
                        <a:lnSpc>
                          <a:spcPct val="90000"/>
                        </a:lnSpc>
                      </a:pPr>
                      <a:endParaRPr lang="en-US" sz="2800" b="1" dirty="0">
                        <a:solidFill>
                          <a:schemeClr val="tx1"/>
                        </a:solidFill>
                      </a:endParaRPr>
                    </a:p>
                    <a:p>
                      <a:pPr marL="0" marR="0" indent="0" algn="ctr" defTabSz="914400" rtl="0" eaLnBrk="1" fontAlgn="auto" latinLnBrk="0" hangingPunct="1">
                        <a:lnSpc>
                          <a:spcPct val="90000"/>
                        </a:lnSpc>
                        <a:spcBef>
                          <a:spcPts val="0"/>
                        </a:spcBef>
                        <a:spcAft>
                          <a:spcPts val="0"/>
                        </a:spcAft>
                        <a:buClrTx/>
                        <a:buSzTx/>
                        <a:buFontTx/>
                        <a:buNone/>
                        <a:tabLst/>
                        <a:defRPr/>
                      </a:pPr>
                      <a:r>
                        <a:rPr lang="en-US" sz="2800" b="1" dirty="0">
                          <a:solidFill>
                            <a:schemeClr val="tx1"/>
                          </a:solidFill>
                        </a:rPr>
                        <a:t>After moving the value 59 to next position, the array becomes</a:t>
                      </a:r>
                      <a:endParaRPr lang="en-IN" sz="2800" b="1" dirty="0">
                        <a:solidFill>
                          <a:schemeClr val="tx1"/>
                        </a:solidFill>
                      </a:endParaRPr>
                    </a:p>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algn="ctr" defTabSz="914400" rtl="0" eaLnBrk="1" latinLnBrk="0" hangingPunct="1">
                        <a:lnSpc>
                          <a:spcPct val="90000"/>
                        </a:lnSpc>
                      </a:pPr>
                      <a:r>
                        <a:rPr lang="en-US" sz="2800" b="1" kern="1200" dirty="0">
                          <a:solidFill>
                            <a:schemeClr val="tx1"/>
                          </a:solidFill>
                          <a:latin typeface="+mn-lt"/>
                          <a:ea typeface="+mn-ea"/>
                          <a:cs typeface="+mn-cs"/>
                        </a:rPr>
                        <a:t>32</a:t>
                      </a:r>
                      <a:endParaRPr lang="en-IN" sz="2800" b="1" kern="1200" dirty="0">
                        <a:solidFill>
                          <a:schemeClr val="tx1"/>
                        </a:solidFill>
                        <a:latin typeface="+mn-lt"/>
                        <a:ea typeface="+mn-ea"/>
                        <a:cs typeface="+mn-cs"/>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11">
                  <a:txBody>
                    <a:bodyPr/>
                    <a:lstStyle/>
                    <a:p>
                      <a:pPr algn="ctr">
                        <a:lnSpc>
                          <a:spcPct val="90000"/>
                        </a:lnSpc>
                      </a:pPr>
                      <a:endParaRPr lang="en-US" sz="2800" b="1" dirty="0">
                        <a:solidFill>
                          <a:schemeClr val="tx1"/>
                        </a:solidFill>
                      </a:endParaRPr>
                    </a:p>
                    <a:p>
                      <a:pPr algn="ctr">
                        <a:lnSpc>
                          <a:spcPct val="90000"/>
                        </a:lnSpc>
                      </a:pPr>
                      <a:r>
                        <a:rPr lang="en-US" sz="2800" b="1" dirty="0">
                          <a:solidFill>
                            <a:schemeClr val="tx1"/>
                          </a:solidFill>
                        </a:rPr>
                        <a:t>Now insert the new</a:t>
                      </a:r>
                      <a:r>
                        <a:rPr lang="en-US" sz="2800" b="1" baseline="0" dirty="0">
                          <a:solidFill>
                            <a:schemeClr val="tx1"/>
                          </a:solidFill>
                        </a:rPr>
                        <a:t> element 41 to the location 3, the  array becomes</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algn="ctr" defTabSz="914400" rtl="0" eaLnBrk="1" latinLnBrk="0" hangingPunct="1">
                        <a:lnSpc>
                          <a:spcPct val="90000"/>
                        </a:lnSpc>
                      </a:pPr>
                      <a:r>
                        <a:rPr lang="en-US" sz="2800" b="1" kern="1200" dirty="0">
                          <a:solidFill>
                            <a:schemeClr val="tx1"/>
                          </a:solidFill>
                          <a:latin typeface="+mn-lt"/>
                          <a:ea typeface="+mn-ea"/>
                          <a:cs typeface="+mn-cs"/>
                        </a:rPr>
                        <a:t>32</a:t>
                      </a:r>
                      <a:endParaRPr lang="en-IN" sz="2800" b="1" kern="1200" dirty="0">
                        <a:solidFill>
                          <a:schemeClr val="tx1"/>
                        </a:solidFill>
                        <a:latin typeface="+mn-lt"/>
                        <a:ea typeface="+mn-ea"/>
                        <a:cs typeface="+mn-cs"/>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rowSpan="2">
                  <a:txBody>
                    <a:bodyPr/>
                    <a:lstStyle/>
                    <a:p>
                      <a:pPr algn="ctr">
                        <a:lnSpc>
                          <a:spcPct val="90000"/>
                        </a:lnSpc>
                      </a:pPr>
                      <a:r>
                        <a:rPr lang="en-US" sz="2800" b="1" dirty="0">
                          <a:solidFill>
                            <a:schemeClr val="tx1"/>
                          </a:solidFill>
                        </a:rPr>
                        <a:t>48</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IN"/>
                    </a:p>
                  </a:txBody>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97601">
                <a:tc vMerge="1">
                  <a:txBody>
                    <a:bodyPr/>
                    <a:lstStyle/>
                    <a:p>
                      <a:endParaRPr lang="en-IN"/>
                    </a:p>
                  </a:txBody>
                  <a:tcPr/>
                </a:tc>
                <a:tc vMerge="1">
                  <a:txBody>
                    <a:bodyPr/>
                    <a:lstStyle/>
                    <a:p>
                      <a:endParaRPr lang="en-IN"/>
                    </a:p>
                  </a:txBody>
                  <a:tcPr/>
                </a:tc>
                <a:tc>
                  <a:txBody>
                    <a:bodyPr/>
                    <a:lstStyle/>
                    <a:p>
                      <a:pPr algn="ctr">
                        <a:lnSpc>
                          <a:spcPct val="90000"/>
                        </a:lnSpc>
                      </a:pPr>
                      <a:r>
                        <a:rPr lang="en-US" sz="2800" b="1" dirty="0">
                          <a:solidFill>
                            <a:schemeClr val="tx1"/>
                          </a:solidFill>
                        </a:rPr>
                        <a:t>48</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IN" dirty="0"/>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pPr>
                      <a:r>
                        <a:rPr lang="en-US" sz="2800" b="1" kern="1200" dirty="0">
                          <a:solidFill>
                            <a:schemeClr val="tx1"/>
                          </a:solidFill>
                          <a:latin typeface="+mn-lt"/>
                          <a:ea typeface="+mn-ea"/>
                          <a:cs typeface="+mn-cs"/>
                        </a:rPr>
                        <a:t>48</a:t>
                      </a:r>
                      <a:endParaRPr lang="en-IN" sz="2800" b="1" kern="1200" dirty="0">
                        <a:solidFill>
                          <a:schemeClr val="tx1"/>
                        </a:solidFill>
                        <a:latin typeface="+mn-lt"/>
                        <a:ea typeface="+mn-ea"/>
                        <a:cs typeface="+mn-cs"/>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IN" dirty="0"/>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pPr>
                      <a:r>
                        <a:rPr lang="en-US" sz="2800" b="1" kern="1200" dirty="0">
                          <a:solidFill>
                            <a:schemeClr val="tx1"/>
                          </a:solidFill>
                          <a:latin typeface="+mn-lt"/>
                          <a:ea typeface="+mn-ea"/>
                          <a:cs typeface="+mn-cs"/>
                        </a:rPr>
                        <a:t>48</a:t>
                      </a:r>
                      <a:endParaRPr lang="en-IN" sz="2800" b="1" kern="1200" dirty="0">
                        <a:solidFill>
                          <a:schemeClr val="tx1"/>
                        </a:solidFill>
                        <a:latin typeface="+mn-lt"/>
                        <a:ea typeface="+mn-ea"/>
                        <a:cs typeface="+mn-cs"/>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IN" dirty="0"/>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pPr>
                      <a:r>
                        <a:rPr lang="en-US" sz="2800" b="1" kern="1200" dirty="0">
                          <a:solidFill>
                            <a:schemeClr val="tx1"/>
                          </a:solidFill>
                          <a:latin typeface="+mn-lt"/>
                          <a:ea typeface="+mn-ea"/>
                          <a:cs typeface="+mn-cs"/>
                        </a:rPr>
                        <a:t>48</a:t>
                      </a:r>
                      <a:endParaRPr lang="en-IN" sz="2800" b="1" kern="1200" dirty="0">
                        <a:solidFill>
                          <a:schemeClr val="tx1"/>
                        </a:solidFill>
                        <a:latin typeface="+mn-lt"/>
                        <a:ea typeface="+mn-ea"/>
                        <a:cs typeface="+mn-cs"/>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lnSpc>
                          <a:spcPct val="90000"/>
                        </a:lnSpc>
                      </a:pPr>
                      <a:r>
                        <a:rPr lang="en-US" sz="2800" b="1" dirty="0">
                          <a:solidFill>
                            <a:schemeClr val="tx1"/>
                          </a:solidFill>
                        </a:rPr>
                        <a:t>24</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2800" b="1" dirty="0">
                          <a:solidFill>
                            <a:schemeClr val="tx1"/>
                          </a:solidFill>
                        </a:rPr>
                        <a:t>24</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pPr>
                      <a:r>
                        <a:rPr lang="en-US" sz="2800" b="1" kern="1200" dirty="0">
                          <a:solidFill>
                            <a:schemeClr val="tx1"/>
                          </a:solidFill>
                          <a:latin typeface="+mn-lt"/>
                          <a:ea typeface="+mn-ea"/>
                          <a:cs typeface="+mn-cs"/>
                        </a:rPr>
                        <a:t>24</a:t>
                      </a:r>
                      <a:endParaRPr lang="en-IN" sz="2800" b="1" kern="1200" dirty="0">
                        <a:solidFill>
                          <a:schemeClr val="tx1"/>
                        </a:solidFill>
                        <a:latin typeface="+mn-lt"/>
                        <a:ea typeface="+mn-ea"/>
                        <a:cs typeface="+mn-cs"/>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2800" b="1" dirty="0">
                          <a:solidFill>
                            <a:schemeClr val="tx1"/>
                          </a:solidFill>
                        </a:rPr>
                        <a:t>24</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2800" b="1" dirty="0">
                          <a:solidFill>
                            <a:schemeClr val="tx1"/>
                          </a:solidFill>
                        </a:rPr>
                        <a:t>24</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lnSpc>
                          <a:spcPct val="90000"/>
                        </a:lnSpc>
                      </a:pPr>
                      <a:r>
                        <a:rPr lang="en-US" sz="2800" b="1" dirty="0">
                          <a:solidFill>
                            <a:schemeClr val="tx1"/>
                          </a:solidFill>
                        </a:rPr>
                        <a:t>59</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2800" b="1" dirty="0">
                          <a:solidFill>
                            <a:schemeClr val="tx1"/>
                          </a:solidFill>
                        </a:rPr>
                        <a:t>59</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pPr>
                      <a:r>
                        <a:rPr lang="en-US" sz="2800" b="1" kern="1200" dirty="0">
                          <a:solidFill>
                            <a:schemeClr val="tx1"/>
                          </a:solidFill>
                          <a:latin typeface="+mn-lt"/>
                          <a:ea typeface="+mn-ea"/>
                          <a:cs typeface="+mn-cs"/>
                        </a:rPr>
                        <a:t>59</a:t>
                      </a:r>
                      <a:endParaRPr lang="en-IN" sz="2800" b="1" kern="1200" dirty="0">
                        <a:solidFill>
                          <a:schemeClr val="tx1"/>
                        </a:solidFill>
                        <a:latin typeface="+mn-lt"/>
                        <a:ea typeface="+mn-ea"/>
                        <a:cs typeface="+mn-cs"/>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2800" b="1" dirty="0">
                          <a:solidFill>
                            <a:schemeClr val="tx1"/>
                          </a:solidFill>
                        </a:rPr>
                        <a:t>59</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2800" b="1" dirty="0">
                          <a:solidFill>
                            <a:schemeClr val="tx1"/>
                          </a:solidFill>
                        </a:rPr>
                        <a:t>41</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algn="ctr">
                        <a:lnSpc>
                          <a:spcPct val="90000"/>
                        </a:lnSpc>
                      </a:pPr>
                      <a:r>
                        <a:rPr lang="en-US" sz="2800" b="1" dirty="0">
                          <a:solidFill>
                            <a:schemeClr val="tx1"/>
                          </a:solidFill>
                        </a:rPr>
                        <a:t>13</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2800" b="1" dirty="0">
                          <a:solidFill>
                            <a:schemeClr val="tx1"/>
                          </a:solidFill>
                        </a:rPr>
                        <a:t>13</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pPr>
                      <a:r>
                        <a:rPr lang="en-US" sz="2800" b="1" kern="1200" dirty="0">
                          <a:solidFill>
                            <a:schemeClr val="tx1"/>
                          </a:solidFill>
                          <a:latin typeface="+mn-lt"/>
                          <a:ea typeface="+mn-ea"/>
                          <a:cs typeface="+mn-cs"/>
                        </a:rPr>
                        <a:t>13</a:t>
                      </a:r>
                      <a:endParaRPr lang="en-IN" sz="2800" b="1" kern="1200" dirty="0">
                        <a:solidFill>
                          <a:schemeClr val="tx1"/>
                        </a:solidFill>
                        <a:latin typeface="+mn-lt"/>
                        <a:ea typeface="+mn-ea"/>
                        <a:cs typeface="+mn-cs"/>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2800" b="1" dirty="0">
                          <a:solidFill>
                            <a:schemeClr val="tx1"/>
                          </a:solidFill>
                        </a:rPr>
                        <a:t>59</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2800" b="1" dirty="0">
                          <a:solidFill>
                            <a:schemeClr val="tx1"/>
                          </a:solidFill>
                        </a:rPr>
                        <a:t>59</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pPr algn="ctr">
                        <a:lnSpc>
                          <a:spcPct val="90000"/>
                        </a:lnSpc>
                      </a:pPr>
                      <a:r>
                        <a:rPr lang="en-US" sz="2800" b="1" dirty="0">
                          <a:solidFill>
                            <a:schemeClr val="tx1"/>
                          </a:solidFill>
                        </a:rPr>
                        <a:t>37</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2800" b="1" dirty="0">
                          <a:solidFill>
                            <a:schemeClr val="tx1"/>
                          </a:solidFill>
                        </a:rPr>
                        <a:t>37</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pPr>
                      <a:r>
                        <a:rPr lang="en-US" sz="2800" b="1" kern="1200" dirty="0">
                          <a:solidFill>
                            <a:schemeClr val="tx1"/>
                          </a:solidFill>
                          <a:latin typeface="+mn-lt"/>
                          <a:ea typeface="+mn-ea"/>
                          <a:cs typeface="+mn-cs"/>
                        </a:rPr>
                        <a:t>13</a:t>
                      </a:r>
                      <a:endParaRPr lang="en-IN" sz="2800" b="1" kern="1200" dirty="0">
                        <a:solidFill>
                          <a:schemeClr val="tx1"/>
                        </a:solidFill>
                        <a:latin typeface="+mn-lt"/>
                        <a:ea typeface="+mn-ea"/>
                        <a:cs typeface="+mn-cs"/>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2800" b="1" dirty="0">
                          <a:solidFill>
                            <a:schemeClr val="tx1"/>
                          </a:solidFill>
                        </a:rPr>
                        <a:t>13</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2800" b="1" dirty="0">
                          <a:solidFill>
                            <a:schemeClr val="tx1"/>
                          </a:solidFill>
                        </a:rPr>
                        <a:t>13</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2800" b="1" dirty="0">
                          <a:solidFill>
                            <a:schemeClr val="tx1"/>
                          </a:solidFill>
                        </a:rPr>
                        <a:t>37</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pPr>
                      <a:r>
                        <a:rPr lang="en-US" sz="2800" b="1" kern="1200" dirty="0">
                          <a:solidFill>
                            <a:schemeClr val="tx1"/>
                          </a:solidFill>
                          <a:latin typeface="+mn-lt"/>
                          <a:ea typeface="+mn-ea"/>
                          <a:cs typeface="+mn-cs"/>
                        </a:rPr>
                        <a:t>37</a:t>
                      </a:r>
                      <a:endParaRPr lang="en-IN" sz="2800" b="1" kern="1200" dirty="0">
                        <a:solidFill>
                          <a:schemeClr val="tx1"/>
                        </a:solidFill>
                        <a:latin typeface="+mn-lt"/>
                        <a:ea typeface="+mn-ea"/>
                        <a:cs typeface="+mn-cs"/>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2800" b="1" dirty="0">
                          <a:solidFill>
                            <a:schemeClr val="tx1"/>
                          </a:solidFill>
                        </a:rPr>
                        <a:t>37</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2800" b="1" dirty="0">
                          <a:solidFill>
                            <a:schemeClr val="tx1"/>
                          </a:solidFill>
                        </a:rPr>
                        <a:t>37</a:t>
                      </a: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70840">
                <a:tc>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pPr>
                      <a:endParaRPr lang="en-IN" sz="2800" b="1" kern="1200" dirty="0">
                        <a:solidFill>
                          <a:schemeClr val="tx1"/>
                        </a:solidFill>
                        <a:latin typeface="+mn-lt"/>
                        <a:ea typeface="+mn-ea"/>
                        <a:cs typeface="+mn-cs"/>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70840">
                <a:tc>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pPr>
                      <a:endParaRPr lang="en-IN" sz="2800" b="1" kern="1200" dirty="0">
                        <a:solidFill>
                          <a:schemeClr val="tx1"/>
                        </a:solidFill>
                        <a:latin typeface="+mn-lt"/>
                        <a:ea typeface="+mn-ea"/>
                        <a:cs typeface="+mn-cs"/>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70840">
                <a:tc>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90000"/>
                        </a:lnSpc>
                      </a:pPr>
                      <a:endParaRPr lang="en-IN" sz="2800" b="1" kern="1200" dirty="0">
                        <a:solidFill>
                          <a:schemeClr val="tx1"/>
                        </a:solidFill>
                        <a:latin typeface="+mn-lt"/>
                        <a:ea typeface="+mn-ea"/>
                        <a:cs typeface="+mn-cs"/>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IN" sz="2800" b="1" dirty="0">
                        <a:solidFill>
                          <a:schemeClr val="tx1"/>
                        </a:solidFill>
                      </a:endParaRPr>
                    </a:p>
                  </a:txBody>
                  <a:tcPr marL="88786" marR="8878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sp>
        <p:nvSpPr>
          <p:cNvPr id="4" name="Date Placeholder 3"/>
          <p:cNvSpPr>
            <a:spLocks noGrp="1"/>
          </p:cNvSpPr>
          <p:nvPr>
            <p:ph type="dt" sz="half" idx="10"/>
          </p:nvPr>
        </p:nvSpPr>
        <p:spPr/>
        <p:txBody>
          <a:bodyPr/>
          <a:lstStyle/>
          <a:p>
            <a:fld id="{51703A18-DBAD-4E0F-A387-C8D318EC45ED}" type="datetime2">
              <a:rPr lang="en-IN" smtClean="0"/>
              <a:t>Monday, 23 December 2024</a:t>
            </a:fld>
            <a:endParaRPr lang="en-IN"/>
          </a:p>
        </p:txBody>
      </p:sp>
      <p:sp>
        <p:nvSpPr>
          <p:cNvPr id="6" name="Slide Number Placeholder 5"/>
          <p:cNvSpPr>
            <a:spLocks noGrp="1"/>
          </p:cNvSpPr>
          <p:nvPr>
            <p:ph type="sldNum" sz="quarter" idx="12"/>
          </p:nvPr>
        </p:nvSpPr>
        <p:spPr>
          <a:xfrm>
            <a:off x="8610600" y="6379796"/>
            <a:ext cx="2743200" cy="365125"/>
          </a:xfrm>
        </p:spPr>
        <p:txBody>
          <a:bodyPr/>
          <a:lstStyle/>
          <a:p>
            <a:fld id="{98E39C61-8F3C-4850-A92D-D50E9F34D2A1}" type="slidenum">
              <a:rPr lang="en-IN" smtClean="0"/>
              <a:pPr/>
              <a:t>98</a:t>
            </a:fld>
            <a:endParaRPr lang="en-IN"/>
          </a:p>
        </p:txBody>
      </p:sp>
      <p:sp>
        <p:nvSpPr>
          <p:cNvPr id="8" name="Content Placeholder 10"/>
          <p:cNvSpPr txBox="1">
            <a:spLocks/>
          </p:cNvSpPr>
          <p:nvPr/>
        </p:nvSpPr>
        <p:spPr>
          <a:xfrm>
            <a:off x="295703" y="818865"/>
            <a:ext cx="11682480" cy="5366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3200" dirty="0"/>
              <a:t>Let initial number of elements in the array is 6 as shown below: </a:t>
            </a:r>
          </a:p>
        </p:txBody>
      </p:sp>
    </p:spTree>
    <p:extLst>
      <p:ext uri="{BB962C8B-B14F-4D97-AF65-F5344CB8AC3E}">
        <p14:creationId xmlns:p14="http://schemas.microsoft.com/office/powerpoint/2010/main" val="207761658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61" y="365125"/>
            <a:ext cx="11723426" cy="1325563"/>
          </a:xfrm>
        </p:spPr>
        <p:txBody>
          <a:bodyPr>
            <a:noAutofit/>
          </a:bodyPr>
          <a:lstStyle/>
          <a:p>
            <a:pPr algn="ctr"/>
            <a:r>
              <a:rPr lang="en-US" sz="6600" b="1" dirty="0"/>
              <a:t>Insertion at the End of the List  A</a:t>
            </a:r>
            <a:endParaRPr lang="en-IN" sz="6600" b="1" dirty="0"/>
          </a:p>
        </p:txBody>
      </p:sp>
      <p:sp>
        <p:nvSpPr>
          <p:cNvPr id="3" name="Content Placeholder 2"/>
          <p:cNvSpPr>
            <a:spLocks noGrp="1"/>
          </p:cNvSpPr>
          <p:nvPr>
            <p:ph idx="1"/>
          </p:nvPr>
        </p:nvSpPr>
        <p:spPr>
          <a:xfrm>
            <a:off x="838200" y="1825625"/>
            <a:ext cx="10515600" cy="2405181"/>
          </a:xfrm>
        </p:spPr>
        <p:txBody>
          <a:bodyPr>
            <a:normAutofit/>
          </a:bodyPr>
          <a:lstStyle/>
          <a:p>
            <a:r>
              <a:rPr lang="en-US" sz="4000" dirty="0"/>
              <a:t>If n &lt; MAXSIZE of Array, then simply insert the element as :    </a:t>
            </a:r>
            <a:r>
              <a:rPr lang="en-US" sz="4000" b="1" dirty="0">
                <a:latin typeface="Courier New" panose="02070309020205020404" pitchFamily="49" charset="0"/>
                <a:cs typeface="Courier New" panose="02070309020205020404" pitchFamily="49" charset="0"/>
              </a:rPr>
              <a:t>A[n] = element</a:t>
            </a:r>
            <a:r>
              <a:rPr lang="en-US" sz="4000" dirty="0"/>
              <a:t>;</a:t>
            </a:r>
          </a:p>
          <a:p>
            <a:r>
              <a:rPr lang="en-US" sz="4000" dirty="0"/>
              <a:t>Increment the n value:   </a:t>
            </a:r>
            <a:r>
              <a:rPr lang="en-US" sz="4000" b="1" dirty="0">
                <a:latin typeface="Courier New" panose="02070309020205020404" pitchFamily="49" charset="0"/>
                <a:cs typeface="Courier New" panose="02070309020205020404" pitchFamily="49" charset="0"/>
              </a:rPr>
              <a:t>n++;</a:t>
            </a:r>
            <a:endParaRPr lang="en-IN" sz="4000" b="1"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A429DDAA-68F6-4B3D-86B1-42E2F1A0B477}" type="datetime2">
              <a:rPr lang="en-IN" smtClean="0"/>
              <a:t>Monday, 23 December 2024</a:t>
            </a:fld>
            <a:endParaRPr lang="en-IN"/>
          </a:p>
        </p:txBody>
      </p:sp>
      <p:sp>
        <p:nvSpPr>
          <p:cNvPr id="6" name="Slide Number Placeholder 5"/>
          <p:cNvSpPr>
            <a:spLocks noGrp="1"/>
          </p:cNvSpPr>
          <p:nvPr>
            <p:ph type="sldNum" sz="quarter" idx="12"/>
          </p:nvPr>
        </p:nvSpPr>
        <p:spPr/>
        <p:txBody>
          <a:bodyPr/>
          <a:lstStyle/>
          <a:p>
            <a:fld id="{98E39C61-8F3C-4850-A92D-D50E9F34D2A1}" type="slidenum">
              <a:rPr lang="en-IN" smtClean="0"/>
              <a:pPr/>
              <a:t>99</a:t>
            </a:fld>
            <a:endParaRPr lang="en-IN"/>
          </a:p>
        </p:txBody>
      </p:sp>
    </p:spTree>
    <p:extLst>
      <p:ext uri="{BB962C8B-B14F-4D97-AF65-F5344CB8AC3E}">
        <p14:creationId xmlns:p14="http://schemas.microsoft.com/office/powerpoint/2010/main" val="3681300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4348</TotalTime>
  <Words>12076</Words>
  <Application>Microsoft Office PowerPoint</Application>
  <PresentationFormat>Widescreen</PresentationFormat>
  <Paragraphs>2170</Paragraphs>
  <Slides>154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154</vt:i4>
      </vt:variant>
    </vt:vector>
  </HeadingPairs>
  <TitlesOfParts>
    <vt:vector size="161" baseType="lpstr">
      <vt:lpstr>Arial</vt:lpstr>
      <vt:lpstr>Calibri</vt:lpstr>
      <vt:lpstr>Calibri Light</vt:lpstr>
      <vt:lpstr>Courier New</vt:lpstr>
      <vt:lpstr>Times New Roman</vt:lpstr>
      <vt:lpstr>Wingdings</vt:lpstr>
      <vt:lpstr>Office Theme</vt:lpstr>
      <vt:lpstr>Introduction to Data Structure</vt:lpstr>
      <vt:lpstr>Contd…</vt:lpstr>
      <vt:lpstr>Definition of Data Structure</vt:lpstr>
      <vt:lpstr>Need for data structures</vt:lpstr>
      <vt:lpstr>  CLASSIFICATIONS OF THE DATA STRUCTURES  if the data contains a single value, this can be organized using primitive data structure. If the data contains set of values, they can be organized using non primitive d.s.</vt:lpstr>
      <vt:lpstr>Primitive data structures</vt:lpstr>
      <vt:lpstr>Non-Primitive Data Structure</vt:lpstr>
      <vt:lpstr>Linear and Non Linear Data Structures</vt:lpstr>
      <vt:lpstr>DATA STRUCTURE OPERATIONS:</vt:lpstr>
      <vt:lpstr>DATA STRUCTURE OPERATIONS:</vt:lpstr>
      <vt:lpstr>Operations used in special situations</vt:lpstr>
      <vt:lpstr>Review of Arrays</vt:lpstr>
      <vt:lpstr>Arrays in C</vt:lpstr>
      <vt:lpstr>Pointers and dynamic memory allocation functions</vt:lpstr>
      <vt:lpstr>Pointer declaration and initialization</vt:lpstr>
      <vt:lpstr>Contd…</vt:lpstr>
      <vt:lpstr>Contd…</vt:lpstr>
      <vt:lpstr>Contd…</vt:lpstr>
      <vt:lpstr>Programming examples on pointers</vt:lpstr>
      <vt:lpstr>Output:</vt:lpstr>
      <vt:lpstr>Example-2</vt:lpstr>
      <vt:lpstr>Contd…</vt:lpstr>
      <vt:lpstr>Pointers to pointers</vt:lpstr>
      <vt:lpstr>Logical representation</vt:lpstr>
      <vt:lpstr>Memory allocation functions:</vt:lpstr>
      <vt:lpstr>Dynamic m/m allocation:</vt:lpstr>
      <vt:lpstr>Dynamic memory allocation</vt:lpstr>
      <vt:lpstr>Contd…</vt:lpstr>
      <vt:lpstr>Program to illustrate working of malloc()</vt:lpstr>
      <vt:lpstr>Contd… </vt:lpstr>
      <vt:lpstr>Program to illustrate working of calloc()</vt:lpstr>
      <vt:lpstr>Contd…</vt:lpstr>
      <vt:lpstr>Program to illustrate working of realloc()</vt:lpstr>
      <vt:lpstr>Contd…</vt:lpstr>
      <vt:lpstr>Program to illustrate working of free()</vt:lpstr>
      <vt:lpstr>NULL Pointer in C</vt:lpstr>
      <vt:lpstr>NULL Pointer in relational expressions</vt:lpstr>
      <vt:lpstr>Aliasing  -  Example</vt:lpstr>
      <vt:lpstr>What is the Output of the Program?</vt:lpstr>
      <vt:lpstr>Consider this Program </vt:lpstr>
      <vt:lpstr>Dangling Reference</vt:lpstr>
      <vt:lpstr>Consider the Program below:</vt:lpstr>
      <vt:lpstr>Garbage:</vt:lpstr>
      <vt:lpstr>STRUCTURES</vt:lpstr>
      <vt:lpstr>Cont’d…</vt:lpstr>
      <vt:lpstr>Using  the members of Structure</vt:lpstr>
      <vt:lpstr>Creating our own structure data type</vt:lpstr>
      <vt:lpstr>Variation 1 of Structure declaration</vt:lpstr>
      <vt:lpstr>Variation 2 of Structure declaration</vt:lpstr>
      <vt:lpstr>Variation 3 of Structure declaration</vt:lpstr>
      <vt:lpstr>Variation 4 of Structure declaration</vt:lpstr>
      <vt:lpstr>Variations of the Structure Declaration</vt:lpstr>
      <vt:lpstr>Variations of the Structure Declaration</vt:lpstr>
      <vt:lpstr>Variations of the Structure Declaration</vt:lpstr>
      <vt:lpstr>Variations of the Structure Declaration</vt:lpstr>
      <vt:lpstr>Variations of the Structure Declaration</vt:lpstr>
      <vt:lpstr>Variations of the Structure Declaration</vt:lpstr>
      <vt:lpstr>Accessing Structure members:</vt:lpstr>
      <vt:lpstr>Cont’d…</vt:lpstr>
      <vt:lpstr>Nested Structures in C:</vt:lpstr>
      <vt:lpstr>Cont’d…</vt:lpstr>
      <vt:lpstr>Cont’d…</vt:lpstr>
      <vt:lpstr>Cont’d…</vt:lpstr>
      <vt:lpstr>Cont’d…</vt:lpstr>
      <vt:lpstr>Example</vt:lpstr>
      <vt:lpstr>Now we can access the fields from nested structure Date as shown below:</vt:lpstr>
      <vt:lpstr>Self-Referential Structures:</vt:lpstr>
      <vt:lpstr>Now create three variables of type list: item1, item2, and item3:</vt:lpstr>
      <vt:lpstr>Analyzing the previous slide code</vt:lpstr>
      <vt:lpstr>Contd…</vt:lpstr>
      <vt:lpstr>Unions</vt:lpstr>
      <vt:lpstr>Cont’d…</vt:lpstr>
      <vt:lpstr>Cont’d…</vt:lpstr>
      <vt:lpstr>C program to show how structure behaves</vt:lpstr>
      <vt:lpstr>Cont’d…</vt:lpstr>
      <vt:lpstr>Cont’d…</vt:lpstr>
      <vt:lpstr>The difference between structure and union</vt:lpstr>
      <vt:lpstr>Cont’d…</vt:lpstr>
      <vt:lpstr>Example:  Union Declaration:</vt:lpstr>
      <vt:lpstr>Example: Main Function</vt:lpstr>
      <vt:lpstr>Contd … </vt:lpstr>
      <vt:lpstr>The Result of the above Program will be:</vt:lpstr>
      <vt:lpstr>Dynamically allocated arrays:</vt:lpstr>
      <vt:lpstr>Cont’d…</vt:lpstr>
      <vt:lpstr>Cont’d…</vt:lpstr>
      <vt:lpstr>Arrays: Linear arrays</vt:lpstr>
      <vt:lpstr>Cont’d…</vt:lpstr>
      <vt:lpstr> Address Calculation in single (one) Dimension Array(LA): </vt:lpstr>
      <vt:lpstr>Cont’d…</vt:lpstr>
      <vt:lpstr>Cont’d…</vt:lpstr>
      <vt:lpstr>Traversing arrays:</vt:lpstr>
      <vt:lpstr>ALGORITH to traverse the array(using for loop) </vt:lpstr>
      <vt:lpstr> Write a C program to traverse an array using for loop </vt:lpstr>
      <vt:lpstr> Two Dimensional Arrays:</vt:lpstr>
      <vt:lpstr>Array Operations: Traversing: </vt:lpstr>
      <vt:lpstr>ALGORITHM:    Here LA is the Linear Array with lower bound LB, and upper bound UB. This algorithm traverses LA applying the operation PROCESS to each element in LA.</vt:lpstr>
      <vt:lpstr>Array Operations: Inserting  and  Deleting:</vt:lpstr>
      <vt:lpstr>Insertion Operation</vt:lpstr>
      <vt:lpstr>Insertion at the End of the List  A</vt:lpstr>
      <vt:lpstr>Deletion at the End of the List  A</vt:lpstr>
      <vt:lpstr>Inserting at middle / Beginning of the List A</vt:lpstr>
      <vt:lpstr>The pseudo code for this</vt:lpstr>
      <vt:lpstr>Deleting at middle/Beginning of the List A</vt:lpstr>
      <vt:lpstr>The pseudo code for this</vt:lpstr>
      <vt:lpstr>Deletion Operation</vt:lpstr>
      <vt:lpstr>Array Operations: Sorting: Bubble Sort:</vt:lpstr>
      <vt:lpstr>Array Operations: Sorting: Bubble Sort:</vt:lpstr>
      <vt:lpstr>Array Operations: Sorting: Bubble Sort:</vt:lpstr>
      <vt:lpstr>Array Operations:  Searching:</vt:lpstr>
      <vt:lpstr>Linear Search</vt:lpstr>
      <vt:lpstr>Example</vt:lpstr>
      <vt:lpstr>Binary Search</vt:lpstr>
      <vt:lpstr>Multidimensional Arrays:  Two Dimensional Arrays:</vt:lpstr>
      <vt:lpstr>Representation of Two dimensional array in Memory:</vt:lpstr>
      <vt:lpstr>Column Major representation</vt:lpstr>
      <vt:lpstr>Row Major representations</vt:lpstr>
      <vt:lpstr>PowerPoint Presentation</vt:lpstr>
      <vt:lpstr>Using Column Major Representation:</vt:lpstr>
      <vt:lpstr>Using Row Major Representation:</vt:lpstr>
      <vt:lpstr>Address Calculation in Column Major</vt:lpstr>
      <vt:lpstr>Address Calculation in Column Major</vt:lpstr>
      <vt:lpstr>Address Calculation in Row Major</vt:lpstr>
      <vt:lpstr>Address Calculation in Row Major</vt:lpstr>
      <vt:lpstr>Multi-Dimensional Arrays:</vt:lpstr>
      <vt:lpstr>Cont’d…</vt:lpstr>
      <vt:lpstr>Cont’d…</vt:lpstr>
      <vt:lpstr>Cont’d…</vt:lpstr>
      <vt:lpstr>C Multi Dimensional Array Initialization: </vt:lpstr>
      <vt:lpstr>Polynomials</vt:lpstr>
      <vt:lpstr>Example:</vt:lpstr>
      <vt:lpstr>Some Terminologies on Polynomial</vt:lpstr>
      <vt:lpstr>Polynomial Addition   Final Result</vt:lpstr>
      <vt:lpstr>Polynomial Representation using structure:</vt:lpstr>
      <vt:lpstr>Storing all the polynomial in one global array</vt:lpstr>
      <vt:lpstr>Array representation of two polynomials will be:</vt:lpstr>
      <vt:lpstr>Assume the function COMPARE is defined as follows:</vt:lpstr>
      <vt:lpstr>Add two polynomials: D = A + B </vt:lpstr>
      <vt:lpstr>Add two polynomials: D = A + B                </vt:lpstr>
      <vt:lpstr>Add two polynomials: D = A + B  Cont’d…</vt:lpstr>
      <vt:lpstr>The Function Attach()</vt:lpstr>
      <vt:lpstr>Sparse Matrices.</vt:lpstr>
      <vt:lpstr>Example: Consider the following Sparse Matrix:</vt:lpstr>
      <vt:lpstr>Triplet Representation of the Sparse Matrix: </vt:lpstr>
      <vt:lpstr>We can create sparse matrix by using the structure as follows:</vt:lpstr>
      <vt:lpstr>Rules to represent the sparse matrix in Triplet representation:</vt:lpstr>
      <vt:lpstr>Example: Consider the following Sparse Matrix:</vt:lpstr>
      <vt:lpstr>Represent the above sparse matrix in Triplet form.</vt:lpstr>
      <vt:lpstr>Transpose of the Sparse Matrix is:</vt:lpstr>
      <vt:lpstr>Triplex Representation of Transpose</vt:lpstr>
      <vt:lpstr>Function / Algorithm for simple Transpose</vt:lpstr>
      <vt:lpstr>Compared with 2-D array representation</vt:lpstr>
      <vt:lpstr>Fast Transpose Algorithm</vt:lpstr>
      <vt:lpstr>Cont’d…</vt:lpstr>
      <vt:lpstr>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Applications (DSA)</dc:title>
  <dc:creator>USER</dc:creator>
  <cp:lastModifiedBy>Ankush Hegde</cp:lastModifiedBy>
  <cp:revision>727</cp:revision>
  <dcterms:created xsi:type="dcterms:W3CDTF">2018-08-05T06:22:58Z</dcterms:created>
  <dcterms:modified xsi:type="dcterms:W3CDTF">2024-12-23T18:10:03Z</dcterms:modified>
</cp:coreProperties>
</file>