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09e46a1b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09e46a1b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ef4248f0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ef4248f0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ef4248f0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ef4248f0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ef4248f0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ef4248f0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ef4248f0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ef4248f0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095b790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095b790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95b7849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95b784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095b7849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095b7849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095b78492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095b7849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09e46a1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09e46a1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9e46a1b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9e46a1b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Cyclistic bike-share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Presented by :  Ankush kulkarni</a:t>
            </a:r>
            <a:endParaRPr sz="2000"/>
          </a:p>
        </p:txBody>
      </p:sp>
      <p:sp>
        <p:nvSpPr>
          <p:cNvPr id="88" name="Google Shape;88;p13"/>
          <p:cNvSpPr txBox="1"/>
          <p:nvPr/>
        </p:nvSpPr>
        <p:spPr>
          <a:xfrm>
            <a:off x="729625" y="3714100"/>
            <a:ext cx="733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Last Updated :  02-04-2022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324" y="237275"/>
            <a:ext cx="5808674" cy="4418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8" name="Google Shape;148;p22"/>
          <p:cNvSpPr txBox="1"/>
          <p:nvPr/>
        </p:nvSpPr>
        <p:spPr>
          <a:xfrm>
            <a:off x="458325" y="398900"/>
            <a:ext cx="2537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Hourly comparison</a:t>
            </a:r>
            <a:endParaRPr sz="2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458325" y="1544725"/>
            <a:ext cx="223230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Peak travelling hour is </a:t>
            </a:r>
            <a:r>
              <a:rPr lang="en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5:00 pm 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for both Casual riders and Members.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At </a:t>
            </a: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3:00 am 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Members travel the least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At </a:t>
            </a: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5:00 am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Casual riders travel the least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>
                <a:solidFill>
                  <a:srgbClr val="1155CC"/>
                </a:solidFill>
              </a:rPr>
              <a:t>Conclusion</a:t>
            </a:r>
            <a:endParaRPr sz="2300">
              <a:solidFill>
                <a:srgbClr val="1155CC"/>
              </a:solidFill>
            </a:endParaRP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325" y="2078875"/>
            <a:ext cx="5900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Casual riders travel mostly during </a:t>
            </a:r>
            <a:r>
              <a:rPr lang="en" sz="1400">
                <a:solidFill>
                  <a:srgbClr val="FF00FF"/>
                </a:solidFill>
              </a:rPr>
              <a:t>Weekends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Casual riders prefer </a:t>
            </a:r>
            <a:r>
              <a:rPr lang="en" sz="1400">
                <a:solidFill>
                  <a:srgbClr val="FF9900"/>
                </a:solidFill>
              </a:rPr>
              <a:t>Docked_bikes</a:t>
            </a:r>
            <a:r>
              <a:rPr lang="en" sz="1400"/>
              <a:t> and </a:t>
            </a:r>
            <a:r>
              <a:rPr lang="en" sz="1400">
                <a:solidFill>
                  <a:srgbClr val="3D85C6"/>
                </a:solidFill>
              </a:rPr>
              <a:t>Classic_bike </a:t>
            </a:r>
            <a:r>
              <a:rPr lang="en" sz="1400"/>
              <a:t>the most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Casual riders travel mostly in the month of </a:t>
            </a:r>
            <a:r>
              <a:rPr lang="en" sz="1400">
                <a:solidFill>
                  <a:srgbClr val="C27BA0"/>
                </a:solidFill>
              </a:rPr>
              <a:t>July</a:t>
            </a:r>
            <a:endParaRPr sz="1400">
              <a:solidFill>
                <a:srgbClr val="C27BA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1200"/>
              </a:spcAft>
              <a:buSzPts val="1400"/>
              <a:buAutoNum type="arabicPeriod"/>
            </a:pPr>
            <a:r>
              <a:rPr lang="en" sz="1400"/>
              <a:t>Peak travelling time for Casual riders is </a:t>
            </a:r>
            <a:r>
              <a:rPr lang="en" sz="1400">
                <a:solidFill>
                  <a:srgbClr val="C27BA0"/>
                </a:solidFill>
              </a:rPr>
              <a:t>5:00 pm</a:t>
            </a:r>
            <a:endParaRPr sz="1400">
              <a:solidFill>
                <a:srgbClr val="C27BA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3203250" y="2156100"/>
            <a:ext cx="273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 sz="42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Objectives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My Findings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ts val="1400"/>
              <a:buChar char="●"/>
            </a:pPr>
            <a:r>
              <a:rPr lang="en" sz="1400"/>
              <a:t> </a:t>
            </a:r>
            <a:r>
              <a:rPr lang="en" sz="1400"/>
              <a:t>Conclusion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Objective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600"/>
              <a:t>To determine how </a:t>
            </a:r>
            <a:r>
              <a:rPr lang="en" sz="1600">
                <a:solidFill>
                  <a:srgbClr val="BF9000"/>
                </a:solidFill>
              </a:rPr>
              <a:t>Casual riders</a:t>
            </a:r>
            <a:r>
              <a:rPr lang="en" sz="1600"/>
              <a:t> and </a:t>
            </a:r>
            <a:r>
              <a:rPr lang="en" sz="1600">
                <a:solidFill>
                  <a:srgbClr val="3D85C6"/>
                </a:solidFill>
              </a:rPr>
              <a:t>Annual </a:t>
            </a:r>
            <a:r>
              <a:rPr lang="en" sz="1600">
                <a:solidFill>
                  <a:srgbClr val="3D85C6"/>
                </a:solidFill>
              </a:rPr>
              <a:t>members </a:t>
            </a:r>
            <a:r>
              <a:rPr lang="en" sz="1600"/>
              <a:t>use cyclistic bike differently. Using this our team will design a new marketing strategy to convert Casual riders into Annual members.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4225" y="240262"/>
            <a:ext cx="3210250" cy="46629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6" name="Google Shape;106;p16"/>
          <p:cNvSpPr txBox="1"/>
          <p:nvPr/>
        </p:nvSpPr>
        <p:spPr>
          <a:xfrm>
            <a:off x="470650" y="582700"/>
            <a:ext cx="424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Total ride length</a:t>
            </a:r>
            <a:endParaRPr sz="2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70650" y="1871400"/>
            <a:ext cx="44040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Casual riders travel almost double distance.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Members travel 50% less.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325" y="205775"/>
            <a:ext cx="5290666" cy="48386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3" name="Google Shape;113;p17"/>
          <p:cNvSpPr txBox="1"/>
          <p:nvPr/>
        </p:nvSpPr>
        <p:spPr>
          <a:xfrm>
            <a:off x="280150" y="205775"/>
            <a:ext cx="257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Bike preference</a:t>
            </a:r>
            <a:endParaRPr sz="2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280150" y="1135150"/>
            <a:ext cx="32946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Casual riders travel most on </a:t>
            </a:r>
            <a:r>
              <a:rPr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docked_bike</a:t>
            </a:r>
            <a:endParaRPr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Second preference is </a:t>
            </a:r>
            <a:r>
              <a:rPr lang="en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classic_bike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250" y="308163"/>
            <a:ext cx="5254751" cy="4527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0" name="Google Shape;120;p18"/>
          <p:cNvSpPr txBox="1"/>
          <p:nvPr/>
        </p:nvSpPr>
        <p:spPr>
          <a:xfrm>
            <a:off x="462725" y="364850"/>
            <a:ext cx="5125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Weekly comparison</a:t>
            </a:r>
            <a:endParaRPr sz="2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462725" y="1397125"/>
            <a:ext cx="3177000" cy="27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BF9000"/>
                </a:solidFill>
                <a:latin typeface="Lato"/>
                <a:ea typeface="Lato"/>
                <a:cs typeface="Lato"/>
                <a:sym typeface="Lato"/>
              </a:rPr>
              <a:t>Casual riders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travel most on </a:t>
            </a:r>
            <a:r>
              <a:rPr lang="en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Weekends</a:t>
            </a:r>
            <a:r>
              <a:rPr lang="en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Casual riders use it for Vacation purpose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Friday the graph increases till sunday and then falls during weekdays for Casual riders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Members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are almost </a:t>
            </a: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consistent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throughout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025" y="0"/>
            <a:ext cx="3264154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7" name="Google Shape;127;p19"/>
          <p:cNvSpPr txBox="1"/>
          <p:nvPr/>
        </p:nvSpPr>
        <p:spPr>
          <a:xfrm>
            <a:off x="489450" y="498300"/>
            <a:ext cx="5125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Yearly comparison</a:t>
            </a:r>
            <a:endParaRPr sz="2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489450" y="1512800"/>
            <a:ext cx="5125800" cy="1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There is an </a:t>
            </a: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increase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in  travel by Casual riders and Annual members in </a:t>
            </a:r>
            <a:r>
              <a:rPr lang="en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2021</a:t>
            </a:r>
            <a:endParaRPr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Covid might be the reason for lesser travel during 2020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And historical data is needed to find how both Casual and annual riders traveled before Covid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600" y="738425"/>
            <a:ext cx="6438401" cy="36666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4" name="Google Shape;134;p20"/>
          <p:cNvSpPr txBox="1"/>
          <p:nvPr/>
        </p:nvSpPr>
        <p:spPr>
          <a:xfrm>
            <a:off x="101850" y="738425"/>
            <a:ext cx="2206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Peak Travelling Months</a:t>
            </a:r>
            <a:endParaRPr sz="2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101850" y="1943650"/>
            <a:ext cx="2444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Peak travelling months are </a:t>
            </a:r>
            <a:r>
              <a:rPr i="1" lang="en">
                <a:solidFill>
                  <a:srgbClr val="A64D79"/>
                </a:solidFill>
                <a:latin typeface="Lato"/>
                <a:ea typeface="Lato"/>
                <a:cs typeface="Lato"/>
                <a:sym typeface="Lato"/>
              </a:rPr>
              <a:t>June, July, August and September.</a:t>
            </a:r>
            <a:endParaRPr i="1">
              <a:solidFill>
                <a:srgbClr val="A64D7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400" y="305175"/>
            <a:ext cx="6472599" cy="46515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1" name="Google Shape;141;p21"/>
          <p:cNvSpPr txBox="1"/>
          <p:nvPr/>
        </p:nvSpPr>
        <p:spPr>
          <a:xfrm>
            <a:off x="297075" y="339500"/>
            <a:ext cx="1935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Monthly </a:t>
            </a:r>
            <a:r>
              <a:rPr lang="en" sz="2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comparison</a:t>
            </a:r>
            <a:endParaRPr sz="2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297075" y="1442875"/>
            <a:ext cx="2104800" cy="18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Casual riders travel most during the month of </a:t>
            </a:r>
            <a:r>
              <a:rPr lang="en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July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They travel least during </a:t>
            </a: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February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