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9e46a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9e46a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f4248f0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f4248f0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f4248f0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f4248f0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f4248f0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f4248f0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f4248f0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f4248f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095b790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095b790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95b784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95b784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95b7849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95b784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95b7849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95b7849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9e46a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9e46a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9e46a1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9e46a1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Cyclistic bike-share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Presented by :  Ankush kulkarni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714100"/>
            <a:ext cx="73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Last Updated : 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24" y="237275"/>
            <a:ext cx="5808674" cy="441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2"/>
          <p:cNvSpPr txBox="1"/>
          <p:nvPr/>
        </p:nvSpPr>
        <p:spPr>
          <a:xfrm>
            <a:off x="458325" y="398900"/>
            <a:ext cx="2537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Hourly 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58325" y="1544725"/>
            <a:ext cx="22323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 travelling hour is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5:00 pm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both Casual riders and Members.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3:00 am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travel the least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5:00 am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Casual riders travel the least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rgbClr val="1155CC"/>
                </a:solidFill>
              </a:rPr>
              <a:t>Conclusion</a:t>
            </a:r>
            <a:endParaRPr sz="2300">
              <a:solidFill>
                <a:srgbClr val="1155CC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325" y="2078875"/>
            <a:ext cx="590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Casual riders travel mostly during </a:t>
            </a:r>
            <a:r>
              <a:rPr lang="en" sz="1400">
                <a:solidFill>
                  <a:srgbClr val="FF00FF"/>
                </a:solidFill>
              </a:rPr>
              <a:t>Weekends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Casual riders prefer </a:t>
            </a:r>
            <a:r>
              <a:rPr lang="en" sz="1400">
                <a:solidFill>
                  <a:srgbClr val="FF9900"/>
                </a:solidFill>
              </a:rPr>
              <a:t>Docked_bikes</a:t>
            </a:r>
            <a:r>
              <a:rPr lang="en" sz="1400"/>
              <a:t> and </a:t>
            </a:r>
            <a:r>
              <a:rPr lang="en" sz="1400">
                <a:solidFill>
                  <a:srgbClr val="3D85C6"/>
                </a:solidFill>
              </a:rPr>
              <a:t>Classic_bike </a:t>
            </a:r>
            <a:r>
              <a:rPr lang="en" sz="1400"/>
              <a:t>the most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Casual riders travel mostly in the month of </a:t>
            </a:r>
            <a:r>
              <a:rPr lang="en" sz="1400">
                <a:solidFill>
                  <a:srgbClr val="C27BA0"/>
                </a:solidFill>
              </a:rPr>
              <a:t>July</a:t>
            </a:r>
            <a:endParaRPr sz="1400">
              <a:solidFill>
                <a:srgbClr val="C27BA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AutoNum type="arabicPeriod"/>
            </a:pPr>
            <a:r>
              <a:rPr lang="en" sz="1400"/>
              <a:t>Peak travelling time for Casual riders is </a:t>
            </a:r>
            <a:r>
              <a:rPr lang="en" sz="1400">
                <a:solidFill>
                  <a:srgbClr val="C27BA0"/>
                </a:solidFill>
              </a:rPr>
              <a:t>5:00 pm</a:t>
            </a:r>
            <a:endParaRPr sz="14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3203250" y="2156100"/>
            <a:ext cx="273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2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 Findings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 </a:t>
            </a:r>
            <a:r>
              <a:rPr lang="en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Objective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/>
              <a:t>To determine how </a:t>
            </a:r>
            <a:r>
              <a:rPr lang="en" sz="1600">
                <a:solidFill>
                  <a:srgbClr val="BF9000"/>
                </a:solidFill>
              </a:rPr>
              <a:t>Casual riders</a:t>
            </a:r>
            <a:r>
              <a:rPr lang="en" sz="1600"/>
              <a:t> and </a:t>
            </a:r>
            <a:r>
              <a:rPr lang="en" sz="1600">
                <a:solidFill>
                  <a:srgbClr val="3D85C6"/>
                </a:solidFill>
              </a:rPr>
              <a:t>Annual </a:t>
            </a:r>
            <a:r>
              <a:rPr lang="en" sz="1600">
                <a:solidFill>
                  <a:srgbClr val="3D85C6"/>
                </a:solidFill>
              </a:rPr>
              <a:t>members </a:t>
            </a:r>
            <a:r>
              <a:rPr lang="en" sz="1600"/>
              <a:t>use cyclistic bike differently. Using this our team will design a new marketing strategy to convert Casual riders into Annual members.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225" y="240262"/>
            <a:ext cx="3210250" cy="4662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6"/>
          <p:cNvSpPr txBox="1"/>
          <p:nvPr/>
        </p:nvSpPr>
        <p:spPr>
          <a:xfrm>
            <a:off x="470650" y="582700"/>
            <a:ext cx="42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Total ride length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0650" y="1871400"/>
            <a:ext cx="440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travel almost double distance.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travel 50% less.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325" y="205775"/>
            <a:ext cx="5290666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 txBox="1"/>
          <p:nvPr/>
        </p:nvSpPr>
        <p:spPr>
          <a:xfrm>
            <a:off x="280150" y="205775"/>
            <a:ext cx="257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Bike preference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80150" y="1135150"/>
            <a:ext cx="32946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travel most on </a:t>
            </a: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docked_bike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Second preference is </a:t>
            </a: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classic_bike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50" y="308163"/>
            <a:ext cx="5254751" cy="452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8"/>
          <p:cNvSpPr txBox="1"/>
          <p:nvPr/>
        </p:nvSpPr>
        <p:spPr>
          <a:xfrm>
            <a:off x="462725" y="364850"/>
            <a:ext cx="51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Weekly 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62725" y="1397125"/>
            <a:ext cx="31770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Casual riders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travel most on </a:t>
            </a:r>
            <a:r>
              <a:rPr lang="en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Weekends</a:t>
            </a: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use it for Vacation purpose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Friday the graph increases till sunday and then falls during weekdays for Casual riders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almost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consistent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throughout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025" y="0"/>
            <a:ext cx="3264154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19"/>
          <p:cNvSpPr txBox="1"/>
          <p:nvPr/>
        </p:nvSpPr>
        <p:spPr>
          <a:xfrm>
            <a:off x="489450" y="498300"/>
            <a:ext cx="51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Yearly 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89450" y="1512800"/>
            <a:ext cx="51258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 is an </a:t>
            </a: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 travel by Casual riders and Annual members in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2021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Covid might be the reason for lesser travel during 2020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historical data is needed to find how both Casual and annual riders traveled before Covid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600" y="738425"/>
            <a:ext cx="6438401" cy="3666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0"/>
          <p:cNvSpPr txBox="1"/>
          <p:nvPr/>
        </p:nvSpPr>
        <p:spPr>
          <a:xfrm>
            <a:off x="101850" y="738425"/>
            <a:ext cx="2206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Peak Travelling Months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01850" y="1943650"/>
            <a:ext cx="244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 travelling months are </a:t>
            </a:r>
            <a:r>
              <a:rPr i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June, July, August and September.</a:t>
            </a:r>
            <a:endParaRPr i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400" y="305175"/>
            <a:ext cx="6472599" cy="4651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1"/>
          <p:cNvSpPr txBox="1"/>
          <p:nvPr/>
        </p:nvSpPr>
        <p:spPr>
          <a:xfrm>
            <a:off x="297075" y="339500"/>
            <a:ext cx="1935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Monthly </a:t>
            </a: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97075" y="1442875"/>
            <a:ext cx="21048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travel most during the month of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They travel least during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February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