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2"/>
  </p:notesMasterIdLst>
  <p:handoutMasterIdLst>
    <p:handoutMasterId r:id="rId13"/>
  </p:handoutMasterIdLst>
  <p:sldIdLst>
    <p:sldId id="270" r:id="rId5"/>
    <p:sldId id="261" r:id="rId6"/>
    <p:sldId id="744" r:id="rId7"/>
    <p:sldId id="745" r:id="rId8"/>
    <p:sldId id="746" r:id="rId9"/>
    <p:sldId id="747" r:id="rId10"/>
    <p:sldId id="74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3"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7F7F7"/>
    <a:srgbClr val="E6E6E6"/>
    <a:srgbClr val="1C1E26"/>
    <a:srgbClr val="303342"/>
    <a:srgbClr val="485F74"/>
    <a:srgbClr val="354655"/>
    <a:srgbClr val="C80000"/>
    <a:srgbClr val="85B31F"/>
    <a:srgbClr val="3C40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489" autoAdjust="0"/>
  </p:normalViewPr>
  <p:slideViewPr>
    <p:cSldViewPr snapToGrid="0">
      <p:cViewPr varScale="1">
        <p:scale>
          <a:sx n="96" d="100"/>
          <a:sy n="96" d="100"/>
        </p:scale>
        <p:origin x="1092" y="102"/>
      </p:cViewPr>
      <p:guideLst>
        <p:guide orient="horz" pos="2160"/>
        <p:guide pos="3840"/>
      </p:guideLst>
    </p:cSldViewPr>
  </p:slideViewPr>
  <p:outlineViewPr>
    <p:cViewPr>
      <p:scale>
        <a:sx n="75" d="100"/>
        <a:sy n="75"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87" d="100"/>
          <a:sy n="87" d="100"/>
        </p:scale>
        <p:origin x="309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kush%20Kumar\Desktop\Learn\codecademy\Data%20Science\Projects\User%20Churn\Codeflix%20-%20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nkush%20Kumar\Desktop\Learn\codecademy\Data%20Science\Projects\User%20Churn\Codeflix%20-%20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nkush%20Kumar\Desktop\Learn\codecademy\Data%20Science\Projects\User%20Churn\Codeflix%20-%20Analysi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'2 | Segment Churn Trend'!$C$4</c:f>
              <c:strCache>
                <c:ptCount val="1"/>
                <c:pt idx="0">
                  <c:v>Active Users
Segment 87</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Lato" panose="020F0502020204030203"/>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 | Segment Churn Trend'!$B$5:$B$7</c:f>
              <c:strCache>
                <c:ptCount val="3"/>
                <c:pt idx="0">
                  <c:v>January</c:v>
                </c:pt>
                <c:pt idx="1">
                  <c:v>February</c:v>
                </c:pt>
                <c:pt idx="2">
                  <c:v>March</c:v>
                </c:pt>
              </c:strCache>
            </c:strRef>
          </c:cat>
          <c:val>
            <c:numRef>
              <c:f>'2 | Segment Churn Trend'!$C$5:$C$7</c:f>
              <c:numCache>
                <c:formatCode>#,##0</c:formatCode>
                <c:ptCount val="3"/>
                <c:pt idx="0">
                  <c:v>278</c:v>
                </c:pt>
                <c:pt idx="1">
                  <c:v>462</c:v>
                </c:pt>
                <c:pt idx="2">
                  <c:v>531</c:v>
                </c:pt>
              </c:numCache>
            </c:numRef>
          </c:val>
          <c:extLst>
            <c:ext xmlns:c16="http://schemas.microsoft.com/office/drawing/2014/chart" uri="{C3380CC4-5D6E-409C-BE32-E72D297353CC}">
              <c16:uniqueId val="{00000000-ACA7-451F-9FD5-2F1187A339E6}"/>
            </c:ext>
          </c:extLst>
        </c:ser>
        <c:ser>
          <c:idx val="1"/>
          <c:order val="1"/>
          <c:tx>
            <c:strRef>
              <c:f>'2 | Segment Churn Trend'!$D$4</c:f>
              <c:strCache>
                <c:ptCount val="1"/>
                <c:pt idx="0">
                  <c:v>Active Users
Segment 30</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Lato" panose="020F0502020204030203"/>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 | Segment Churn Trend'!$B$5:$B$7</c:f>
              <c:strCache>
                <c:ptCount val="3"/>
                <c:pt idx="0">
                  <c:v>January</c:v>
                </c:pt>
                <c:pt idx="1">
                  <c:v>February</c:v>
                </c:pt>
                <c:pt idx="2">
                  <c:v>March</c:v>
                </c:pt>
              </c:strCache>
            </c:strRef>
          </c:cat>
          <c:val>
            <c:numRef>
              <c:f>'2 | Segment Churn Trend'!$D$5:$D$7</c:f>
              <c:numCache>
                <c:formatCode>#,##0</c:formatCode>
                <c:ptCount val="3"/>
                <c:pt idx="0">
                  <c:v>291</c:v>
                </c:pt>
                <c:pt idx="1">
                  <c:v>518</c:v>
                </c:pt>
                <c:pt idx="2">
                  <c:v>716</c:v>
                </c:pt>
              </c:numCache>
            </c:numRef>
          </c:val>
          <c:extLst>
            <c:ext xmlns:c16="http://schemas.microsoft.com/office/drawing/2014/chart" uri="{C3380CC4-5D6E-409C-BE32-E72D297353CC}">
              <c16:uniqueId val="{00000001-ACA7-451F-9FD5-2F1187A339E6}"/>
            </c:ext>
          </c:extLst>
        </c:ser>
        <c:dLbls>
          <c:showLegendKey val="0"/>
          <c:showVal val="0"/>
          <c:showCatName val="0"/>
          <c:showSerName val="0"/>
          <c:showPercent val="0"/>
          <c:showBubbleSize val="0"/>
        </c:dLbls>
        <c:gapWidth val="219"/>
        <c:overlap val="-27"/>
        <c:axId val="364297312"/>
        <c:axId val="252573904"/>
      </c:barChart>
      <c:catAx>
        <c:axId val="36429731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Lato" panose="020F0502020204030203"/>
                <a:ea typeface="+mn-ea"/>
                <a:cs typeface="+mn-cs"/>
              </a:defRPr>
            </a:pPr>
            <a:endParaRPr lang="en-US"/>
          </a:p>
        </c:txPr>
        <c:crossAx val="252573904"/>
        <c:crosses val="autoZero"/>
        <c:auto val="1"/>
        <c:lblAlgn val="ctr"/>
        <c:lblOffset val="100"/>
        <c:noMultiLvlLbl val="0"/>
      </c:catAx>
      <c:valAx>
        <c:axId val="252573904"/>
        <c:scaling>
          <c:orientation val="minMax"/>
        </c:scaling>
        <c:delete val="0"/>
        <c:axPos val="l"/>
        <c:majorGridlines>
          <c:spPr>
            <a:ln w="9525" cap="flat" cmpd="sng" algn="ctr">
              <a:solidFill>
                <a:schemeClr val="accent4">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Lato" panose="020F0502020204030203"/>
                <a:ea typeface="+mn-ea"/>
                <a:cs typeface="+mn-cs"/>
              </a:defRPr>
            </a:pPr>
            <a:endParaRPr lang="en-US"/>
          </a:p>
        </c:txPr>
        <c:crossAx val="3642973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Lato" panose="020F0502020204030203"/>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'2 | Segment Churn Trend'!$E$4</c:f>
              <c:strCache>
                <c:ptCount val="1"/>
                <c:pt idx="0">
                  <c:v>Canceled Users
Segment 87</c:v>
                </c:pt>
              </c:strCache>
            </c:strRef>
          </c:tx>
          <c:spPr>
            <a:ln w="28575" cap="rnd">
              <a:solidFill>
                <a:schemeClr val="accent1"/>
              </a:solidFill>
              <a:round/>
            </a:ln>
            <a:effectLst/>
          </c:spPr>
          <c:marker>
            <c:symbol val="none"/>
          </c:marker>
          <c:cat>
            <c:strRef>
              <c:f>'2 | Segment Churn Trend'!$B$5:$B$7</c:f>
              <c:strCache>
                <c:ptCount val="3"/>
                <c:pt idx="0">
                  <c:v>January</c:v>
                </c:pt>
                <c:pt idx="1">
                  <c:v>February</c:v>
                </c:pt>
                <c:pt idx="2">
                  <c:v>March</c:v>
                </c:pt>
              </c:strCache>
            </c:strRef>
          </c:cat>
          <c:val>
            <c:numRef>
              <c:f>'2 | Segment Churn Trend'!$E$5:$E$7</c:f>
              <c:numCache>
                <c:formatCode>#,##0</c:formatCode>
                <c:ptCount val="3"/>
                <c:pt idx="0">
                  <c:v>70</c:v>
                </c:pt>
                <c:pt idx="1">
                  <c:v>148</c:v>
                </c:pt>
                <c:pt idx="2">
                  <c:v>258</c:v>
                </c:pt>
              </c:numCache>
            </c:numRef>
          </c:val>
          <c:smooth val="0"/>
          <c:extLst>
            <c:ext xmlns:c16="http://schemas.microsoft.com/office/drawing/2014/chart" uri="{C3380CC4-5D6E-409C-BE32-E72D297353CC}">
              <c16:uniqueId val="{00000000-1442-48FD-BB1F-7C8BDA97B0E9}"/>
            </c:ext>
          </c:extLst>
        </c:ser>
        <c:dLbls>
          <c:showLegendKey val="0"/>
          <c:showVal val="0"/>
          <c:showCatName val="0"/>
          <c:showSerName val="0"/>
          <c:showPercent val="0"/>
          <c:showBubbleSize val="0"/>
        </c:dLbls>
        <c:smooth val="0"/>
        <c:axId val="242174016"/>
        <c:axId val="252522320"/>
      </c:lineChart>
      <c:catAx>
        <c:axId val="24217401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Lato" panose="020F0502020204030203"/>
                <a:ea typeface="+mn-ea"/>
                <a:cs typeface="+mn-cs"/>
              </a:defRPr>
            </a:pPr>
            <a:endParaRPr lang="en-US"/>
          </a:p>
        </c:txPr>
        <c:crossAx val="252522320"/>
        <c:crosses val="autoZero"/>
        <c:auto val="1"/>
        <c:lblAlgn val="ctr"/>
        <c:lblOffset val="100"/>
        <c:noMultiLvlLbl val="0"/>
      </c:catAx>
      <c:valAx>
        <c:axId val="252522320"/>
        <c:scaling>
          <c:orientation val="minMax"/>
        </c:scaling>
        <c:delete val="0"/>
        <c:axPos val="l"/>
        <c:majorGridlines>
          <c:spPr>
            <a:ln w="9525" cap="flat" cmpd="sng" algn="ctr">
              <a:solidFill>
                <a:schemeClr val="accent4">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Lato" panose="020F0502020204030203"/>
                <a:ea typeface="+mn-ea"/>
                <a:cs typeface="+mn-cs"/>
              </a:defRPr>
            </a:pPr>
            <a:endParaRPr lang="en-US"/>
          </a:p>
        </c:txPr>
        <c:crossAx val="2421740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'2 | Segment Churn Trend'!$G$4</c:f>
              <c:strCache>
                <c:ptCount val="1"/>
                <c:pt idx="0">
                  <c:v>Churn Rate
Segment 87</c:v>
                </c:pt>
              </c:strCache>
            </c:strRef>
          </c:tx>
          <c:spPr>
            <a:ln w="28575" cap="rnd">
              <a:solidFill>
                <a:schemeClr val="accent1"/>
              </a:solidFill>
              <a:round/>
            </a:ln>
            <a:effectLst/>
          </c:spPr>
          <c:marker>
            <c:symbol val="none"/>
          </c:marker>
          <c:cat>
            <c:strRef>
              <c:f>'2 | Segment Churn Trend'!$B$5:$B$7</c:f>
              <c:strCache>
                <c:ptCount val="3"/>
                <c:pt idx="0">
                  <c:v>January</c:v>
                </c:pt>
                <c:pt idx="1">
                  <c:v>February</c:v>
                </c:pt>
                <c:pt idx="2">
                  <c:v>March</c:v>
                </c:pt>
              </c:strCache>
            </c:strRef>
          </c:cat>
          <c:val>
            <c:numRef>
              <c:f>'2 | Segment Churn Trend'!$G$5:$G$7</c:f>
              <c:numCache>
                <c:formatCode>0%</c:formatCode>
                <c:ptCount val="3"/>
                <c:pt idx="0">
                  <c:v>0.25179856115107913</c:v>
                </c:pt>
                <c:pt idx="1">
                  <c:v>0.32034632034632032</c:v>
                </c:pt>
                <c:pt idx="2">
                  <c:v>0.48587570621468928</c:v>
                </c:pt>
              </c:numCache>
            </c:numRef>
          </c:val>
          <c:smooth val="0"/>
          <c:extLst>
            <c:ext xmlns:c16="http://schemas.microsoft.com/office/drawing/2014/chart" uri="{C3380CC4-5D6E-409C-BE32-E72D297353CC}">
              <c16:uniqueId val="{00000000-18FD-48BF-BE60-66E42FE107CF}"/>
            </c:ext>
          </c:extLst>
        </c:ser>
        <c:ser>
          <c:idx val="1"/>
          <c:order val="1"/>
          <c:tx>
            <c:strRef>
              <c:f>'2 | Segment Churn Trend'!$H$4</c:f>
              <c:strCache>
                <c:ptCount val="1"/>
                <c:pt idx="0">
                  <c:v>Churn Rate
Segment 30</c:v>
                </c:pt>
              </c:strCache>
            </c:strRef>
          </c:tx>
          <c:spPr>
            <a:ln w="28575" cap="rnd">
              <a:solidFill>
                <a:schemeClr val="accent2"/>
              </a:solidFill>
              <a:round/>
            </a:ln>
            <a:effectLst/>
          </c:spPr>
          <c:marker>
            <c:symbol val="none"/>
          </c:marker>
          <c:cat>
            <c:strRef>
              <c:f>'2 | Segment Churn Trend'!$B$5:$B$7</c:f>
              <c:strCache>
                <c:ptCount val="3"/>
                <c:pt idx="0">
                  <c:v>January</c:v>
                </c:pt>
                <c:pt idx="1">
                  <c:v>February</c:v>
                </c:pt>
                <c:pt idx="2">
                  <c:v>March</c:v>
                </c:pt>
              </c:strCache>
            </c:strRef>
          </c:cat>
          <c:val>
            <c:numRef>
              <c:f>'2 | Segment Churn Trend'!$H$5:$H$7</c:f>
              <c:numCache>
                <c:formatCode>0%</c:formatCode>
                <c:ptCount val="3"/>
                <c:pt idx="0">
                  <c:v>7.560137457044673E-2</c:v>
                </c:pt>
                <c:pt idx="1">
                  <c:v>7.3359073359073365E-2</c:v>
                </c:pt>
                <c:pt idx="2">
                  <c:v>0.11731843575418995</c:v>
                </c:pt>
              </c:numCache>
            </c:numRef>
          </c:val>
          <c:smooth val="0"/>
          <c:extLst>
            <c:ext xmlns:c16="http://schemas.microsoft.com/office/drawing/2014/chart" uri="{C3380CC4-5D6E-409C-BE32-E72D297353CC}">
              <c16:uniqueId val="{00000001-18FD-48BF-BE60-66E42FE107CF}"/>
            </c:ext>
          </c:extLst>
        </c:ser>
        <c:dLbls>
          <c:showLegendKey val="0"/>
          <c:showVal val="0"/>
          <c:showCatName val="0"/>
          <c:showSerName val="0"/>
          <c:showPercent val="0"/>
          <c:showBubbleSize val="0"/>
        </c:dLbls>
        <c:smooth val="0"/>
        <c:axId val="245349616"/>
        <c:axId val="153253648"/>
      </c:lineChart>
      <c:catAx>
        <c:axId val="245349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Lato" panose="020F0502020204030203"/>
                <a:ea typeface="+mn-ea"/>
                <a:cs typeface="+mn-cs"/>
              </a:defRPr>
            </a:pPr>
            <a:endParaRPr lang="en-US"/>
          </a:p>
        </c:txPr>
        <c:crossAx val="153253648"/>
        <c:crosses val="autoZero"/>
        <c:auto val="1"/>
        <c:lblAlgn val="ctr"/>
        <c:lblOffset val="100"/>
        <c:noMultiLvlLbl val="0"/>
      </c:catAx>
      <c:valAx>
        <c:axId val="153253648"/>
        <c:scaling>
          <c:orientation val="minMax"/>
        </c:scaling>
        <c:delete val="0"/>
        <c:axPos val="l"/>
        <c:majorGridlines>
          <c:spPr>
            <a:ln w="9525" cap="flat" cmpd="sng" algn="ctr">
              <a:solidFill>
                <a:schemeClr val="accent4">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Lato" panose="020F0502020204030203"/>
                <a:ea typeface="+mn-ea"/>
                <a:cs typeface="+mn-cs"/>
              </a:defRPr>
            </a:pPr>
            <a:endParaRPr lang="en-US"/>
          </a:p>
        </c:txPr>
        <c:crossAx val="245349616"/>
        <c:crosses val="autoZero"/>
        <c:crossBetween val="between"/>
      </c:valAx>
      <c:spPr>
        <a:noFill/>
        <a:ln>
          <a:solidFill>
            <a:schemeClr val="accent4">
              <a:alpha val="41000"/>
            </a:schemeClr>
          </a:solid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Lato" panose="020F0502020204030203"/>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1421010-3731-422F-8CF1-CD47B2D7C9F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2656080-143A-4905-932A-5C7754887AB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920ABC-E11D-42B4-A428-76B2C5BC0052}" type="datetimeFigureOut">
              <a:rPr lang="en-US" smtClean="0"/>
              <a:t>8/29/2020</a:t>
            </a:fld>
            <a:endParaRPr lang="en-US" dirty="0"/>
          </a:p>
        </p:txBody>
      </p:sp>
      <p:sp>
        <p:nvSpPr>
          <p:cNvPr id="4" name="Footer Placeholder 3">
            <a:extLst>
              <a:ext uri="{FF2B5EF4-FFF2-40B4-BE49-F238E27FC236}">
                <a16:creationId xmlns:a16="http://schemas.microsoft.com/office/drawing/2014/main" id="{96359276-DB8D-43B4-8029-4A695209B9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E29EE0F-113C-45AB-9877-4A16FFA6A9C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DB89D3-056A-4F4C-8125-EA7126289545}" type="slidenum">
              <a:rPr lang="en-US" smtClean="0"/>
              <a:t>‹#›</a:t>
            </a:fld>
            <a:endParaRPr lang="en-US" dirty="0"/>
          </a:p>
        </p:txBody>
      </p:sp>
    </p:spTree>
    <p:extLst>
      <p:ext uri="{BB962C8B-B14F-4D97-AF65-F5344CB8AC3E}">
        <p14:creationId xmlns:p14="http://schemas.microsoft.com/office/powerpoint/2010/main" val="32318278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3EED04-A4F0-49ED-B42E-211B56474E8D}" type="datetimeFigureOut">
              <a:rPr lang="en-US" smtClean="0"/>
              <a:t>8/29/2020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20CB7-DCA5-4E5B-97F1-300CDD8D2AAB}" type="slidenum">
              <a:rPr lang="en-US" smtClean="0"/>
              <a:t>‹#›</a:t>
            </a:fld>
            <a:endParaRPr lang="en-US" dirty="0"/>
          </a:p>
        </p:txBody>
      </p:sp>
      <p:sp>
        <p:nvSpPr>
          <p:cNvPr id="8" name="Footer Placeholder 7">
            <a:extLst>
              <a:ext uri="{FF2B5EF4-FFF2-40B4-BE49-F238E27FC236}">
                <a16:creationId xmlns:a16="http://schemas.microsoft.com/office/drawing/2014/main" id="{7E83CF9F-AFC3-439B-9EF9-DD7A78D3B76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26718327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C175A32B-9362-46B6-8791-8A2D3D268ED4}"/>
              </a:ext>
            </a:extLst>
          </p:cNvPr>
          <p:cNvSpPr>
            <a:spLocks noGrp="1"/>
          </p:cNvSpPr>
          <p:nvPr>
            <p:ph type="sldNum" sz="quarter" idx="5"/>
          </p:nvPr>
        </p:nvSpPr>
        <p:spPr/>
        <p:txBody>
          <a:bodyPr/>
          <a:lstStyle/>
          <a:p>
            <a:fld id="{7F220CB7-DCA5-4E5B-97F1-300CDD8D2AAB}" type="slidenum">
              <a:rPr lang="en-US" smtClean="0"/>
              <a:t>1</a:t>
            </a:fld>
            <a:endParaRPr lang="en-US" dirty="0"/>
          </a:p>
        </p:txBody>
      </p:sp>
    </p:spTree>
    <p:extLst>
      <p:ext uri="{BB962C8B-B14F-4D97-AF65-F5344CB8AC3E}">
        <p14:creationId xmlns:p14="http://schemas.microsoft.com/office/powerpoint/2010/main" val="2419457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a:t>We were provided data for December 2016 to March 2017.</a:t>
            </a:r>
          </a:p>
          <a:p>
            <a:pPr marL="628650" lvl="1" indent="-171450">
              <a:buFont typeface="Arial" panose="020B0604020202020204" pitchFamily="34" charset="0"/>
              <a:buChar char="•"/>
            </a:pPr>
            <a:r>
              <a:rPr lang="en-US" b="0" dirty="0"/>
              <a:t>There are two segments (87 &amp; 30) which are two different channels used in advertising </a:t>
            </a:r>
            <a:r>
              <a:rPr lang="en-US" b="0" dirty="0" err="1"/>
              <a:t>Codeflix</a:t>
            </a:r>
            <a:r>
              <a:rPr lang="en-US" b="0" dirty="0"/>
              <a:t>. For example one could be a Facebook ad and other being a Google ad. </a:t>
            </a:r>
          </a:p>
          <a:p>
            <a:pPr marL="0" indent="0">
              <a:buFont typeface="Arial" panose="020B0604020202020204" pitchFamily="34" charset="0"/>
              <a:buNone/>
            </a:pPr>
            <a:endParaRPr lang="en-US" b="0" dirty="0"/>
          </a:p>
        </p:txBody>
      </p:sp>
      <p:sp>
        <p:nvSpPr>
          <p:cNvPr id="5" name="Slide Number Placeholder 4">
            <a:extLst>
              <a:ext uri="{FF2B5EF4-FFF2-40B4-BE49-F238E27FC236}">
                <a16:creationId xmlns:a16="http://schemas.microsoft.com/office/drawing/2014/main" id="{CE5922BA-90DD-44BE-ABC7-255667263DC2}"/>
              </a:ext>
            </a:extLst>
          </p:cNvPr>
          <p:cNvSpPr>
            <a:spLocks noGrp="1"/>
          </p:cNvSpPr>
          <p:nvPr>
            <p:ph type="sldNum" sz="quarter" idx="5"/>
          </p:nvPr>
        </p:nvSpPr>
        <p:spPr/>
        <p:txBody>
          <a:bodyPr/>
          <a:lstStyle/>
          <a:p>
            <a:fld id="{7F220CB7-DCA5-4E5B-97F1-300CDD8D2AAB}" type="slidenum">
              <a:rPr lang="en-US" smtClean="0"/>
              <a:t>2</a:t>
            </a:fld>
            <a:endParaRPr lang="en-US" dirty="0"/>
          </a:p>
        </p:txBody>
      </p:sp>
    </p:spTree>
    <p:extLst>
      <p:ext uri="{BB962C8B-B14F-4D97-AF65-F5344CB8AC3E}">
        <p14:creationId xmlns:p14="http://schemas.microsoft.com/office/powerpoint/2010/main" val="686636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 </a:t>
            </a:r>
          </a:p>
          <a:p>
            <a:pPr marL="171450" lvl="0" indent="-171450">
              <a:buFont typeface="Arial" panose="020B0604020202020204" pitchFamily="34" charset="0"/>
              <a:buChar char="•"/>
            </a:pPr>
            <a:r>
              <a:rPr lang="en-US" dirty="0"/>
              <a:t>Churn rate is the percent of subscribers that have cancelled within a certain period, usually a month. </a:t>
            </a:r>
          </a:p>
          <a:p>
            <a:pPr marL="0" lvl="0" indent="0">
              <a:buFont typeface="Arial" panose="020B0604020202020204" pitchFamily="34" charset="0"/>
              <a:buNone/>
            </a:pPr>
            <a:endParaRPr lang="en-US" dirty="0"/>
          </a:p>
          <a:p>
            <a:pPr marL="628650" lvl="1" indent="-171450">
              <a:buFont typeface="Arial" panose="020B0604020202020204" pitchFamily="34" charset="0"/>
              <a:buChar char="•"/>
            </a:pPr>
            <a:r>
              <a:rPr lang="en-US" dirty="0"/>
              <a:t>For our purpose, we will only be considering users who are subscribed at the beginning of the month.</a:t>
            </a:r>
          </a:p>
          <a:p>
            <a:pPr marL="457200" lvl="1" indent="0">
              <a:buFont typeface="Arial" panose="020B0604020202020204" pitchFamily="34" charset="0"/>
              <a:buNone/>
            </a:pPr>
            <a:endParaRPr lang="en-US" dirty="0"/>
          </a:p>
          <a:p>
            <a:pPr marL="628650" lvl="1" indent="-171450">
              <a:buFont typeface="Arial" panose="020B0604020202020204" pitchFamily="34" charset="0"/>
              <a:buChar char="•"/>
            </a:pPr>
            <a:r>
              <a:rPr lang="en-US" dirty="0"/>
              <a:t>The churn rate is the number of these users who cancel during the month divided by the total number of subscribers. </a:t>
            </a:r>
          </a:p>
          <a:p>
            <a:pPr marL="457200" lvl="1" indent="0">
              <a:buFont typeface="Arial" panose="020B0604020202020204" pitchFamily="34" charset="0"/>
              <a:buNone/>
            </a:pPr>
            <a:endParaRPr lang="en-US" dirty="0"/>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For example, at the beginning of January, </a:t>
            </a:r>
            <a:r>
              <a:rPr lang="en-US" sz="1200" b="0" i="0" kern="1200" dirty="0" err="1">
                <a:solidFill>
                  <a:schemeClr val="tx1"/>
                </a:solidFill>
                <a:effectLst/>
                <a:latin typeface="+mn-lt"/>
                <a:ea typeface="+mn-ea"/>
                <a:cs typeface="+mn-cs"/>
              </a:rPr>
              <a:t>Codeflix</a:t>
            </a:r>
            <a:r>
              <a:rPr lang="en-US" sz="1200" b="0" i="0" kern="1200" dirty="0">
                <a:solidFill>
                  <a:schemeClr val="tx1"/>
                </a:solidFill>
                <a:effectLst/>
                <a:latin typeface="+mn-lt"/>
                <a:ea typeface="+mn-ea"/>
                <a:cs typeface="+mn-cs"/>
              </a:rPr>
              <a:t> has 569 customers. In January, 92 of these customers cancel. The churn rate for January would be:</a:t>
            </a:r>
          </a:p>
          <a:p>
            <a:pPr marL="1085850" lvl="2" indent="-171450">
              <a:buFont typeface="Arial" panose="020B0604020202020204" pitchFamily="34" charset="0"/>
              <a:buChar char="•"/>
            </a:pPr>
            <a:r>
              <a:rPr lang="en-US" sz="1200" b="0" i="0" kern="1200" dirty="0">
                <a:solidFill>
                  <a:schemeClr val="tx1"/>
                </a:solidFill>
                <a:effectLst/>
                <a:latin typeface="+mn-lt"/>
                <a:ea typeface="+mn-ea"/>
                <a:cs typeface="+mn-cs"/>
              </a:rPr>
              <a:t>92 / 569 = 16% churn rate</a:t>
            </a:r>
          </a:p>
        </p:txBody>
      </p:sp>
      <p:sp>
        <p:nvSpPr>
          <p:cNvPr id="5" name="Slide Number Placeholder 4">
            <a:extLst>
              <a:ext uri="{FF2B5EF4-FFF2-40B4-BE49-F238E27FC236}">
                <a16:creationId xmlns:a16="http://schemas.microsoft.com/office/drawing/2014/main" id="{80F6BDFA-DB26-4FF3-A9E1-66C65A6FA7DC}"/>
              </a:ext>
            </a:extLst>
          </p:cNvPr>
          <p:cNvSpPr>
            <a:spLocks noGrp="1"/>
          </p:cNvSpPr>
          <p:nvPr>
            <p:ph type="sldNum" sz="quarter" idx="5"/>
          </p:nvPr>
        </p:nvSpPr>
        <p:spPr/>
        <p:txBody>
          <a:bodyPr/>
          <a:lstStyle/>
          <a:p>
            <a:fld id="{7F220CB7-DCA5-4E5B-97F1-300CDD8D2AAB}" type="slidenum">
              <a:rPr lang="en-US" smtClean="0"/>
              <a:t>3</a:t>
            </a:fld>
            <a:endParaRPr lang="en-US" dirty="0"/>
          </a:p>
        </p:txBody>
      </p:sp>
    </p:spTree>
    <p:extLst>
      <p:ext uri="{BB962C8B-B14F-4D97-AF65-F5344CB8AC3E}">
        <p14:creationId xmlns:p14="http://schemas.microsoft.com/office/powerpoint/2010/main" val="143366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There has been an upward trend for each month relating to active users, canceled users, and the churn rate. </a:t>
            </a:r>
          </a:p>
          <a:p>
            <a:pPr marL="628650" lvl="1" indent="-171450">
              <a:buFont typeface="Arial" panose="020B0604020202020204" pitchFamily="34" charset="0"/>
              <a:buChar char="•"/>
            </a:pPr>
            <a:r>
              <a:rPr lang="en-US" dirty="0"/>
              <a:t>This is expected because this is a new company that started in December 2016. </a:t>
            </a:r>
          </a:p>
          <a:p>
            <a:pPr marL="628650" lvl="1"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We will get a deeper insight by comparing the churn rates between user segments. </a:t>
            </a:r>
          </a:p>
        </p:txBody>
      </p:sp>
      <p:sp>
        <p:nvSpPr>
          <p:cNvPr id="5" name="Slide Number Placeholder 4">
            <a:extLst>
              <a:ext uri="{FF2B5EF4-FFF2-40B4-BE49-F238E27FC236}">
                <a16:creationId xmlns:a16="http://schemas.microsoft.com/office/drawing/2014/main" id="{97ECA6EE-0368-49FF-A331-F527D37BF1C7}"/>
              </a:ext>
            </a:extLst>
          </p:cNvPr>
          <p:cNvSpPr>
            <a:spLocks noGrp="1"/>
          </p:cNvSpPr>
          <p:nvPr>
            <p:ph type="sldNum" sz="quarter" idx="5"/>
          </p:nvPr>
        </p:nvSpPr>
        <p:spPr/>
        <p:txBody>
          <a:bodyPr/>
          <a:lstStyle/>
          <a:p>
            <a:fld id="{7F220CB7-DCA5-4E5B-97F1-300CDD8D2AAB}" type="slidenum">
              <a:rPr lang="en-US" smtClean="0"/>
              <a:t>4</a:t>
            </a:fld>
            <a:endParaRPr lang="en-US" dirty="0"/>
          </a:p>
        </p:txBody>
      </p:sp>
    </p:spTree>
    <p:extLst>
      <p:ext uri="{BB962C8B-B14F-4D97-AF65-F5344CB8AC3E}">
        <p14:creationId xmlns:p14="http://schemas.microsoft.com/office/powerpoint/2010/main" val="1507159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churn rate for segment 87 is higher.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err="1"/>
              <a:t>Codeflix</a:t>
            </a:r>
            <a:r>
              <a:rPr lang="en-US" dirty="0"/>
              <a:t> should focus on expanding segment 30.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Also notice that in March, both segments churn rates increased significantly. The company may want to further investigate what changes they made in their platform which caused an increase in cancellations during March.</a:t>
            </a:r>
          </a:p>
        </p:txBody>
      </p:sp>
      <p:sp>
        <p:nvSpPr>
          <p:cNvPr id="5" name="Slide Number Placeholder 4">
            <a:extLst>
              <a:ext uri="{FF2B5EF4-FFF2-40B4-BE49-F238E27FC236}">
                <a16:creationId xmlns:a16="http://schemas.microsoft.com/office/drawing/2014/main" id="{97ECA6EE-0368-49FF-A331-F527D37BF1C7}"/>
              </a:ext>
            </a:extLst>
          </p:cNvPr>
          <p:cNvSpPr>
            <a:spLocks noGrp="1"/>
          </p:cNvSpPr>
          <p:nvPr>
            <p:ph type="sldNum" sz="quarter" idx="5"/>
          </p:nvPr>
        </p:nvSpPr>
        <p:spPr/>
        <p:txBody>
          <a:bodyPr/>
          <a:lstStyle/>
          <a:p>
            <a:fld id="{7F220CB7-DCA5-4E5B-97F1-300CDD8D2AAB}" type="slidenum">
              <a:rPr lang="en-US" smtClean="0"/>
              <a:t>5</a:t>
            </a:fld>
            <a:endParaRPr lang="en-US" dirty="0"/>
          </a:p>
        </p:txBody>
      </p:sp>
    </p:spTree>
    <p:extLst>
      <p:ext uri="{BB962C8B-B14F-4D97-AF65-F5344CB8AC3E}">
        <p14:creationId xmlns:p14="http://schemas.microsoft.com/office/powerpoint/2010/main" val="1125747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0CC9AE83-2FF6-4612-ABA1-D985DE949BAB}"/>
              </a:ext>
            </a:extLst>
          </p:cNvPr>
          <p:cNvSpPr>
            <a:spLocks noGrp="1"/>
          </p:cNvSpPr>
          <p:nvPr>
            <p:ph type="sldNum" sz="quarter" idx="5"/>
          </p:nvPr>
        </p:nvSpPr>
        <p:spPr/>
        <p:txBody>
          <a:bodyPr/>
          <a:lstStyle/>
          <a:p>
            <a:fld id="{7F220CB7-DCA5-4E5B-97F1-300CDD8D2AAB}" type="slidenum">
              <a:rPr lang="en-US" smtClean="0"/>
              <a:t>6</a:t>
            </a:fld>
            <a:endParaRPr lang="en-US" dirty="0"/>
          </a:p>
        </p:txBody>
      </p:sp>
    </p:spTree>
    <p:extLst>
      <p:ext uri="{BB962C8B-B14F-4D97-AF65-F5344CB8AC3E}">
        <p14:creationId xmlns:p14="http://schemas.microsoft.com/office/powerpoint/2010/main" val="2454980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A6B173CE-5C05-442F-A07D-0BD4C9DD25B5}"/>
              </a:ext>
            </a:extLst>
          </p:cNvPr>
          <p:cNvSpPr>
            <a:spLocks noGrp="1"/>
          </p:cNvSpPr>
          <p:nvPr>
            <p:ph type="sldNum" sz="quarter" idx="5"/>
          </p:nvPr>
        </p:nvSpPr>
        <p:spPr/>
        <p:txBody>
          <a:bodyPr/>
          <a:lstStyle/>
          <a:p>
            <a:fld id="{7F220CB7-DCA5-4E5B-97F1-300CDD8D2AAB}" type="slidenum">
              <a:rPr lang="en-US" smtClean="0"/>
              <a:t>7</a:t>
            </a:fld>
            <a:endParaRPr lang="en-US" dirty="0"/>
          </a:p>
        </p:txBody>
      </p:sp>
    </p:spTree>
    <p:extLst>
      <p:ext uri="{BB962C8B-B14F-4D97-AF65-F5344CB8AC3E}">
        <p14:creationId xmlns:p14="http://schemas.microsoft.com/office/powerpoint/2010/main" val="1041755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12192000" cy="6858000"/>
          </a:xfrm>
          <a:prstGeom prst="rect">
            <a:avLst/>
          </a:prstGeom>
        </p:spPr>
        <p:txBody>
          <a:bodyPr/>
          <a:lstStyle>
            <a:lvl1pPr marL="0" indent="0">
              <a:buNone/>
              <a:defRPr/>
            </a:lvl1pPr>
          </a:lstStyle>
          <a:p>
            <a:r>
              <a:rPr lang="en-US" dirty="0"/>
              <a:t>Drag and Drop Image Here</a:t>
            </a:r>
          </a:p>
        </p:txBody>
      </p:sp>
      <p:sp>
        <p:nvSpPr>
          <p:cNvPr id="2" name="Title 1">
            <a:extLst>
              <a:ext uri="{FF2B5EF4-FFF2-40B4-BE49-F238E27FC236}">
                <a16:creationId xmlns:a16="http://schemas.microsoft.com/office/drawing/2014/main" id="{AAB8A1A3-5BFE-4E68-81F1-F52462776C9B}"/>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111469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1EF1-BFC9-4361-B215-2D83B16ABB4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71670997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24_Custom Layout">
    <p:spTree>
      <p:nvGrpSpPr>
        <p:cNvPr id="1" name=""/>
        <p:cNvGrpSpPr/>
        <p:nvPr/>
      </p:nvGrpSpPr>
      <p:grpSpPr>
        <a:xfrm>
          <a:off x="0" y="0"/>
          <a:ext cx="0" cy="0"/>
          <a:chOff x="0" y="0"/>
          <a:chExt cx="0" cy="0"/>
        </a:xfrm>
      </p:grpSpPr>
      <p:sp>
        <p:nvSpPr>
          <p:cNvPr id="4" name="Rectangle 3"/>
          <p:cNvSpPr/>
          <p:nvPr userDrawn="1"/>
        </p:nvSpPr>
        <p:spPr>
          <a:xfrm>
            <a:off x="0" y="0"/>
            <a:ext cx="12192000" cy="64878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51FFE5-84D8-43BD-9B0D-76C497F5553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058921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0_Custom Layout">
    <p:spTree>
      <p:nvGrpSpPr>
        <p:cNvPr id="1" name=""/>
        <p:cNvGrpSpPr/>
        <p:nvPr/>
      </p:nvGrpSpPr>
      <p:grpSpPr>
        <a:xfrm>
          <a:off x="0" y="0"/>
          <a:ext cx="0" cy="0"/>
          <a:chOff x="0" y="0"/>
          <a:chExt cx="0" cy="0"/>
        </a:xfrm>
      </p:grpSpPr>
      <p:sp>
        <p:nvSpPr>
          <p:cNvPr id="11" name="Rectangle 10"/>
          <p:cNvSpPr/>
          <p:nvPr userDrawn="1"/>
        </p:nvSpPr>
        <p:spPr>
          <a:xfrm>
            <a:off x="0" y="1428299"/>
            <a:ext cx="1711234" cy="4436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FB4FFF-4547-4B6C-9BF5-9A495C21103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418325398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5" name="Group 14"/>
          <p:cNvGrpSpPr/>
          <p:nvPr userDrawn="1"/>
        </p:nvGrpSpPr>
        <p:grpSpPr>
          <a:xfrm rot="10800000">
            <a:off x="11858328" y="148422"/>
            <a:ext cx="332874" cy="590718"/>
            <a:chOff x="10026" y="148425"/>
            <a:chExt cx="332874" cy="590718"/>
          </a:xfrm>
        </p:grpSpPr>
        <p:sp>
          <p:nvSpPr>
            <p:cNvPr id="16" name="Rectangle 15"/>
            <p:cNvSpPr/>
            <p:nvPr/>
          </p:nvSpPr>
          <p:spPr>
            <a:xfrm>
              <a:off x="10026" y="148428"/>
              <a:ext cx="203334"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Rectangle 1"/>
          <p:cNvSpPr/>
          <p:nvPr userDrawn="1"/>
        </p:nvSpPr>
        <p:spPr>
          <a:xfrm>
            <a:off x="0" y="6477000"/>
            <a:ext cx="12192000" cy="381000"/>
          </a:xfrm>
          <a:prstGeom prst="rect">
            <a:avLst/>
          </a:prstGeom>
          <a:solidFill>
            <a:srgbClr val="E6E6E6">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extBox 11"/>
          <p:cNvSpPr txBox="1"/>
          <p:nvPr userDrawn="1"/>
        </p:nvSpPr>
        <p:spPr>
          <a:xfrm>
            <a:off x="11292841" y="6528300"/>
            <a:ext cx="799412" cy="276999"/>
          </a:xfrm>
          <a:prstGeom prst="rect">
            <a:avLst/>
          </a:prstGeom>
          <a:noFill/>
        </p:spPr>
        <p:txBody>
          <a:bodyPr wrap="square" rtlCol="0" anchor="ctr">
            <a:spAutoFit/>
          </a:bodyPr>
          <a:lstStyle/>
          <a:p>
            <a:pPr algn="r"/>
            <a:fld id="{260E2A6B-A809-4840-BF14-8648BC0BDF87}" type="slidenum">
              <a:rPr lang="en-US" sz="1200" b="0" i="0" strike="noStrike" spc="0" noProof="0" smtClean="0">
                <a:solidFill>
                  <a:schemeClr val="accent1"/>
                </a:solidFill>
                <a:latin typeface="+mn-lt"/>
                <a:ea typeface="Roboto Condensed Light" panose="02000000000000000000" pitchFamily="2" charset="0"/>
                <a:cs typeface="Segoe UI Light" panose="020B0502040204020203" pitchFamily="34" charset="0"/>
              </a:rPr>
              <a:pPr algn="r"/>
              <a:t>‹#›</a:t>
            </a:fld>
            <a:endParaRPr lang="en-US" sz="8000" b="0" i="0" strike="noStrike" spc="0" noProof="0" dirty="0">
              <a:solidFill>
                <a:schemeClr val="accent1"/>
              </a:solidFill>
              <a:latin typeface="+mn-lt"/>
              <a:ea typeface="Roboto Condensed Light" panose="02000000000000000000" pitchFamily="2" charset="0"/>
              <a:cs typeface="Segoe UI Light" panose="020B0502040204020203" pitchFamily="34" charset="0"/>
            </a:endParaRPr>
          </a:p>
        </p:txBody>
      </p:sp>
      <p:sp>
        <p:nvSpPr>
          <p:cNvPr id="9" name="TextBox 8"/>
          <p:cNvSpPr txBox="1"/>
          <p:nvPr userDrawn="1"/>
        </p:nvSpPr>
        <p:spPr>
          <a:xfrm>
            <a:off x="68580" y="6528300"/>
            <a:ext cx="1684329" cy="276999"/>
          </a:xfrm>
          <a:prstGeom prst="rect">
            <a:avLst/>
          </a:prstGeom>
          <a:noFill/>
        </p:spPr>
        <p:txBody>
          <a:bodyPr wrap="square" rtlCol="0">
            <a:spAutoFit/>
          </a:bodyPr>
          <a:lstStyle/>
          <a:p>
            <a:pPr algn="l"/>
            <a:r>
              <a:rPr lang="en-US" sz="1200" b="1" noProof="0" dirty="0" err="1">
                <a:solidFill>
                  <a:schemeClr val="accent1"/>
                </a:solidFill>
                <a:latin typeface="+mn-lt"/>
              </a:rPr>
              <a:t>Codeflix</a:t>
            </a:r>
            <a:endParaRPr lang="en-US" sz="1200" b="1" noProof="0" dirty="0">
              <a:solidFill>
                <a:schemeClr val="accent1"/>
              </a:solidFill>
              <a:latin typeface="+mn-lt"/>
            </a:endParaRPr>
          </a:p>
        </p:txBody>
      </p:sp>
    </p:spTree>
    <p:extLst>
      <p:ext uri="{BB962C8B-B14F-4D97-AF65-F5344CB8AC3E}">
        <p14:creationId xmlns:p14="http://schemas.microsoft.com/office/powerpoint/2010/main" val="3008118459"/>
      </p:ext>
    </p:extLst>
  </p:cSld>
  <p:clrMap bg1="lt1" tx1="dk1" bg2="lt2" tx2="dk2" accent1="accent1" accent2="accent2" accent3="accent3" accent4="accent4" accent5="accent5" accent6="accent6" hlink="hlink" folHlink="folHlink"/>
  <p:sldLayoutIdLst>
    <p:sldLayoutId id="2147483651" r:id="rId1"/>
    <p:sldLayoutId id="2147483662" r:id="rId2"/>
    <p:sldLayoutId id="2147483781" r:id="rId3"/>
    <p:sldLayoutId id="2147483692" r:id="rId4"/>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Ankush-Kumar42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C183D7F6-B498-43B3-948B-1728B52AA6E4}">
                <adec:decorative xmlns:adec="http://schemas.microsoft.com/office/drawing/2017/decorative" val="1"/>
              </a:ext>
            </a:extLst>
          </p:cNvPr>
          <p:cNvSpPr/>
          <p:nvPr/>
        </p:nvSpPr>
        <p:spPr>
          <a:xfrm>
            <a:off x="0" y="0"/>
            <a:ext cx="1219200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Placeholder 1" descr="Video camera"/>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p:blipFill>
        <p:spPr>
          <a:xfrm>
            <a:off x="2666999" y="-337351"/>
            <a:ext cx="6858000" cy="6858000"/>
          </a:xfrm>
        </p:spPr>
      </p:pic>
      <p:sp>
        <p:nvSpPr>
          <p:cNvPr id="11" name="Title 10" hidden="1">
            <a:extLst>
              <a:ext uri="{FF2B5EF4-FFF2-40B4-BE49-F238E27FC236}">
                <a16:creationId xmlns:a16="http://schemas.microsoft.com/office/drawing/2014/main" id="{B825F879-7327-49C3-8A45-B7A226CC37F4}"/>
              </a:ext>
            </a:extLst>
          </p:cNvPr>
          <p:cNvSpPr>
            <a:spLocks noGrp="1"/>
          </p:cNvSpPr>
          <p:nvPr>
            <p:ph type="title"/>
          </p:nvPr>
        </p:nvSpPr>
        <p:spPr/>
        <p:txBody>
          <a:bodyPr/>
          <a:lstStyle/>
          <a:p>
            <a:r>
              <a:rPr lang="en-US" dirty="0"/>
              <a:t>Slide 1</a:t>
            </a:r>
          </a:p>
        </p:txBody>
      </p:sp>
      <p:sp>
        <p:nvSpPr>
          <p:cNvPr id="22" name="TextBox 21"/>
          <p:cNvSpPr txBox="1"/>
          <p:nvPr/>
        </p:nvSpPr>
        <p:spPr>
          <a:xfrm>
            <a:off x="4434487" y="4462153"/>
            <a:ext cx="2090445" cy="584775"/>
          </a:xfrm>
          <a:prstGeom prst="rect">
            <a:avLst/>
          </a:prstGeom>
          <a:noFill/>
        </p:spPr>
        <p:txBody>
          <a:bodyPr wrap="none" rtlCol="0">
            <a:spAutoFit/>
          </a:bodyPr>
          <a:lstStyle/>
          <a:p>
            <a:pPr algn="ctr"/>
            <a:r>
              <a:rPr lang="en-US" sz="32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CODEFLIX</a:t>
            </a:r>
          </a:p>
        </p:txBody>
      </p:sp>
      <p:sp>
        <p:nvSpPr>
          <p:cNvPr id="23" name="TextBox 22"/>
          <p:cNvSpPr txBox="1"/>
          <p:nvPr/>
        </p:nvSpPr>
        <p:spPr>
          <a:xfrm>
            <a:off x="9025983" y="3429000"/>
            <a:ext cx="3028393" cy="1154483"/>
          </a:xfrm>
          <a:prstGeom prst="rect">
            <a:avLst/>
          </a:prstGeom>
          <a:noFill/>
        </p:spPr>
        <p:txBody>
          <a:bodyPr wrap="none" rtlCol="0">
            <a:spAutoFit/>
          </a:bodyPr>
          <a:lstStyle/>
          <a:p>
            <a:pPr algn="ctr">
              <a:lnSpc>
                <a:spcPct val="150000"/>
              </a:lnSpc>
            </a:pPr>
            <a:r>
              <a:rPr lang="en-US" sz="1600" spc="300" dirty="0">
                <a:solidFill>
                  <a:schemeClr val="bg1"/>
                </a:solidFill>
                <a:latin typeface="Lato" panose="020F0502020204030203" pitchFamily="34" charset="0"/>
                <a:ea typeface="Lato" panose="020F0502020204030203" pitchFamily="34" charset="0"/>
                <a:cs typeface="Lato" panose="020F0502020204030203" pitchFamily="34" charset="0"/>
              </a:rPr>
              <a:t>Analyze Data with SQL</a:t>
            </a:r>
          </a:p>
          <a:p>
            <a:pPr algn="ctr">
              <a:lnSpc>
                <a:spcPct val="150000"/>
              </a:lnSpc>
            </a:pPr>
            <a:r>
              <a:rPr lang="en-US" sz="1600" spc="300" dirty="0">
                <a:solidFill>
                  <a:schemeClr val="bg1"/>
                </a:solidFill>
                <a:latin typeface="Lato" panose="020F0502020204030203" pitchFamily="34" charset="0"/>
                <a:ea typeface="Lato" panose="020F0502020204030203" pitchFamily="34" charset="0"/>
                <a:cs typeface="Lato" panose="020F0502020204030203" pitchFamily="34" charset="0"/>
              </a:rPr>
              <a:t>Ankush Kumar</a:t>
            </a:r>
          </a:p>
          <a:p>
            <a:pPr algn="ctr">
              <a:lnSpc>
                <a:spcPct val="150000"/>
              </a:lnSpc>
            </a:pPr>
            <a:r>
              <a:rPr lang="en-US" sz="1600" spc="300" dirty="0">
                <a:solidFill>
                  <a:schemeClr val="bg1"/>
                </a:solidFill>
                <a:latin typeface="Lato" panose="020F0502020204030203" pitchFamily="34" charset="0"/>
                <a:ea typeface="Lato" panose="020F0502020204030203" pitchFamily="34" charset="0"/>
                <a:cs typeface="Lato" panose="020F0502020204030203" pitchFamily="34" charset="0"/>
              </a:rPr>
              <a:t>08-29-2020</a:t>
            </a:r>
          </a:p>
        </p:txBody>
      </p:sp>
      <p:pic>
        <p:nvPicPr>
          <p:cNvPr id="12" name="Graphic 11" descr="Popcorn">
            <a:extLst>
              <a:ext uri="{FF2B5EF4-FFF2-40B4-BE49-F238E27FC236}">
                <a16:creationId xmlns:a16="http://schemas.microsoft.com/office/drawing/2014/main" id="{BAAA4A3D-494A-44D2-856A-6A695BCE8E7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63421" y="3209238"/>
            <a:ext cx="1232578" cy="1252915"/>
          </a:xfrm>
          <a:prstGeom prst="rect">
            <a:avLst/>
          </a:prstGeom>
        </p:spPr>
      </p:pic>
    </p:spTree>
    <p:extLst>
      <p:ext uri="{BB962C8B-B14F-4D97-AF65-F5344CB8AC3E}">
        <p14:creationId xmlns:p14="http://schemas.microsoft.com/office/powerpoint/2010/main" val="137223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descr="Clapper board"/>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456978" y="0"/>
            <a:ext cx="6858000" cy="6858000"/>
          </a:xfrm>
          <a:prstGeom prst="rect">
            <a:avLst/>
          </a:prstGeom>
        </p:spPr>
      </p:pic>
      <p:sp>
        <p:nvSpPr>
          <p:cNvPr id="11" name="Rectangle 10">
            <a:extLst>
              <a:ext uri="{C183D7F6-B498-43B3-948B-1728B52AA6E4}">
                <adec:decorative xmlns:adec="http://schemas.microsoft.com/office/drawing/2017/decorative" val="1"/>
              </a:ext>
            </a:extLst>
          </p:cNvPr>
          <p:cNvSpPr/>
          <p:nvPr/>
        </p:nvSpPr>
        <p:spPr>
          <a:xfrm>
            <a:off x="0" y="0"/>
            <a:ext cx="12192001" cy="685800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961229" y="1811629"/>
            <a:ext cx="3623472" cy="486287"/>
          </a:xfrm>
          <a:prstGeom prst="rect">
            <a:avLst/>
          </a:prstGeom>
          <a:noFill/>
        </p:spPr>
        <p:txBody>
          <a:bodyPr wrap="square" rtlCol="0">
            <a:spAutoFit/>
          </a:bodyPr>
          <a:lstStyle/>
          <a:p>
            <a:pPr>
              <a:lnSpc>
                <a:spcPct val="80000"/>
              </a:lnSpc>
            </a:pPr>
            <a:r>
              <a:rPr lang="en-US" sz="3200"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CODEFLIX</a:t>
            </a:r>
          </a:p>
        </p:txBody>
      </p:sp>
      <p:sp>
        <p:nvSpPr>
          <p:cNvPr id="19" name="Rectangle 18"/>
          <p:cNvSpPr/>
          <p:nvPr/>
        </p:nvSpPr>
        <p:spPr>
          <a:xfrm>
            <a:off x="961229" y="2563242"/>
            <a:ext cx="3961291" cy="1361014"/>
          </a:xfrm>
          <a:prstGeom prst="rect">
            <a:avLst/>
          </a:prstGeom>
        </p:spPr>
        <p:txBody>
          <a:bodyPr wrap="square">
            <a:spAutoFit/>
          </a:bodyPr>
          <a:lstStyle/>
          <a:p>
            <a:pPr algn="just">
              <a:lnSpc>
                <a:spcPct val="120000"/>
              </a:lnSpc>
            </a:pPr>
            <a:r>
              <a:rPr lang="en-US" sz="1400" b="1" spc="100" dirty="0">
                <a:solidFill>
                  <a:schemeClr val="accent1"/>
                </a:solidFill>
                <a:latin typeface="Lato" panose="020F0502020204030203" pitchFamily="34" charset="0"/>
                <a:ea typeface="Lato" panose="020F0502020204030203" pitchFamily="34" charset="0"/>
                <a:cs typeface="Lato" panose="020F0502020204030203" pitchFamily="34" charset="0"/>
              </a:rPr>
              <a:t>A streaming video startup </a:t>
            </a:r>
            <a:r>
              <a:rPr lang="en-US" sz="1400" spc="100" dirty="0">
                <a:solidFill>
                  <a:schemeClr val="bg1"/>
                </a:solidFill>
                <a:latin typeface="Lato" panose="020F0502020204030203" pitchFamily="34" charset="0"/>
                <a:ea typeface="Lato" panose="020F0502020204030203" pitchFamily="34" charset="0"/>
                <a:cs typeface="Lato" panose="020F0502020204030203" pitchFamily="34" charset="0"/>
              </a:rPr>
              <a:t>is interested in measuring their user churn rate.</a:t>
            </a:r>
          </a:p>
          <a:p>
            <a:pPr marL="742950" lvl="1" indent="-285750" algn="just">
              <a:lnSpc>
                <a:spcPct val="120000"/>
              </a:lnSpc>
              <a:buFont typeface="Arial" panose="020B0604020202020204" pitchFamily="34" charset="0"/>
              <a:buChar char="•"/>
            </a:pPr>
            <a:r>
              <a:rPr lang="en-US" sz="1400" spc="100" dirty="0">
                <a:solidFill>
                  <a:schemeClr val="bg1"/>
                </a:solidFill>
                <a:latin typeface="Lato" panose="020F0502020204030203" pitchFamily="34" charset="0"/>
                <a:ea typeface="Lato" panose="020F0502020204030203" pitchFamily="34" charset="0"/>
                <a:cs typeface="Lato" panose="020F0502020204030203" pitchFamily="34" charset="0"/>
              </a:rPr>
              <a:t>Started in December 2016</a:t>
            </a:r>
          </a:p>
          <a:p>
            <a:pPr marL="742950" lvl="1" indent="-285750" algn="just">
              <a:lnSpc>
                <a:spcPct val="120000"/>
              </a:lnSpc>
              <a:buFont typeface="Arial" panose="020B0604020202020204" pitchFamily="34" charset="0"/>
              <a:buChar char="•"/>
            </a:pPr>
            <a:r>
              <a:rPr lang="en-US" sz="1400" spc="100" dirty="0">
                <a:solidFill>
                  <a:schemeClr val="bg1"/>
                </a:solidFill>
                <a:latin typeface="Lato" panose="020F0502020204030203" pitchFamily="34" charset="0"/>
                <a:ea typeface="Lato" panose="020F0502020204030203" pitchFamily="34" charset="0"/>
                <a:cs typeface="Lato" panose="020F0502020204030203" pitchFamily="34" charset="0"/>
              </a:rPr>
              <a:t>Current month is March 2017</a:t>
            </a:r>
          </a:p>
          <a:p>
            <a:pPr marL="742950" lvl="1" indent="-285750" algn="just">
              <a:lnSpc>
                <a:spcPct val="120000"/>
              </a:lnSpc>
              <a:buFont typeface="Arial" panose="020B0604020202020204" pitchFamily="34" charset="0"/>
              <a:buChar char="•"/>
            </a:pPr>
            <a:r>
              <a:rPr lang="en-US" sz="1400" spc="100" dirty="0">
                <a:solidFill>
                  <a:schemeClr val="bg1"/>
                </a:solidFill>
                <a:latin typeface="Lato" panose="020F0502020204030203" pitchFamily="34" charset="0"/>
                <a:ea typeface="Lato" panose="020F0502020204030203" pitchFamily="34" charset="0"/>
                <a:cs typeface="Lato" panose="020F0502020204030203" pitchFamily="34" charset="0"/>
              </a:rPr>
              <a:t>Two segments: 87 &amp; 30</a:t>
            </a:r>
          </a:p>
        </p:txBody>
      </p:sp>
      <p:pic>
        <p:nvPicPr>
          <p:cNvPr id="38" name="Picture 37" descr="Video camera"/>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961229" y="4320126"/>
            <a:ext cx="1907451" cy="1907451"/>
          </a:xfrm>
          <a:prstGeom prst="rect">
            <a:avLst/>
          </a:prstGeom>
        </p:spPr>
      </p:pic>
      <p:sp>
        <p:nvSpPr>
          <p:cNvPr id="4" name="Title 3" hidden="1">
            <a:extLst>
              <a:ext uri="{FF2B5EF4-FFF2-40B4-BE49-F238E27FC236}">
                <a16:creationId xmlns:a16="http://schemas.microsoft.com/office/drawing/2014/main" id="{B99C03C8-BF33-4C27-9832-97127EEB1CC4}"/>
              </a:ext>
            </a:extLst>
          </p:cNvPr>
          <p:cNvSpPr>
            <a:spLocks noGrp="1"/>
          </p:cNvSpPr>
          <p:nvPr>
            <p:ph type="title"/>
          </p:nvPr>
        </p:nvSpPr>
        <p:spPr/>
        <p:txBody>
          <a:bodyPr/>
          <a:lstStyle/>
          <a:p>
            <a:r>
              <a:rPr lang="en-US" dirty="0"/>
              <a:t>Slide 2</a:t>
            </a:r>
          </a:p>
        </p:txBody>
      </p:sp>
      <p:pic>
        <p:nvPicPr>
          <p:cNvPr id="12" name="Graphic 11" descr="Popcorn">
            <a:extLst>
              <a:ext uri="{FF2B5EF4-FFF2-40B4-BE49-F238E27FC236}">
                <a16:creationId xmlns:a16="http://schemas.microsoft.com/office/drawing/2014/main" id="{71F7F90C-F662-4658-A757-BCFA7A3972C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554629" y="5273851"/>
            <a:ext cx="445682" cy="445682"/>
          </a:xfrm>
          <a:prstGeom prst="rect">
            <a:avLst/>
          </a:prstGeom>
        </p:spPr>
      </p:pic>
    </p:spTree>
    <p:extLst>
      <p:ext uri="{BB962C8B-B14F-4D97-AF65-F5344CB8AC3E}">
        <p14:creationId xmlns:p14="http://schemas.microsoft.com/office/powerpoint/2010/main" val="350305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ppt_x</p:attrName>
                                        </p:attrNameLst>
                                      </p:cBhvr>
                                      <p:tavLst>
                                        <p:tav tm="0">
                                          <p:val>
                                            <p:strVal val="#ppt_x-#ppt_w*1.125000"/>
                                          </p:val>
                                        </p:tav>
                                        <p:tav tm="100000">
                                          <p:val>
                                            <p:strVal val="#ppt_x"/>
                                          </p:val>
                                        </p:tav>
                                      </p:tavLst>
                                    </p:anim>
                                    <p:animEffect transition="in" filter="wipe(right)">
                                      <p:cBhvr>
                                        <p:cTn id="8" dur="500"/>
                                        <p:tgtEl>
                                          <p:spTgt spid="1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750"/>
                                        <p:tgtEl>
                                          <p:spTgt spid="19"/>
                                        </p:tgtEl>
                                      </p:cBhvr>
                                    </p:animEffect>
                                  </p:childTnLst>
                                </p:cTn>
                              </p:par>
                            </p:childTnLst>
                          </p:cTn>
                        </p:par>
                        <p:par>
                          <p:cTn id="13" fill="hold">
                            <p:stCondLst>
                              <p:cond delay="1250"/>
                            </p:stCondLst>
                            <p:childTnLst>
                              <p:par>
                                <p:cTn id="14" presetID="2" presetClass="entr" presetSubtype="2" decel="30000" fill="hold" nodeType="afterEffect">
                                  <p:stCondLst>
                                    <p:cond delay="0"/>
                                  </p:stCondLst>
                                  <p:childTnLst>
                                    <p:set>
                                      <p:cBhvr>
                                        <p:cTn id="15" dur="1" fill="hold">
                                          <p:stCondLst>
                                            <p:cond delay="0"/>
                                          </p:stCondLst>
                                        </p:cTn>
                                        <p:tgtEl>
                                          <p:spTgt spid="38"/>
                                        </p:tgtEl>
                                        <p:attrNameLst>
                                          <p:attrName>style.visibility</p:attrName>
                                        </p:attrNameLst>
                                      </p:cBhvr>
                                      <p:to>
                                        <p:strVal val="visible"/>
                                      </p:to>
                                    </p:set>
                                    <p:anim calcmode="lin" valueType="num">
                                      <p:cBhvr additive="base">
                                        <p:cTn id="16" dur="1000" fill="hold"/>
                                        <p:tgtEl>
                                          <p:spTgt spid="38"/>
                                        </p:tgtEl>
                                        <p:attrNameLst>
                                          <p:attrName>ppt_x</p:attrName>
                                        </p:attrNameLst>
                                      </p:cBhvr>
                                      <p:tavLst>
                                        <p:tav tm="0">
                                          <p:val>
                                            <p:strVal val="1+#ppt_w/2"/>
                                          </p:val>
                                        </p:tav>
                                        <p:tav tm="100000">
                                          <p:val>
                                            <p:strVal val="#ppt_x"/>
                                          </p:val>
                                        </p:tav>
                                      </p:tavLst>
                                    </p:anim>
                                    <p:anim calcmode="lin" valueType="num">
                                      <p:cBhvr additive="base">
                                        <p:cTn id="17" dur="1000" fill="hold"/>
                                        <p:tgtEl>
                                          <p:spTgt spid="38"/>
                                        </p:tgtEl>
                                        <p:attrNameLst>
                                          <p:attrName>ppt_y</p:attrName>
                                        </p:attrNameLst>
                                      </p:cBhvr>
                                      <p:tavLst>
                                        <p:tav tm="0">
                                          <p:val>
                                            <p:strVal val="#ppt_y"/>
                                          </p:val>
                                        </p:tav>
                                        <p:tav tm="100000">
                                          <p:val>
                                            <p:strVal val="#ppt_y"/>
                                          </p:val>
                                        </p:tav>
                                      </p:tavLst>
                                    </p:anim>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381000" y="243235"/>
            <a:ext cx="6099463" cy="495905"/>
          </a:xfrm>
          <a:prstGeom prst="rect">
            <a:avLst/>
          </a:prstGeom>
          <a:noFill/>
        </p:spPr>
        <p:txBody>
          <a:bodyPr wrap="square" rtlCol="0">
            <a:spAutoFit/>
          </a:bodyPr>
          <a:lstStyle/>
          <a:p>
            <a:pPr>
              <a:lnSpc>
                <a:spcPct val="80000"/>
              </a:lnSpc>
            </a:pPr>
            <a:r>
              <a:rPr lang="en-US" sz="3200"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PROJECT DETAILS</a:t>
            </a:r>
          </a:p>
        </p:txBody>
      </p:sp>
      <p:grpSp>
        <p:nvGrpSpPr>
          <p:cNvPr id="3" name="Group 2">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C183D7F6-B498-43B3-948B-1728B52AA6E4}">
                <adec:decorative xmlns:adec="http://schemas.microsoft.com/office/drawing/2017/decorative" val="1"/>
              </a:ext>
            </a:extLst>
          </p:cNvPr>
          <p:cNvGrpSpPr/>
          <p:nvPr/>
        </p:nvGrpSpPr>
        <p:grpSpPr>
          <a:xfrm>
            <a:off x="970261" y="1712220"/>
            <a:ext cx="259660" cy="259660"/>
            <a:chOff x="2288721" y="2772229"/>
            <a:chExt cx="2471965" cy="2471965"/>
          </a:xfrm>
        </p:grpSpPr>
        <p:sp>
          <p:nvSpPr>
            <p:cNvPr id="15" name="Oval 14"/>
            <p:cNvSpPr/>
            <p:nvPr/>
          </p:nvSpPr>
          <p:spPr>
            <a:xfrm>
              <a:off x="2288721" y="2772229"/>
              <a:ext cx="2471965" cy="24719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16" name="Freeform 29"/>
            <p:cNvSpPr>
              <a:spLocks/>
            </p:cNvSpPr>
            <p:nvPr/>
          </p:nvSpPr>
          <p:spPr bwMode="auto">
            <a:xfrm>
              <a:off x="2804183" y="3513718"/>
              <a:ext cx="1503332" cy="1160049"/>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Lato" panose="020F0502020204030203" pitchFamily="34" charset="0"/>
                <a:ea typeface="Lato" panose="020F0502020204030203" pitchFamily="34" charset="0"/>
                <a:cs typeface="Lato" panose="020F0502020204030203" pitchFamily="34" charset="0"/>
              </a:endParaRPr>
            </a:p>
          </p:txBody>
        </p:sp>
      </p:grpSp>
      <p:sp>
        <p:nvSpPr>
          <p:cNvPr id="13" name="Rectangle 12"/>
          <p:cNvSpPr/>
          <p:nvPr/>
        </p:nvSpPr>
        <p:spPr>
          <a:xfrm>
            <a:off x="1284066" y="1635337"/>
            <a:ext cx="2853594" cy="360420"/>
          </a:xfrm>
          <a:prstGeom prst="rect">
            <a:avLst/>
          </a:prstGeom>
        </p:spPr>
        <p:txBody>
          <a:bodyPr wrap="square">
            <a:spAutoFit/>
          </a:bodyPr>
          <a:lstStyle/>
          <a:p>
            <a:pPr>
              <a:lnSpc>
                <a:spcPct val="120000"/>
              </a:lnSpc>
            </a:pPr>
            <a:r>
              <a:rPr lang="en-US" sz="1600" b="1" dirty="0">
                <a:solidFill>
                  <a:schemeClr val="accent1"/>
                </a:solidFill>
                <a:latin typeface="Lato" panose="020F0502020204030203" pitchFamily="34" charset="0"/>
                <a:ea typeface="Lato" panose="020F0502020204030203" pitchFamily="34" charset="0"/>
                <a:cs typeface="Lato" panose="020F0502020204030203" pitchFamily="34" charset="0"/>
              </a:rPr>
              <a:t>Overall Churn Trend</a:t>
            </a:r>
          </a:p>
        </p:txBody>
      </p:sp>
      <p:sp>
        <p:nvSpPr>
          <p:cNvPr id="14" name="Rectangle 13"/>
          <p:cNvSpPr/>
          <p:nvPr/>
        </p:nvSpPr>
        <p:spPr>
          <a:xfrm>
            <a:off x="1284066" y="2001262"/>
            <a:ext cx="9810654" cy="326884"/>
          </a:xfrm>
          <a:prstGeom prst="rect">
            <a:avLst/>
          </a:prstGeom>
        </p:spPr>
        <p:txBody>
          <a:bodyPr wrap="square">
            <a:spAutoFit/>
          </a:bodyPr>
          <a:lstStyle/>
          <a:p>
            <a:pPr algn="just">
              <a:lnSpc>
                <a:spcPct val="120000"/>
              </a:lnSpc>
            </a:pPr>
            <a:r>
              <a:rPr lang="en-US" sz="1400" dirty="0">
                <a:solidFill>
                  <a:schemeClr val="tx2"/>
                </a:solidFill>
                <a:latin typeface="Lato" panose="020F0502020204030203" pitchFamily="34" charset="0"/>
                <a:ea typeface="Lato" panose="020F0502020204030203" pitchFamily="34" charset="0"/>
                <a:cs typeface="Lato" panose="020F0502020204030203" pitchFamily="34" charset="0"/>
              </a:rPr>
              <a:t>Calculate overall churn trend since the company started.</a:t>
            </a:r>
          </a:p>
        </p:txBody>
      </p:sp>
      <p:grpSp>
        <p:nvGrpSpPr>
          <p:cNvPr id="18" name="Group 17">
            <a:extLst>
              <a:ext uri="{C183D7F6-B498-43B3-948B-1728B52AA6E4}">
                <adec:decorative xmlns:adec="http://schemas.microsoft.com/office/drawing/2017/decorative" val="1"/>
              </a:ext>
            </a:extLst>
          </p:cNvPr>
          <p:cNvGrpSpPr/>
          <p:nvPr/>
        </p:nvGrpSpPr>
        <p:grpSpPr>
          <a:xfrm>
            <a:off x="970261" y="2702886"/>
            <a:ext cx="259660" cy="259660"/>
            <a:chOff x="2288721" y="2772229"/>
            <a:chExt cx="2471965" cy="2471965"/>
          </a:xfrm>
        </p:grpSpPr>
        <p:sp>
          <p:nvSpPr>
            <p:cNvPr id="22" name="Oval 21"/>
            <p:cNvSpPr/>
            <p:nvPr/>
          </p:nvSpPr>
          <p:spPr>
            <a:xfrm>
              <a:off x="2288721" y="2772229"/>
              <a:ext cx="2471965" cy="24719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23" name="Freeform 29"/>
            <p:cNvSpPr>
              <a:spLocks/>
            </p:cNvSpPr>
            <p:nvPr/>
          </p:nvSpPr>
          <p:spPr bwMode="auto">
            <a:xfrm>
              <a:off x="2804183" y="3513718"/>
              <a:ext cx="1503332" cy="1160049"/>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Lato" panose="020F0502020204030203" pitchFamily="34" charset="0"/>
                <a:ea typeface="Lato" panose="020F0502020204030203" pitchFamily="34" charset="0"/>
                <a:cs typeface="Lato" panose="020F0502020204030203" pitchFamily="34" charset="0"/>
              </a:endParaRPr>
            </a:p>
          </p:txBody>
        </p:sp>
      </p:grpSp>
      <p:sp>
        <p:nvSpPr>
          <p:cNvPr id="20" name="Rectangle 19"/>
          <p:cNvSpPr/>
          <p:nvPr/>
        </p:nvSpPr>
        <p:spPr>
          <a:xfrm>
            <a:off x="1284066" y="2652506"/>
            <a:ext cx="3127914" cy="360420"/>
          </a:xfrm>
          <a:prstGeom prst="rect">
            <a:avLst/>
          </a:prstGeom>
        </p:spPr>
        <p:txBody>
          <a:bodyPr wrap="square">
            <a:spAutoFit/>
          </a:bodyPr>
          <a:lstStyle/>
          <a:p>
            <a:pPr>
              <a:lnSpc>
                <a:spcPct val="120000"/>
              </a:lnSpc>
            </a:pPr>
            <a:r>
              <a:rPr lang="en-US" sz="1600" b="1" dirty="0">
                <a:solidFill>
                  <a:schemeClr val="accent1"/>
                </a:solidFill>
                <a:latin typeface="Lato" panose="020F0502020204030203" pitchFamily="34" charset="0"/>
                <a:ea typeface="Lato" panose="020F0502020204030203" pitchFamily="34" charset="0"/>
                <a:cs typeface="Lato" panose="020F0502020204030203" pitchFamily="34" charset="0"/>
              </a:rPr>
              <a:t>Segment Churn Trend</a:t>
            </a:r>
          </a:p>
        </p:txBody>
      </p:sp>
      <p:sp>
        <p:nvSpPr>
          <p:cNvPr id="21" name="Rectangle 20"/>
          <p:cNvSpPr/>
          <p:nvPr/>
        </p:nvSpPr>
        <p:spPr>
          <a:xfrm>
            <a:off x="1284066" y="3077456"/>
            <a:ext cx="9810654" cy="585417"/>
          </a:xfrm>
          <a:prstGeom prst="rect">
            <a:avLst/>
          </a:prstGeom>
        </p:spPr>
        <p:txBody>
          <a:bodyPr wrap="square">
            <a:spAutoFit/>
          </a:bodyPr>
          <a:lstStyle/>
          <a:p>
            <a:pPr algn="just">
              <a:lnSpc>
                <a:spcPct val="120000"/>
              </a:lnSpc>
            </a:pPr>
            <a:r>
              <a:rPr lang="en-US" sz="1400" dirty="0">
                <a:solidFill>
                  <a:schemeClr val="tx2"/>
                </a:solidFill>
                <a:latin typeface="Lato" panose="020F0502020204030203" pitchFamily="34" charset="0"/>
                <a:ea typeface="Lato" panose="020F0502020204030203" pitchFamily="34" charset="0"/>
                <a:cs typeface="Lato" panose="020F0502020204030203" pitchFamily="34" charset="0"/>
              </a:rPr>
              <a:t>Compare the churn rates between user segments (87 &amp; 30) then determine which segment of users should the company focus on expanding. </a:t>
            </a:r>
          </a:p>
        </p:txBody>
      </p:sp>
      <p:grpSp>
        <p:nvGrpSpPr>
          <p:cNvPr id="25" name="Group 24">
            <a:extLst>
              <a:ext uri="{C183D7F6-B498-43B3-948B-1728B52AA6E4}">
                <adec:decorative xmlns:adec="http://schemas.microsoft.com/office/drawing/2017/decorative" val="1"/>
              </a:ext>
            </a:extLst>
          </p:cNvPr>
          <p:cNvGrpSpPr/>
          <p:nvPr/>
        </p:nvGrpSpPr>
        <p:grpSpPr>
          <a:xfrm>
            <a:off x="970261" y="4058611"/>
            <a:ext cx="259660" cy="259660"/>
            <a:chOff x="2288721" y="2772229"/>
            <a:chExt cx="2471965" cy="2471965"/>
          </a:xfrm>
        </p:grpSpPr>
        <p:sp>
          <p:nvSpPr>
            <p:cNvPr id="31" name="Oval 30"/>
            <p:cNvSpPr/>
            <p:nvPr/>
          </p:nvSpPr>
          <p:spPr>
            <a:xfrm>
              <a:off x="2288721" y="2772229"/>
              <a:ext cx="2471965" cy="24719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32" name="Freeform 29"/>
            <p:cNvSpPr>
              <a:spLocks/>
            </p:cNvSpPr>
            <p:nvPr/>
          </p:nvSpPr>
          <p:spPr bwMode="auto">
            <a:xfrm>
              <a:off x="2804183" y="3513718"/>
              <a:ext cx="1503332" cy="1160049"/>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Lato" panose="020F0502020204030203" pitchFamily="34" charset="0"/>
                <a:ea typeface="Lato" panose="020F0502020204030203" pitchFamily="34" charset="0"/>
                <a:cs typeface="Lato" panose="020F0502020204030203" pitchFamily="34" charset="0"/>
              </a:endParaRPr>
            </a:p>
          </p:txBody>
        </p:sp>
      </p:grpSp>
      <p:sp>
        <p:nvSpPr>
          <p:cNvPr id="29" name="Rectangle 28"/>
          <p:cNvSpPr/>
          <p:nvPr/>
        </p:nvSpPr>
        <p:spPr>
          <a:xfrm>
            <a:off x="1284066" y="3981728"/>
            <a:ext cx="3127914" cy="357662"/>
          </a:xfrm>
          <a:prstGeom prst="rect">
            <a:avLst/>
          </a:prstGeom>
        </p:spPr>
        <p:txBody>
          <a:bodyPr wrap="square">
            <a:spAutoFit/>
          </a:bodyPr>
          <a:lstStyle/>
          <a:p>
            <a:pPr>
              <a:lnSpc>
                <a:spcPct val="120000"/>
              </a:lnSpc>
            </a:pPr>
            <a:r>
              <a:rPr lang="en-US" sz="1600" b="1" dirty="0" err="1">
                <a:solidFill>
                  <a:schemeClr val="accent1"/>
                </a:solidFill>
                <a:latin typeface="Lato" panose="020F0502020204030203" pitchFamily="34" charset="0"/>
                <a:ea typeface="Lato" panose="020F0502020204030203" pitchFamily="34" charset="0"/>
                <a:cs typeface="Lato" panose="020F0502020204030203" pitchFamily="34" charset="0"/>
              </a:rPr>
              <a:t>Codeacdemy</a:t>
            </a:r>
            <a:r>
              <a:rPr lang="en-US" sz="1600" b="1" dirty="0">
                <a:solidFill>
                  <a:schemeClr val="accent1"/>
                </a:solidFill>
                <a:latin typeface="Lato" panose="020F0502020204030203" pitchFamily="34" charset="0"/>
                <a:ea typeface="Lato" panose="020F0502020204030203" pitchFamily="34" charset="0"/>
                <a:cs typeface="Lato" panose="020F0502020204030203" pitchFamily="34" charset="0"/>
              </a:rPr>
              <a:t> Course on SQL</a:t>
            </a:r>
          </a:p>
        </p:txBody>
      </p:sp>
      <p:sp>
        <p:nvSpPr>
          <p:cNvPr id="30" name="Rectangle 29"/>
          <p:cNvSpPr/>
          <p:nvPr/>
        </p:nvSpPr>
        <p:spPr>
          <a:xfrm>
            <a:off x="1284066" y="4347653"/>
            <a:ext cx="9810654" cy="585417"/>
          </a:xfrm>
          <a:prstGeom prst="rect">
            <a:avLst/>
          </a:prstGeom>
        </p:spPr>
        <p:txBody>
          <a:bodyPr wrap="square">
            <a:spAutoFit/>
          </a:bodyPr>
          <a:lstStyle/>
          <a:p>
            <a:pPr algn="just">
              <a:lnSpc>
                <a:spcPct val="120000"/>
              </a:lnSpc>
            </a:pPr>
            <a:r>
              <a:rPr lang="en-US" sz="1400" dirty="0">
                <a:solidFill>
                  <a:schemeClr val="tx2"/>
                </a:solidFill>
                <a:latin typeface="Lato" panose="020F0502020204030203" pitchFamily="34" charset="0"/>
                <a:ea typeface="Lato" panose="020F0502020204030203" pitchFamily="34" charset="0"/>
                <a:cs typeface="Lato" panose="020F0502020204030203" pitchFamily="34" charset="0"/>
              </a:rPr>
              <a:t>This project is part of the Codecademy course for SQL and uses fictional data. Refer to the separate .</a:t>
            </a:r>
            <a:r>
              <a:rPr lang="en-US" sz="1400" dirty="0" err="1">
                <a:solidFill>
                  <a:schemeClr val="tx2"/>
                </a:solidFill>
                <a:latin typeface="Lato" panose="020F0502020204030203" pitchFamily="34" charset="0"/>
                <a:ea typeface="Lato" panose="020F0502020204030203" pitchFamily="34" charset="0"/>
                <a:cs typeface="Lato" panose="020F0502020204030203" pitchFamily="34" charset="0"/>
              </a:rPr>
              <a:t>sql</a:t>
            </a:r>
            <a:r>
              <a:rPr lang="en-US" sz="1400" dirty="0">
                <a:solidFill>
                  <a:schemeClr val="tx2"/>
                </a:solidFill>
                <a:latin typeface="Lato" panose="020F0502020204030203" pitchFamily="34" charset="0"/>
                <a:ea typeface="Lato" panose="020F0502020204030203" pitchFamily="34" charset="0"/>
                <a:cs typeface="Lato" panose="020F0502020204030203" pitchFamily="34" charset="0"/>
              </a:rPr>
              <a:t> file for the queries generated. </a:t>
            </a:r>
          </a:p>
        </p:txBody>
      </p:sp>
      <p:sp>
        <p:nvSpPr>
          <p:cNvPr id="4" name="Title 3" hidden="1">
            <a:extLst>
              <a:ext uri="{FF2B5EF4-FFF2-40B4-BE49-F238E27FC236}">
                <a16:creationId xmlns:a16="http://schemas.microsoft.com/office/drawing/2014/main" id="{A75E788A-4D7C-47BA-9326-D37D48290ED0}"/>
              </a:ext>
            </a:extLst>
          </p:cNvPr>
          <p:cNvSpPr>
            <a:spLocks noGrp="1"/>
          </p:cNvSpPr>
          <p:nvPr>
            <p:ph type="title"/>
          </p:nvPr>
        </p:nvSpPr>
        <p:spPr/>
        <p:txBody>
          <a:bodyPr/>
          <a:lstStyle/>
          <a:p>
            <a:r>
              <a:rPr lang="en-US" dirty="0"/>
              <a:t>Slide 12</a:t>
            </a:r>
          </a:p>
        </p:txBody>
      </p:sp>
      <p:sp>
        <p:nvSpPr>
          <p:cNvPr id="5" name="TextBox 4">
            <a:extLst>
              <a:ext uri="{FF2B5EF4-FFF2-40B4-BE49-F238E27FC236}">
                <a16:creationId xmlns:a16="http://schemas.microsoft.com/office/drawing/2014/main" id="{DA2CA687-AB97-4E7C-8C73-6CE55E8B1E3F}"/>
              </a:ext>
            </a:extLst>
          </p:cNvPr>
          <p:cNvSpPr txBox="1"/>
          <p:nvPr/>
        </p:nvSpPr>
        <p:spPr>
          <a:xfrm>
            <a:off x="5640404" y="2974206"/>
            <a:ext cx="65" cy="276999"/>
          </a:xfrm>
          <a:prstGeom prst="rect">
            <a:avLst/>
          </a:prstGeom>
          <a:noFill/>
        </p:spPr>
        <p:txBody>
          <a:bodyPr wrap="none" lIns="0" tIns="0" rIns="0" bIns="0" rtlCol="0">
            <a:spAutoFit/>
          </a:bodyPr>
          <a:lstStyle/>
          <a:p>
            <a:endParaRPr lang="en-US"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AC39278-2AED-4C39-9688-96D9801EBDCD}"/>
                  </a:ext>
                </a:extLst>
              </p:cNvPr>
              <p:cNvSpPr txBox="1"/>
              <p:nvPr/>
            </p:nvSpPr>
            <p:spPr>
              <a:xfrm>
                <a:off x="6369024" y="1772100"/>
                <a:ext cx="4314218" cy="626775"/>
              </a:xfrm>
              <a:prstGeom prst="rect">
                <a:avLst/>
              </a:prstGeom>
              <a:noFill/>
            </p:spPr>
            <p:txBody>
              <a:bodyPr wrap="square" lIns="0" tIns="0" rIns="0" bIns="0" rtlCol="0">
                <a:spAutoFit/>
              </a:bodyPr>
              <a:lstStyle/>
              <a:p>
                <a:r>
                  <a:rPr lang="en-US" sz="2800" b="1" dirty="0">
                    <a:ln w="0"/>
                    <a:solidFill>
                      <a:schemeClr val="accent1"/>
                    </a:solidFill>
                    <a:effectLst>
                      <a:outerShdw blurRad="38100" dist="25400" dir="5400000" algn="ctr" rotWithShape="0">
                        <a:srgbClr val="6E747A">
                          <a:alpha val="43000"/>
                        </a:srgbClr>
                      </a:outerShdw>
                    </a:effectLst>
                  </a:rPr>
                  <a:t>Churn rate </a:t>
                </a:r>
                <a14:m>
                  <m:oMath xmlns:m="http://schemas.openxmlformats.org/officeDocument/2006/math">
                    <m:r>
                      <a:rPr lang="en-US" sz="2800" b="1"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m:t>
                    </m:r>
                    <m:f>
                      <m:fPr>
                        <m:ctrlPr>
                          <a:rPr lang="en-US" sz="2800" b="1"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ctrlPr>
                      </m:fPr>
                      <m:num>
                        <m:r>
                          <a:rPr lang="en-US" sz="2800" b="1"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𝒄𝒂𝒏𝒄𝒆𝒍𝒍𝒂𝒕𝒊𝒐𝒏𝒔</m:t>
                        </m:r>
                      </m:num>
                      <m:den>
                        <m:r>
                          <a:rPr lang="en-US" sz="2800" b="1"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𝒕𝒐𝒕𝒂𝒍</m:t>
                        </m:r>
                        <m:r>
                          <a:rPr lang="en-US" sz="2800" b="1"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 </m:t>
                        </m:r>
                        <m:r>
                          <a:rPr lang="en-US" sz="2800" b="1"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𝒔𝒖𝒃𝒔𝒄𝒓𝒊𝒃𝒆𝒓𝒔</m:t>
                        </m:r>
                      </m:den>
                    </m:f>
                  </m:oMath>
                </a14:m>
                <a:endParaRPr lang="en-US" sz="2800" b="1" dirty="0">
                  <a:ln w="0"/>
                  <a:solidFill>
                    <a:schemeClr val="accent1"/>
                  </a:solidFill>
                  <a:effectLst>
                    <a:outerShdw blurRad="38100" dist="25400" dir="5400000" algn="ctr" rotWithShape="0">
                      <a:srgbClr val="6E747A">
                        <a:alpha val="43000"/>
                      </a:srgbClr>
                    </a:outerShdw>
                  </a:effectLst>
                </a:endParaRPr>
              </a:p>
            </p:txBody>
          </p:sp>
        </mc:Choice>
        <mc:Fallback>
          <p:sp>
            <p:nvSpPr>
              <p:cNvPr id="6" name="TextBox 5">
                <a:extLst>
                  <a:ext uri="{FF2B5EF4-FFF2-40B4-BE49-F238E27FC236}">
                    <a16:creationId xmlns:a16="http://schemas.microsoft.com/office/drawing/2014/main" id="{BAC39278-2AED-4C39-9688-96D9801EBDCD}"/>
                  </a:ext>
                </a:extLst>
              </p:cNvPr>
              <p:cNvSpPr txBox="1">
                <a:spLocks noRot="1" noChangeAspect="1" noMove="1" noResize="1" noEditPoints="1" noAdjustHandles="1" noChangeArrowheads="1" noChangeShapeType="1" noTextEdit="1"/>
              </p:cNvSpPr>
              <p:nvPr/>
            </p:nvSpPr>
            <p:spPr>
              <a:xfrm>
                <a:off x="6369024" y="1772100"/>
                <a:ext cx="4314218" cy="626775"/>
              </a:xfrm>
              <a:prstGeom prst="rect">
                <a:avLst/>
              </a:prstGeom>
              <a:blipFill>
                <a:blip r:embed="rId3"/>
                <a:stretch>
                  <a:fillRect l="-5650" t="-1942" b="-26214"/>
                </a:stretch>
              </a:blipFill>
            </p:spPr>
            <p:txBody>
              <a:bodyPr/>
              <a:lstStyle/>
              <a:p>
                <a:r>
                  <a:rPr lang="en-US">
                    <a:noFill/>
                  </a:rPr>
                  <a:t> </a:t>
                </a:r>
              </a:p>
            </p:txBody>
          </p:sp>
        </mc:Fallback>
      </mc:AlternateContent>
    </p:spTree>
    <p:extLst>
      <p:ext uri="{BB962C8B-B14F-4D97-AF65-F5344CB8AC3E}">
        <p14:creationId xmlns:p14="http://schemas.microsoft.com/office/powerpoint/2010/main" val="40949800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34"/>
                                        </p:tgtEl>
                                        <p:attrNameLst>
                                          <p:attrName>style.visibility</p:attrName>
                                        </p:attrNameLst>
                                      </p:cBhvr>
                                      <p:to>
                                        <p:strVal val="visible"/>
                                      </p:to>
                                    </p:set>
                                    <p:animEffect transition="in" filter="fade">
                                      <p:cBhvr>
                                        <p:cTn id="7" dur="500"/>
                                        <p:tgtEl>
                                          <p:spTgt spid="1134"/>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par>
                          <p:cTn id="26" fill="hold">
                            <p:stCondLst>
                              <p:cond delay="2500"/>
                            </p:stCondLst>
                            <p:childTnLst>
                              <p:par>
                                <p:cTn id="27" presetID="53" presetClass="entr" presetSubtype="16" fill="hold" nodeType="after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fltVal val="0"/>
                                          </p:val>
                                        </p:tav>
                                        <p:tav tm="100000">
                                          <p:val>
                                            <p:strVal val="#ppt_w"/>
                                          </p:val>
                                        </p:tav>
                                      </p:tavLst>
                                    </p:anim>
                                    <p:anim calcmode="lin" valueType="num">
                                      <p:cBhvr>
                                        <p:cTn id="30" dur="500" fill="hold"/>
                                        <p:tgtEl>
                                          <p:spTgt spid="18"/>
                                        </p:tgtEl>
                                        <p:attrNameLst>
                                          <p:attrName>ppt_h</p:attrName>
                                        </p:attrNameLst>
                                      </p:cBhvr>
                                      <p:tavLst>
                                        <p:tav tm="0">
                                          <p:val>
                                            <p:fltVal val="0"/>
                                          </p:val>
                                        </p:tav>
                                        <p:tav tm="100000">
                                          <p:val>
                                            <p:strVal val="#ppt_h"/>
                                          </p:val>
                                        </p:tav>
                                      </p:tavLst>
                                    </p:anim>
                                    <p:animEffect transition="in" filter="fade">
                                      <p:cBhvr>
                                        <p:cTn id="31" dur="500"/>
                                        <p:tgtEl>
                                          <p:spTgt spid="18"/>
                                        </p:tgtEl>
                                      </p:cBhvr>
                                    </p:animEffect>
                                  </p:childTnLst>
                                </p:cTn>
                              </p:par>
                            </p:childTnLst>
                          </p:cTn>
                        </p:par>
                        <p:par>
                          <p:cTn id="32" fill="hold">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par>
                          <p:cTn id="40" fill="hold">
                            <p:stCondLst>
                              <p:cond delay="4000"/>
                            </p:stCondLst>
                            <p:childTnLst>
                              <p:par>
                                <p:cTn id="41" presetID="53" presetClass="entr" presetSubtype="16" fill="hold" nodeType="after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p:cTn id="43" dur="500" fill="hold"/>
                                        <p:tgtEl>
                                          <p:spTgt spid="25"/>
                                        </p:tgtEl>
                                        <p:attrNameLst>
                                          <p:attrName>ppt_w</p:attrName>
                                        </p:attrNameLst>
                                      </p:cBhvr>
                                      <p:tavLst>
                                        <p:tav tm="0">
                                          <p:val>
                                            <p:fltVal val="0"/>
                                          </p:val>
                                        </p:tav>
                                        <p:tav tm="100000">
                                          <p:val>
                                            <p:strVal val="#ppt_w"/>
                                          </p:val>
                                        </p:tav>
                                      </p:tavLst>
                                    </p:anim>
                                    <p:anim calcmode="lin" valueType="num">
                                      <p:cBhvr>
                                        <p:cTn id="44" dur="500" fill="hold"/>
                                        <p:tgtEl>
                                          <p:spTgt spid="25"/>
                                        </p:tgtEl>
                                        <p:attrNameLst>
                                          <p:attrName>ppt_h</p:attrName>
                                        </p:attrNameLst>
                                      </p:cBhvr>
                                      <p:tavLst>
                                        <p:tav tm="0">
                                          <p:val>
                                            <p:fltVal val="0"/>
                                          </p:val>
                                        </p:tav>
                                        <p:tav tm="100000">
                                          <p:val>
                                            <p:strVal val="#ppt_h"/>
                                          </p:val>
                                        </p:tav>
                                      </p:tavLst>
                                    </p:anim>
                                    <p:animEffect transition="in" filter="fade">
                                      <p:cBhvr>
                                        <p:cTn id="45" dur="500"/>
                                        <p:tgtEl>
                                          <p:spTgt spid="25"/>
                                        </p:tgtEl>
                                      </p:cBhvr>
                                    </p:animEffect>
                                  </p:childTnLst>
                                </p:cTn>
                              </p:par>
                            </p:childTnLst>
                          </p:cTn>
                        </p:par>
                        <p:par>
                          <p:cTn id="46" fill="hold">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wipe(left)">
                                      <p:cBhvr>
                                        <p:cTn id="49" dur="500"/>
                                        <p:tgtEl>
                                          <p:spTgt spid="29"/>
                                        </p:tgtEl>
                                      </p:cBhvr>
                                    </p:animEffect>
                                  </p:childTnLst>
                                </p:cTn>
                              </p:par>
                            </p:childTnLst>
                          </p:cTn>
                        </p:par>
                        <p:par>
                          <p:cTn id="50" fill="hold">
                            <p:stCondLst>
                              <p:cond delay="5000"/>
                            </p:stCondLst>
                            <p:childTnLst>
                              <p:par>
                                <p:cTn id="51" presetID="10" presetClass="entr" presetSubtype="0" fill="hold" grpId="0" nodeType="after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4" grpId="0"/>
      <p:bldP spid="13" grpId="0"/>
      <p:bldP spid="14" grpId="0"/>
      <p:bldP spid="20" grpId="0"/>
      <p:bldP spid="21" grpId="0"/>
      <p:bldP spid="29" grpId="0"/>
      <p:bldP spid="30"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381000" y="243235"/>
            <a:ext cx="6099463" cy="495905"/>
          </a:xfrm>
          <a:prstGeom prst="rect">
            <a:avLst/>
          </a:prstGeom>
          <a:noFill/>
        </p:spPr>
        <p:txBody>
          <a:bodyPr wrap="square" rtlCol="0">
            <a:spAutoFit/>
          </a:bodyPr>
          <a:lstStyle/>
          <a:p>
            <a:pPr>
              <a:lnSpc>
                <a:spcPct val="80000"/>
              </a:lnSpc>
            </a:pPr>
            <a:r>
              <a:rPr lang="en-US" sz="3200"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OVERALL CHURN TREND - 2017</a:t>
            </a:r>
          </a:p>
        </p:txBody>
      </p:sp>
      <p:grpSp>
        <p:nvGrpSpPr>
          <p:cNvPr id="3" name="Group 2">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TextBox 26"/>
          <p:cNvSpPr txBox="1"/>
          <p:nvPr/>
        </p:nvSpPr>
        <p:spPr>
          <a:xfrm>
            <a:off x="892154" y="2861780"/>
            <a:ext cx="1478610" cy="338554"/>
          </a:xfrm>
          <a:prstGeom prst="rect">
            <a:avLst/>
          </a:prstGeom>
          <a:noFill/>
        </p:spPr>
        <p:txBody>
          <a:bodyPr wrap="none" rtlCol="0">
            <a:spAutoFit/>
          </a:bodyPr>
          <a:lstStyle/>
          <a:p>
            <a:pPr algn="ctr"/>
            <a:r>
              <a:rPr lang="en-US" sz="1600" b="1" dirty="0">
                <a:solidFill>
                  <a:schemeClr val="accent1"/>
                </a:solidFill>
                <a:latin typeface="Lato" panose="020F0502020204030203" pitchFamily="34" charset="0"/>
                <a:ea typeface="Lato" panose="020F0502020204030203" pitchFamily="34" charset="0"/>
                <a:cs typeface="Lato" panose="020F0502020204030203" pitchFamily="34" charset="0"/>
              </a:rPr>
              <a:t>TOTAL USERS</a:t>
            </a:r>
          </a:p>
        </p:txBody>
      </p:sp>
      <p:sp>
        <p:nvSpPr>
          <p:cNvPr id="4" name="Title 3" hidden="1">
            <a:extLst>
              <a:ext uri="{FF2B5EF4-FFF2-40B4-BE49-F238E27FC236}">
                <a16:creationId xmlns:a16="http://schemas.microsoft.com/office/drawing/2014/main" id="{2780E10A-BF24-4C26-B32C-C6E96EAD93FF}"/>
              </a:ext>
            </a:extLst>
          </p:cNvPr>
          <p:cNvSpPr>
            <a:spLocks noGrp="1"/>
          </p:cNvSpPr>
          <p:nvPr>
            <p:ph type="title"/>
          </p:nvPr>
        </p:nvSpPr>
        <p:spPr/>
        <p:txBody>
          <a:bodyPr/>
          <a:lstStyle/>
          <a:p>
            <a:r>
              <a:rPr lang="en-US" dirty="0"/>
              <a:t>Slide 8</a:t>
            </a:r>
          </a:p>
        </p:txBody>
      </p:sp>
      <p:graphicFrame>
        <p:nvGraphicFramePr>
          <p:cNvPr id="6" name="Table 5">
            <a:extLst>
              <a:ext uri="{FF2B5EF4-FFF2-40B4-BE49-F238E27FC236}">
                <a16:creationId xmlns:a16="http://schemas.microsoft.com/office/drawing/2014/main" id="{4380E35D-8566-4845-AA1E-F46A1FF50925}"/>
              </a:ext>
            </a:extLst>
          </p:cNvPr>
          <p:cNvGraphicFramePr>
            <a:graphicFrameLocks noGrp="1"/>
          </p:cNvGraphicFramePr>
          <p:nvPr>
            <p:extLst>
              <p:ext uri="{D42A27DB-BD31-4B8C-83A1-F6EECF244321}">
                <p14:modId xmlns:p14="http://schemas.microsoft.com/office/powerpoint/2010/main" val="1703200262"/>
              </p:ext>
            </p:extLst>
          </p:nvPr>
        </p:nvGraphicFramePr>
        <p:xfrm>
          <a:off x="892154" y="1247977"/>
          <a:ext cx="4937760" cy="1188720"/>
        </p:xfrm>
        <a:graphic>
          <a:graphicData uri="http://schemas.openxmlformats.org/drawingml/2006/table">
            <a:tbl>
              <a:tblPr firstRow="1" bandRow="1">
                <a:tableStyleId>{21E4AEA4-8DFA-4A89-87EB-49C32662AFE0}</a:tableStyleId>
              </a:tblPr>
              <a:tblGrid>
                <a:gridCol w="1123084">
                  <a:extLst>
                    <a:ext uri="{9D8B030D-6E8A-4147-A177-3AD203B41FA5}">
                      <a16:colId xmlns:a16="http://schemas.microsoft.com/office/drawing/2014/main" val="4017028622"/>
                    </a:ext>
                  </a:extLst>
                </a:gridCol>
                <a:gridCol w="1194159">
                  <a:extLst>
                    <a:ext uri="{9D8B030D-6E8A-4147-A177-3AD203B41FA5}">
                      <a16:colId xmlns:a16="http://schemas.microsoft.com/office/drawing/2014/main" val="4226203505"/>
                    </a:ext>
                  </a:extLst>
                </a:gridCol>
                <a:gridCol w="1464267">
                  <a:extLst>
                    <a:ext uri="{9D8B030D-6E8A-4147-A177-3AD203B41FA5}">
                      <a16:colId xmlns:a16="http://schemas.microsoft.com/office/drawing/2014/main" val="603898969"/>
                    </a:ext>
                  </a:extLst>
                </a:gridCol>
                <a:gridCol w="1156250">
                  <a:extLst>
                    <a:ext uri="{9D8B030D-6E8A-4147-A177-3AD203B41FA5}">
                      <a16:colId xmlns:a16="http://schemas.microsoft.com/office/drawing/2014/main" val="913652553"/>
                    </a:ext>
                  </a:extLst>
                </a:gridCol>
              </a:tblGrid>
              <a:tr h="297180">
                <a:tc>
                  <a:txBody>
                    <a:bodyPr/>
                    <a:lstStyle/>
                    <a:p>
                      <a:pPr algn="ctr" fontAlgn="ctr"/>
                      <a:r>
                        <a:rPr lang="en-US" sz="1100" u="none" strike="noStrike" dirty="0">
                          <a:effectLst/>
                        </a:rPr>
                        <a:t>Month</a:t>
                      </a:r>
                      <a:endParaRPr lang="en-US" sz="1100" b="1" i="0" u="none" strike="noStrike" dirty="0">
                        <a:solidFill>
                          <a:srgbClr val="000000"/>
                        </a:solidFill>
                        <a:effectLst/>
                        <a:latin typeface="Lato" panose="020F0502020204030203"/>
                      </a:endParaRPr>
                    </a:p>
                  </a:txBody>
                  <a:tcPr marL="9525" marR="9525" marT="9525" marB="0" anchor="ctr"/>
                </a:tc>
                <a:tc>
                  <a:txBody>
                    <a:bodyPr/>
                    <a:lstStyle/>
                    <a:p>
                      <a:pPr algn="ctr" fontAlgn="ctr"/>
                      <a:r>
                        <a:rPr lang="en-US" sz="1100" u="none" strike="noStrike" dirty="0">
                          <a:effectLst/>
                        </a:rPr>
                        <a:t>Active Users</a:t>
                      </a:r>
                      <a:endParaRPr lang="en-US" sz="1100" b="1" i="0" u="none" strike="noStrike" dirty="0">
                        <a:solidFill>
                          <a:srgbClr val="000000"/>
                        </a:solidFill>
                        <a:effectLst/>
                        <a:latin typeface="Lato" panose="020F0502020204030203"/>
                      </a:endParaRPr>
                    </a:p>
                  </a:txBody>
                  <a:tcPr marL="9525" marR="9525" marT="9525" marB="0" anchor="ctr"/>
                </a:tc>
                <a:tc>
                  <a:txBody>
                    <a:bodyPr/>
                    <a:lstStyle/>
                    <a:p>
                      <a:pPr algn="ctr" fontAlgn="ctr"/>
                      <a:r>
                        <a:rPr lang="en-US" sz="1100" u="none" strike="noStrike" dirty="0">
                          <a:effectLst/>
                        </a:rPr>
                        <a:t>Canceled Users</a:t>
                      </a:r>
                      <a:endParaRPr lang="en-US" sz="1100" b="1" i="0" u="none" strike="noStrike" dirty="0">
                        <a:solidFill>
                          <a:srgbClr val="000000"/>
                        </a:solidFill>
                        <a:effectLst/>
                        <a:latin typeface="Lato" panose="020F0502020204030203"/>
                      </a:endParaRPr>
                    </a:p>
                  </a:txBody>
                  <a:tcPr marL="9525" marR="9525" marT="9525" marB="0" anchor="ctr"/>
                </a:tc>
                <a:tc>
                  <a:txBody>
                    <a:bodyPr/>
                    <a:lstStyle/>
                    <a:p>
                      <a:pPr algn="ctr" fontAlgn="ctr"/>
                      <a:r>
                        <a:rPr lang="en-US" sz="1100" u="none" strike="noStrike" dirty="0">
                          <a:effectLst/>
                        </a:rPr>
                        <a:t>Churn Rate</a:t>
                      </a:r>
                      <a:endParaRPr lang="en-US" sz="1100" b="1" i="0" u="none" strike="noStrike" dirty="0">
                        <a:solidFill>
                          <a:srgbClr val="000000"/>
                        </a:solidFill>
                        <a:effectLst/>
                        <a:latin typeface="Lato" panose="020F0502020204030203"/>
                      </a:endParaRPr>
                    </a:p>
                  </a:txBody>
                  <a:tcPr marL="9525" marR="9525" marT="9525" marB="0" anchor="ctr"/>
                </a:tc>
                <a:extLst>
                  <a:ext uri="{0D108BD9-81ED-4DB2-BD59-A6C34878D82A}">
                    <a16:rowId xmlns:a16="http://schemas.microsoft.com/office/drawing/2014/main" val="3549470138"/>
                  </a:ext>
                </a:extLst>
              </a:tr>
              <a:tr h="297180">
                <a:tc>
                  <a:txBody>
                    <a:bodyPr/>
                    <a:lstStyle/>
                    <a:p>
                      <a:pPr algn="ctr" fontAlgn="ctr"/>
                      <a:r>
                        <a:rPr lang="en-US" sz="1050" u="none" strike="noStrike" dirty="0">
                          <a:effectLst/>
                        </a:rPr>
                        <a:t>January</a:t>
                      </a:r>
                      <a:endParaRPr lang="en-US" sz="1050" b="0" i="0" u="none" strike="noStrike" dirty="0">
                        <a:solidFill>
                          <a:srgbClr val="000000"/>
                        </a:solidFill>
                        <a:effectLst/>
                        <a:latin typeface="LatoI"/>
                      </a:endParaRPr>
                    </a:p>
                  </a:txBody>
                  <a:tcPr marL="9525" marR="9525" marT="9525" marB="0" anchor="ctr"/>
                </a:tc>
                <a:tc>
                  <a:txBody>
                    <a:bodyPr/>
                    <a:lstStyle/>
                    <a:p>
                      <a:pPr algn="ctr" fontAlgn="ctr"/>
                      <a:r>
                        <a:rPr lang="en-US" sz="1050" u="none" strike="noStrike" dirty="0">
                          <a:effectLst/>
                        </a:rPr>
                        <a:t>569</a:t>
                      </a:r>
                      <a:endParaRPr lang="en-US" sz="1050" b="0" i="0" u="none" strike="noStrike" dirty="0">
                        <a:solidFill>
                          <a:srgbClr val="000000"/>
                        </a:solidFill>
                        <a:effectLst/>
                        <a:latin typeface="LatoI"/>
                      </a:endParaRPr>
                    </a:p>
                  </a:txBody>
                  <a:tcPr marL="9525" marR="9525" marT="9525" marB="0" anchor="ctr"/>
                </a:tc>
                <a:tc>
                  <a:txBody>
                    <a:bodyPr/>
                    <a:lstStyle/>
                    <a:p>
                      <a:pPr algn="ctr" fontAlgn="ctr"/>
                      <a:r>
                        <a:rPr lang="en-US" sz="1050" u="none" strike="noStrike">
                          <a:effectLst/>
                        </a:rPr>
                        <a:t>92</a:t>
                      </a:r>
                      <a:endParaRPr lang="en-US" sz="1050" b="0" i="0" u="none" strike="noStrike">
                        <a:solidFill>
                          <a:srgbClr val="000000"/>
                        </a:solidFill>
                        <a:effectLst/>
                        <a:latin typeface="LatoI"/>
                      </a:endParaRPr>
                    </a:p>
                  </a:txBody>
                  <a:tcPr marL="9525" marR="9525" marT="9525" marB="0" anchor="ctr"/>
                </a:tc>
                <a:tc>
                  <a:txBody>
                    <a:bodyPr/>
                    <a:lstStyle/>
                    <a:p>
                      <a:pPr algn="ctr" fontAlgn="b"/>
                      <a:r>
                        <a:rPr lang="en-US" sz="1050" u="none" strike="noStrike">
                          <a:effectLst/>
                        </a:rPr>
                        <a:t>16%</a:t>
                      </a:r>
                      <a:endParaRPr lang="en-US" sz="1050" b="0" i="0" u="none" strike="noStrike">
                        <a:solidFill>
                          <a:srgbClr val="000000"/>
                        </a:solidFill>
                        <a:effectLst/>
                        <a:latin typeface="LatoI"/>
                      </a:endParaRPr>
                    </a:p>
                  </a:txBody>
                  <a:tcPr marL="9525" marR="9525" marT="9525" marB="0" anchor="ctr"/>
                </a:tc>
                <a:extLst>
                  <a:ext uri="{0D108BD9-81ED-4DB2-BD59-A6C34878D82A}">
                    <a16:rowId xmlns:a16="http://schemas.microsoft.com/office/drawing/2014/main" val="237186513"/>
                  </a:ext>
                </a:extLst>
              </a:tr>
              <a:tr h="297180">
                <a:tc>
                  <a:txBody>
                    <a:bodyPr/>
                    <a:lstStyle/>
                    <a:p>
                      <a:pPr algn="ctr" fontAlgn="ctr"/>
                      <a:r>
                        <a:rPr lang="en-US" sz="1050" u="none" strike="noStrike" dirty="0">
                          <a:effectLst/>
                        </a:rPr>
                        <a:t>February</a:t>
                      </a:r>
                      <a:endParaRPr lang="en-US" sz="1050" b="0" i="0" u="none" strike="noStrike" dirty="0">
                        <a:solidFill>
                          <a:srgbClr val="000000"/>
                        </a:solidFill>
                        <a:effectLst/>
                        <a:latin typeface="LatoI"/>
                      </a:endParaRPr>
                    </a:p>
                  </a:txBody>
                  <a:tcPr marL="9525" marR="9525" marT="9525" marB="0" anchor="ctr"/>
                </a:tc>
                <a:tc>
                  <a:txBody>
                    <a:bodyPr/>
                    <a:lstStyle/>
                    <a:p>
                      <a:pPr algn="ctr" fontAlgn="ctr"/>
                      <a:r>
                        <a:rPr lang="en-US" sz="1050" u="none" strike="noStrike" dirty="0">
                          <a:effectLst/>
                        </a:rPr>
                        <a:t>980</a:t>
                      </a:r>
                      <a:endParaRPr lang="en-US" sz="1050" b="0" i="0" u="none" strike="noStrike" dirty="0">
                        <a:solidFill>
                          <a:srgbClr val="000000"/>
                        </a:solidFill>
                        <a:effectLst/>
                        <a:latin typeface="LatoI"/>
                      </a:endParaRPr>
                    </a:p>
                  </a:txBody>
                  <a:tcPr marL="9525" marR="9525" marT="9525" marB="0" anchor="ctr"/>
                </a:tc>
                <a:tc>
                  <a:txBody>
                    <a:bodyPr/>
                    <a:lstStyle/>
                    <a:p>
                      <a:pPr algn="ctr" fontAlgn="ctr"/>
                      <a:r>
                        <a:rPr lang="en-US" sz="1050" u="none" strike="noStrike" dirty="0">
                          <a:effectLst/>
                        </a:rPr>
                        <a:t>186</a:t>
                      </a:r>
                      <a:endParaRPr lang="en-US" sz="1050" b="0" i="0" u="none" strike="noStrike" dirty="0">
                        <a:solidFill>
                          <a:srgbClr val="000000"/>
                        </a:solidFill>
                        <a:effectLst/>
                        <a:latin typeface="LatoI"/>
                      </a:endParaRPr>
                    </a:p>
                  </a:txBody>
                  <a:tcPr marL="9525" marR="9525" marT="9525" marB="0" anchor="ctr"/>
                </a:tc>
                <a:tc>
                  <a:txBody>
                    <a:bodyPr/>
                    <a:lstStyle/>
                    <a:p>
                      <a:pPr algn="ctr" fontAlgn="b"/>
                      <a:r>
                        <a:rPr lang="en-US" sz="1050" u="none" strike="noStrike" dirty="0">
                          <a:effectLst/>
                        </a:rPr>
                        <a:t>19%</a:t>
                      </a:r>
                      <a:endParaRPr lang="en-US" sz="1050" b="0" i="0" u="none" strike="noStrike" dirty="0">
                        <a:solidFill>
                          <a:srgbClr val="000000"/>
                        </a:solidFill>
                        <a:effectLst/>
                        <a:latin typeface="LatoI"/>
                      </a:endParaRPr>
                    </a:p>
                  </a:txBody>
                  <a:tcPr marL="9525" marR="9525" marT="9525" marB="0" anchor="ctr"/>
                </a:tc>
                <a:extLst>
                  <a:ext uri="{0D108BD9-81ED-4DB2-BD59-A6C34878D82A}">
                    <a16:rowId xmlns:a16="http://schemas.microsoft.com/office/drawing/2014/main" val="4059695798"/>
                  </a:ext>
                </a:extLst>
              </a:tr>
              <a:tr h="297180">
                <a:tc>
                  <a:txBody>
                    <a:bodyPr/>
                    <a:lstStyle/>
                    <a:p>
                      <a:pPr algn="ctr" fontAlgn="ctr"/>
                      <a:r>
                        <a:rPr lang="en-US" sz="1050" u="none" strike="noStrike" dirty="0">
                          <a:effectLst/>
                        </a:rPr>
                        <a:t>March</a:t>
                      </a:r>
                      <a:endParaRPr lang="en-US" sz="1050" b="0" i="0" u="none" strike="noStrike" dirty="0">
                        <a:solidFill>
                          <a:srgbClr val="000000"/>
                        </a:solidFill>
                        <a:effectLst/>
                        <a:latin typeface="LatoI"/>
                      </a:endParaRPr>
                    </a:p>
                  </a:txBody>
                  <a:tcPr marL="9525" marR="9525" marT="9525" marB="0" anchor="ctr"/>
                </a:tc>
                <a:tc>
                  <a:txBody>
                    <a:bodyPr/>
                    <a:lstStyle/>
                    <a:p>
                      <a:pPr algn="ctr" fontAlgn="ctr"/>
                      <a:r>
                        <a:rPr lang="en-US" sz="1050" u="none" strike="noStrike" dirty="0">
                          <a:effectLst/>
                        </a:rPr>
                        <a:t>1,247</a:t>
                      </a:r>
                      <a:endParaRPr lang="en-US" sz="1050" b="0" i="0" u="none" strike="noStrike" dirty="0">
                        <a:solidFill>
                          <a:srgbClr val="000000"/>
                        </a:solidFill>
                        <a:effectLst/>
                        <a:latin typeface="LatoI"/>
                      </a:endParaRPr>
                    </a:p>
                  </a:txBody>
                  <a:tcPr marL="9525" marR="9525" marT="9525" marB="0" anchor="ctr"/>
                </a:tc>
                <a:tc>
                  <a:txBody>
                    <a:bodyPr/>
                    <a:lstStyle/>
                    <a:p>
                      <a:pPr algn="ctr" fontAlgn="ctr"/>
                      <a:r>
                        <a:rPr lang="en-US" sz="1050" u="none" strike="noStrike" dirty="0">
                          <a:effectLst/>
                        </a:rPr>
                        <a:t>342</a:t>
                      </a:r>
                      <a:endParaRPr lang="en-US" sz="1050" b="0" i="0" u="none" strike="noStrike" dirty="0">
                        <a:solidFill>
                          <a:srgbClr val="000000"/>
                        </a:solidFill>
                        <a:effectLst/>
                        <a:latin typeface="LatoI"/>
                      </a:endParaRPr>
                    </a:p>
                  </a:txBody>
                  <a:tcPr marL="9525" marR="9525" marT="9525" marB="0" anchor="ctr"/>
                </a:tc>
                <a:tc>
                  <a:txBody>
                    <a:bodyPr/>
                    <a:lstStyle/>
                    <a:p>
                      <a:pPr algn="ctr" fontAlgn="b"/>
                      <a:r>
                        <a:rPr lang="en-US" sz="1050" u="none" strike="noStrike" dirty="0">
                          <a:effectLst/>
                        </a:rPr>
                        <a:t>27%</a:t>
                      </a:r>
                      <a:endParaRPr lang="en-US" sz="1050" b="0" i="0" u="none" strike="noStrike" dirty="0">
                        <a:solidFill>
                          <a:srgbClr val="000000"/>
                        </a:solidFill>
                        <a:effectLst/>
                        <a:latin typeface="LatoI"/>
                      </a:endParaRPr>
                    </a:p>
                  </a:txBody>
                  <a:tcPr marL="9525" marR="9525" marT="9525" marB="0" anchor="ctr"/>
                </a:tc>
                <a:extLst>
                  <a:ext uri="{0D108BD9-81ED-4DB2-BD59-A6C34878D82A}">
                    <a16:rowId xmlns:a16="http://schemas.microsoft.com/office/drawing/2014/main" val="1356125191"/>
                  </a:ext>
                </a:extLst>
              </a:tr>
            </a:tbl>
          </a:graphicData>
        </a:graphic>
      </p:graphicFrame>
      <p:graphicFrame>
        <p:nvGraphicFramePr>
          <p:cNvPr id="12" name="Chart 11">
            <a:extLst>
              <a:ext uri="{FF2B5EF4-FFF2-40B4-BE49-F238E27FC236}">
                <a16:creationId xmlns:a16="http://schemas.microsoft.com/office/drawing/2014/main" id="{00E572F1-98BD-4A15-84D9-4222BAE6BAFB}"/>
              </a:ext>
            </a:extLst>
          </p:cNvPr>
          <p:cNvGraphicFramePr>
            <a:graphicFrameLocks/>
          </p:cNvGraphicFramePr>
          <p:nvPr>
            <p:extLst>
              <p:ext uri="{D42A27DB-BD31-4B8C-83A1-F6EECF244321}">
                <p14:modId xmlns:p14="http://schemas.microsoft.com/office/powerpoint/2010/main" val="2278926910"/>
              </p:ext>
            </p:extLst>
          </p:nvPr>
        </p:nvGraphicFramePr>
        <p:xfrm>
          <a:off x="892154" y="3200334"/>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a:extLst>
              <a:ext uri="{FF2B5EF4-FFF2-40B4-BE49-F238E27FC236}">
                <a16:creationId xmlns:a16="http://schemas.microsoft.com/office/drawing/2014/main" id="{C625FB4D-E640-45E9-BCB8-361BC40FAE63}"/>
              </a:ext>
            </a:extLst>
          </p:cNvPr>
          <p:cNvGraphicFramePr>
            <a:graphicFrameLocks/>
          </p:cNvGraphicFramePr>
          <p:nvPr>
            <p:extLst>
              <p:ext uri="{D42A27DB-BD31-4B8C-83A1-F6EECF244321}">
                <p14:modId xmlns:p14="http://schemas.microsoft.com/office/powerpoint/2010/main" val="1458344984"/>
              </p:ext>
            </p:extLst>
          </p:nvPr>
        </p:nvGraphicFramePr>
        <p:xfrm>
          <a:off x="6727846" y="3200334"/>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15" name="TextBox 14">
            <a:extLst>
              <a:ext uri="{FF2B5EF4-FFF2-40B4-BE49-F238E27FC236}">
                <a16:creationId xmlns:a16="http://schemas.microsoft.com/office/drawing/2014/main" id="{F119DF32-6372-4187-AFBE-D495643AAC52}"/>
              </a:ext>
            </a:extLst>
          </p:cNvPr>
          <p:cNvSpPr txBox="1"/>
          <p:nvPr/>
        </p:nvSpPr>
        <p:spPr>
          <a:xfrm>
            <a:off x="6727846" y="2861780"/>
            <a:ext cx="1465594" cy="338554"/>
          </a:xfrm>
          <a:prstGeom prst="rect">
            <a:avLst/>
          </a:prstGeom>
          <a:noFill/>
        </p:spPr>
        <p:txBody>
          <a:bodyPr wrap="none" rtlCol="0">
            <a:spAutoFit/>
          </a:bodyPr>
          <a:lstStyle/>
          <a:p>
            <a:pPr algn="ctr"/>
            <a:r>
              <a:rPr lang="en-US" sz="1600" b="1" dirty="0">
                <a:solidFill>
                  <a:schemeClr val="accent1"/>
                </a:solidFill>
                <a:latin typeface="Lato" panose="020F0502020204030203" pitchFamily="34" charset="0"/>
                <a:ea typeface="Lato" panose="020F0502020204030203" pitchFamily="34" charset="0"/>
                <a:cs typeface="Lato" panose="020F0502020204030203" pitchFamily="34" charset="0"/>
              </a:rPr>
              <a:t>CHURN RATE</a:t>
            </a:r>
          </a:p>
        </p:txBody>
      </p:sp>
    </p:spTree>
    <p:extLst>
      <p:ext uri="{BB962C8B-B14F-4D97-AF65-F5344CB8AC3E}">
        <p14:creationId xmlns:p14="http://schemas.microsoft.com/office/powerpoint/2010/main" val="25122825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34"/>
                                        </p:tgtEl>
                                        <p:attrNameLst>
                                          <p:attrName>style.visibility</p:attrName>
                                        </p:attrNameLst>
                                      </p:cBhvr>
                                      <p:to>
                                        <p:strVal val="visible"/>
                                      </p:to>
                                    </p:set>
                                    <p:animEffect transition="in" filter="fade">
                                      <p:cBhvr>
                                        <p:cTn id="7" dur="500"/>
                                        <p:tgtEl>
                                          <p:spTgt spid="113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par>
                          <p:cTn id="24" fill="hold">
                            <p:stCondLst>
                              <p:cond delay="2500"/>
                            </p:stCondLst>
                            <p:childTnLst>
                              <p:par>
                                <p:cTn id="25" presetID="22" presetClass="entr" presetSubtype="2" fill="hold" grpId="1"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right)">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4" grpId="0"/>
      <p:bldP spid="27" grpId="0"/>
      <p:bldGraphic spid="12" grpId="0">
        <p:bldAsOne/>
      </p:bldGraphic>
      <p:bldGraphic spid="14" grpId="1">
        <p:bldAsOne/>
      </p:bldGraphic>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381000" y="243235"/>
            <a:ext cx="6099463" cy="495905"/>
          </a:xfrm>
          <a:prstGeom prst="rect">
            <a:avLst/>
          </a:prstGeom>
          <a:noFill/>
        </p:spPr>
        <p:txBody>
          <a:bodyPr wrap="square" rtlCol="0">
            <a:spAutoFit/>
          </a:bodyPr>
          <a:lstStyle/>
          <a:p>
            <a:pPr>
              <a:lnSpc>
                <a:spcPct val="80000"/>
              </a:lnSpc>
            </a:pPr>
            <a:r>
              <a:rPr lang="en-US" sz="3200"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SEGMENT CHURN TREND- 2017</a:t>
            </a:r>
          </a:p>
        </p:txBody>
      </p:sp>
      <p:grpSp>
        <p:nvGrpSpPr>
          <p:cNvPr id="3" name="Group 2">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3" hidden="1">
            <a:extLst>
              <a:ext uri="{FF2B5EF4-FFF2-40B4-BE49-F238E27FC236}">
                <a16:creationId xmlns:a16="http://schemas.microsoft.com/office/drawing/2014/main" id="{2780E10A-BF24-4C26-B32C-C6E96EAD93FF}"/>
              </a:ext>
            </a:extLst>
          </p:cNvPr>
          <p:cNvSpPr>
            <a:spLocks noGrp="1"/>
          </p:cNvSpPr>
          <p:nvPr>
            <p:ph type="title"/>
          </p:nvPr>
        </p:nvSpPr>
        <p:spPr/>
        <p:txBody>
          <a:bodyPr/>
          <a:lstStyle/>
          <a:p>
            <a:r>
              <a:rPr lang="en-US" dirty="0"/>
              <a:t>Slide 8</a:t>
            </a:r>
          </a:p>
        </p:txBody>
      </p:sp>
      <p:sp>
        <p:nvSpPr>
          <p:cNvPr id="15" name="TextBox 14">
            <a:extLst>
              <a:ext uri="{FF2B5EF4-FFF2-40B4-BE49-F238E27FC236}">
                <a16:creationId xmlns:a16="http://schemas.microsoft.com/office/drawing/2014/main" id="{F119DF32-6372-4187-AFBE-D495643AAC52}"/>
              </a:ext>
            </a:extLst>
          </p:cNvPr>
          <p:cNvSpPr txBox="1"/>
          <p:nvPr/>
        </p:nvSpPr>
        <p:spPr>
          <a:xfrm>
            <a:off x="892154" y="2721669"/>
            <a:ext cx="1581010" cy="338554"/>
          </a:xfrm>
          <a:prstGeom prst="rect">
            <a:avLst/>
          </a:prstGeom>
          <a:noFill/>
        </p:spPr>
        <p:txBody>
          <a:bodyPr wrap="none" rtlCol="0">
            <a:spAutoFit/>
          </a:bodyPr>
          <a:lstStyle/>
          <a:p>
            <a:pPr algn="ctr"/>
            <a:r>
              <a:rPr lang="en-US" sz="1600" b="1" dirty="0">
                <a:solidFill>
                  <a:schemeClr val="accent1"/>
                </a:solidFill>
                <a:latin typeface="Lato" panose="020F0502020204030203" pitchFamily="34" charset="0"/>
                <a:ea typeface="Lato" panose="020F0502020204030203" pitchFamily="34" charset="0"/>
                <a:cs typeface="Lato" panose="020F0502020204030203" pitchFamily="34" charset="0"/>
              </a:rPr>
              <a:t>CHURN RATES</a:t>
            </a:r>
          </a:p>
        </p:txBody>
      </p:sp>
      <p:graphicFrame>
        <p:nvGraphicFramePr>
          <p:cNvPr id="5" name="Table 4">
            <a:extLst>
              <a:ext uri="{FF2B5EF4-FFF2-40B4-BE49-F238E27FC236}">
                <a16:creationId xmlns:a16="http://schemas.microsoft.com/office/drawing/2014/main" id="{48C9708F-33AE-48CE-923A-FAF2593C8AE3}"/>
              </a:ext>
            </a:extLst>
          </p:cNvPr>
          <p:cNvGraphicFramePr>
            <a:graphicFrameLocks noGrp="1"/>
          </p:cNvGraphicFramePr>
          <p:nvPr>
            <p:extLst>
              <p:ext uri="{D42A27DB-BD31-4B8C-83A1-F6EECF244321}">
                <p14:modId xmlns:p14="http://schemas.microsoft.com/office/powerpoint/2010/main" val="1475575666"/>
              </p:ext>
            </p:extLst>
          </p:nvPr>
        </p:nvGraphicFramePr>
        <p:xfrm>
          <a:off x="892154" y="1154932"/>
          <a:ext cx="5835691" cy="1150945"/>
        </p:xfrm>
        <a:graphic>
          <a:graphicData uri="http://schemas.openxmlformats.org/drawingml/2006/table">
            <a:tbl>
              <a:tblPr firstRow="1" bandRow="1">
                <a:tableStyleId>{21E4AEA4-8DFA-4A89-87EB-49C32662AFE0}</a:tableStyleId>
              </a:tblPr>
              <a:tblGrid>
                <a:gridCol w="612636">
                  <a:extLst>
                    <a:ext uri="{9D8B030D-6E8A-4147-A177-3AD203B41FA5}">
                      <a16:colId xmlns:a16="http://schemas.microsoft.com/office/drawing/2014/main" val="710747891"/>
                    </a:ext>
                  </a:extLst>
                </a:gridCol>
                <a:gridCol w="788283">
                  <a:extLst>
                    <a:ext uri="{9D8B030D-6E8A-4147-A177-3AD203B41FA5}">
                      <a16:colId xmlns:a16="http://schemas.microsoft.com/office/drawing/2014/main" val="1036907756"/>
                    </a:ext>
                  </a:extLst>
                </a:gridCol>
                <a:gridCol w="788283">
                  <a:extLst>
                    <a:ext uri="{9D8B030D-6E8A-4147-A177-3AD203B41FA5}">
                      <a16:colId xmlns:a16="http://schemas.microsoft.com/office/drawing/2014/main" val="4212522695"/>
                    </a:ext>
                  </a:extLst>
                </a:gridCol>
                <a:gridCol w="1006940">
                  <a:extLst>
                    <a:ext uri="{9D8B030D-6E8A-4147-A177-3AD203B41FA5}">
                      <a16:colId xmlns:a16="http://schemas.microsoft.com/office/drawing/2014/main" val="3206455824"/>
                    </a:ext>
                  </a:extLst>
                </a:gridCol>
                <a:gridCol w="1094925">
                  <a:extLst>
                    <a:ext uri="{9D8B030D-6E8A-4147-A177-3AD203B41FA5}">
                      <a16:colId xmlns:a16="http://schemas.microsoft.com/office/drawing/2014/main" val="2848567174"/>
                    </a:ext>
                  </a:extLst>
                </a:gridCol>
                <a:gridCol w="772312">
                  <a:extLst>
                    <a:ext uri="{9D8B030D-6E8A-4147-A177-3AD203B41FA5}">
                      <a16:colId xmlns:a16="http://schemas.microsoft.com/office/drawing/2014/main" val="3651619266"/>
                    </a:ext>
                  </a:extLst>
                </a:gridCol>
                <a:gridCol w="772312">
                  <a:extLst>
                    <a:ext uri="{9D8B030D-6E8A-4147-A177-3AD203B41FA5}">
                      <a16:colId xmlns:a16="http://schemas.microsoft.com/office/drawing/2014/main" val="1088080907"/>
                    </a:ext>
                  </a:extLst>
                </a:gridCol>
              </a:tblGrid>
              <a:tr h="460378">
                <a:tc>
                  <a:txBody>
                    <a:bodyPr/>
                    <a:lstStyle/>
                    <a:p>
                      <a:pPr algn="ctr" fontAlgn="ctr"/>
                      <a:r>
                        <a:rPr lang="en-US" sz="1100" u="none" strike="noStrike" dirty="0">
                          <a:effectLst/>
                        </a:rPr>
                        <a:t>Month</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Active Users</a:t>
                      </a:r>
                      <a:br>
                        <a:rPr lang="en-US" sz="1100" u="none" strike="noStrike">
                          <a:effectLst/>
                        </a:rPr>
                      </a:br>
                      <a:r>
                        <a:rPr lang="en-US" sz="1100" u="none" strike="noStrike">
                          <a:effectLst/>
                        </a:rPr>
                        <a:t>Segment 87</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Active Users</a:t>
                      </a:r>
                      <a:br>
                        <a:rPr lang="en-US" sz="1100" u="none" strike="noStrike">
                          <a:effectLst/>
                        </a:rPr>
                      </a:br>
                      <a:r>
                        <a:rPr lang="en-US" sz="1100" u="none" strike="noStrike">
                          <a:effectLst/>
                        </a:rPr>
                        <a:t>Segment 30</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Canceled Users</a:t>
                      </a:r>
                      <a:br>
                        <a:rPr lang="en-US" sz="1100" u="none" strike="noStrike">
                          <a:effectLst/>
                        </a:rPr>
                      </a:br>
                      <a:r>
                        <a:rPr lang="en-US" sz="1100" u="none" strike="noStrike">
                          <a:effectLst/>
                        </a:rPr>
                        <a:t>Segment 87</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Canceled Users</a:t>
                      </a:r>
                      <a:br>
                        <a:rPr lang="en-US" sz="1100" u="none" strike="noStrike" dirty="0">
                          <a:effectLst/>
                        </a:rPr>
                      </a:br>
                      <a:r>
                        <a:rPr lang="en-US" sz="1100" u="none" strike="noStrike" dirty="0">
                          <a:effectLst/>
                        </a:rPr>
                        <a:t>Segment 30</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Churn Rate</a:t>
                      </a:r>
                      <a:br>
                        <a:rPr lang="en-US" sz="1100" u="none" strike="noStrike" dirty="0">
                          <a:effectLst/>
                        </a:rPr>
                      </a:br>
                      <a:r>
                        <a:rPr lang="en-US" sz="1100" u="none" strike="noStrike" dirty="0">
                          <a:effectLst/>
                        </a:rPr>
                        <a:t>Segment 87</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Churn Rate</a:t>
                      </a:r>
                      <a:br>
                        <a:rPr lang="en-US" sz="1100" u="none" strike="noStrike">
                          <a:effectLst/>
                        </a:rPr>
                      </a:br>
                      <a:r>
                        <a:rPr lang="en-US" sz="1100" u="none" strike="noStrike">
                          <a:effectLst/>
                        </a:rPr>
                        <a:t>Segment 30</a:t>
                      </a:r>
                      <a:endParaRPr lang="en-US" sz="11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481576"/>
                  </a:ext>
                </a:extLst>
              </a:tr>
              <a:tr h="230189">
                <a:tc>
                  <a:txBody>
                    <a:bodyPr/>
                    <a:lstStyle/>
                    <a:p>
                      <a:pPr algn="ctr" fontAlgn="ctr"/>
                      <a:r>
                        <a:rPr lang="en-US" sz="1100" u="none" strike="noStrike">
                          <a:effectLst/>
                        </a:rPr>
                        <a:t>January</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278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291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70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22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94111233"/>
                  </a:ext>
                </a:extLst>
              </a:tr>
              <a:tr h="230189">
                <a:tc>
                  <a:txBody>
                    <a:bodyPr/>
                    <a:lstStyle/>
                    <a:p>
                      <a:pPr algn="ctr" fontAlgn="ctr"/>
                      <a:r>
                        <a:rPr lang="en-US" sz="1100" u="none" strike="noStrike">
                          <a:effectLst/>
                        </a:rPr>
                        <a:t>February</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462</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518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148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38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01755737"/>
                  </a:ext>
                </a:extLst>
              </a:tr>
              <a:tr h="230189">
                <a:tc>
                  <a:txBody>
                    <a:bodyPr/>
                    <a:lstStyle/>
                    <a:p>
                      <a:pPr algn="ctr" fontAlgn="ctr"/>
                      <a:r>
                        <a:rPr lang="en-US" sz="1100" u="none" strike="noStrike">
                          <a:effectLst/>
                        </a:rPr>
                        <a:t>March</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531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716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258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84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99416561"/>
                  </a:ext>
                </a:extLst>
              </a:tr>
            </a:tbl>
          </a:graphicData>
        </a:graphic>
      </p:graphicFrame>
      <p:graphicFrame>
        <p:nvGraphicFramePr>
          <p:cNvPr id="16" name="Chart 15">
            <a:extLst>
              <a:ext uri="{FF2B5EF4-FFF2-40B4-BE49-F238E27FC236}">
                <a16:creationId xmlns:a16="http://schemas.microsoft.com/office/drawing/2014/main" id="{8267959A-A486-4DD3-BB91-C216527FAEE5}"/>
              </a:ext>
            </a:extLst>
          </p:cNvPr>
          <p:cNvGraphicFramePr>
            <a:graphicFrameLocks/>
          </p:cNvGraphicFramePr>
          <p:nvPr>
            <p:extLst>
              <p:ext uri="{D42A27DB-BD31-4B8C-83A1-F6EECF244321}">
                <p14:modId xmlns:p14="http://schemas.microsoft.com/office/powerpoint/2010/main" val="868802837"/>
              </p:ext>
            </p:extLst>
          </p:nvPr>
        </p:nvGraphicFramePr>
        <p:xfrm>
          <a:off x="892155" y="3060223"/>
          <a:ext cx="10407692" cy="305234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985804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34"/>
                                        </p:tgtEl>
                                        <p:attrNameLst>
                                          <p:attrName>style.visibility</p:attrName>
                                        </p:attrNameLst>
                                      </p:cBhvr>
                                      <p:to>
                                        <p:strVal val="visible"/>
                                      </p:to>
                                    </p:set>
                                    <p:animEffect transition="in" filter="fade">
                                      <p:cBhvr>
                                        <p:cTn id="7" dur="500"/>
                                        <p:tgtEl>
                                          <p:spTgt spid="113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right)">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4" grpId="0"/>
      <p:bldP spid="15" grpId="0"/>
      <p:bldGraphic spid="16"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381000" y="243235"/>
            <a:ext cx="6099463" cy="495905"/>
          </a:xfrm>
          <a:prstGeom prst="rect">
            <a:avLst/>
          </a:prstGeom>
          <a:noFill/>
        </p:spPr>
        <p:txBody>
          <a:bodyPr wrap="square" rtlCol="0">
            <a:spAutoFit/>
          </a:bodyPr>
          <a:lstStyle/>
          <a:p>
            <a:pPr>
              <a:lnSpc>
                <a:spcPct val="80000"/>
              </a:lnSpc>
            </a:pPr>
            <a:r>
              <a:rPr lang="en-US" sz="3200"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RESOURCES</a:t>
            </a:r>
          </a:p>
        </p:txBody>
      </p:sp>
      <p:grpSp>
        <p:nvGrpSpPr>
          <p:cNvPr id="3" name="Group 2">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C183D7F6-B498-43B3-948B-1728B52AA6E4}">
                <adec:decorative xmlns:adec="http://schemas.microsoft.com/office/drawing/2017/decorative" val="1"/>
              </a:ext>
            </a:extLst>
          </p:cNvPr>
          <p:cNvGrpSpPr/>
          <p:nvPr/>
        </p:nvGrpSpPr>
        <p:grpSpPr>
          <a:xfrm>
            <a:off x="970261" y="1712220"/>
            <a:ext cx="259660" cy="259660"/>
            <a:chOff x="2288721" y="2772229"/>
            <a:chExt cx="2471965" cy="2471965"/>
          </a:xfrm>
        </p:grpSpPr>
        <p:sp>
          <p:nvSpPr>
            <p:cNvPr id="15" name="Oval 14"/>
            <p:cNvSpPr/>
            <p:nvPr/>
          </p:nvSpPr>
          <p:spPr>
            <a:xfrm>
              <a:off x="2288721" y="2772229"/>
              <a:ext cx="2471965" cy="24719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16" name="Freeform 29"/>
            <p:cNvSpPr>
              <a:spLocks/>
            </p:cNvSpPr>
            <p:nvPr/>
          </p:nvSpPr>
          <p:spPr bwMode="auto">
            <a:xfrm>
              <a:off x="2804183" y="3513718"/>
              <a:ext cx="1503332" cy="1160049"/>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Lato" panose="020F0502020204030203" pitchFamily="34" charset="0"/>
                <a:ea typeface="Lato" panose="020F0502020204030203" pitchFamily="34" charset="0"/>
                <a:cs typeface="Lato" panose="020F0502020204030203" pitchFamily="34" charset="0"/>
              </a:endParaRPr>
            </a:p>
          </p:txBody>
        </p:sp>
      </p:grpSp>
      <p:sp>
        <p:nvSpPr>
          <p:cNvPr id="13" name="Rectangle 12"/>
          <p:cNvSpPr/>
          <p:nvPr/>
        </p:nvSpPr>
        <p:spPr>
          <a:xfrm>
            <a:off x="1284066" y="1635337"/>
            <a:ext cx="2853594" cy="360420"/>
          </a:xfrm>
          <a:prstGeom prst="rect">
            <a:avLst/>
          </a:prstGeom>
        </p:spPr>
        <p:txBody>
          <a:bodyPr wrap="square">
            <a:spAutoFit/>
          </a:bodyPr>
          <a:lstStyle/>
          <a:p>
            <a:pPr>
              <a:lnSpc>
                <a:spcPct val="120000"/>
              </a:lnSpc>
            </a:pPr>
            <a:r>
              <a:rPr lang="en-US" sz="1600" b="1" dirty="0">
                <a:solidFill>
                  <a:schemeClr val="accent1"/>
                </a:solidFill>
                <a:latin typeface="Lato" panose="020F0502020204030203" pitchFamily="34" charset="0"/>
                <a:ea typeface="Lato" panose="020F0502020204030203" pitchFamily="34" charset="0"/>
                <a:cs typeface="Lato" panose="020F0502020204030203" pitchFamily="34" charset="0"/>
              </a:rPr>
              <a:t>SQL Project</a:t>
            </a:r>
          </a:p>
        </p:txBody>
      </p:sp>
      <p:sp>
        <p:nvSpPr>
          <p:cNvPr id="14" name="Rectangle 13"/>
          <p:cNvSpPr/>
          <p:nvPr/>
        </p:nvSpPr>
        <p:spPr>
          <a:xfrm>
            <a:off x="1284066" y="2001262"/>
            <a:ext cx="9810654" cy="326884"/>
          </a:xfrm>
          <a:prstGeom prst="rect">
            <a:avLst/>
          </a:prstGeom>
        </p:spPr>
        <p:txBody>
          <a:bodyPr wrap="square">
            <a:spAutoFit/>
          </a:bodyPr>
          <a:lstStyle/>
          <a:p>
            <a:pPr algn="just">
              <a:lnSpc>
                <a:spcPct val="120000"/>
              </a:lnSpc>
            </a:pPr>
            <a:r>
              <a:rPr lang="en-US" sz="1400" dirty="0">
                <a:solidFill>
                  <a:schemeClr val="tx2"/>
                </a:solidFill>
                <a:latin typeface="Lato" panose="020F0502020204030203" pitchFamily="34" charset="0"/>
                <a:ea typeface="Lato" panose="020F0502020204030203" pitchFamily="34" charset="0"/>
                <a:cs typeface="Lato" panose="020F0502020204030203" pitchFamily="34" charset="0"/>
              </a:rPr>
              <a:t>This project was from </a:t>
            </a:r>
            <a:r>
              <a:rPr lang="en-US" sz="1400" dirty="0">
                <a:solidFill>
                  <a:srgbClr val="0000FF"/>
                </a:solidFill>
                <a:latin typeface="Lato" panose="020F0502020204030203" pitchFamily="34" charset="0"/>
                <a:ea typeface="Lato" panose="020F0502020204030203" pitchFamily="34" charset="0"/>
                <a:cs typeface="Lato" panose="020F0502020204030203" pitchFamily="34" charset="0"/>
              </a:rPr>
              <a:t>www.Codecademy.com</a:t>
            </a:r>
          </a:p>
        </p:txBody>
      </p:sp>
      <p:grpSp>
        <p:nvGrpSpPr>
          <p:cNvPr id="18" name="Group 17">
            <a:extLst>
              <a:ext uri="{C183D7F6-B498-43B3-948B-1728B52AA6E4}">
                <adec:decorative xmlns:adec="http://schemas.microsoft.com/office/drawing/2017/decorative" val="1"/>
              </a:ext>
            </a:extLst>
          </p:cNvPr>
          <p:cNvGrpSpPr/>
          <p:nvPr/>
        </p:nvGrpSpPr>
        <p:grpSpPr>
          <a:xfrm>
            <a:off x="970261" y="3021843"/>
            <a:ext cx="259660" cy="259660"/>
            <a:chOff x="2288721" y="2772229"/>
            <a:chExt cx="2471965" cy="2471965"/>
          </a:xfrm>
        </p:grpSpPr>
        <p:sp>
          <p:nvSpPr>
            <p:cNvPr id="22" name="Oval 21"/>
            <p:cNvSpPr/>
            <p:nvPr/>
          </p:nvSpPr>
          <p:spPr>
            <a:xfrm>
              <a:off x="2288721" y="2772229"/>
              <a:ext cx="2471965" cy="24719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23" name="Freeform 29"/>
            <p:cNvSpPr>
              <a:spLocks/>
            </p:cNvSpPr>
            <p:nvPr/>
          </p:nvSpPr>
          <p:spPr bwMode="auto">
            <a:xfrm>
              <a:off x="2804183" y="3513718"/>
              <a:ext cx="1503332" cy="1160049"/>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Lato" panose="020F0502020204030203" pitchFamily="34" charset="0"/>
                <a:ea typeface="Lato" panose="020F0502020204030203" pitchFamily="34" charset="0"/>
                <a:cs typeface="Lato" panose="020F0502020204030203" pitchFamily="34" charset="0"/>
              </a:endParaRPr>
            </a:p>
          </p:txBody>
        </p:sp>
      </p:grpSp>
      <p:sp>
        <p:nvSpPr>
          <p:cNvPr id="20" name="Rectangle 19"/>
          <p:cNvSpPr/>
          <p:nvPr/>
        </p:nvSpPr>
        <p:spPr>
          <a:xfrm>
            <a:off x="1284066" y="2944960"/>
            <a:ext cx="3127914" cy="360420"/>
          </a:xfrm>
          <a:prstGeom prst="rect">
            <a:avLst/>
          </a:prstGeom>
        </p:spPr>
        <p:txBody>
          <a:bodyPr wrap="square">
            <a:spAutoFit/>
          </a:bodyPr>
          <a:lstStyle/>
          <a:p>
            <a:pPr>
              <a:lnSpc>
                <a:spcPct val="120000"/>
              </a:lnSpc>
            </a:pPr>
            <a:r>
              <a:rPr lang="en-US" sz="1600" b="1" dirty="0">
                <a:solidFill>
                  <a:schemeClr val="accent1"/>
                </a:solidFill>
                <a:latin typeface="Lato" panose="020F0502020204030203" pitchFamily="34" charset="0"/>
                <a:ea typeface="Lato" panose="020F0502020204030203" pitchFamily="34" charset="0"/>
                <a:cs typeface="Lato" panose="020F0502020204030203" pitchFamily="34" charset="0"/>
              </a:rPr>
              <a:t>SQL File &amp; Detail Analytics</a:t>
            </a:r>
          </a:p>
        </p:txBody>
      </p:sp>
      <p:sp>
        <p:nvSpPr>
          <p:cNvPr id="21" name="Rectangle 20"/>
          <p:cNvSpPr/>
          <p:nvPr/>
        </p:nvSpPr>
        <p:spPr>
          <a:xfrm>
            <a:off x="1284066" y="3310885"/>
            <a:ext cx="9810654" cy="332207"/>
          </a:xfrm>
          <a:prstGeom prst="rect">
            <a:avLst/>
          </a:prstGeom>
        </p:spPr>
        <p:txBody>
          <a:bodyPr wrap="square">
            <a:spAutoFit/>
          </a:bodyPr>
          <a:lstStyle/>
          <a:p>
            <a:pPr algn="just">
              <a:lnSpc>
                <a:spcPct val="120000"/>
              </a:lnSpc>
            </a:pPr>
            <a:r>
              <a:rPr lang="en-US" sz="1400" dirty="0">
                <a:solidFill>
                  <a:schemeClr val="tx2"/>
                </a:solidFill>
                <a:latin typeface="Lato" panose="020F0502020204030203" pitchFamily="34" charset="0"/>
                <a:ea typeface="Lato" panose="020F0502020204030203" pitchFamily="34" charset="0"/>
                <a:cs typeface="Lato" panose="020F0502020204030203" pitchFamily="34" charset="0"/>
              </a:rPr>
              <a:t>Refer to </a:t>
            </a:r>
            <a:r>
              <a:rPr lang="en-US" sz="1400" dirty="0"/>
              <a:t> </a:t>
            </a:r>
            <a:r>
              <a:rPr lang="en-US" sz="1400" dirty="0">
                <a:solidFill>
                  <a:srgbClr val="0000FF"/>
                </a:solidFill>
                <a:latin typeface="Lato" panose="020F0502020204030203" pitchFamily="34" charset="0"/>
                <a:ea typeface="Lato" panose="020F0502020204030203" pitchFamily="34" charset="0"/>
                <a:cs typeface="Lato" panose="020F0502020204030203" pitchFamily="34" charset="0"/>
                <a:hlinkClick r:id="rId3">
                  <a:extLst>
                    <a:ext uri="{A12FA001-AC4F-418D-AE19-62706E023703}">
                      <ahyp:hlinkClr xmlns:ahyp="http://schemas.microsoft.com/office/drawing/2018/hyperlinkcolor" val="tx"/>
                    </a:ext>
                  </a:extLst>
                </a:hlinkClick>
              </a:rPr>
              <a:t>https://github.com/Ankush-Kumar421</a:t>
            </a:r>
            <a:endParaRPr lang="en-US" sz="1400" dirty="0">
              <a:solidFill>
                <a:srgbClr val="0000FF"/>
              </a:solidFill>
              <a:latin typeface="Lato" panose="020F0502020204030203" pitchFamily="34" charset="0"/>
              <a:ea typeface="Lato" panose="020F0502020204030203" pitchFamily="34" charset="0"/>
              <a:cs typeface="Lato" panose="020F0502020204030203" pitchFamily="34" charset="0"/>
            </a:endParaRPr>
          </a:p>
        </p:txBody>
      </p:sp>
      <p:sp>
        <p:nvSpPr>
          <p:cNvPr id="4" name="Title 3" hidden="1">
            <a:extLst>
              <a:ext uri="{FF2B5EF4-FFF2-40B4-BE49-F238E27FC236}">
                <a16:creationId xmlns:a16="http://schemas.microsoft.com/office/drawing/2014/main" id="{A75E788A-4D7C-47BA-9326-D37D48290ED0}"/>
              </a:ext>
            </a:extLst>
          </p:cNvPr>
          <p:cNvSpPr>
            <a:spLocks noGrp="1"/>
          </p:cNvSpPr>
          <p:nvPr>
            <p:ph type="title"/>
          </p:nvPr>
        </p:nvSpPr>
        <p:spPr/>
        <p:txBody>
          <a:bodyPr/>
          <a:lstStyle/>
          <a:p>
            <a:r>
              <a:rPr lang="en-US" dirty="0"/>
              <a:t>Slide 12</a:t>
            </a:r>
          </a:p>
        </p:txBody>
      </p:sp>
    </p:spTree>
    <p:extLst>
      <p:ext uri="{BB962C8B-B14F-4D97-AF65-F5344CB8AC3E}">
        <p14:creationId xmlns:p14="http://schemas.microsoft.com/office/powerpoint/2010/main" val="11113808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34"/>
                                        </p:tgtEl>
                                        <p:attrNameLst>
                                          <p:attrName>style.visibility</p:attrName>
                                        </p:attrNameLst>
                                      </p:cBhvr>
                                      <p:to>
                                        <p:strVal val="visible"/>
                                      </p:to>
                                    </p:set>
                                    <p:animEffect transition="in" filter="fade">
                                      <p:cBhvr>
                                        <p:cTn id="7" dur="500"/>
                                        <p:tgtEl>
                                          <p:spTgt spid="1134"/>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par>
                          <p:cTn id="22" fill="hold">
                            <p:stCondLst>
                              <p:cond delay="2000"/>
                            </p:stCondLst>
                            <p:childTnLst>
                              <p:par>
                                <p:cTn id="23" presetID="53" presetClass="entr" presetSubtype="16"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500" fill="hold"/>
                                        <p:tgtEl>
                                          <p:spTgt spid="18"/>
                                        </p:tgtEl>
                                        <p:attrNameLst>
                                          <p:attrName>ppt_w</p:attrName>
                                        </p:attrNameLst>
                                      </p:cBhvr>
                                      <p:tavLst>
                                        <p:tav tm="0">
                                          <p:val>
                                            <p:fltVal val="0"/>
                                          </p:val>
                                        </p:tav>
                                        <p:tav tm="100000">
                                          <p:val>
                                            <p:strVal val="#ppt_w"/>
                                          </p:val>
                                        </p:tav>
                                      </p:tavLst>
                                    </p:anim>
                                    <p:anim calcmode="lin" valueType="num">
                                      <p:cBhvr>
                                        <p:cTn id="26" dur="500" fill="hold"/>
                                        <p:tgtEl>
                                          <p:spTgt spid="18"/>
                                        </p:tgtEl>
                                        <p:attrNameLst>
                                          <p:attrName>ppt_h</p:attrName>
                                        </p:attrNameLst>
                                      </p:cBhvr>
                                      <p:tavLst>
                                        <p:tav tm="0">
                                          <p:val>
                                            <p:fltVal val="0"/>
                                          </p:val>
                                        </p:tav>
                                        <p:tav tm="100000">
                                          <p:val>
                                            <p:strVal val="#ppt_h"/>
                                          </p:val>
                                        </p:tav>
                                      </p:tavLst>
                                    </p:anim>
                                    <p:animEffect transition="in" filter="fade">
                                      <p:cBhvr>
                                        <p:cTn id="27" dur="500"/>
                                        <p:tgtEl>
                                          <p:spTgt spid="18"/>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500"/>
                                        <p:tgtEl>
                                          <p:spTgt spid="20"/>
                                        </p:tgtEl>
                                      </p:cBhvr>
                                    </p:animEffect>
                                  </p:childTnLst>
                                </p:cTn>
                              </p:par>
                            </p:childTnLst>
                          </p:cTn>
                        </p:par>
                        <p:par>
                          <p:cTn id="32" fill="hold">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4" grpId="0"/>
      <p:bldP spid="13" grpId="0"/>
      <p:bldP spid="14" grpId="0"/>
      <p:bldP spid="20"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D73CB2A-8E28-4AB7-BD80-810CC217A333}"/>
              </a:ext>
              <a:ext uri="{C183D7F6-B498-43B3-948B-1728B52AA6E4}">
                <adec:decorative xmlns:adec="http://schemas.microsoft.com/office/drawing/2017/decorative" val="1"/>
              </a:ext>
            </a:extLst>
          </p:cNvPr>
          <p:cNvSpPr/>
          <p:nvPr/>
        </p:nvSpPr>
        <p:spPr>
          <a:xfrm>
            <a:off x="0" y="0"/>
            <a:ext cx="12192000" cy="6490252"/>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Video camera"/>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6438900" y="1127356"/>
            <a:ext cx="4151464" cy="4151464"/>
          </a:xfrm>
          <a:prstGeom prst="rect">
            <a:avLst/>
          </a:prstGeom>
        </p:spPr>
      </p:pic>
      <p:sp>
        <p:nvSpPr>
          <p:cNvPr id="11" name="TextBox 10"/>
          <p:cNvSpPr txBox="1"/>
          <p:nvPr/>
        </p:nvSpPr>
        <p:spPr>
          <a:xfrm>
            <a:off x="2073749" y="1811629"/>
            <a:ext cx="4601372" cy="486287"/>
          </a:xfrm>
          <a:prstGeom prst="rect">
            <a:avLst/>
          </a:prstGeom>
          <a:noFill/>
        </p:spPr>
        <p:txBody>
          <a:bodyPr wrap="square" rtlCol="0">
            <a:spAutoFit/>
          </a:bodyPr>
          <a:lstStyle/>
          <a:p>
            <a:pPr>
              <a:lnSpc>
                <a:spcPct val="80000"/>
              </a:lnSpc>
            </a:pPr>
            <a:r>
              <a:rPr lang="en-US" sz="3200"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THANK YOU!</a:t>
            </a:r>
          </a:p>
        </p:txBody>
      </p:sp>
      <p:sp>
        <p:nvSpPr>
          <p:cNvPr id="15" name="Rectangle 14"/>
          <p:cNvSpPr/>
          <p:nvPr/>
        </p:nvSpPr>
        <p:spPr>
          <a:xfrm>
            <a:off x="2073748" y="2971949"/>
            <a:ext cx="2829569" cy="291298"/>
          </a:xfrm>
          <a:prstGeom prst="rect">
            <a:avLst/>
          </a:prstGeom>
        </p:spPr>
        <p:txBody>
          <a:bodyPr wrap="square">
            <a:spAutoFit/>
          </a:bodyPr>
          <a:lstStyle/>
          <a:p>
            <a:pPr>
              <a:lnSpc>
                <a:spcPct val="120000"/>
              </a:lnSpc>
            </a:pPr>
            <a:r>
              <a:rPr lang="en-US" sz="1200" b="1" dirty="0">
                <a:solidFill>
                  <a:schemeClr val="bg1"/>
                </a:solidFill>
                <a:latin typeface="Lato" panose="020F0502020204030203" pitchFamily="34" charset="0"/>
                <a:ea typeface="Lato" panose="020F0502020204030203" pitchFamily="34" charset="0"/>
                <a:cs typeface="Lato" panose="020F0502020204030203" pitchFamily="34" charset="0"/>
              </a:rPr>
              <a:t>FROM:</a:t>
            </a:r>
          </a:p>
        </p:txBody>
      </p:sp>
      <p:sp>
        <p:nvSpPr>
          <p:cNvPr id="12" name="Shape 5099">
            <a:extLst>
              <a:ext uri="{C183D7F6-B498-43B3-948B-1728B52AA6E4}">
                <adec:decorative xmlns:adec="http://schemas.microsoft.com/office/drawing/2017/decorative" val="1"/>
              </a:ext>
            </a:extLst>
          </p:cNvPr>
          <p:cNvSpPr/>
          <p:nvPr/>
        </p:nvSpPr>
        <p:spPr>
          <a:xfrm>
            <a:off x="2146626" y="3543124"/>
            <a:ext cx="254834" cy="243225"/>
          </a:xfrm>
          <a:custGeom>
            <a:avLst/>
            <a:gdLst/>
            <a:ahLst/>
            <a:cxnLst/>
            <a:rect l="0" t="0" r="0" b="0"/>
            <a:pathLst>
              <a:path w="120000" h="120000" extrusionOk="0">
                <a:moveTo>
                  <a:pt x="94490" y="91015"/>
                </a:moveTo>
                <a:lnTo>
                  <a:pt x="94490" y="91015"/>
                </a:lnTo>
                <a:cubicBezTo>
                  <a:pt x="78351" y="83972"/>
                  <a:pt x="73926" y="79097"/>
                  <a:pt x="73926" y="67178"/>
                </a:cubicBezTo>
                <a:cubicBezTo>
                  <a:pt x="73926" y="62302"/>
                  <a:pt x="78351" y="64740"/>
                  <a:pt x="80694" y="52821"/>
                </a:cubicBezTo>
                <a:cubicBezTo>
                  <a:pt x="80694" y="47674"/>
                  <a:pt x="85379" y="52821"/>
                  <a:pt x="85379" y="40902"/>
                </a:cubicBezTo>
                <a:cubicBezTo>
                  <a:pt x="85379" y="35756"/>
                  <a:pt x="83036" y="35756"/>
                  <a:pt x="83036" y="35756"/>
                </a:cubicBezTo>
                <a:cubicBezTo>
                  <a:pt x="83036" y="35756"/>
                  <a:pt x="85379" y="28713"/>
                  <a:pt x="85379" y="23837"/>
                </a:cubicBezTo>
                <a:cubicBezTo>
                  <a:pt x="85379" y="16523"/>
                  <a:pt x="83036" y="0"/>
                  <a:pt x="59869" y="0"/>
                </a:cubicBezTo>
                <a:cubicBezTo>
                  <a:pt x="36702" y="0"/>
                  <a:pt x="34360" y="16523"/>
                  <a:pt x="34360" y="23837"/>
                </a:cubicBezTo>
                <a:cubicBezTo>
                  <a:pt x="34360" y="28713"/>
                  <a:pt x="36702" y="35756"/>
                  <a:pt x="36702" y="35756"/>
                </a:cubicBezTo>
                <a:cubicBezTo>
                  <a:pt x="36702" y="35756"/>
                  <a:pt x="34360" y="35756"/>
                  <a:pt x="34360" y="40902"/>
                </a:cubicBezTo>
                <a:cubicBezTo>
                  <a:pt x="34360" y="52821"/>
                  <a:pt x="39045" y="47674"/>
                  <a:pt x="39045" y="52821"/>
                </a:cubicBezTo>
                <a:cubicBezTo>
                  <a:pt x="41388" y="64740"/>
                  <a:pt x="46073" y="62302"/>
                  <a:pt x="46073" y="67178"/>
                </a:cubicBezTo>
                <a:cubicBezTo>
                  <a:pt x="46073" y="79097"/>
                  <a:pt x="41388" y="83972"/>
                  <a:pt x="25249" y="91015"/>
                </a:cubicBezTo>
                <a:cubicBezTo>
                  <a:pt x="9110" y="95891"/>
                  <a:pt x="0" y="102934"/>
                  <a:pt x="0" y="107810"/>
                </a:cubicBezTo>
                <a:cubicBezTo>
                  <a:pt x="0" y="110248"/>
                  <a:pt x="0" y="119729"/>
                  <a:pt x="0" y="119729"/>
                </a:cubicBezTo>
                <a:cubicBezTo>
                  <a:pt x="59869" y="119729"/>
                  <a:pt x="59869" y="119729"/>
                  <a:pt x="59869" y="119729"/>
                </a:cubicBezTo>
                <a:cubicBezTo>
                  <a:pt x="119739" y="119729"/>
                  <a:pt x="119739" y="119729"/>
                  <a:pt x="119739" y="119729"/>
                </a:cubicBezTo>
                <a:cubicBezTo>
                  <a:pt x="119739" y="119729"/>
                  <a:pt x="119739" y="110248"/>
                  <a:pt x="119739" y="107810"/>
                </a:cubicBezTo>
                <a:cubicBezTo>
                  <a:pt x="119739" y="102934"/>
                  <a:pt x="110629" y="95891"/>
                  <a:pt x="94490" y="91015"/>
                </a:cubicBezTo>
              </a:path>
            </a:pathLst>
          </a:custGeom>
          <a:solidFill>
            <a:schemeClr val="accent1"/>
          </a:solidFill>
          <a:ln>
            <a:noFill/>
          </a:ln>
        </p:spPr>
        <p:txBody>
          <a:bodyPr lIns="45700" tIns="22850" rIns="45700" bIns="22850" anchor="ctr" anchorCtr="0">
            <a:noAutofit/>
          </a:bodyPr>
          <a:lstStyle/>
          <a:p>
            <a:endParaRPr dirty="0">
              <a:solidFill>
                <a:schemeClr val="dk1"/>
              </a:solidFill>
              <a:latin typeface="Roboto"/>
              <a:ea typeface="Roboto"/>
              <a:cs typeface="Roboto"/>
              <a:sym typeface="Roboto"/>
            </a:endParaRPr>
          </a:p>
        </p:txBody>
      </p:sp>
      <p:sp>
        <p:nvSpPr>
          <p:cNvPr id="16" name="Rectangle 15"/>
          <p:cNvSpPr/>
          <p:nvPr/>
        </p:nvSpPr>
        <p:spPr>
          <a:xfrm>
            <a:off x="2492848" y="3533981"/>
            <a:ext cx="2829569" cy="291298"/>
          </a:xfrm>
          <a:prstGeom prst="rect">
            <a:avLst/>
          </a:prstGeom>
        </p:spPr>
        <p:txBody>
          <a:bodyPr wrap="square">
            <a:spAutoFit/>
          </a:bodyPr>
          <a:lstStyle/>
          <a:p>
            <a:pPr>
              <a:lnSpc>
                <a:spcPct val="120000"/>
              </a:lnSpc>
            </a:pPr>
            <a:r>
              <a:rPr lang="en-US" sz="1200" b="1" dirty="0">
                <a:solidFill>
                  <a:schemeClr val="accent1"/>
                </a:solidFill>
                <a:latin typeface="Lato" panose="020F0502020204030203" pitchFamily="34" charset="0"/>
                <a:ea typeface="Lato" panose="020F0502020204030203" pitchFamily="34" charset="0"/>
                <a:cs typeface="Lato" panose="020F0502020204030203" pitchFamily="34" charset="0"/>
              </a:rPr>
              <a:t>Ankush Kumar</a:t>
            </a:r>
          </a:p>
        </p:txBody>
      </p:sp>
      <p:sp>
        <p:nvSpPr>
          <p:cNvPr id="2" name="Title 1" hidden="1">
            <a:extLst>
              <a:ext uri="{FF2B5EF4-FFF2-40B4-BE49-F238E27FC236}">
                <a16:creationId xmlns:a16="http://schemas.microsoft.com/office/drawing/2014/main" id="{394485F9-90F6-432D-BFF9-D47B53BB4F9D}"/>
              </a:ext>
            </a:extLst>
          </p:cNvPr>
          <p:cNvSpPr>
            <a:spLocks noGrp="1"/>
          </p:cNvSpPr>
          <p:nvPr>
            <p:ph type="title"/>
          </p:nvPr>
        </p:nvSpPr>
        <p:spPr/>
        <p:txBody>
          <a:bodyPr/>
          <a:lstStyle/>
          <a:p>
            <a:r>
              <a:rPr lang="en-US" dirty="0"/>
              <a:t>Slide 15</a:t>
            </a:r>
          </a:p>
        </p:txBody>
      </p:sp>
      <p:pic>
        <p:nvPicPr>
          <p:cNvPr id="5" name="Graphic 4" descr="Popcorn">
            <a:extLst>
              <a:ext uri="{FF2B5EF4-FFF2-40B4-BE49-F238E27FC236}">
                <a16:creationId xmlns:a16="http://schemas.microsoft.com/office/drawing/2014/main" id="{28D579EA-F173-4724-B960-E5B42A17574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86260" y="3203088"/>
            <a:ext cx="1017080" cy="1017080"/>
          </a:xfrm>
          <a:prstGeom prst="rect">
            <a:avLst/>
          </a:prstGeom>
        </p:spPr>
      </p:pic>
    </p:spTree>
    <p:extLst>
      <p:ext uri="{BB962C8B-B14F-4D97-AF65-F5344CB8AC3E}">
        <p14:creationId xmlns:p14="http://schemas.microsoft.com/office/powerpoint/2010/main" val="2807086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ppt_w</p:attrName>
                                        </p:attrNameLst>
                                      </p:cBhvr>
                                      <p:tavLst>
                                        <p:tav tm="0">
                                          <p:val>
                                            <p:fltVal val="0"/>
                                          </p:val>
                                        </p:tav>
                                        <p:tav tm="100000">
                                          <p:val>
                                            <p:strVal val="#ppt_w"/>
                                          </p:val>
                                        </p:tav>
                                      </p:tavLst>
                                    </p:anim>
                                    <p:anim calcmode="lin" valueType="num">
                                      <p:cBhvr>
                                        <p:cTn id="17" dur="500" fill="hold"/>
                                        <p:tgtEl>
                                          <p:spTgt spid="12"/>
                                        </p:tgtEl>
                                        <p:attrNameLst>
                                          <p:attrName>ppt_h</p:attrName>
                                        </p:attrNameLst>
                                      </p:cBhvr>
                                      <p:tavLst>
                                        <p:tav tm="0">
                                          <p:val>
                                            <p:fltVal val="0"/>
                                          </p:val>
                                        </p:tav>
                                        <p:tav tm="100000">
                                          <p:val>
                                            <p:strVal val="#ppt_h"/>
                                          </p:val>
                                        </p:tav>
                                      </p:tavLst>
                                    </p:anim>
                                    <p:animEffect transition="in" filter="fade">
                                      <p:cBhvr>
                                        <p:cTn id="18" dur="500"/>
                                        <p:tgtEl>
                                          <p:spTgt spid="12"/>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2000"/>
                                        <p:tgtEl>
                                          <p:spTgt spid="3"/>
                                        </p:tgtEl>
                                      </p:cBhvr>
                                    </p:animEffect>
                                  </p:childTnLst>
                                </p:cTn>
                              </p:par>
                            </p:childTnLst>
                          </p:cTn>
                        </p:par>
                        <p:par>
                          <p:cTn id="27" fill="hold">
                            <p:stCondLst>
                              <p:cond delay="4000"/>
                            </p:stCondLst>
                            <p:childTnLst>
                              <p:par>
                                <p:cTn id="28" presetID="10" presetClass="entr" presetSubtype="0"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2" grpId="0" animBg="1"/>
      <p:bldP spid="16" grpId="0"/>
    </p:bldLst>
  </p:timing>
</p:sld>
</file>

<file path=ppt/theme/theme1.xml><?xml version="1.0" encoding="utf-8"?>
<a:theme xmlns:a="http://schemas.openxmlformats.org/drawingml/2006/main" name="Office Theme">
  <a:themeElements>
    <a:clrScheme name="Custom 1">
      <a:dk1>
        <a:srgbClr val="000000"/>
      </a:dk1>
      <a:lt1>
        <a:srgbClr val="FFFFFF"/>
      </a:lt1>
      <a:dk2>
        <a:srgbClr val="2F2F2F"/>
      </a:dk2>
      <a:lt2>
        <a:srgbClr val="E6E6E6"/>
      </a:lt2>
      <a:accent1>
        <a:srgbClr val="D83B01"/>
      </a:accent1>
      <a:accent2>
        <a:srgbClr val="2F2F2F"/>
      </a:accent2>
      <a:accent3>
        <a:srgbClr val="D2D2D2"/>
      </a:accent3>
      <a:accent4>
        <a:srgbClr val="E6E6E6"/>
      </a:accent4>
      <a:accent5>
        <a:srgbClr val="000000"/>
      </a:accent5>
      <a:accent6>
        <a:srgbClr val="D83B01"/>
      </a:accent6>
      <a:hlink>
        <a:srgbClr val="D83B01"/>
      </a:hlink>
      <a:folHlink>
        <a:srgbClr val="D83B0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6401884_Coffee Shop Business Pitch Deck_RVA_v3.potx" id="{C1322C9F-FF28-439C-83B3-ADD70030630F}" vid="{FE0D3DD2-3091-4F75-9007-330AA7DC69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3510E7F-70F5-4475-850F-7F9C0A821B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AC98A6E-22EC-4DD4-9EEB-7896057C12A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BCEF3AB-10D4-49E3-B75C-776D60141D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Coffee Shop Business Pitch Deck</Template>
  <TotalTime>0</TotalTime>
  <Words>514</Words>
  <Application>Microsoft Office PowerPoint</Application>
  <PresentationFormat>Widescreen</PresentationFormat>
  <Paragraphs>108</Paragraphs>
  <Slides>7</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Calibri</vt:lpstr>
      <vt:lpstr>Calibri Light</vt:lpstr>
      <vt:lpstr>Cambria Math</vt:lpstr>
      <vt:lpstr>Lato</vt:lpstr>
      <vt:lpstr>Lato Black</vt:lpstr>
      <vt:lpstr>LatoI</vt:lpstr>
      <vt:lpstr>Roboto</vt:lpstr>
      <vt:lpstr>Office Theme</vt:lpstr>
      <vt:lpstr>Slide 1</vt:lpstr>
      <vt:lpstr>Slide 2</vt:lpstr>
      <vt:lpstr>Slide 12</vt:lpstr>
      <vt:lpstr>Slide 8</vt:lpstr>
      <vt:lpstr>Slide 8</vt:lpstr>
      <vt:lpstr>Slide 12</vt:lpstr>
      <vt:lpstr>Slide 15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2020-08-29T19:23:10Z</dcterms:created>
  <dcterms:modified xsi:type="dcterms:W3CDTF">2020-09-01T21:07:44Z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