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7" r:id="rId2"/>
    <p:sldId id="289" r:id="rId3"/>
    <p:sldId id="271" r:id="rId4"/>
    <p:sldId id="272" r:id="rId5"/>
    <p:sldId id="262" r:id="rId6"/>
    <p:sldId id="275" r:id="rId7"/>
    <p:sldId id="286" r:id="rId8"/>
    <p:sldId id="276" r:id="rId9"/>
    <p:sldId id="278" r:id="rId10"/>
    <p:sldId id="274" r:id="rId11"/>
    <p:sldId id="285" r:id="rId12"/>
    <p:sldId id="281" r:id="rId13"/>
    <p:sldId id="263" r:id="rId14"/>
    <p:sldId id="283" r:id="rId15"/>
    <p:sldId id="282"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DCFD52-58A1-47E5-A05B-7238D86F6A08}">
          <p14:sldIdLst>
            <p14:sldId id="257"/>
          </p14:sldIdLst>
        </p14:section>
        <p14:section name="Background &amp; Project Details" id="{61A011CA-2664-416D-B398-7693A50C9073}">
          <p14:sldIdLst>
            <p14:sldId id="289"/>
            <p14:sldId id="271"/>
            <p14:sldId id="272"/>
          </p14:sldIdLst>
        </p14:section>
        <p14:section name="Quiz Funnel" id="{5C2636B3-B632-40EF-89D7-5D1807AE67ED}">
          <p14:sldIdLst>
            <p14:sldId id="262"/>
            <p14:sldId id="275"/>
            <p14:sldId id="286"/>
          </p14:sldIdLst>
        </p14:section>
        <p14:section name="Home Try On Funnel" id="{BF48A7FA-87BF-4A72-A242-64709CA806A7}">
          <p14:sldIdLst>
            <p14:sldId id="276"/>
            <p14:sldId id="278"/>
            <p14:sldId id="274"/>
            <p14:sldId id="285"/>
            <p14:sldId id="281"/>
          </p14:sldIdLst>
        </p14:section>
        <p14:section name="Other Insights" id="{71BAA569-F3DC-4C2B-8072-3464818EC5E6}">
          <p14:sldIdLst>
            <p14:sldId id="263"/>
            <p14:sldId id="283"/>
            <p14:sldId id="282"/>
          </p14:sldIdLst>
        </p14:section>
        <p14:section name="Resources" id="{0DA0A686-7F0C-45A2-B7D5-0A483F0F8ED2}">
          <p14:sldIdLst>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019" autoAdjust="0"/>
  </p:normalViewPr>
  <p:slideViewPr>
    <p:cSldViewPr snapToGrid="0">
      <p:cViewPr varScale="1">
        <p:scale>
          <a:sx n="60" d="100"/>
          <a:sy n="60" d="100"/>
        </p:scale>
        <p:origin x="1098" y="78"/>
      </p:cViewPr>
      <p:guideLst/>
    </p:cSldViewPr>
  </p:slideViewPr>
  <p:outlineViewPr>
    <p:cViewPr>
      <p:scale>
        <a:sx n="33" d="100"/>
        <a:sy n="33" d="100"/>
      </p:scale>
      <p:origin x="0" y="-281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kush%20Kumar\Desktop\Learn\codecademy\Data%20Science\Projects\Funnels\Warby%20Parker%20-%20Analysi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kush%20Kumar\Desktop\Learn\codecademy\Data%20Science\Projects\Funnels\Warby%20Parker%20-%20Analysis.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kush%20Kumar\Desktop\Learn\codecademy\Data%20Science\Projects\Funnels\Warby%20Parker%20-%20Analysis.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kush%20Kumar\Desktop\Learn\codecademy\Data%20Science\Projects\Funnels\Warby%20Parker%20-%20Analysis.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nkush%20Kumar\Desktop\Learn\codecademy\Data%20Science\Projects\Funnels\Warby%20Parker%20-%20Analysi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Ankush%20Kumar\Desktop\Learn\codecademy\Data%20Science\Projects\Funnels\Warby%20Parker%20-%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Total Number of Responses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'Quiz Funnel'!$B$3</c:f>
              <c:strCache>
                <c:ptCount val="1"/>
                <c:pt idx="0">
                  <c:v>Total Number 
of 
Responses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trendline>
            <c:spPr>
              <a:ln w="19050" cap="rnd">
                <a:solidFill>
                  <a:schemeClr val="accent1"/>
                </a:solidFill>
                <a:prstDash val="sysDash"/>
              </a:ln>
              <a:effectLst/>
            </c:spPr>
            <c:trendlineType val="linear"/>
            <c:dispRSqr val="0"/>
            <c:dispEq val="0"/>
          </c:trendline>
          <c:cat>
            <c:strRef>
              <c:f>'Quiz Funnel'!$A$4:$A$8</c:f>
              <c:strCache>
                <c:ptCount val="5"/>
                <c:pt idx="0">
                  <c:v>1. What are you looking for?</c:v>
                </c:pt>
                <c:pt idx="1">
                  <c:v>2. What's your fit?</c:v>
                </c:pt>
                <c:pt idx="2">
                  <c:v>3. Which shapes do you like?</c:v>
                </c:pt>
                <c:pt idx="3">
                  <c:v>4. Which colors do you like?</c:v>
                </c:pt>
                <c:pt idx="4">
                  <c:v>5. When was your last eye exam?</c:v>
                </c:pt>
              </c:strCache>
            </c:strRef>
          </c:cat>
          <c:val>
            <c:numRef>
              <c:f>'Quiz Funnel'!$B$4:$B$8</c:f>
              <c:numCache>
                <c:formatCode>0</c:formatCode>
                <c:ptCount val="5"/>
                <c:pt idx="0">
                  <c:v>500</c:v>
                </c:pt>
                <c:pt idx="1">
                  <c:v>475</c:v>
                </c:pt>
                <c:pt idx="2">
                  <c:v>380</c:v>
                </c:pt>
                <c:pt idx="3">
                  <c:v>361</c:v>
                </c:pt>
                <c:pt idx="4">
                  <c:v>270</c:v>
                </c:pt>
              </c:numCache>
            </c:numRef>
          </c:val>
          <c:extLst>
            <c:ext xmlns:c16="http://schemas.microsoft.com/office/drawing/2014/chart" uri="{C3380CC4-5D6E-409C-BE32-E72D297353CC}">
              <c16:uniqueId val="{00000001-0648-424D-8081-9BC21D393E0A}"/>
            </c:ext>
          </c:extLst>
        </c:ser>
        <c:dLbls>
          <c:showLegendKey val="0"/>
          <c:showVal val="0"/>
          <c:showCatName val="0"/>
          <c:showSerName val="0"/>
          <c:showPercent val="0"/>
          <c:showBubbleSize val="0"/>
        </c:dLbls>
        <c:gapWidth val="100"/>
        <c:overlap val="-24"/>
        <c:axId val="746109455"/>
        <c:axId val="684253999"/>
      </c:barChart>
      <c:catAx>
        <c:axId val="74610945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84253999"/>
        <c:crosses val="autoZero"/>
        <c:auto val="1"/>
        <c:lblAlgn val="ctr"/>
        <c:lblOffset val="100"/>
        <c:noMultiLvlLbl val="0"/>
      </c:catAx>
      <c:valAx>
        <c:axId val="684253999"/>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7461094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'Home Try-On Funnel'!$B$4</c:f>
              <c:strCache>
                <c:ptCount val="1"/>
                <c:pt idx="0">
                  <c:v>Total Users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trendline>
            <c:spPr>
              <a:ln w="19050" cap="rnd">
                <a:solidFill>
                  <a:schemeClr val="accent1"/>
                </a:solidFill>
                <a:prstDash val="sysDash"/>
              </a:ln>
              <a:effectLst/>
            </c:spPr>
            <c:trendlineType val="linear"/>
            <c:dispRSqr val="0"/>
            <c:dispEq val="0"/>
          </c:trendline>
          <c:cat>
            <c:strRef>
              <c:f>'Home Try-On Funnel'!$A$5:$A$7</c:f>
              <c:strCache>
                <c:ptCount val="3"/>
                <c:pt idx="0">
                  <c:v>1. Quiz</c:v>
                </c:pt>
                <c:pt idx="1">
                  <c:v>2. Home Trials</c:v>
                </c:pt>
                <c:pt idx="2">
                  <c:v>3. Purchase</c:v>
                </c:pt>
              </c:strCache>
            </c:strRef>
          </c:cat>
          <c:val>
            <c:numRef>
              <c:f>'Home Try-On Funnel'!$B$5:$B$7</c:f>
              <c:numCache>
                <c:formatCode>0</c:formatCode>
                <c:ptCount val="3"/>
                <c:pt idx="0" formatCode="#,##0">
                  <c:v>1000</c:v>
                </c:pt>
                <c:pt idx="1">
                  <c:v>750</c:v>
                </c:pt>
                <c:pt idx="2">
                  <c:v>495</c:v>
                </c:pt>
              </c:numCache>
            </c:numRef>
          </c:val>
          <c:extLst>
            <c:ext xmlns:c16="http://schemas.microsoft.com/office/drawing/2014/chart" uri="{C3380CC4-5D6E-409C-BE32-E72D297353CC}">
              <c16:uniqueId val="{00000001-280A-4B9A-9845-02052EF17EEB}"/>
            </c:ext>
          </c:extLst>
        </c:ser>
        <c:dLbls>
          <c:showLegendKey val="0"/>
          <c:showVal val="0"/>
          <c:showCatName val="0"/>
          <c:showSerName val="0"/>
          <c:showPercent val="0"/>
          <c:showBubbleSize val="0"/>
        </c:dLbls>
        <c:gapWidth val="100"/>
        <c:overlap val="-24"/>
        <c:axId val="865399599"/>
        <c:axId val="741671871"/>
      </c:barChart>
      <c:catAx>
        <c:axId val="86539959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741671871"/>
        <c:crosses val="autoZero"/>
        <c:auto val="1"/>
        <c:lblAlgn val="ctr"/>
        <c:lblOffset val="100"/>
        <c:noMultiLvlLbl val="0"/>
      </c:catAx>
      <c:valAx>
        <c:axId val="741671871"/>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653995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'Other Insights'!$C$4</c:f>
              <c:strCache>
                <c:ptCount val="1"/>
                <c:pt idx="0">
                  <c:v>Common Style
in Survey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C52-4BDC-9EA3-41EF3A37800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C52-4BDC-9EA3-41EF3A37800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C52-4BDC-9EA3-41EF3A3780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'Other Insights'!$A$5:$A$7</c:f>
              <c:strCache>
                <c:ptCount val="3"/>
                <c:pt idx="0">
                  <c:v>Women's Styles</c:v>
                </c:pt>
                <c:pt idx="1">
                  <c:v>Men's Styles</c:v>
                </c:pt>
                <c:pt idx="2">
                  <c:v>I'm not sure. Let's skip it.</c:v>
                </c:pt>
              </c:strCache>
            </c:strRef>
          </c:cat>
          <c:val>
            <c:numRef>
              <c:f>'Other Insights'!$C$5:$C$7</c:f>
              <c:numCache>
                <c:formatCode>0%</c:formatCode>
                <c:ptCount val="3"/>
                <c:pt idx="0">
                  <c:v>0.46899999999999997</c:v>
                </c:pt>
                <c:pt idx="1">
                  <c:v>0.432</c:v>
                </c:pt>
                <c:pt idx="2">
                  <c:v>9.9000000000000005E-2</c:v>
                </c:pt>
              </c:numCache>
            </c:numRef>
          </c:val>
          <c:extLst>
            <c:ext xmlns:c16="http://schemas.microsoft.com/office/drawing/2014/chart" uri="{C3380CC4-5D6E-409C-BE32-E72D297353CC}">
              <c16:uniqueId val="{00000006-8C52-4BDC-9EA3-41EF3A37800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'Other Insights'!$C$18</c:f>
              <c:strCache>
                <c:ptCount val="1"/>
                <c:pt idx="0">
                  <c:v>Common Style
Purchased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D9C-4F35-B6F4-2E8BAC3F4E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D9C-4F35-B6F4-2E8BAC3F4EF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'Other Insights'!$A$19:$A$20</c:f>
              <c:strCache>
                <c:ptCount val="2"/>
                <c:pt idx="0">
                  <c:v>Women's Styles</c:v>
                </c:pt>
                <c:pt idx="1">
                  <c:v>Men's Styles</c:v>
                </c:pt>
              </c:strCache>
            </c:strRef>
          </c:cat>
          <c:val>
            <c:numRef>
              <c:f>'Other Insights'!$C$19:$C$20</c:f>
              <c:numCache>
                <c:formatCode>0%</c:formatCode>
                <c:ptCount val="2"/>
                <c:pt idx="0">
                  <c:v>0.50909090909090904</c:v>
                </c:pt>
                <c:pt idx="1">
                  <c:v>0.49090909090909091</c:v>
                </c:pt>
              </c:numCache>
            </c:numRef>
          </c:val>
          <c:extLst>
            <c:ext xmlns:c16="http://schemas.microsoft.com/office/drawing/2014/chart" uri="{C3380CC4-5D6E-409C-BE32-E72D297353CC}">
              <c16:uniqueId val="{00000004-AD9C-4F35-B6F4-2E8BAC3F4EF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'Quiz Funnel'!$A$4:$A$8</cx:f>
        <cx:lvl ptCount="5">
          <cx:pt idx="0">1. What are you looking for?</cx:pt>
          <cx:pt idx="1">2. What's your fit?</cx:pt>
          <cx:pt idx="2">3. Which shapes do you like?</cx:pt>
          <cx:pt idx="3">4. Which colors do you like?</cx:pt>
          <cx:pt idx="4">5. When was your last eye exam?</cx:pt>
        </cx:lvl>
      </cx:strDim>
      <cx:numDim type="val">
        <cx:f>'Quiz Funnel'!$C$4:$C$8</cx:f>
        <cx:lvl ptCount="5" formatCode="0%">
          <cx:pt idx="0">1</cx:pt>
          <cx:pt idx="1">0.94999999999999996</cx:pt>
          <cx:pt idx="2">0.80000000000000004</cx:pt>
          <cx:pt idx="3">0.94999999999999996</cx:pt>
          <cx:pt idx="4">0.74792243767313016</cx:pt>
        </cx:lvl>
      </cx:numDim>
    </cx:data>
  </cx:chartData>
  <cx:chart>
    <cx:title pos="t" align="ctr" overlay="0">
      <cx:tx>
        <cx:txData>
          <cx:v>Completion Rates</cx:v>
        </cx:txData>
      </cx:tx>
      <cx:txPr>
        <a:bodyPr spcFirstLastPara="1" vertOverflow="ellipsis" horzOverflow="overflow" wrap="square" lIns="0" tIns="0" rIns="0" bIns="0" anchor="ctr" anchorCtr="1"/>
        <a:lstStyle/>
        <a:p>
          <a:pPr algn="ctr" rtl="0">
            <a:defRPr b="1">
              <a:solidFill>
                <a:schemeClr val="tx2"/>
              </a:solidFill>
            </a:defRPr>
          </a:pPr>
          <a:r>
            <a:rPr lang="en-US" sz="1400" b="1" i="0" u="none" strike="noStrike" baseline="0">
              <a:solidFill>
                <a:schemeClr val="tx2"/>
              </a:solidFill>
              <a:latin typeface="Calibri" panose="020F0502020204030204"/>
            </a:rPr>
            <a:t>Completion Rates</a:t>
          </a:r>
        </a:p>
      </cx:txPr>
    </cx:title>
    <cx:plotArea>
      <cx:plotAreaRegion>
        <cx:series layoutId="funnel" uniqueId="{69D6FA9B-B37A-43D9-9865-9BB8D2FA14C0}">
          <cx:tx>
            <cx:txData>
              <cx:f>'Quiz Funnel'!$C$3</cx:f>
              <cx:v>Percent Completed this Question</cx:v>
            </cx:txData>
          </cx:tx>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900">
                <a:solidFill>
                  <a:schemeClr val="tx2"/>
                </a:solidFill>
              </a:defRPr>
            </a:pPr>
            <a:endParaRPr lang="en-US" sz="900" b="0" i="0" u="none" strike="noStrike" baseline="0">
              <a:solidFill>
                <a:schemeClr val="tx2"/>
              </a:solidFill>
              <a:latin typeface="Book Antiqua"/>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'Home Try-On Funnel'!$H$5:$H$7</cx:f>
        <cx:lvl ptCount="3">
          <cx:pt idx="0">1. Quiz</cx:pt>
          <cx:pt idx="1">2. Quiz to Home Trials</cx:pt>
          <cx:pt idx="2">3.Home Trials to  Purchase</cx:pt>
        </cx:lvl>
      </cx:strDim>
      <cx:numDim type="val">
        <cx:f>'Home Try-On Funnel'!$I$5:$I$7</cx:f>
        <cx:lvl ptCount="3" formatCode="0%">
          <cx:pt idx="0">1</cx:pt>
          <cx:pt idx="1">0.75</cx:pt>
          <cx:pt idx="2">0.66000000000000003</cx:pt>
        </cx:lvl>
      </cx:numDim>
    </cx:data>
  </cx:chartData>
  <cx:chart>
    <cx:title pos="t" align="ctr" overlay="0">
      <cx:tx>
        <cx:txData>
          <cx:v>Conversion Rates</cx:v>
        </cx:txData>
      </cx:tx>
      <cx:txPr>
        <a:bodyPr spcFirstLastPara="1" vertOverflow="ellipsis" horzOverflow="overflow" wrap="square" lIns="0" tIns="0" rIns="0" bIns="0" anchor="ctr" anchorCtr="1"/>
        <a:lstStyle/>
        <a:p>
          <a:pPr algn="ctr" rtl="0">
            <a:defRPr b="1">
              <a:solidFill>
                <a:schemeClr val="tx2"/>
              </a:solidFill>
            </a:defRPr>
          </a:pPr>
          <a:r>
            <a:rPr lang="en-US" sz="1400" b="1" i="0" u="none" strike="noStrike" baseline="0" dirty="0">
              <a:solidFill>
                <a:schemeClr val="tx2"/>
              </a:solidFill>
              <a:latin typeface="Calibri" panose="020F0502020204030204"/>
            </a:rPr>
            <a:t>Conversion Rates</a:t>
          </a:r>
        </a:p>
      </cx:txPr>
    </cx:title>
    <cx:plotArea>
      <cx:plotAreaRegion>
        <cx:series layoutId="funnel" uniqueId="{55283106-F32F-4387-9D2A-B6DF9BE77588}">
          <cx:tx>
            <cx:txData>
              <cx:f>'Home Try-On Funnel'!$I$4</cx:f>
              <cx:v>Percent
Converted</cx:v>
            </cx:txData>
          </cx:tx>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000">
                <a:solidFill>
                  <a:schemeClr val="tx2"/>
                </a:solidFill>
              </a:defRPr>
            </a:pPr>
            <a:endParaRPr lang="en-US" sz="1000" b="0" i="0" u="none" strike="noStrike" baseline="0">
              <a:solidFill>
                <a:schemeClr val="tx2"/>
              </a:solidFill>
              <a:latin typeface="Book Antiqua"/>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2575D5-5A7A-429B-84A0-30FD2EAFB760}"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FE2E3EE6-0F89-4BE5-840D-D6DDACF948D2}">
      <dgm:prSet phldrT="[Text]"/>
      <dgm:spPr/>
      <dgm:t>
        <a:bodyPr/>
        <a:lstStyle/>
        <a:p>
          <a:r>
            <a:rPr lang="en-US" dirty="0"/>
            <a:t>Background &amp; Project Details</a:t>
          </a:r>
        </a:p>
      </dgm:t>
    </dgm:pt>
    <dgm:pt modelId="{9E2470D4-A231-4469-ABBB-F0F6D988D5AF}" type="parTrans" cxnId="{85BD14C2-5CF9-454A-84A0-20437C0869C6}">
      <dgm:prSet/>
      <dgm:spPr/>
      <dgm:t>
        <a:bodyPr/>
        <a:lstStyle/>
        <a:p>
          <a:endParaRPr lang="en-US"/>
        </a:p>
      </dgm:t>
    </dgm:pt>
    <dgm:pt modelId="{EA037704-4341-4CF0-B471-BD2157783941}" type="sibTrans" cxnId="{85BD14C2-5CF9-454A-84A0-20437C0869C6}">
      <dgm:prSet/>
      <dgm:spPr/>
      <dgm:t>
        <a:bodyPr/>
        <a:lstStyle/>
        <a:p>
          <a:endParaRPr lang="en-US"/>
        </a:p>
      </dgm:t>
    </dgm:pt>
    <dgm:pt modelId="{220D249C-6539-48AE-9915-30243BA73EE8}">
      <dgm:prSet phldrT="[Text]"/>
      <dgm:spPr/>
      <dgm:t>
        <a:bodyPr/>
        <a:lstStyle/>
        <a:p>
          <a:r>
            <a:rPr lang="en-US" dirty="0"/>
            <a:t>Other Insights</a:t>
          </a:r>
        </a:p>
      </dgm:t>
    </dgm:pt>
    <dgm:pt modelId="{9C80314B-6C4C-42CA-8DF7-B6D073C20553}" type="parTrans" cxnId="{C2F558B6-2EA3-4219-A7C5-6E342AE17879}">
      <dgm:prSet/>
      <dgm:spPr/>
      <dgm:t>
        <a:bodyPr/>
        <a:lstStyle/>
        <a:p>
          <a:endParaRPr lang="en-US"/>
        </a:p>
      </dgm:t>
    </dgm:pt>
    <dgm:pt modelId="{6820FDD7-32E1-41BB-8104-DE6C5464D826}" type="sibTrans" cxnId="{C2F558B6-2EA3-4219-A7C5-6E342AE17879}">
      <dgm:prSet/>
      <dgm:spPr/>
      <dgm:t>
        <a:bodyPr/>
        <a:lstStyle/>
        <a:p>
          <a:endParaRPr lang="en-US"/>
        </a:p>
      </dgm:t>
    </dgm:pt>
    <dgm:pt modelId="{69C40888-4223-452D-9073-B25082A32064}">
      <dgm:prSet phldrT="[Text]"/>
      <dgm:spPr/>
      <dgm:t>
        <a:bodyPr/>
        <a:lstStyle/>
        <a:p>
          <a:r>
            <a:rPr lang="en-US" dirty="0"/>
            <a:t>Resources</a:t>
          </a:r>
        </a:p>
      </dgm:t>
    </dgm:pt>
    <dgm:pt modelId="{3F7B6060-F664-44C5-B50C-AE673261C699}" type="parTrans" cxnId="{0CD30AC2-7FB9-4A7C-9C84-E8389D264BD3}">
      <dgm:prSet/>
      <dgm:spPr/>
      <dgm:t>
        <a:bodyPr/>
        <a:lstStyle/>
        <a:p>
          <a:endParaRPr lang="en-US"/>
        </a:p>
      </dgm:t>
    </dgm:pt>
    <dgm:pt modelId="{795B777D-CD4F-4DAF-A2B8-D9FAB21695DA}" type="sibTrans" cxnId="{0CD30AC2-7FB9-4A7C-9C84-E8389D264BD3}">
      <dgm:prSet/>
      <dgm:spPr/>
      <dgm:t>
        <a:bodyPr/>
        <a:lstStyle/>
        <a:p>
          <a:endParaRPr lang="en-US"/>
        </a:p>
      </dgm:t>
    </dgm:pt>
    <dgm:pt modelId="{99EEBFF8-399C-4E67-ACEF-4C61F03EDF84}">
      <dgm:prSet/>
      <dgm:spPr/>
      <dgm:t>
        <a:bodyPr/>
        <a:lstStyle/>
        <a:p>
          <a:r>
            <a:rPr lang="en-US" dirty="0"/>
            <a:t>Quiz Funnel</a:t>
          </a:r>
        </a:p>
      </dgm:t>
    </dgm:pt>
    <dgm:pt modelId="{7FA06730-EB61-47FB-A04E-55BA8751C66A}" type="parTrans" cxnId="{2F4BD46A-95E1-4A67-AD76-68632AAC9FB2}">
      <dgm:prSet/>
      <dgm:spPr/>
      <dgm:t>
        <a:bodyPr/>
        <a:lstStyle/>
        <a:p>
          <a:endParaRPr lang="en-US"/>
        </a:p>
      </dgm:t>
    </dgm:pt>
    <dgm:pt modelId="{5BBA555B-7FDD-44EA-8D6E-18DE09ADEB1E}" type="sibTrans" cxnId="{2F4BD46A-95E1-4A67-AD76-68632AAC9FB2}">
      <dgm:prSet/>
      <dgm:spPr/>
      <dgm:t>
        <a:bodyPr/>
        <a:lstStyle/>
        <a:p>
          <a:endParaRPr lang="en-US"/>
        </a:p>
      </dgm:t>
    </dgm:pt>
    <dgm:pt modelId="{9378F72A-A3B8-415C-BB0A-9A6C289F159B}">
      <dgm:prSet/>
      <dgm:spPr/>
      <dgm:t>
        <a:bodyPr/>
        <a:lstStyle/>
        <a:p>
          <a:r>
            <a:rPr lang="en-US" dirty="0"/>
            <a:t>Home Try On Funnel</a:t>
          </a:r>
        </a:p>
      </dgm:t>
    </dgm:pt>
    <dgm:pt modelId="{81325C42-A76F-42D7-9606-F33E34C8EFDB}" type="parTrans" cxnId="{EB5AC1DC-B7E8-49B4-8ACB-5DDEE27EC6C3}">
      <dgm:prSet/>
      <dgm:spPr/>
      <dgm:t>
        <a:bodyPr/>
        <a:lstStyle/>
        <a:p>
          <a:endParaRPr lang="en-US"/>
        </a:p>
      </dgm:t>
    </dgm:pt>
    <dgm:pt modelId="{7B906AC7-7B13-4752-A543-A4F5CA806AEF}" type="sibTrans" cxnId="{EB5AC1DC-B7E8-49B4-8ACB-5DDEE27EC6C3}">
      <dgm:prSet/>
      <dgm:spPr/>
      <dgm:t>
        <a:bodyPr/>
        <a:lstStyle/>
        <a:p>
          <a:endParaRPr lang="en-US"/>
        </a:p>
      </dgm:t>
    </dgm:pt>
    <dgm:pt modelId="{5CA500CD-1693-4B94-8611-8CB8998F53AB}" type="pres">
      <dgm:prSet presAssocID="{3A2575D5-5A7A-429B-84A0-30FD2EAFB760}" presName="linearFlow" presStyleCnt="0">
        <dgm:presLayoutVars>
          <dgm:dir/>
          <dgm:resizeHandles val="exact"/>
        </dgm:presLayoutVars>
      </dgm:prSet>
      <dgm:spPr/>
    </dgm:pt>
    <dgm:pt modelId="{62A82823-5B04-44F8-BA36-DE7E8D5DB11C}" type="pres">
      <dgm:prSet presAssocID="{FE2E3EE6-0F89-4BE5-840D-D6DDACF948D2}" presName="composite" presStyleCnt="0"/>
      <dgm:spPr/>
    </dgm:pt>
    <dgm:pt modelId="{AE128BB6-D75A-43A3-84F9-4AA8E90C884B}" type="pres">
      <dgm:prSet presAssocID="{FE2E3EE6-0F89-4BE5-840D-D6DDACF948D2}"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lasses"/>
        </a:ext>
      </dgm:extLst>
    </dgm:pt>
    <dgm:pt modelId="{0DD13E50-D491-4CBF-A566-01FE1CA02B22}" type="pres">
      <dgm:prSet presAssocID="{FE2E3EE6-0F89-4BE5-840D-D6DDACF948D2}" presName="txShp" presStyleLbl="node1" presStyleIdx="0" presStyleCnt="5">
        <dgm:presLayoutVars>
          <dgm:bulletEnabled val="1"/>
        </dgm:presLayoutVars>
      </dgm:prSet>
      <dgm:spPr/>
    </dgm:pt>
    <dgm:pt modelId="{3847F60D-5712-4539-9DEA-F84425E11BF4}" type="pres">
      <dgm:prSet presAssocID="{EA037704-4341-4CF0-B471-BD2157783941}" presName="spacing" presStyleCnt="0"/>
      <dgm:spPr/>
    </dgm:pt>
    <dgm:pt modelId="{E077C428-4F2B-4D7E-ADC8-B4F68847BA70}" type="pres">
      <dgm:prSet presAssocID="{99EEBFF8-399C-4E67-ACEF-4C61F03EDF84}" presName="composite" presStyleCnt="0"/>
      <dgm:spPr/>
    </dgm:pt>
    <dgm:pt modelId="{A244FC20-225D-4ADB-9333-1FA000A8D0C5}" type="pres">
      <dgm:prSet presAssocID="{99EEBFF8-399C-4E67-ACEF-4C61F03EDF84}"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ipboard"/>
        </a:ext>
      </dgm:extLst>
    </dgm:pt>
    <dgm:pt modelId="{401A70A8-8DD2-4544-A9D8-C0D7AF8D9649}" type="pres">
      <dgm:prSet presAssocID="{99EEBFF8-399C-4E67-ACEF-4C61F03EDF84}" presName="txShp" presStyleLbl="node1" presStyleIdx="1" presStyleCnt="5">
        <dgm:presLayoutVars>
          <dgm:bulletEnabled val="1"/>
        </dgm:presLayoutVars>
      </dgm:prSet>
      <dgm:spPr/>
    </dgm:pt>
    <dgm:pt modelId="{9D242422-F133-4D8E-9721-B6DF4DBE5006}" type="pres">
      <dgm:prSet presAssocID="{5BBA555B-7FDD-44EA-8D6E-18DE09ADEB1E}" presName="spacing" presStyleCnt="0"/>
      <dgm:spPr/>
    </dgm:pt>
    <dgm:pt modelId="{6F43CA1B-2A61-4130-86EE-8D4BC616478C}" type="pres">
      <dgm:prSet presAssocID="{9378F72A-A3B8-415C-BB0A-9A6C289F159B}" presName="composite" presStyleCnt="0"/>
      <dgm:spPr/>
    </dgm:pt>
    <dgm:pt modelId="{230EC410-BF16-4298-8594-83D63EFFC7B9}" type="pres">
      <dgm:prSet presAssocID="{9378F72A-A3B8-415C-BB0A-9A6C289F159B}"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ie chart"/>
        </a:ext>
      </dgm:extLst>
    </dgm:pt>
    <dgm:pt modelId="{92838EFF-CA7F-4DDE-AED0-74DF8DBFC48A}" type="pres">
      <dgm:prSet presAssocID="{9378F72A-A3B8-415C-BB0A-9A6C289F159B}" presName="txShp" presStyleLbl="node1" presStyleIdx="2" presStyleCnt="5">
        <dgm:presLayoutVars>
          <dgm:bulletEnabled val="1"/>
        </dgm:presLayoutVars>
      </dgm:prSet>
      <dgm:spPr/>
    </dgm:pt>
    <dgm:pt modelId="{F0B77AEC-4379-4B62-8E6A-84E8ECD124F3}" type="pres">
      <dgm:prSet presAssocID="{7B906AC7-7B13-4752-A543-A4F5CA806AEF}" presName="spacing" presStyleCnt="0"/>
      <dgm:spPr/>
    </dgm:pt>
    <dgm:pt modelId="{3046E1E9-4FC6-4083-BC6D-63EC66FB13F6}" type="pres">
      <dgm:prSet presAssocID="{220D249C-6539-48AE-9915-30243BA73EE8}" presName="composite" presStyleCnt="0"/>
      <dgm:spPr/>
    </dgm:pt>
    <dgm:pt modelId="{05CCD31C-4844-4567-A910-C30A94600313}" type="pres">
      <dgm:prSet presAssocID="{220D249C-6539-48AE-9915-30243BA73EE8}" presName="imgShp" presStyleLbl="fgImgPlac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r chart"/>
        </a:ext>
      </dgm:extLst>
    </dgm:pt>
    <dgm:pt modelId="{67B522FC-23BE-4B6D-B400-CDF5706DE5CC}" type="pres">
      <dgm:prSet presAssocID="{220D249C-6539-48AE-9915-30243BA73EE8}" presName="txShp" presStyleLbl="node1" presStyleIdx="3" presStyleCnt="5">
        <dgm:presLayoutVars>
          <dgm:bulletEnabled val="1"/>
        </dgm:presLayoutVars>
      </dgm:prSet>
      <dgm:spPr/>
    </dgm:pt>
    <dgm:pt modelId="{5DAC904A-C2B8-4255-8BFD-0D81EB68E7FA}" type="pres">
      <dgm:prSet presAssocID="{6820FDD7-32E1-41BB-8104-DE6C5464D826}" presName="spacing" presStyleCnt="0"/>
      <dgm:spPr/>
    </dgm:pt>
    <dgm:pt modelId="{C5A69986-2139-4D94-9EB5-68AFC4152FF6}" type="pres">
      <dgm:prSet presAssocID="{69C40888-4223-452D-9073-B25082A32064}" presName="composite" presStyleCnt="0"/>
      <dgm:spPr/>
    </dgm:pt>
    <dgm:pt modelId="{D6892FC7-26A8-4310-A929-C8E70ACC8B44}" type="pres">
      <dgm:prSet presAssocID="{69C40888-4223-452D-9073-B25082A32064}" presName="imgShp" presStyleLbl="f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losed book"/>
        </a:ext>
      </dgm:extLst>
    </dgm:pt>
    <dgm:pt modelId="{757AB9D5-82E9-4E42-BC28-83FDF6720B6E}" type="pres">
      <dgm:prSet presAssocID="{69C40888-4223-452D-9073-B25082A32064}" presName="txShp" presStyleLbl="node1" presStyleIdx="4" presStyleCnt="5">
        <dgm:presLayoutVars>
          <dgm:bulletEnabled val="1"/>
        </dgm:presLayoutVars>
      </dgm:prSet>
      <dgm:spPr/>
    </dgm:pt>
  </dgm:ptLst>
  <dgm:cxnLst>
    <dgm:cxn modelId="{77B03106-88E0-40EB-B426-0A6CA38D7B79}" type="presOf" srcId="{3A2575D5-5A7A-429B-84A0-30FD2EAFB760}" destId="{5CA500CD-1693-4B94-8611-8CB8998F53AB}" srcOrd="0" destOrd="0" presId="urn:microsoft.com/office/officeart/2005/8/layout/vList3"/>
    <dgm:cxn modelId="{E248E748-DE40-4A96-8D0F-220D77BD4B02}" type="presOf" srcId="{FE2E3EE6-0F89-4BE5-840D-D6DDACF948D2}" destId="{0DD13E50-D491-4CBF-A566-01FE1CA02B22}" srcOrd="0" destOrd="0" presId="urn:microsoft.com/office/officeart/2005/8/layout/vList3"/>
    <dgm:cxn modelId="{2F4BD46A-95E1-4A67-AD76-68632AAC9FB2}" srcId="{3A2575D5-5A7A-429B-84A0-30FD2EAFB760}" destId="{99EEBFF8-399C-4E67-ACEF-4C61F03EDF84}" srcOrd="1" destOrd="0" parTransId="{7FA06730-EB61-47FB-A04E-55BA8751C66A}" sibTransId="{5BBA555B-7FDD-44EA-8D6E-18DE09ADEB1E}"/>
    <dgm:cxn modelId="{28100B4E-20F1-41DA-B5FA-4CA9AD54AEF1}" type="presOf" srcId="{99EEBFF8-399C-4E67-ACEF-4C61F03EDF84}" destId="{401A70A8-8DD2-4544-A9D8-C0D7AF8D9649}" srcOrd="0" destOrd="0" presId="urn:microsoft.com/office/officeart/2005/8/layout/vList3"/>
    <dgm:cxn modelId="{745E2C87-98B3-4660-9579-26AFEF5C1941}" type="presOf" srcId="{220D249C-6539-48AE-9915-30243BA73EE8}" destId="{67B522FC-23BE-4B6D-B400-CDF5706DE5CC}" srcOrd="0" destOrd="0" presId="urn:microsoft.com/office/officeart/2005/8/layout/vList3"/>
    <dgm:cxn modelId="{4E6FEAA3-930D-4D60-9B7F-53D5BFEEFC20}" type="presOf" srcId="{9378F72A-A3B8-415C-BB0A-9A6C289F159B}" destId="{92838EFF-CA7F-4DDE-AED0-74DF8DBFC48A}" srcOrd="0" destOrd="0" presId="urn:microsoft.com/office/officeart/2005/8/layout/vList3"/>
    <dgm:cxn modelId="{C2F558B6-2EA3-4219-A7C5-6E342AE17879}" srcId="{3A2575D5-5A7A-429B-84A0-30FD2EAFB760}" destId="{220D249C-6539-48AE-9915-30243BA73EE8}" srcOrd="3" destOrd="0" parTransId="{9C80314B-6C4C-42CA-8DF7-B6D073C20553}" sibTransId="{6820FDD7-32E1-41BB-8104-DE6C5464D826}"/>
    <dgm:cxn modelId="{0CD30AC2-7FB9-4A7C-9C84-E8389D264BD3}" srcId="{3A2575D5-5A7A-429B-84A0-30FD2EAFB760}" destId="{69C40888-4223-452D-9073-B25082A32064}" srcOrd="4" destOrd="0" parTransId="{3F7B6060-F664-44C5-B50C-AE673261C699}" sibTransId="{795B777D-CD4F-4DAF-A2B8-D9FAB21695DA}"/>
    <dgm:cxn modelId="{85BD14C2-5CF9-454A-84A0-20437C0869C6}" srcId="{3A2575D5-5A7A-429B-84A0-30FD2EAFB760}" destId="{FE2E3EE6-0F89-4BE5-840D-D6DDACF948D2}" srcOrd="0" destOrd="0" parTransId="{9E2470D4-A231-4469-ABBB-F0F6D988D5AF}" sibTransId="{EA037704-4341-4CF0-B471-BD2157783941}"/>
    <dgm:cxn modelId="{B000B3DA-EE8E-44AF-96D4-9F1031E96C9C}" type="presOf" srcId="{69C40888-4223-452D-9073-B25082A32064}" destId="{757AB9D5-82E9-4E42-BC28-83FDF6720B6E}" srcOrd="0" destOrd="0" presId="urn:microsoft.com/office/officeart/2005/8/layout/vList3"/>
    <dgm:cxn modelId="{EB5AC1DC-B7E8-49B4-8ACB-5DDEE27EC6C3}" srcId="{3A2575D5-5A7A-429B-84A0-30FD2EAFB760}" destId="{9378F72A-A3B8-415C-BB0A-9A6C289F159B}" srcOrd="2" destOrd="0" parTransId="{81325C42-A76F-42D7-9606-F33E34C8EFDB}" sibTransId="{7B906AC7-7B13-4752-A543-A4F5CA806AEF}"/>
    <dgm:cxn modelId="{5AC6770B-84AC-4CD1-AE60-A9FCD5A9FEB3}" type="presParOf" srcId="{5CA500CD-1693-4B94-8611-8CB8998F53AB}" destId="{62A82823-5B04-44F8-BA36-DE7E8D5DB11C}" srcOrd="0" destOrd="0" presId="urn:microsoft.com/office/officeart/2005/8/layout/vList3"/>
    <dgm:cxn modelId="{617FDABA-D885-4F5F-B4C4-658861F7FC5C}" type="presParOf" srcId="{62A82823-5B04-44F8-BA36-DE7E8D5DB11C}" destId="{AE128BB6-D75A-43A3-84F9-4AA8E90C884B}" srcOrd="0" destOrd="0" presId="urn:microsoft.com/office/officeart/2005/8/layout/vList3"/>
    <dgm:cxn modelId="{622B1DDC-C2D6-47E0-81C9-B5C01DFF2AE6}" type="presParOf" srcId="{62A82823-5B04-44F8-BA36-DE7E8D5DB11C}" destId="{0DD13E50-D491-4CBF-A566-01FE1CA02B22}" srcOrd="1" destOrd="0" presId="urn:microsoft.com/office/officeart/2005/8/layout/vList3"/>
    <dgm:cxn modelId="{D2A0F8F1-9A42-4157-B283-9C7ACA5454D9}" type="presParOf" srcId="{5CA500CD-1693-4B94-8611-8CB8998F53AB}" destId="{3847F60D-5712-4539-9DEA-F84425E11BF4}" srcOrd="1" destOrd="0" presId="urn:microsoft.com/office/officeart/2005/8/layout/vList3"/>
    <dgm:cxn modelId="{F705A49C-DB6E-4100-BC12-1481A37129F5}" type="presParOf" srcId="{5CA500CD-1693-4B94-8611-8CB8998F53AB}" destId="{E077C428-4F2B-4D7E-ADC8-B4F68847BA70}" srcOrd="2" destOrd="0" presId="urn:microsoft.com/office/officeart/2005/8/layout/vList3"/>
    <dgm:cxn modelId="{4EBC0C3E-A95C-4AE7-919A-7C396A51DE13}" type="presParOf" srcId="{E077C428-4F2B-4D7E-ADC8-B4F68847BA70}" destId="{A244FC20-225D-4ADB-9333-1FA000A8D0C5}" srcOrd="0" destOrd="0" presId="urn:microsoft.com/office/officeart/2005/8/layout/vList3"/>
    <dgm:cxn modelId="{483A58B0-D424-411B-973D-C097D8D08C17}" type="presParOf" srcId="{E077C428-4F2B-4D7E-ADC8-B4F68847BA70}" destId="{401A70A8-8DD2-4544-A9D8-C0D7AF8D9649}" srcOrd="1" destOrd="0" presId="urn:microsoft.com/office/officeart/2005/8/layout/vList3"/>
    <dgm:cxn modelId="{F5B261DF-F9B8-47D5-AD86-346A2CEF42F1}" type="presParOf" srcId="{5CA500CD-1693-4B94-8611-8CB8998F53AB}" destId="{9D242422-F133-4D8E-9721-B6DF4DBE5006}" srcOrd="3" destOrd="0" presId="urn:microsoft.com/office/officeart/2005/8/layout/vList3"/>
    <dgm:cxn modelId="{4925A936-2748-43C1-9324-4579F6FB47A4}" type="presParOf" srcId="{5CA500CD-1693-4B94-8611-8CB8998F53AB}" destId="{6F43CA1B-2A61-4130-86EE-8D4BC616478C}" srcOrd="4" destOrd="0" presId="urn:microsoft.com/office/officeart/2005/8/layout/vList3"/>
    <dgm:cxn modelId="{5E23D9FC-DCB5-4BE9-AF90-124133212555}" type="presParOf" srcId="{6F43CA1B-2A61-4130-86EE-8D4BC616478C}" destId="{230EC410-BF16-4298-8594-83D63EFFC7B9}" srcOrd="0" destOrd="0" presId="urn:microsoft.com/office/officeart/2005/8/layout/vList3"/>
    <dgm:cxn modelId="{42F38330-0EFC-4575-922D-BCA2AA6E0B52}" type="presParOf" srcId="{6F43CA1B-2A61-4130-86EE-8D4BC616478C}" destId="{92838EFF-CA7F-4DDE-AED0-74DF8DBFC48A}" srcOrd="1" destOrd="0" presId="urn:microsoft.com/office/officeart/2005/8/layout/vList3"/>
    <dgm:cxn modelId="{EF22480B-5000-4C08-AF7E-B7560D38FEC3}" type="presParOf" srcId="{5CA500CD-1693-4B94-8611-8CB8998F53AB}" destId="{F0B77AEC-4379-4B62-8E6A-84E8ECD124F3}" srcOrd="5" destOrd="0" presId="urn:microsoft.com/office/officeart/2005/8/layout/vList3"/>
    <dgm:cxn modelId="{CB20D878-6E60-4E34-B539-C9B0D24C4FF0}" type="presParOf" srcId="{5CA500CD-1693-4B94-8611-8CB8998F53AB}" destId="{3046E1E9-4FC6-4083-BC6D-63EC66FB13F6}" srcOrd="6" destOrd="0" presId="urn:microsoft.com/office/officeart/2005/8/layout/vList3"/>
    <dgm:cxn modelId="{F104B32B-2DAF-4DBD-8C6D-571A5C7C1805}" type="presParOf" srcId="{3046E1E9-4FC6-4083-BC6D-63EC66FB13F6}" destId="{05CCD31C-4844-4567-A910-C30A94600313}" srcOrd="0" destOrd="0" presId="urn:microsoft.com/office/officeart/2005/8/layout/vList3"/>
    <dgm:cxn modelId="{3B356501-891A-4783-AEB4-408C36B32836}" type="presParOf" srcId="{3046E1E9-4FC6-4083-BC6D-63EC66FB13F6}" destId="{67B522FC-23BE-4B6D-B400-CDF5706DE5CC}" srcOrd="1" destOrd="0" presId="urn:microsoft.com/office/officeart/2005/8/layout/vList3"/>
    <dgm:cxn modelId="{37E5D859-C6BB-4636-8AC0-A92DEEF08931}" type="presParOf" srcId="{5CA500CD-1693-4B94-8611-8CB8998F53AB}" destId="{5DAC904A-C2B8-4255-8BFD-0D81EB68E7FA}" srcOrd="7" destOrd="0" presId="urn:microsoft.com/office/officeart/2005/8/layout/vList3"/>
    <dgm:cxn modelId="{CFBEB18D-3E09-485F-9237-3BA698F6E757}" type="presParOf" srcId="{5CA500CD-1693-4B94-8611-8CB8998F53AB}" destId="{C5A69986-2139-4D94-9EB5-68AFC4152FF6}" srcOrd="8" destOrd="0" presId="urn:microsoft.com/office/officeart/2005/8/layout/vList3"/>
    <dgm:cxn modelId="{E599C157-12A2-47A1-B946-553F2BA9A86D}" type="presParOf" srcId="{C5A69986-2139-4D94-9EB5-68AFC4152FF6}" destId="{D6892FC7-26A8-4310-A929-C8E70ACC8B44}" srcOrd="0" destOrd="0" presId="urn:microsoft.com/office/officeart/2005/8/layout/vList3"/>
    <dgm:cxn modelId="{E0FBC11A-2EE4-4922-8636-E73C4C14D20F}" type="presParOf" srcId="{C5A69986-2139-4D94-9EB5-68AFC4152FF6}" destId="{757AB9D5-82E9-4E42-BC28-83FDF6720B6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1" qsCatId="simple" csTypeId="urn:microsoft.com/office/officeart/2005/8/colors/accent1_1" csCatId="accent1" phldr="1"/>
      <dgm:spPr/>
    </dgm:pt>
    <dgm:pt modelId="{74020AF3-C700-4606-8917-C6A353D7963A}">
      <dgm:prSet phldrT="[Text]"/>
      <dgm:spPr/>
      <dgm:t>
        <a:bodyPr/>
        <a:lstStyle/>
        <a:p>
          <a:r>
            <a:rPr lang="en-US" dirty="0"/>
            <a:t>Style Quiz</a:t>
          </a:r>
        </a:p>
      </dgm:t>
      <dgm:extLst>
        <a:ext uri="{E40237B7-FDA0-4F09-8148-C483321AD2D9}">
          <dgm14:cNvPr xmlns:dgm14="http://schemas.microsoft.com/office/drawing/2010/diagram" id="0" name="" title="Step 1 title"/>
        </a:ext>
      </dgm:extLst>
    </dgm:pt>
    <dgm:pt modelId="{87D99D21-0B4A-4259-89FB-0E5941CB535C}" type="parTrans" cxnId="{B0E2386F-A443-4201-8130-FB9CC25AA154}">
      <dgm:prSet/>
      <dgm:spPr/>
      <dgm:t>
        <a:bodyPr/>
        <a:lstStyle/>
        <a:p>
          <a:endParaRPr lang="en-US"/>
        </a:p>
      </dgm:t>
    </dgm:pt>
    <dgm:pt modelId="{6CFF1BD9-AE1F-4488-8B72-01186EADA6FF}" type="sibTrans" cxnId="{B0E2386F-A443-4201-8130-FB9CC25AA154}">
      <dgm:prSet/>
      <dgm:spPr/>
      <dgm:t>
        <a:bodyPr/>
        <a:lstStyle/>
        <a:p>
          <a:endParaRPr lang="en-US"/>
        </a:p>
      </dgm:t>
    </dgm:pt>
    <dgm:pt modelId="{12E26E22-71B0-4386-A84F-ABF2FF66A99F}">
      <dgm:prSet phldrT="[Text]"/>
      <dgm:spPr/>
      <dgm:t>
        <a:bodyPr/>
        <a:lstStyle/>
        <a:p>
          <a:r>
            <a:rPr lang="en-US" dirty="0"/>
            <a:t>Home Try On</a:t>
          </a:r>
        </a:p>
      </dgm:t>
      <dgm:extLst>
        <a:ext uri="{E40237B7-FDA0-4F09-8148-C483321AD2D9}">
          <dgm14:cNvPr xmlns:dgm14="http://schemas.microsoft.com/office/drawing/2010/diagram" id="0" name="" title="Step 2 title"/>
        </a:ext>
      </dgm:extLst>
    </dgm:pt>
    <dgm:pt modelId="{3A6CB3CB-0F71-4CA8-93AA-0E3E3D59D313}" type="parTrans" cxnId="{937639B3-2352-48E4-A96B-F63DF2119D92}">
      <dgm:prSet/>
      <dgm:spPr/>
      <dgm:t>
        <a:bodyPr/>
        <a:lstStyle/>
        <a:p>
          <a:endParaRPr lang="en-US"/>
        </a:p>
      </dgm:t>
    </dgm:pt>
    <dgm:pt modelId="{E1826C46-15A2-4345-B986-53D05F21F155}" type="sibTrans" cxnId="{937639B3-2352-48E4-A96B-F63DF2119D92}">
      <dgm:prSet/>
      <dgm:spPr/>
      <dgm:t>
        <a:bodyPr/>
        <a:lstStyle/>
        <a:p>
          <a:endParaRPr lang="en-US"/>
        </a:p>
      </dgm:t>
    </dgm:pt>
    <dgm:pt modelId="{A8B05E70-CCF1-4080-8EEE-6873C9D4B630}">
      <dgm:prSet phldrT="[Text]"/>
      <dgm:spPr/>
      <dgm:t>
        <a:bodyPr/>
        <a:lstStyle/>
        <a:p>
          <a:r>
            <a:rPr lang="en-US" dirty="0"/>
            <a:t>Purchase</a:t>
          </a:r>
        </a:p>
      </dgm:t>
      <dgm:extLst>
        <a:ext uri="{E40237B7-FDA0-4F09-8148-C483321AD2D9}">
          <dgm14:cNvPr xmlns:dgm14="http://schemas.microsoft.com/office/drawing/2010/diagram" id="0" name="" title="Step 3 title"/>
        </a:ext>
      </dgm:extLst>
    </dgm:pt>
    <dgm:pt modelId="{11D1F3D3-0002-4131-9F84-22FBF8692DA9}" type="parTrans" cxnId="{B8B909D0-D4F6-48D4-81DA-A58F34AE3646}">
      <dgm:prSet/>
      <dgm:spPr/>
      <dgm:t>
        <a:bodyPr/>
        <a:lstStyle/>
        <a:p>
          <a:endParaRPr lang="en-US"/>
        </a:p>
      </dgm:t>
    </dgm:pt>
    <dgm:pt modelId="{B6438016-7365-4FC0-A372-D90585B4B6EE}" type="sibTrans" cxnId="{B8B909D0-D4F6-48D4-81DA-A58F34AE3646}">
      <dgm:prSet/>
      <dgm:spPr/>
      <dgm:t>
        <a:bodyPr/>
        <a:lstStyle/>
        <a:p>
          <a:endParaRPr lang="en-US"/>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3">
        <dgm:presLayoutVars>
          <dgm:chMax val="0"/>
          <dgm:chPref val="0"/>
          <dgm:bulletEnabled val="1"/>
        </dgm:presLayoutVars>
      </dgm:prSet>
      <dgm:spPr/>
    </dgm:pt>
    <dgm:pt modelId="{705DFC51-4C30-4A07-9F0C-6EB770961C6F}" type="pres">
      <dgm:prSet presAssocID="{6CFF1BD9-AE1F-4488-8B72-01186EADA6FF}" presName="parTxOnlySpace" presStyleCnt="0"/>
      <dgm:spPr/>
    </dgm:pt>
    <dgm:pt modelId="{919A589F-F74A-40C3-BE88-AB8730BCAB04}" type="pres">
      <dgm:prSet presAssocID="{12E26E22-71B0-4386-A84F-ABF2FF66A99F}" presName="parTxOnly" presStyleLbl="node1" presStyleIdx="1" presStyleCnt="3">
        <dgm:presLayoutVars>
          <dgm:chMax val="0"/>
          <dgm:chPref val="0"/>
          <dgm:bulletEnabled val="1"/>
        </dgm:presLayoutVars>
      </dgm:prSet>
      <dgm:spPr/>
    </dgm:pt>
    <dgm:pt modelId="{01C6BCDE-530E-4D03-9CF5-9AB36CDC1FE1}" type="pres">
      <dgm:prSet presAssocID="{E1826C46-15A2-4345-B986-53D05F21F155}" presName="parTxOnlySpace" presStyleCnt="0"/>
      <dgm:spPr/>
    </dgm:pt>
    <dgm:pt modelId="{268F2328-4548-422B-9C65-80797E16B241}" type="pres">
      <dgm:prSet presAssocID="{A8B05E70-CCF1-4080-8EEE-6873C9D4B630}" presName="parTxOnly" presStyleLbl="node1" presStyleIdx="2" presStyleCnt="3">
        <dgm:presLayoutVars>
          <dgm:chMax val="0"/>
          <dgm:chPref val="0"/>
          <dgm:bulletEnabled val="1"/>
        </dgm:presLayoutVars>
      </dgm:prSet>
      <dgm:spPr/>
    </dgm:pt>
  </dgm:ptLst>
  <dgm:cxnLst>
    <dgm:cxn modelId="{BF4A375F-A05B-45C3-9731-23DBACB9FC02}" type="presOf" srcId="{12E26E22-71B0-4386-A84F-ABF2FF66A99F}" destId="{919A589F-F74A-40C3-BE88-AB8730BCAB04}" srcOrd="0" destOrd="0" presId="urn:microsoft.com/office/officeart/2005/8/layout/chevron1"/>
    <dgm:cxn modelId="{B0E2386F-A443-4201-8130-FB9CC25AA154}" srcId="{44156040-AF98-4F2C-9909-9F2439F6F588}" destId="{74020AF3-C700-4606-8917-C6A353D7963A}" srcOrd="0" destOrd="0" parTransId="{87D99D21-0B4A-4259-89FB-0E5941CB535C}" sibTransId="{6CFF1BD9-AE1F-4488-8B72-01186EADA6FF}"/>
    <dgm:cxn modelId="{BB4F9699-C9DE-46C4-A04B-CD52EF57D4C5}" type="presOf" srcId="{74020AF3-C700-4606-8917-C6A353D7963A}" destId="{881B8FEC-9D20-4669-BB2E-FA9CEA0BE5A9}" srcOrd="0" destOrd="0" presId="urn:microsoft.com/office/officeart/2005/8/layout/chevron1"/>
    <dgm:cxn modelId="{9E75EA9C-2122-47C1-897A-5BBDE8D78AC4}" type="presOf" srcId="{A8B05E70-CCF1-4080-8EEE-6873C9D4B630}" destId="{268F2328-4548-422B-9C65-80797E16B241}" srcOrd="0" destOrd="0" presId="urn:microsoft.com/office/officeart/2005/8/layout/chevron1"/>
    <dgm:cxn modelId="{937639B3-2352-48E4-A96B-F63DF2119D92}" srcId="{44156040-AF98-4F2C-9909-9F2439F6F588}" destId="{12E26E22-71B0-4386-A84F-ABF2FF66A99F}" srcOrd="1" destOrd="0" parTransId="{3A6CB3CB-0F71-4CA8-93AA-0E3E3D59D313}" sibTransId="{E1826C46-15A2-4345-B986-53D05F21F155}"/>
    <dgm:cxn modelId="{B8B909D0-D4F6-48D4-81DA-A58F34AE3646}" srcId="{44156040-AF98-4F2C-9909-9F2439F6F588}" destId="{A8B05E70-CCF1-4080-8EEE-6873C9D4B630}" srcOrd="2" destOrd="0" parTransId="{11D1F3D3-0002-4131-9F84-22FBF8692DA9}" sibTransId="{B6438016-7365-4FC0-A372-D90585B4B6EE}"/>
    <dgm:cxn modelId="{383A5CFE-2D64-4002-A7C0-1E621409BFD6}" type="presOf" srcId="{44156040-AF98-4F2C-9909-9F2439F6F588}" destId="{1C61A9A2-33F2-469B-8AC4-A104A5A98D78}" srcOrd="0" destOrd="0" presId="urn:microsoft.com/office/officeart/2005/8/layout/chevron1"/>
    <dgm:cxn modelId="{EDA037DE-3D60-46A9-9DDB-074A05981F8D}" type="presParOf" srcId="{1C61A9A2-33F2-469B-8AC4-A104A5A98D78}" destId="{881B8FEC-9D20-4669-BB2E-FA9CEA0BE5A9}" srcOrd="0" destOrd="0" presId="urn:microsoft.com/office/officeart/2005/8/layout/chevron1"/>
    <dgm:cxn modelId="{8F2A48B2-4519-4F7D-931D-1EB2DDCF4663}" type="presParOf" srcId="{1C61A9A2-33F2-469B-8AC4-A104A5A98D78}" destId="{705DFC51-4C30-4A07-9F0C-6EB770961C6F}" srcOrd="1" destOrd="0" presId="urn:microsoft.com/office/officeart/2005/8/layout/chevron1"/>
    <dgm:cxn modelId="{A8C49188-74D0-46A6-A671-569711775D6B}" type="presParOf" srcId="{1C61A9A2-33F2-469B-8AC4-A104A5A98D78}" destId="{919A589F-F74A-40C3-BE88-AB8730BCAB04}" srcOrd="2" destOrd="0" presId="urn:microsoft.com/office/officeart/2005/8/layout/chevron1"/>
    <dgm:cxn modelId="{DF828B00-7F32-4A0D-9D43-9FD5AE3C854B}" type="presParOf" srcId="{1C61A9A2-33F2-469B-8AC4-A104A5A98D78}" destId="{01C6BCDE-530E-4D03-9CF5-9AB36CDC1FE1}" srcOrd="3" destOrd="0" presId="urn:microsoft.com/office/officeart/2005/8/layout/chevron1"/>
    <dgm:cxn modelId="{2FC0E474-8734-4209-BD6D-C297DEE76CB4}" type="presParOf" srcId="{1C61A9A2-33F2-469B-8AC4-A104A5A98D78}" destId="{268F2328-4548-422B-9C65-80797E16B24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13E50-D491-4CBF-A566-01FE1CA02B22}">
      <dsp:nvSpPr>
        <dsp:cNvPr id="0" name=""/>
        <dsp:cNvSpPr/>
      </dsp:nvSpPr>
      <dsp:spPr>
        <a:xfrm rot="10800000">
          <a:off x="1783312" y="2405"/>
          <a:ext cx="6384798" cy="700446"/>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887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Background &amp; Project Details</a:t>
          </a:r>
        </a:p>
      </dsp:txBody>
      <dsp:txXfrm rot="10800000">
        <a:off x="1958423" y="2405"/>
        <a:ext cx="6209687" cy="700446"/>
      </dsp:txXfrm>
    </dsp:sp>
    <dsp:sp modelId="{AE128BB6-D75A-43A3-84F9-4AA8E90C884B}">
      <dsp:nvSpPr>
        <dsp:cNvPr id="0" name=""/>
        <dsp:cNvSpPr/>
      </dsp:nvSpPr>
      <dsp:spPr>
        <a:xfrm>
          <a:off x="1433089" y="2405"/>
          <a:ext cx="700446" cy="70044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401A70A8-8DD2-4544-A9D8-C0D7AF8D9649}">
      <dsp:nvSpPr>
        <dsp:cNvPr id="0" name=""/>
        <dsp:cNvSpPr/>
      </dsp:nvSpPr>
      <dsp:spPr>
        <a:xfrm rot="10800000">
          <a:off x="1783312" y="911940"/>
          <a:ext cx="6384798" cy="700446"/>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887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Quiz Funnel</a:t>
          </a:r>
        </a:p>
      </dsp:txBody>
      <dsp:txXfrm rot="10800000">
        <a:off x="1958423" y="911940"/>
        <a:ext cx="6209687" cy="700446"/>
      </dsp:txXfrm>
    </dsp:sp>
    <dsp:sp modelId="{A244FC20-225D-4ADB-9333-1FA000A8D0C5}">
      <dsp:nvSpPr>
        <dsp:cNvPr id="0" name=""/>
        <dsp:cNvSpPr/>
      </dsp:nvSpPr>
      <dsp:spPr>
        <a:xfrm>
          <a:off x="1433089" y="911940"/>
          <a:ext cx="700446" cy="700446"/>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92838EFF-CA7F-4DDE-AED0-74DF8DBFC48A}">
      <dsp:nvSpPr>
        <dsp:cNvPr id="0" name=""/>
        <dsp:cNvSpPr/>
      </dsp:nvSpPr>
      <dsp:spPr>
        <a:xfrm rot="10800000">
          <a:off x="1783312" y="1821476"/>
          <a:ext cx="6384798" cy="700446"/>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887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Home Try On Funnel</a:t>
          </a:r>
        </a:p>
      </dsp:txBody>
      <dsp:txXfrm rot="10800000">
        <a:off x="1958423" y="1821476"/>
        <a:ext cx="6209687" cy="700446"/>
      </dsp:txXfrm>
    </dsp:sp>
    <dsp:sp modelId="{230EC410-BF16-4298-8594-83D63EFFC7B9}">
      <dsp:nvSpPr>
        <dsp:cNvPr id="0" name=""/>
        <dsp:cNvSpPr/>
      </dsp:nvSpPr>
      <dsp:spPr>
        <a:xfrm>
          <a:off x="1433089" y="1821476"/>
          <a:ext cx="700446" cy="700446"/>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67B522FC-23BE-4B6D-B400-CDF5706DE5CC}">
      <dsp:nvSpPr>
        <dsp:cNvPr id="0" name=""/>
        <dsp:cNvSpPr/>
      </dsp:nvSpPr>
      <dsp:spPr>
        <a:xfrm rot="10800000">
          <a:off x="1783312" y="2731012"/>
          <a:ext cx="6384798" cy="700446"/>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887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Other Insights</a:t>
          </a:r>
        </a:p>
      </dsp:txBody>
      <dsp:txXfrm rot="10800000">
        <a:off x="1958423" y="2731012"/>
        <a:ext cx="6209687" cy="700446"/>
      </dsp:txXfrm>
    </dsp:sp>
    <dsp:sp modelId="{05CCD31C-4844-4567-A910-C30A94600313}">
      <dsp:nvSpPr>
        <dsp:cNvPr id="0" name=""/>
        <dsp:cNvSpPr/>
      </dsp:nvSpPr>
      <dsp:spPr>
        <a:xfrm>
          <a:off x="1433089" y="2731012"/>
          <a:ext cx="700446" cy="700446"/>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757AB9D5-82E9-4E42-BC28-83FDF6720B6E}">
      <dsp:nvSpPr>
        <dsp:cNvPr id="0" name=""/>
        <dsp:cNvSpPr/>
      </dsp:nvSpPr>
      <dsp:spPr>
        <a:xfrm rot="10800000">
          <a:off x="1783312" y="3640547"/>
          <a:ext cx="6384798" cy="700446"/>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887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Resources</a:t>
          </a:r>
        </a:p>
      </dsp:txBody>
      <dsp:txXfrm rot="10800000">
        <a:off x="1958423" y="3640547"/>
        <a:ext cx="6209687" cy="700446"/>
      </dsp:txXfrm>
    </dsp:sp>
    <dsp:sp modelId="{D6892FC7-26A8-4310-A929-C8E70ACC8B44}">
      <dsp:nvSpPr>
        <dsp:cNvPr id="0" name=""/>
        <dsp:cNvSpPr/>
      </dsp:nvSpPr>
      <dsp:spPr>
        <a:xfrm>
          <a:off x="1433089" y="3640547"/>
          <a:ext cx="700446" cy="700446"/>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2812" y="1486301"/>
          <a:ext cx="3426990" cy="137079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Style Quiz</a:t>
          </a:r>
        </a:p>
      </dsp:txBody>
      <dsp:txXfrm>
        <a:off x="688210" y="1486301"/>
        <a:ext cx="2056194" cy="1370796"/>
      </dsp:txXfrm>
    </dsp:sp>
    <dsp:sp modelId="{919A589F-F74A-40C3-BE88-AB8730BCAB04}">
      <dsp:nvSpPr>
        <dsp:cNvPr id="0" name=""/>
        <dsp:cNvSpPr/>
      </dsp:nvSpPr>
      <dsp:spPr>
        <a:xfrm>
          <a:off x="3087104" y="1486301"/>
          <a:ext cx="3426990" cy="137079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Home Try On</a:t>
          </a:r>
        </a:p>
      </dsp:txBody>
      <dsp:txXfrm>
        <a:off x="3772502" y="1486301"/>
        <a:ext cx="2056194" cy="1370796"/>
      </dsp:txXfrm>
    </dsp:sp>
    <dsp:sp modelId="{268F2328-4548-422B-9C65-80797E16B241}">
      <dsp:nvSpPr>
        <dsp:cNvPr id="0" name=""/>
        <dsp:cNvSpPr/>
      </dsp:nvSpPr>
      <dsp:spPr>
        <a:xfrm>
          <a:off x="6171396" y="1486301"/>
          <a:ext cx="3426990" cy="137079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Purchase</a:t>
          </a:r>
        </a:p>
      </dsp:txBody>
      <dsp:txXfrm>
        <a:off x="6856794" y="1486301"/>
        <a:ext cx="2056194" cy="1370796"/>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0.40859</cdr:x>
      <cdr:y>0.66376</cdr:y>
    </cdr:from>
    <cdr:to>
      <cdr:x>0.47201</cdr:x>
      <cdr:y>0.73396</cdr:y>
    </cdr:to>
    <cdr:sp macro="" textlink="">
      <cdr:nvSpPr>
        <cdr:cNvPr id="3" name="Arrow: Right 2">
          <a:extLst xmlns:a="http://schemas.openxmlformats.org/drawingml/2006/main">
            <a:ext uri="{FF2B5EF4-FFF2-40B4-BE49-F238E27FC236}">
              <a16:creationId xmlns:a16="http://schemas.microsoft.com/office/drawing/2014/main" id="{088449AF-016F-4899-B308-68847A515925}"/>
            </a:ext>
          </a:extLst>
        </cdr:cNvPr>
        <cdr:cNvSpPr/>
      </cdr:nvSpPr>
      <cdr:spPr>
        <a:xfrm xmlns:a="http://schemas.openxmlformats.org/drawingml/2006/main">
          <a:off x="2342242" y="2395805"/>
          <a:ext cx="363557" cy="253388"/>
        </a:xfrm>
        <a:prstGeom xmlns:a="http://schemas.openxmlformats.org/drawingml/2006/main" prst="rightArrow">
          <a:avLst/>
        </a:prstGeom>
        <a:solidFill xmlns:a="http://schemas.openxmlformats.org/drawingml/2006/main">
          <a:schemeClr val="accent2"/>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8/25/2020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result of the A/B test shows more pairs were sold from the 5 pairs test.</a:t>
            </a:r>
          </a:p>
          <a:p>
            <a:pPr marL="628650" lvl="1" indent="-171450">
              <a:buFont typeface="Arial" panose="020B0604020202020204" pitchFamily="34" charset="0"/>
              <a:buChar char="•"/>
            </a:pPr>
            <a:r>
              <a:rPr lang="en-US" dirty="0"/>
              <a:t>When given 3 pairs, 53% of the users made a purchase.</a:t>
            </a:r>
          </a:p>
          <a:p>
            <a:pPr marL="628650" lvl="1" indent="-171450">
              <a:buFont typeface="Arial" panose="020B0604020202020204" pitchFamily="34" charset="0"/>
              <a:buChar char="•"/>
            </a:pPr>
            <a:r>
              <a:rPr lang="en-US" dirty="0"/>
              <a:t>When given 5 pairs, 79% of the users made a purchase.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Users who get more pairs to try on at home will more likely to make a purchase.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Note that A/B testing does not account for the added cost of shipping multiple eyeglasses. We should account that into the analysis to determine if its still profitable for the company to increase the number of pairs for home trials.</a:t>
            </a:r>
          </a:p>
          <a:p>
            <a:pPr marL="628650" lvl="1" indent="-171450">
              <a:buFont typeface="Arial" panose="020B0604020202020204" pitchFamily="34" charset="0"/>
              <a:buChar char="•"/>
            </a:pPr>
            <a:r>
              <a:rPr lang="en-US" dirty="0"/>
              <a:t>For our purpose, we will not dive deeper into that analysis. Also, we were not provided data to perform that analysis.</a:t>
            </a:r>
          </a:p>
        </p:txBody>
      </p:sp>
      <p:sp>
        <p:nvSpPr>
          <p:cNvPr id="4" name="Slide Number Placeholder 3"/>
          <p:cNvSpPr>
            <a:spLocks noGrp="1"/>
          </p:cNvSpPr>
          <p:nvPr>
            <p:ph type="sldNum" sz="quarter" idx="5"/>
          </p:nvPr>
        </p:nvSpPr>
        <p:spPr/>
        <p:txBody>
          <a:bodyPr/>
          <a:lstStyle/>
          <a:p>
            <a:fld id="{1B9A179D-2D27-49E2-B022-8EDDA2EFE682}" type="slidenum">
              <a:rPr lang="en-US" smtClean="0"/>
              <a:t>12</a:t>
            </a:fld>
            <a:endParaRPr lang="en-US"/>
          </a:p>
        </p:txBody>
      </p:sp>
    </p:spTree>
    <p:extLst>
      <p:ext uri="{BB962C8B-B14F-4D97-AF65-F5344CB8AC3E}">
        <p14:creationId xmlns:p14="http://schemas.microsoft.com/office/powerpoint/2010/main" val="1839824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shown on the charts, women’s styles are slightly more common for both the survey and actual purchase.</a:t>
            </a:r>
          </a:p>
          <a:p>
            <a:pPr marL="628650" lvl="1" indent="-171450">
              <a:buFont typeface="Arial" panose="020B0604020202020204" pitchFamily="34" charset="0"/>
              <a:buChar char="•"/>
            </a:pPr>
            <a:r>
              <a:rPr lang="en-US" dirty="0"/>
              <a:t>Note that during the survey, users also have the open to select the ‘Skip it” option. </a:t>
            </a:r>
          </a:p>
        </p:txBody>
      </p:sp>
      <p:sp>
        <p:nvSpPr>
          <p:cNvPr id="4" name="Slide Number Placeholder 3"/>
          <p:cNvSpPr>
            <a:spLocks noGrp="1"/>
          </p:cNvSpPr>
          <p:nvPr>
            <p:ph type="sldNum" sz="quarter" idx="5"/>
          </p:nvPr>
        </p:nvSpPr>
        <p:spPr/>
        <p:txBody>
          <a:bodyPr/>
          <a:lstStyle/>
          <a:p>
            <a:fld id="{1B9A179D-2D27-49E2-B022-8EDDA2EFE682}" type="slidenum">
              <a:rPr lang="en-US" smtClean="0"/>
              <a:t>14</a:t>
            </a:fld>
            <a:endParaRPr lang="en-US"/>
          </a:p>
        </p:txBody>
      </p:sp>
    </p:spTree>
    <p:extLst>
      <p:ext uri="{BB962C8B-B14F-4D97-AF65-F5344CB8AC3E}">
        <p14:creationId xmlns:p14="http://schemas.microsoft.com/office/powerpoint/2010/main" val="1532957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15</a:t>
            </a:fld>
            <a:endParaRPr lang="en-US"/>
          </a:p>
        </p:txBody>
      </p:sp>
    </p:spTree>
    <p:extLst>
      <p:ext uri="{BB962C8B-B14F-4D97-AF65-F5344CB8AC3E}">
        <p14:creationId xmlns:p14="http://schemas.microsoft.com/office/powerpoint/2010/main" val="2672410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16</a:t>
            </a:fld>
            <a:endParaRPr lang="en-US"/>
          </a:p>
        </p:txBody>
      </p:sp>
    </p:spTree>
    <p:extLst>
      <p:ext uri="{BB962C8B-B14F-4D97-AF65-F5344CB8AC3E}">
        <p14:creationId xmlns:p14="http://schemas.microsoft.com/office/powerpoint/2010/main" val="2412410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2</a:t>
            </a:fld>
            <a:endParaRPr lang="en-US"/>
          </a:p>
        </p:txBody>
      </p:sp>
    </p:spTree>
    <p:extLst>
      <p:ext uri="{BB962C8B-B14F-4D97-AF65-F5344CB8AC3E}">
        <p14:creationId xmlns:p14="http://schemas.microsoft.com/office/powerpoint/2010/main" val="409730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9A179D-2D27-49E2-B022-8EDDA2EFE682}" type="slidenum">
              <a:rPr lang="en-US" smtClean="0"/>
              <a:t>3</a:t>
            </a:fld>
            <a:endParaRPr lang="en-US"/>
          </a:p>
        </p:txBody>
      </p:sp>
    </p:spTree>
    <p:extLst>
      <p:ext uri="{BB962C8B-B14F-4D97-AF65-F5344CB8AC3E}">
        <p14:creationId xmlns:p14="http://schemas.microsoft.com/office/powerpoint/2010/main" val="197229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help users find their perfect frame, Warby Parker has a Style Quiz that asks 5 questions.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built the quiz funnel to analyze if certain questions promoted users to stop working on the survey.</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The percentage of users completed each question was calculated by dividing the number of people completed each step by the number of people completed the previous step. </a:t>
            </a:r>
          </a:p>
          <a:p>
            <a:pPr marL="628650" lvl="1" indent="-171450">
              <a:buFont typeface="Arial" panose="020B0604020202020204" pitchFamily="34" charset="0"/>
              <a:buChar char="•"/>
            </a:pPr>
            <a:r>
              <a:rPr lang="en-US" dirty="0"/>
              <a:t>For example, the completion rate for question two was 95%. This was calculated by dividing 475 users who completed question two by 500 users who completed question one.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Users can quit the survey any time. </a:t>
            </a:r>
          </a:p>
          <a:p>
            <a:pPr marL="628650" lvl="1" indent="-171450">
              <a:buFont typeface="Arial" panose="020B0604020202020204" pitchFamily="34" charset="0"/>
              <a:buChar char="•"/>
            </a:pPr>
            <a:r>
              <a:rPr lang="en-US" dirty="0"/>
              <a:t>The Question 3 and 5 have low completion rates which are indicated in red. </a:t>
            </a:r>
          </a:p>
          <a:p>
            <a:pPr marL="628650" lvl="1" indent="-171450">
              <a:buFont typeface="Arial" panose="020B0604020202020204" pitchFamily="34" charset="0"/>
              <a:buChar char="•"/>
            </a:pPr>
            <a:r>
              <a:rPr lang="en-US" dirty="0"/>
              <a:t>Those questions refer to the shape of the glasses the users likes and the information about their last eye exam. </a:t>
            </a:r>
          </a:p>
          <a:p>
            <a:pPr marL="628650" lvl="1" indent="-171450">
              <a:buFont typeface="Arial" panose="020B0604020202020204" pitchFamily="34" charset="0"/>
              <a:buChar char="•"/>
            </a:pPr>
            <a:r>
              <a:rPr lang="en-US" dirty="0"/>
              <a:t>Users quit the survey on question two because they might not be sure which shape of glasses they prefer and might want to research them before selecting an option. </a:t>
            </a:r>
          </a:p>
          <a:p>
            <a:pPr marL="628650" lvl="1" indent="-171450">
              <a:buFont typeface="Arial" panose="020B0604020202020204" pitchFamily="34" charset="0"/>
              <a:buChar char="•"/>
            </a:pPr>
            <a:r>
              <a:rPr lang="en-US" dirty="0"/>
              <a:t>Question five might be more of a sensitive question and the user might be reluctant to answer. For example, the user might not have health insurance or does not want people to judge them for not keeping up with their annual checkups. </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6</a:t>
            </a:fld>
            <a:endParaRPr lang="en-US"/>
          </a:p>
        </p:txBody>
      </p:sp>
    </p:spTree>
    <p:extLst>
      <p:ext uri="{BB962C8B-B14F-4D97-AF65-F5344CB8AC3E}">
        <p14:creationId xmlns:p14="http://schemas.microsoft.com/office/powerpoint/2010/main" val="185017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total number of responses graph shows we started the quiz with 500 users and only 270 ended up completing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That’s around 54% of the customers who started the survey ended up completing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completion rates graph shows the percent change between each question.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Only 75% of users moved from Question 4 to Question 5.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7</a:t>
            </a:fld>
            <a:endParaRPr lang="en-US"/>
          </a:p>
        </p:txBody>
      </p:sp>
    </p:spTree>
    <p:extLst>
      <p:ext uri="{BB962C8B-B14F-4D97-AF65-F5344CB8AC3E}">
        <p14:creationId xmlns:p14="http://schemas.microsoft.com/office/powerpoint/2010/main" val="4041643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8</a:t>
            </a:fld>
            <a:endParaRPr lang="en-US"/>
          </a:p>
        </p:txBody>
      </p:sp>
    </p:spTree>
    <p:extLst>
      <p:ext uri="{BB962C8B-B14F-4D97-AF65-F5344CB8AC3E}">
        <p14:creationId xmlns:p14="http://schemas.microsoft.com/office/powerpoint/2010/main" val="371658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Warby Parker’s purchase funnel is shown on the diagram:</a:t>
            </a:r>
          </a:p>
          <a:p>
            <a:pPr marL="685800" lvl="1" indent="-228600">
              <a:buFont typeface="+mj-lt"/>
              <a:buAutoNum type="arabicPeriod"/>
            </a:pPr>
            <a:r>
              <a:rPr lang="en-US" dirty="0"/>
              <a:t>The user takes the style quiz.</a:t>
            </a:r>
          </a:p>
          <a:p>
            <a:pPr marL="685800" lvl="1" indent="-228600">
              <a:buFont typeface="+mj-lt"/>
              <a:buAutoNum type="arabicPeriod"/>
            </a:pPr>
            <a:r>
              <a:rPr lang="en-US" dirty="0"/>
              <a:t>The user can try 3 or 5 pairs of glasses.</a:t>
            </a:r>
          </a:p>
          <a:p>
            <a:pPr marL="685800" lvl="1" indent="-228600">
              <a:buFont typeface="+mj-lt"/>
              <a:buAutoNum type="arabicPeriod"/>
            </a:pPr>
            <a:r>
              <a:rPr lang="en-US" dirty="0"/>
              <a:t>The user makes a purchase.</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9</a:t>
            </a:fld>
            <a:endParaRPr lang="en-US"/>
          </a:p>
        </p:txBody>
      </p:sp>
    </p:spTree>
    <p:extLst>
      <p:ext uri="{BB962C8B-B14F-4D97-AF65-F5344CB8AC3E}">
        <p14:creationId xmlns:p14="http://schemas.microsoft.com/office/powerpoint/2010/main" val="2052363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help users find their perfect frame, Warby Parker has a Style Quiz that asks 5 questions.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built the home-try-on funnel to analyze which stage of the funnel do users quit and end up not making a  purchase.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We calculated the overall conversion rates.</a:t>
            </a:r>
          </a:p>
          <a:p>
            <a:pPr marL="685800" lvl="1" indent="-228600">
              <a:buFont typeface="Arial" panose="020B0604020202020204" pitchFamily="34" charset="0"/>
              <a:buAutoNum type="arabicParenR"/>
            </a:pPr>
            <a:r>
              <a:rPr lang="en-US" dirty="0"/>
              <a:t>Percentage of users from quiz to home trial.</a:t>
            </a:r>
          </a:p>
          <a:p>
            <a:pPr marL="685800" lvl="1" indent="-228600">
              <a:buFont typeface="Arial" panose="020B0604020202020204" pitchFamily="34" charset="0"/>
              <a:buAutoNum type="arabicParenR"/>
            </a:pPr>
            <a:r>
              <a:rPr lang="en-US" dirty="0"/>
              <a:t>Percentage of users from home trial to purchase.</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The conversion rate was calculated by dividing the number of people completed each step by the number of people completed the previous step. </a:t>
            </a:r>
          </a:p>
          <a:p>
            <a:pPr marL="628650" lvl="1" indent="-171450">
              <a:buFont typeface="Arial" panose="020B0604020202020204" pitchFamily="34" charset="0"/>
              <a:buChar char="•"/>
            </a:pPr>
            <a:r>
              <a:rPr lang="en-US" dirty="0"/>
              <a:t>For example, the conversion rate for stage 3 was 66%. This was calculated by dividing 495 users who made the purchase  by 750 users who participated in the home trials.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Users can quit at any stage at any time. </a:t>
            </a:r>
          </a:p>
          <a:p>
            <a:pPr marL="628650" lvl="1" indent="-171450">
              <a:buFont typeface="Arial" panose="020B0604020202020204" pitchFamily="34" charset="0"/>
              <a:buChar char="•"/>
            </a:pPr>
            <a:r>
              <a:rPr lang="en-US" dirty="0"/>
              <a:t>We already analyzed the Style Quiz previously and determined there are certain questions that would cause users to end the survey.</a:t>
            </a:r>
          </a:p>
          <a:p>
            <a:pPr marL="628650" lvl="1" indent="-171450">
              <a:buFont typeface="Arial" panose="020B0604020202020204" pitchFamily="34" charset="0"/>
              <a:buChar char="•"/>
            </a:pPr>
            <a:r>
              <a:rPr lang="en-US" dirty="0"/>
              <a:t>We will now analyze whether users who get more pairs to try on at home will be more likely to make a purchase. We will do this by analyzing our A/B test.</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10</a:t>
            </a:fld>
            <a:endParaRPr lang="en-US"/>
          </a:p>
        </p:txBody>
      </p:sp>
    </p:spTree>
    <p:extLst>
      <p:ext uri="{BB962C8B-B14F-4D97-AF65-F5344CB8AC3E}">
        <p14:creationId xmlns:p14="http://schemas.microsoft.com/office/powerpoint/2010/main" val="1460908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total users graph shows we started the quiz with 1,00 users and only 495 ended up making a purchase.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That’s around 49% of the customers who took the quiz, made the purchase.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conversion rates graph shows 75% of the users converted from quiz to home trials.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Only 66% users converted from home trials to purchase.</a:t>
            </a:r>
          </a:p>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11</a:t>
            </a:fld>
            <a:endParaRPr lang="en-US"/>
          </a:p>
        </p:txBody>
      </p:sp>
    </p:spTree>
    <p:extLst>
      <p:ext uri="{BB962C8B-B14F-4D97-AF65-F5344CB8AC3E}">
        <p14:creationId xmlns:p14="http://schemas.microsoft.com/office/powerpoint/2010/main" val="247670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8/25/2020</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8/25/2020</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8/25/2020</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8/25/2020</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8/25/2020</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8/25/2020</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8/25/2020</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8/25/2020</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8/25/2020</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8/25/2020</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8/25/2020</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4.png"/><Relationship Id="rId4" Type="http://schemas.microsoft.com/office/2014/relationships/chartEx" Target="../charts/chartEx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www.codecademy.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github.com/Ankush-Kumar421" TargetMode="External"/><Relationship Id="rId4" Type="http://schemas.openxmlformats.org/officeDocument/2006/relationships/hyperlink" Target="http://www.warbyparker.co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hyperlink" Target="https://jerseygirltexanheart.com/2014/02/warby-park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WARBY PARKER</a:t>
            </a:r>
            <a:br>
              <a:rPr lang="en-US" dirty="0"/>
            </a:br>
            <a:r>
              <a:rPr lang="en-US" dirty="0"/>
              <a:t>FUNNEL ANALYSIS</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lstStyle/>
          <a:p>
            <a:r>
              <a:rPr lang="en-US" dirty="0"/>
              <a:t>Analyze Data with SQL</a:t>
            </a:r>
          </a:p>
          <a:p>
            <a:r>
              <a:rPr lang="en-US" dirty="0"/>
              <a:t>Ankush Kumar</a:t>
            </a:r>
          </a:p>
          <a:p>
            <a:r>
              <a:rPr lang="en-US" dirty="0"/>
              <a:t>08-22-2020</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E0DF-B4D0-4A88-B0A8-981C3A1BF013}"/>
              </a:ext>
            </a:extLst>
          </p:cNvPr>
          <p:cNvSpPr>
            <a:spLocks noGrp="1"/>
          </p:cNvSpPr>
          <p:nvPr>
            <p:ph type="title"/>
          </p:nvPr>
        </p:nvSpPr>
        <p:spPr>
          <a:xfrm>
            <a:off x="1295400" y="255134"/>
            <a:ext cx="9601200" cy="1036850"/>
          </a:xfrm>
        </p:spPr>
        <p:txBody>
          <a:bodyPr anchor="b">
            <a:normAutofit/>
          </a:bodyPr>
          <a:lstStyle/>
          <a:p>
            <a:r>
              <a:rPr lang="en-US" dirty="0"/>
              <a:t>HOME-TRY-ON FUNNEL</a:t>
            </a:r>
          </a:p>
        </p:txBody>
      </p:sp>
      <p:sp>
        <p:nvSpPr>
          <p:cNvPr id="45" name="Text Placeholder 3">
            <a:extLst>
              <a:ext uri="{FF2B5EF4-FFF2-40B4-BE49-F238E27FC236}">
                <a16:creationId xmlns:a16="http://schemas.microsoft.com/office/drawing/2014/main" id="{3F7256AB-D4B1-470C-933A-28764E97F828}"/>
              </a:ext>
            </a:extLst>
          </p:cNvPr>
          <p:cNvSpPr>
            <a:spLocks noGrp="1"/>
          </p:cNvSpPr>
          <p:nvPr>
            <p:ph type="body" sz="half" idx="2"/>
          </p:nvPr>
        </p:nvSpPr>
        <p:spPr>
          <a:xfrm>
            <a:off x="566530" y="1828800"/>
            <a:ext cx="3746390" cy="4343400"/>
          </a:xfrm>
        </p:spPr>
        <p:txBody>
          <a:bodyPr>
            <a:normAutofit/>
          </a:bodyPr>
          <a:lstStyle/>
          <a:p>
            <a:pPr marL="342900" indent="-342900">
              <a:buFont typeface="Arial" panose="020B0604020202020204" pitchFamily="34" charset="0"/>
              <a:buChar char="•"/>
            </a:pPr>
            <a:r>
              <a:rPr lang="en-US" dirty="0"/>
              <a:t>1,000 users started the survey.</a:t>
            </a:r>
          </a:p>
          <a:p>
            <a:pPr marL="342900" indent="-342900">
              <a:buFont typeface="Arial" panose="020B0604020202020204" pitchFamily="34" charset="0"/>
              <a:buChar char="•"/>
            </a:pPr>
            <a:r>
              <a:rPr lang="en-US" dirty="0"/>
              <a:t>Users will “give up” at different stage. </a:t>
            </a:r>
          </a:p>
          <a:p>
            <a:pPr marL="342900" indent="-342900">
              <a:buFont typeface="Arial" panose="020B0604020202020204" pitchFamily="34" charset="0"/>
              <a:buChar char="•"/>
            </a:pPr>
            <a:r>
              <a:rPr lang="en-US" dirty="0"/>
              <a:t>Only 495 out of 1,000 users made the purchase.</a:t>
            </a:r>
          </a:p>
          <a:p>
            <a:pPr marL="342900" indent="-342900">
              <a:buFont typeface="Arial" panose="020B0604020202020204" pitchFamily="34" charset="0"/>
              <a:buChar char="•"/>
            </a:pPr>
            <a:r>
              <a:rPr lang="en-US" dirty="0"/>
              <a:t>Conversion from home trials to purchase was 66%.</a:t>
            </a:r>
          </a:p>
          <a:p>
            <a:endParaRPr lang="en-US" dirty="0"/>
          </a:p>
        </p:txBody>
      </p:sp>
      <p:graphicFrame>
        <p:nvGraphicFramePr>
          <p:cNvPr id="37" name="Content Placeholder 36">
            <a:extLst>
              <a:ext uri="{FF2B5EF4-FFF2-40B4-BE49-F238E27FC236}">
                <a16:creationId xmlns:a16="http://schemas.microsoft.com/office/drawing/2014/main" id="{C4FCEFAC-DDBC-4FF8-955C-EF3C80CE6798}"/>
              </a:ext>
            </a:extLst>
          </p:cNvPr>
          <p:cNvGraphicFramePr>
            <a:graphicFrameLocks noGrp="1"/>
          </p:cNvGraphicFramePr>
          <p:nvPr>
            <p:ph idx="1"/>
            <p:extLst>
              <p:ext uri="{D42A27DB-BD31-4B8C-83A1-F6EECF244321}">
                <p14:modId xmlns:p14="http://schemas.microsoft.com/office/powerpoint/2010/main" val="1873302471"/>
              </p:ext>
            </p:extLst>
          </p:nvPr>
        </p:nvGraphicFramePr>
        <p:xfrm>
          <a:off x="4728209" y="2274441"/>
          <a:ext cx="6414510" cy="3452120"/>
        </p:xfrm>
        <a:graphic>
          <a:graphicData uri="http://schemas.openxmlformats.org/drawingml/2006/table">
            <a:tbl>
              <a:tblPr firstRow="1" bandRow="1">
                <a:tableStyleId>{C4B1156A-380E-4F78-BDF5-A606A8083BF9}</a:tableStyleId>
              </a:tblPr>
              <a:tblGrid>
                <a:gridCol w="2793689">
                  <a:extLst>
                    <a:ext uri="{9D8B030D-6E8A-4147-A177-3AD203B41FA5}">
                      <a16:colId xmlns:a16="http://schemas.microsoft.com/office/drawing/2014/main" val="874219109"/>
                    </a:ext>
                  </a:extLst>
                </a:gridCol>
                <a:gridCol w="1405232">
                  <a:extLst>
                    <a:ext uri="{9D8B030D-6E8A-4147-A177-3AD203B41FA5}">
                      <a16:colId xmlns:a16="http://schemas.microsoft.com/office/drawing/2014/main" val="2936876700"/>
                    </a:ext>
                  </a:extLst>
                </a:gridCol>
                <a:gridCol w="2215589">
                  <a:extLst>
                    <a:ext uri="{9D8B030D-6E8A-4147-A177-3AD203B41FA5}">
                      <a16:colId xmlns:a16="http://schemas.microsoft.com/office/drawing/2014/main" val="443876840"/>
                    </a:ext>
                  </a:extLst>
                </a:gridCol>
              </a:tblGrid>
              <a:tr h="1106137">
                <a:tc>
                  <a:txBody>
                    <a:bodyPr/>
                    <a:lstStyle/>
                    <a:p>
                      <a:pPr algn="ctr" fontAlgn="ctr"/>
                      <a:r>
                        <a:rPr lang="en-US" sz="3200" u="none" strike="noStrike" dirty="0">
                          <a:effectLst/>
                        </a:rPr>
                        <a:t>Stage</a:t>
                      </a:r>
                      <a:endParaRPr lang="en-US" sz="3200" b="1" i="0" u="none" strike="noStrike" dirty="0">
                        <a:solidFill>
                          <a:srgbClr val="000000"/>
                        </a:solidFill>
                        <a:effectLst/>
                        <a:latin typeface="Calibri" panose="020F0502020204030204" pitchFamily="34" charset="0"/>
                      </a:endParaRPr>
                    </a:p>
                  </a:txBody>
                  <a:tcPr marL="27626" marR="27626" marT="27626" marB="0" anchor="ctr"/>
                </a:tc>
                <a:tc>
                  <a:txBody>
                    <a:bodyPr/>
                    <a:lstStyle/>
                    <a:p>
                      <a:pPr algn="ctr" fontAlgn="ctr"/>
                      <a:r>
                        <a:rPr lang="en-US" sz="3200" u="none" strike="noStrike">
                          <a:effectLst/>
                        </a:rPr>
                        <a:t>Total Users</a:t>
                      </a:r>
                      <a:endParaRPr lang="en-US" sz="3200" b="1" i="0" u="none" strike="noStrike">
                        <a:solidFill>
                          <a:srgbClr val="000000"/>
                        </a:solidFill>
                        <a:effectLst/>
                        <a:latin typeface="Calibri" panose="020F0502020204030204" pitchFamily="34" charset="0"/>
                      </a:endParaRPr>
                    </a:p>
                  </a:txBody>
                  <a:tcPr marL="27626" marR="27626" marT="27626" marB="0" anchor="ctr"/>
                </a:tc>
                <a:tc>
                  <a:txBody>
                    <a:bodyPr/>
                    <a:lstStyle/>
                    <a:p>
                      <a:pPr algn="ctr" fontAlgn="ctr"/>
                      <a:r>
                        <a:rPr lang="en-US" sz="3200" u="none" strike="noStrike">
                          <a:effectLst/>
                        </a:rPr>
                        <a:t>Percent</a:t>
                      </a:r>
                      <a:br>
                        <a:rPr lang="en-US" sz="3200" u="none" strike="noStrike">
                          <a:effectLst/>
                        </a:rPr>
                      </a:br>
                      <a:r>
                        <a:rPr lang="en-US" sz="3200" u="none" strike="noStrike">
                          <a:effectLst/>
                        </a:rPr>
                        <a:t>Converted</a:t>
                      </a:r>
                      <a:endParaRPr lang="en-US" sz="3200" b="1" i="0" u="none" strike="noStrike">
                        <a:solidFill>
                          <a:srgbClr val="000000"/>
                        </a:solidFill>
                        <a:effectLst/>
                        <a:latin typeface="Calibri" panose="020F0502020204030204" pitchFamily="34" charset="0"/>
                      </a:endParaRPr>
                    </a:p>
                  </a:txBody>
                  <a:tcPr marL="27626" marR="27626" marT="27626" marB="0" anchor="ctr"/>
                </a:tc>
                <a:extLst>
                  <a:ext uri="{0D108BD9-81ED-4DB2-BD59-A6C34878D82A}">
                    <a16:rowId xmlns:a16="http://schemas.microsoft.com/office/drawing/2014/main" val="2582448890"/>
                  </a:ext>
                </a:extLst>
              </a:tr>
              <a:tr h="619923">
                <a:tc>
                  <a:txBody>
                    <a:bodyPr/>
                    <a:lstStyle/>
                    <a:p>
                      <a:pPr algn="ctr" fontAlgn="ctr"/>
                      <a:r>
                        <a:rPr lang="en-US" sz="3200" u="none" strike="noStrike">
                          <a:effectLst/>
                        </a:rPr>
                        <a:t>1. Quiz</a:t>
                      </a:r>
                      <a:endParaRPr lang="en-US" sz="3200" b="0" i="0" u="none" strike="noStrike">
                        <a:solidFill>
                          <a:srgbClr val="000000"/>
                        </a:solidFill>
                        <a:effectLst/>
                        <a:latin typeface="Calibri" panose="020F0502020204030204" pitchFamily="34" charset="0"/>
                      </a:endParaRPr>
                    </a:p>
                  </a:txBody>
                  <a:tcPr marL="27626" marR="27626" marT="27626" marB="0" anchor="ctr"/>
                </a:tc>
                <a:tc>
                  <a:txBody>
                    <a:bodyPr/>
                    <a:lstStyle/>
                    <a:p>
                      <a:pPr algn="ctr" fontAlgn="ctr"/>
                      <a:r>
                        <a:rPr lang="en-US" sz="3200" u="none" strike="noStrike" dirty="0">
                          <a:effectLst/>
                        </a:rPr>
                        <a:t>1,000</a:t>
                      </a:r>
                      <a:endParaRPr lang="en-US" sz="3200" b="0" i="0" u="none" strike="noStrike" dirty="0">
                        <a:solidFill>
                          <a:srgbClr val="000000"/>
                        </a:solidFill>
                        <a:effectLst/>
                        <a:latin typeface="Calibri" panose="020F0502020204030204" pitchFamily="34" charset="0"/>
                      </a:endParaRPr>
                    </a:p>
                  </a:txBody>
                  <a:tcPr marL="27626" marR="27626" marT="27626" marB="0" anchor="ctr"/>
                </a:tc>
                <a:tc>
                  <a:txBody>
                    <a:bodyPr/>
                    <a:lstStyle/>
                    <a:p>
                      <a:pPr algn="ctr" fontAlgn="ctr"/>
                      <a:r>
                        <a:rPr lang="en-US" sz="3200" u="none" strike="noStrike">
                          <a:effectLst/>
                        </a:rPr>
                        <a:t>100%</a:t>
                      </a:r>
                      <a:endParaRPr lang="en-US" sz="3200" b="0" i="0" u="none" strike="noStrike">
                        <a:solidFill>
                          <a:srgbClr val="000000"/>
                        </a:solidFill>
                        <a:effectLst/>
                        <a:latin typeface="Calibri" panose="020F0502020204030204" pitchFamily="34" charset="0"/>
                      </a:endParaRPr>
                    </a:p>
                  </a:txBody>
                  <a:tcPr marL="27626" marR="27626" marT="27626" marB="0" anchor="ctr"/>
                </a:tc>
                <a:extLst>
                  <a:ext uri="{0D108BD9-81ED-4DB2-BD59-A6C34878D82A}">
                    <a16:rowId xmlns:a16="http://schemas.microsoft.com/office/drawing/2014/main" val="407310626"/>
                  </a:ext>
                </a:extLst>
              </a:tr>
              <a:tr h="1106137">
                <a:tc>
                  <a:txBody>
                    <a:bodyPr/>
                    <a:lstStyle/>
                    <a:p>
                      <a:pPr algn="ctr" fontAlgn="ctr"/>
                      <a:r>
                        <a:rPr lang="en-US" sz="3200" u="none" strike="noStrike">
                          <a:effectLst/>
                        </a:rPr>
                        <a:t>2. Home Trials</a:t>
                      </a:r>
                      <a:endParaRPr lang="en-US" sz="3200" b="0" i="0" u="none" strike="noStrike">
                        <a:solidFill>
                          <a:srgbClr val="000000"/>
                        </a:solidFill>
                        <a:effectLst/>
                        <a:latin typeface="Calibri" panose="020F0502020204030204" pitchFamily="34" charset="0"/>
                      </a:endParaRPr>
                    </a:p>
                  </a:txBody>
                  <a:tcPr marL="27626" marR="27626" marT="27626" marB="0" anchor="ctr"/>
                </a:tc>
                <a:tc>
                  <a:txBody>
                    <a:bodyPr/>
                    <a:lstStyle/>
                    <a:p>
                      <a:pPr algn="ctr" fontAlgn="ctr"/>
                      <a:r>
                        <a:rPr lang="en-US" sz="3200" u="none" strike="noStrike" dirty="0">
                          <a:effectLst/>
                        </a:rPr>
                        <a:t>750</a:t>
                      </a:r>
                      <a:endParaRPr lang="en-US" sz="3200" b="0" i="0" u="none" strike="noStrike" dirty="0">
                        <a:solidFill>
                          <a:srgbClr val="000000"/>
                        </a:solidFill>
                        <a:effectLst/>
                        <a:latin typeface="Calibri" panose="020F0502020204030204" pitchFamily="34" charset="0"/>
                      </a:endParaRPr>
                    </a:p>
                  </a:txBody>
                  <a:tcPr marL="27626" marR="27626" marT="27626" marB="0" anchor="ctr"/>
                </a:tc>
                <a:tc>
                  <a:txBody>
                    <a:bodyPr/>
                    <a:lstStyle/>
                    <a:p>
                      <a:pPr algn="ctr" fontAlgn="ctr"/>
                      <a:r>
                        <a:rPr lang="en-US" sz="3200" u="none" strike="noStrike" dirty="0">
                          <a:effectLst/>
                        </a:rPr>
                        <a:t>75%</a:t>
                      </a:r>
                      <a:endParaRPr lang="en-US" sz="3200" b="0" i="0" u="none" strike="noStrike" dirty="0">
                        <a:solidFill>
                          <a:srgbClr val="000000"/>
                        </a:solidFill>
                        <a:effectLst/>
                        <a:latin typeface="Calibri" panose="020F0502020204030204" pitchFamily="34" charset="0"/>
                      </a:endParaRPr>
                    </a:p>
                  </a:txBody>
                  <a:tcPr marL="27626" marR="27626" marT="27626" marB="0" anchor="ctr"/>
                </a:tc>
                <a:extLst>
                  <a:ext uri="{0D108BD9-81ED-4DB2-BD59-A6C34878D82A}">
                    <a16:rowId xmlns:a16="http://schemas.microsoft.com/office/drawing/2014/main" val="2235370749"/>
                  </a:ext>
                </a:extLst>
              </a:tr>
              <a:tr h="619923">
                <a:tc>
                  <a:txBody>
                    <a:bodyPr/>
                    <a:lstStyle/>
                    <a:p>
                      <a:pPr algn="ctr" fontAlgn="ctr"/>
                      <a:r>
                        <a:rPr lang="en-US" sz="3200" u="none" strike="noStrike">
                          <a:effectLst/>
                        </a:rPr>
                        <a:t>3. Purchase</a:t>
                      </a:r>
                      <a:endParaRPr lang="en-US" sz="3200" b="0" i="0" u="none" strike="noStrike">
                        <a:solidFill>
                          <a:srgbClr val="000000"/>
                        </a:solidFill>
                        <a:effectLst/>
                        <a:latin typeface="Calibri" panose="020F0502020204030204" pitchFamily="34" charset="0"/>
                      </a:endParaRPr>
                    </a:p>
                  </a:txBody>
                  <a:tcPr marL="27626" marR="27626" marT="27626" marB="0" anchor="ctr"/>
                </a:tc>
                <a:tc>
                  <a:txBody>
                    <a:bodyPr/>
                    <a:lstStyle/>
                    <a:p>
                      <a:pPr algn="ctr" fontAlgn="ctr"/>
                      <a:r>
                        <a:rPr lang="en-US" sz="3200" u="none" strike="noStrike">
                          <a:effectLst/>
                        </a:rPr>
                        <a:t>495</a:t>
                      </a:r>
                      <a:endParaRPr lang="en-US" sz="3200" b="0" i="0" u="none" strike="noStrike">
                        <a:solidFill>
                          <a:srgbClr val="000000"/>
                        </a:solidFill>
                        <a:effectLst/>
                        <a:latin typeface="Calibri" panose="020F0502020204030204" pitchFamily="34" charset="0"/>
                      </a:endParaRPr>
                    </a:p>
                  </a:txBody>
                  <a:tcPr marL="27626" marR="27626" marT="27626" marB="0" anchor="ctr"/>
                </a:tc>
                <a:tc>
                  <a:txBody>
                    <a:bodyPr/>
                    <a:lstStyle/>
                    <a:p>
                      <a:pPr algn="ctr" fontAlgn="ctr"/>
                      <a:r>
                        <a:rPr lang="en-US" sz="3200" u="none" strike="noStrike" dirty="0">
                          <a:effectLst/>
                        </a:rPr>
                        <a:t>66%</a:t>
                      </a:r>
                      <a:endParaRPr lang="en-US" sz="3200" b="0" i="0" u="none" strike="noStrike" dirty="0">
                        <a:solidFill>
                          <a:srgbClr val="000000"/>
                        </a:solidFill>
                        <a:effectLst/>
                        <a:latin typeface="Calibri" panose="020F0502020204030204" pitchFamily="34" charset="0"/>
                      </a:endParaRPr>
                    </a:p>
                  </a:txBody>
                  <a:tcPr marL="27626" marR="27626" marT="27626" marB="0" anchor="ctr"/>
                </a:tc>
                <a:extLst>
                  <a:ext uri="{0D108BD9-81ED-4DB2-BD59-A6C34878D82A}">
                    <a16:rowId xmlns:a16="http://schemas.microsoft.com/office/drawing/2014/main" val="4013629143"/>
                  </a:ext>
                </a:extLst>
              </a:tr>
            </a:tbl>
          </a:graphicData>
        </a:graphic>
      </p:graphicFrame>
    </p:spTree>
    <p:extLst>
      <p:ext uri="{BB962C8B-B14F-4D97-AF65-F5344CB8AC3E}">
        <p14:creationId xmlns:p14="http://schemas.microsoft.com/office/powerpoint/2010/main" val="418406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45EF-B4AB-4242-8660-EBDF7628A54A}"/>
              </a:ext>
            </a:extLst>
          </p:cNvPr>
          <p:cNvSpPr>
            <a:spLocks noGrp="1"/>
          </p:cNvSpPr>
          <p:nvPr>
            <p:ph type="title"/>
          </p:nvPr>
        </p:nvSpPr>
        <p:spPr/>
        <p:txBody>
          <a:bodyPr/>
          <a:lstStyle/>
          <a:p>
            <a:r>
              <a:rPr lang="en-US" dirty="0"/>
              <a:t>HOME-TRY-ON FUNNEL</a:t>
            </a:r>
          </a:p>
        </p:txBody>
      </p:sp>
      <p:graphicFrame>
        <p:nvGraphicFramePr>
          <p:cNvPr id="6" name="Content Placeholder 5">
            <a:extLst>
              <a:ext uri="{FF2B5EF4-FFF2-40B4-BE49-F238E27FC236}">
                <a16:creationId xmlns:a16="http://schemas.microsoft.com/office/drawing/2014/main" id="{C7786CCC-ED9E-4D7C-A42B-B3E01CBE9CD6}"/>
              </a:ext>
            </a:extLst>
          </p:cNvPr>
          <p:cNvGraphicFramePr>
            <a:graphicFrameLocks noGrp="1"/>
          </p:cNvGraphicFramePr>
          <p:nvPr>
            <p:ph sz="half" idx="1"/>
            <p:extLst>
              <p:ext uri="{D42A27DB-BD31-4B8C-83A1-F6EECF244321}">
                <p14:modId xmlns:p14="http://schemas.microsoft.com/office/powerpoint/2010/main" val="1628308579"/>
              </p:ext>
            </p:extLst>
          </p:nvPr>
        </p:nvGraphicFramePr>
        <p:xfrm>
          <a:off x="566530" y="1828800"/>
          <a:ext cx="5529470" cy="3717236"/>
        </p:xfrm>
        <a:graphic>
          <a:graphicData uri="http://schemas.openxmlformats.org/drawingml/2006/chart">
            <c:chart xmlns:c="http://schemas.openxmlformats.org/drawingml/2006/chart" xmlns:r="http://schemas.openxmlformats.org/officeDocument/2006/relationships" r:id="rId3"/>
          </a:graphicData>
        </a:graphic>
      </p:graphicFrame>
      <p:sp>
        <p:nvSpPr>
          <p:cNvPr id="7" name="Arrow: Right 6">
            <a:extLst>
              <a:ext uri="{FF2B5EF4-FFF2-40B4-BE49-F238E27FC236}">
                <a16:creationId xmlns:a16="http://schemas.microsoft.com/office/drawing/2014/main" id="{DA183478-EC72-4849-9416-5C04359A91F4}"/>
              </a:ext>
            </a:extLst>
          </p:cNvPr>
          <p:cNvSpPr/>
          <p:nvPr/>
        </p:nvSpPr>
        <p:spPr>
          <a:xfrm>
            <a:off x="2445025" y="4412973"/>
            <a:ext cx="496957" cy="25841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0A0E7FB8-5FDB-42A3-A98F-465BBBCD24DF}"/>
              </a:ext>
            </a:extLst>
          </p:cNvPr>
          <p:cNvSpPr/>
          <p:nvPr/>
        </p:nvSpPr>
        <p:spPr>
          <a:xfrm>
            <a:off x="4022034" y="4412974"/>
            <a:ext cx="496957" cy="25841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cx2="http://schemas.microsoft.com/office/drawing/2015/10/21/chartex">
        <mc:Choice Requires="cx2">
          <p:graphicFrame>
            <p:nvGraphicFramePr>
              <p:cNvPr id="11" name="Content Placeholder 10">
                <a:extLst>
                  <a:ext uri="{FF2B5EF4-FFF2-40B4-BE49-F238E27FC236}">
                    <a16:creationId xmlns:a16="http://schemas.microsoft.com/office/drawing/2014/main" id="{46E9C3EB-56B5-4D5E-9D5A-4882AEDEB070}"/>
                  </a:ext>
                </a:extLst>
              </p:cNvPr>
              <p:cNvGraphicFramePr>
                <a:graphicFrameLocks noGrp="1"/>
              </p:cNvGraphicFramePr>
              <p:nvPr>
                <p:ph sz="half" idx="2"/>
                <p:extLst>
                  <p:ext uri="{D42A27DB-BD31-4B8C-83A1-F6EECF244321}">
                    <p14:modId xmlns:p14="http://schemas.microsoft.com/office/powerpoint/2010/main" val="3950116221"/>
                  </p:ext>
                </p:extLst>
              </p:nvPr>
            </p:nvGraphicFramePr>
            <p:xfrm>
              <a:off x="6649278" y="1828801"/>
              <a:ext cx="4976192" cy="371723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1" name="Content Placeholder 10">
                <a:extLst>
                  <a:ext uri="{FF2B5EF4-FFF2-40B4-BE49-F238E27FC236}">
                    <a16:creationId xmlns:a16="http://schemas.microsoft.com/office/drawing/2014/main" id="{46E9C3EB-56B5-4D5E-9D5A-4882AEDEB070}"/>
                  </a:ext>
                </a:extLst>
              </p:cNvPr>
              <p:cNvPicPr>
                <a:picLocks noGrp="1" noRot="1" noChangeAspect="1" noMove="1" noResize="1" noEditPoints="1" noAdjustHandles="1" noChangeArrowheads="1" noChangeShapeType="1"/>
              </p:cNvPicPr>
              <p:nvPr/>
            </p:nvPicPr>
            <p:blipFill>
              <a:blip r:embed="rId5"/>
              <a:stretch>
                <a:fillRect/>
              </a:stretch>
            </p:blipFill>
            <p:spPr>
              <a:xfrm>
                <a:off x="6649278" y="1828801"/>
                <a:ext cx="4976192" cy="3717236"/>
              </a:xfrm>
              <a:prstGeom prst="rect">
                <a:avLst/>
              </a:prstGeom>
            </p:spPr>
          </p:pic>
        </mc:Fallback>
      </mc:AlternateContent>
    </p:spTree>
    <p:extLst>
      <p:ext uri="{BB962C8B-B14F-4D97-AF65-F5344CB8AC3E}">
        <p14:creationId xmlns:p14="http://schemas.microsoft.com/office/powerpoint/2010/main" val="242486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6903813-0F41-48CD-A0CF-699D99285782}"/>
              </a:ext>
            </a:extLst>
          </p:cNvPr>
          <p:cNvSpPr>
            <a:spLocks noGrp="1"/>
          </p:cNvSpPr>
          <p:nvPr>
            <p:ph type="title"/>
          </p:nvPr>
        </p:nvSpPr>
        <p:spPr>
          <a:xfrm>
            <a:off x="1295400" y="255134"/>
            <a:ext cx="9601200" cy="1036850"/>
          </a:xfrm>
        </p:spPr>
        <p:txBody>
          <a:bodyPr anchor="b">
            <a:normAutofit/>
          </a:bodyPr>
          <a:lstStyle/>
          <a:p>
            <a:r>
              <a:rPr lang="en-US" dirty="0"/>
              <a:t>HOME-TRY-ON FUNNEL</a:t>
            </a:r>
          </a:p>
        </p:txBody>
      </p:sp>
      <p:sp>
        <p:nvSpPr>
          <p:cNvPr id="13" name="Text Placeholder 3">
            <a:extLst>
              <a:ext uri="{FF2B5EF4-FFF2-40B4-BE49-F238E27FC236}">
                <a16:creationId xmlns:a16="http://schemas.microsoft.com/office/drawing/2014/main" id="{27E2C424-A2C2-48C3-89D6-5733703401D0}"/>
              </a:ext>
            </a:extLst>
          </p:cNvPr>
          <p:cNvSpPr>
            <a:spLocks noGrp="1"/>
          </p:cNvSpPr>
          <p:nvPr>
            <p:ph type="body" sz="half" idx="2"/>
          </p:nvPr>
        </p:nvSpPr>
        <p:spPr>
          <a:xfrm>
            <a:off x="367748" y="1828800"/>
            <a:ext cx="3945172" cy="4343400"/>
          </a:xfrm>
        </p:spPr>
        <p:txBody>
          <a:bodyPr anchor="ctr">
            <a:normAutofit/>
          </a:bodyPr>
          <a:lstStyle/>
          <a:p>
            <a:pPr marL="342900" indent="-342900">
              <a:buFont typeface="Arial" panose="020B0604020202020204" pitchFamily="34" charset="0"/>
              <a:buChar char="•"/>
            </a:pPr>
            <a:r>
              <a:rPr lang="en-US" dirty="0"/>
              <a:t>A/B Test:</a:t>
            </a:r>
          </a:p>
          <a:p>
            <a:pPr marL="800100" lvl="1" indent="-342900">
              <a:buFont typeface="Arial" panose="020B0604020202020204" pitchFamily="34" charset="0"/>
              <a:buChar char="•"/>
            </a:pPr>
            <a:r>
              <a:rPr lang="en-US" sz="2000" dirty="0"/>
              <a:t>50% of users were given </a:t>
            </a:r>
            <a:r>
              <a:rPr lang="en-US" sz="2000" b="1" dirty="0"/>
              <a:t>3 pairs </a:t>
            </a:r>
            <a:r>
              <a:rPr lang="en-US" sz="2000" dirty="0"/>
              <a:t>to try on.</a:t>
            </a:r>
          </a:p>
          <a:p>
            <a:pPr marL="800100" lvl="1" indent="-342900">
              <a:buFont typeface="Arial" panose="020B0604020202020204" pitchFamily="34" charset="0"/>
              <a:buChar char="•"/>
            </a:pPr>
            <a:r>
              <a:rPr lang="en-US" sz="2000" dirty="0"/>
              <a:t>50% of users were given </a:t>
            </a:r>
            <a:r>
              <a:rPr lang="en-US" sz="2000" b="1" dirty="0"/>
              <a:t>5 pairs </a:t>
            </a:r>
            <a:r>
              <a:rPr lang="en-US" sz="2000" dirty="0"/>
              <a:t>to try on.</a:t>
            </a:r>
          </a:p>
          <a:p>
            <a:pPr marL="342900" indent="-342900">
              <a:buFont typeface="Arial" panose="020B0604020202020204" pitchFamily="34" charset="0"/>
              <a:buChar char="•"/>
            </a:pPr>
            <a:r>
              <a:rPr lang="en-US" dirty="0"/>
              <a:t>Purchase rate increased when users were given 5 pairs to try.</a:t>
            </a:r>
          </a:p>
          <a:p>
            <a:pPr marL="342900" indent="-342900">
              <a:buFont typeface="Arial" panose="020B0604020202020204" pitchFamily="34" charset="0"/>
              <a:buChar char="•"/>
            </a:pPr>
            <a:r>
              <a:rPr lang="en-US" dirty="0"/>
              <a:t>Conclusion: number of pairs given to users can affect their decision to make a purchase.</a:t>
            </a:r>
          </a:p>
        </p:txBody>
      </p:sp>
      <p:graphicFrame>
        <p:nvGraphicFramePr>
          <p:cNvPr id="9" name="Content Placeholder 8">
            <a:extLst>
              <a:ext uri="{FF2B5EF4-FFF2-40B4-BE49-F238E27FC236}">
                <a16:creationId xmlns:a16="http://schemas.microsoft.com/office/drawing/2014/main" id="{BAC5F36E-E5FB-4B5E-813B-F6CFEBB6421D}"/>
              </a:ext>
            </a:extLst>
          </p:cNvPr>
          <p:cNvGraphicFramePr>
            <a:graphicFrameLocks noGrp="1"/>
          </p:cNvGraphicFramePr>
          <p:nvPr>
            <p:ph idx="1"/>
            <p:extLst>
              <p:ext uri="{D42A27DB-BD31-4B8C-83A1-F6EECF244321}">
                <p14:modId xmlns:p14="http://schemas.microsoft.com/office/powerpoint/2010/main" val="2227963550"/>
              </p:ext>
            </p:extLst>
          </p:nvPr>
        </p:nvGraphicFramePr>
        <p:xfrm>
          <a:off x="4728209" y="2736357"/>
          <a:ext cx="6126482" cy="2528289"/>
        </p:xfrm>
        <a:graphic>
          <a:graphicData uri="http://schemas.openxmlformats.org/drawingml/2006/table">
            <a:tbl>
              <a:tblPr firstRow="1" lastRow="1" bandRow="1">
                <a:tableStyleId>{C4B1156A-380E-4F78-BDF5-A606A8083BF9}</a:tableStyleId>
              </a:tblPr>
              <a:tblGrid>
                <a:gridCol w="1706971">
                  <a:extLst>
                    <a:ext uri="{9D8B030D-6E8A-4147-A177-3AD203B41FA5}">
                      <a16:colId xmlns:a16="http://schemas.microsoft.com/office/drawing/2014/main" val="1584247709"/>
                    </a:ext>
                  </a:extLst>
                </a:gridCol>
                <a:gridCol w="1059522">
                  <a:extLst>
                    <a:ext uri="{9D8B030D-6E8A-4147-A177-3AD203B41FA5}">
                      <a16:colId xmlns:a16="http://schemas.microsoft.com/office/drawing/2014/main" val="350267853"/>
                    </a:ext>
                  </a:extLst>
                </a:gridCol>
                <a:gridCol w="1508016">
                  <a:extLst>
                    <a:ext uri="{9D8B030D-6E8A-4147-A177-3AD203B41FA5}">
                      <a16:colId xmlns:a16="http://schemas.microsoft.com/office/drawing/2014/main" val="478213589"/>
                    </a:ext>
                  </a:extLst>
                </a:gridCol>
                <a:gridCol w="1851973">
                  <a:extLst>
                    <a:ext uri="{9D8B030D-6E8A-4147-A177-3AD203B41FA5}">
                      <a16:colId xmlns:a16="http://schemas.microsoft.com/office/drawing/2014/main" val="447567438"/>
                    </a:ext>
                  </a:extLst>
                </a:gridCol>
              </a:tblGrid>
              <a:tr h="1166217">
                <a:tc>
                  <a:txBody>
                    <a:bodyPr/>
                    <a:lstStyle/>
                    <a:p>
                      <a:pPr algn="ctr" fontAlgn="ctr"/>
                      <a:r>
                        <a:rPr lang="en-US" sz="2300" u="none" strike="noStrike" dirty="0" err="1">
                          <a:effectLst/>
                        </a:rPr>
                        <a:t>AB_variant</a:t>
                      </a:r>
                      <a:endParaRPr lang="en-US" sz="2300" b="1" i="0" u="none" strike="noStrike" dirty="0">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a:effectLst/>
                        </a:rPr>
                        <a:t>Home Trial</a:t>
                      </a:r>
                      <a:endParaRPr lang="en-US" sz="2300" b="1" i="0" u="none" strike="noStrike">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a:effectLst/>
                        </a:rPr>
                        <a:t>Purchase</a:t>
                      </a:r>
                      <a:endParaRPr lang="en-US" sz="2300" b="1" i="0" u="none" strike="noStrike">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a:effectLst/>
                        </a:rPr>
                        <a:t>Purchase</a:t>
                      </a:r>
                      <a:br>
                        <a:rPr lang="en-US" sz="2300" u="none" strike="noStrike">
                          <a:effectLst/>
                        </a:rPr>
                      </a:br>
                      <a:r>
                        <a:rPr lang="en-US" sz="2300" u="none" strike="noStrike">
                          <a:effectLst/>
                        </a:rPr>
                        <a:t>Converstion</a:t>
                      </a:r>
                      <a:br>
                        <a:rPr lang="en-US" sz="2300" u="none" strike="noStrike">
                          <a:effectLst/>
                        </a:rPr>
                      </a:br>
                      <a:endParaRPr lang="en-US" sz="2300" b="1" i="0" u="none" strike="noStrike">
                        <a:solidFill>
                          <a:srgbClr val="000000"/>
                        </a:solidFill>
                        <a:effectLst/>
                        <a:latin typeface="Calibri" panose="020F0502020204030204" pitchFamily="34" charset="0"/>
                      </a:endParaRPr>
                    </a:p>
                  </a:txBody>
                  <a:tcPr marL="20233" marR="20233" marT="20233" marB="0" anchor="ctr"/>
                </a:tc>
                <a:extLst>
                  <a:ext uri="{0D108BD9-81ED-4DB2-BD59-A6C34878D82A}">
                    <a16:rowId xmlns:a16="http://schemas.microsoft.com/office/drawing/2014/main" val="3432951764"/>
                  </a:ext>
                </a:extLst>
              </a:tr>
              <a:tr h="454024">
                <a:tc>
                  <a:txBody>
                    <a:bodyPr/>
                    <a:lstStyle/>
                    <a:p>
                      <a:pPr algn="ctr" fontAlgn="ctr"/>
                      <a:r>
                        <a:rPr lang="en-US" sz="2300" u="none" strike="noStrike">
                          <a:effectLst/>
                        </a:rPr>
                        <a:t>3 pairs</a:t>
                      </a:r>
                      <a:endParaRPr lang="en-US" sz="2300" b="0" i="0" u="none" strike="noStrike">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a:effectLst/>
                        </a:rPr>
                        <a:t>379</a:t>
                      </a:r>
                      <a:endParaRPr lang="en-US" sz="2300" b="0" i="0" u="none" strike="noStrike">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a:effectLst/>
                        </a:rPr>
                        <a:t>201</a:t>
                      </a:r>
                      <a:endParaRPr lang="en-US" sz="2300" b="0" i="0" u="none" strike="noStrike">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a:effectLst/>
                        </a:rPr>
                        <a:t>53%</a:t>
                      </a:r>
                      <a:endParaRPr lang="en-US" sz="2300" b="0" i="0" u="none" strike="noStrike">
                        <a:solidFill>
                          <a:srgbClr val="000000"/>
                        </a:solidFill>
                        <a:effectLst/>
                        <a:latin typeface="Calibri" panose="020F0502020204030204" pitchFamily="34" charset="0"/>
                      </a:endParaRPr>
                    </a:p>
                  </a:txBody>
                  <a:tcPr marL="20233" marR="20233" marT="20233" marB="0" anchor="ctr"/>
                </a:tc>
                <a:extLst>
                  <a:ext uri="{0D108BD9-81ED-4DB2-BD59-A6C34878D82A}">
                    <a16:rowId xmlns:a16="http://schemas.microsoft.com/office/drawing/2014/main" val="758364002"/>
                  </a:ext>
                </a:extLst>
              </a:tr>
              <a:tr h="454024">
                <a:tc>
                  <a:txBody>
                    <a:bodyPr/>
                    <a:lstStyle/>
                    <a:p>
                      <a:pPr algn="ctr" fontAlgn="ctr"/>
                      <a:r>
                        <a:rPr lang="en-US" sz="2300" u="none" strike="noStrike">
                          <a:effectLst/>
                        </a:rPr>
                        <a:t>5 pairs</a:t>
                      </a:r>
                      <a:endParaRPr lang="en-US" sz="2300" b="0" i="0" u="none" strike="noStrike">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a:effectLst/>
                        </a:rPr>
                        <a:t>371</a:t>
                      </a:r>
                      <a:endParaRPr lang="en-US" sz="2300" b="0" i="0" u="none" strike="noStrike">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a:effectLst/>
                        </a:rPr>
                        <a:t>294</a:t>
                      </a:r>
                      <a:endParaRPr lang="en-US" sz="2300" b="0" i="0" u="none" strike="noStrike">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dirty="0">
                          <a:solidFill>
                            <a:srgbClr val="0070C0"/>
                          </a:solidFill>
                          <a:effectLst/>
                        </a:rPr>
                        <a:t>79%</a:t>
                      </a:r>
                      <a:endParaRPr lang="en-US" sz="2300" b="0" i="0" u="none" strike="noStrike" dirty="0">
                        <a:solidFill>
                          <a:srgbClr val="0070C0"/>
                        </a:solidFill>
                        <a:effectLst/>
                        <a:latin typeface="Calibri" panose="020F0502020204030204" pitchFamily="34" charset="0"/>
                      </a:endParaRPr>
                    </a:p>
                  </a:txBody>
                  <a:tcPr marL="20233" marR="20233" marT="20233" marB="0" anchor="ctr"/>
                </a:tc>
                <a:extLst>
                  <a:ext uri="{0D108BD9-81ED-4DB2-BD59-A6C34878D82A}">
                    <a16:rowId xmlns:a16="http://schemas.microsoft.com/office/drawing/2014/main" val="3612301059"/>
                  </a:ext>
                </a:extLst>
              </a:tr>
              <a:tr h="454024">
                <a:tc>
                  <a:txBody>
                    <a:bodyPr/>
                    <a:lstStyle/>
                    <a:p>
                      <a:pPr algn="ctr" fontAlgn="b"/>
                      <a:r>
                        <a:rPr lang="en-US" sz="2300" u="none" strike="noStrike">
                          <a:effectLst/>
                        </a:rPr>
                        <a:t>Total</a:t>
                      </a:r>
                      <a:endParaRPr lang="en-US" sz="2300" b="1" i="0" u="none" strike="noStrike">
                        <a:solidFill>
                          <a:srgbClr val="000000"/>
                        </a:solidFill>
                        <a:effectLst/>
                        <a:latin typeface="Calibri" panose="020F0502020204030204" pitchFamily="34" charset="0"/>
                      </a:endParaRPr>
                    </a:p>
                  </a:txBody>
                  <a:tcPr marL="20233" marR="20233" marT="20233" marB="0" anchor="b"/>
                </a:tc>
                <a:tc>
                  <a:txBody>
                    <a:bodyPr/>
                    <a:lstStyle/>
                    <a:p>
                      <a:pPr algn="ctr" fontAlgn="ctr"/>
                      <a:r>
                        <a:rPr lang="en-US" sz="2300" u="none" strike="noStrike">
                          <a:effectLst/>
                        </a:rPr>
                        <a:t>750</a:t>
                      </a:r>
                      <a:endParaRPr lang="en-US" sz="2300" b="1" i="0" u="none" strike="noStrike">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a:effectLst/>
                        </a:rPr>
                        <a:t>495</a:t>
                      </a:r>
                      <a:endParaRPr lang="en-US" sz="2300" b="1" i="0" u="none" strike="noStrike">
                        <a:solidFill>
                          <a:srgbClr val="000000"/>
                        </a:solidFill>
                        <a:effectLst/>
                        <a:latin typeface="Calibri" panose="020F0502020204030204" pitchFamily="34" charset="0"/>
                      </a:endParaRPr>
                    </a:p>
                  </a:txBody>
                  <a:tcPr marL="20233" marR="20233" marT="20233" marB="0" anchor="ctr"/>
                </a:tc>
                <a:tc>
                  <a:txBody>
                    <a:bodyPr/>
                    <a:lstStyle/>
                    <a:p>
                      <a:pPr algn="ctr" fontAlgn="ctr"/>
                      <a:r>
                        <a:rPr lang="en-US" sz="2300" u="none" strike="noStrike" dirty="0">
                          <a:effectLst/>
                        </a:rPr>
                        <a:t>66%</a:t>
                      </a:r>
                      <a:endParaRPr lang="en-US" sz="2300" b="0" i="0" u="none" strike="noStrike" dirty="0">
                        <a:solidFill>
                          <a:srgbClr val="000000"/>
                        </a:solidFill>
                        <a:effectLst/>
                        <a:latin typeface="Calibri" panose="020F0502020204030204" pitchFamily="34" charset="0"/>
                      </a:endParaRPr>
                    </a:p>
                  </a:txBody>
                  <a:tcPr marL="20233" marR="20233" marT="20233" marB="0" anchor="ctr"/>
                </a:tc>
                <a:extLst>
                  <a:ext uri="{0D108BD9-81ED-4DB2-BD59-A6C34878D82A}">
                    <a16:rowId xmlns:a16="http://schemas.microsoft.com/office/drawing/2014/main" val="3056218069"/>
                  </a:ext>
                </a:extLst>
              </a:tr>
            </a:tbl>
          </a:graphicData>
        </a:graphic>
      </p:graphicFrame>
      <p:sp>
        <p:nvSpPr>
          <p:cNvPr id="16" name="Star: 5 Points 15">
            <a:extLst>
              <a:ext uri="{FF2B5EF4-FFF2-40B4-BE49-F238E27FC236}">
                <a16:creationId xmlns:a16="http://schemas.microsoft.com/office/drawing/2014/main" id="{C0369F0F-030D-42F2-9081-B6FBC868AA24}"/>
              </a:ext>
            </a:extLst>
          </p:cNvPr>
          <p:cNvSpPr/>
          <p:nvPr/>
        </p:nvSpPr>
        <p:spPr>
          <a:xfrm>
            <a:off x="10391942" y="4482548"/>
            <a:ext cx="258417" cy="20872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40191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INSIGHTS</a:t>
            </a:r>
          </a:p>
        </p:txBody>
      </p:sp>
      <p:sp>
        <p:nvSpPr>
          <p:cNvPr id="4" name="Text Placeholder 3"/>
          <p:cNvSpPr>
            <a:spLocks noGrp="1"/>
          </p:cNvSpPr>
          <p:nvPr>
            <p:ph type="body" idx="1"/>
          </p:nvPr>
        </p:nvSpPr>
        <p:spPr/>
        <p:txBody>
          <a:bodyPr/>
          <a:lstStyle/>
          <a:p>
            <a:r>
              <a:rPr lang="en-US" dirty="0"/>
              <a:t>Common Style &amp; Model</a:t>
            </a:r>
          </a:p>
        </p:txBody>
      </p:sp>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AD8A-C3C1-4CAF-8C21-329BDB143DBC}"/>
              </a:ext>
            </a:extLst>
          </p:cNvPr>
          <p:cNvSpPr>
            <a:spLocks noGrp="1"/>
          </p:cNvSpPr>
          <p:nvPr>
            <p:ph type="title"/>
          </p:nvPr>
        </p:nvSpPr>
        <p:spPr/>
        <p:txBody>
          <a:bodyPr/>
          <a:lstStyle/>
          <a:p>
            <a:r>
              <a:rPr lang="en-US" dirty="0"/>
              <a:t>OTHER INSIGHTS</a:t>
            </a:r>
          </a:p>
        </p:txBody>
      </p:sp>
      <p:sp>
        <p:nvSpPr>
          <p:cNvPr id="3" name="Text Placeholder 2">
            <a:extLst>
              <a:ext uri="{FF2B5EF4-FFF2-40B4-BE49-F238E27FC236}">
                <a16:creationId xmlns:a16="http://schemas.microsoft.com/office/drawing/2014/main" id="{2FEDAF7B-7E43-4684-8D98-C185FC368A82}"/>
              </a:ext>
            </a:extLst>
          </p:cNvPr>
          <p:cNvSpPr>
            <a:spLocks noGrp="1"/>
          </p:cNvSpPr>
          <p:nvPr>
            <p:ph type="body" idx="1"/>
          </p:nvPr>
        </p:nvSpPr>
        <p:spPr>
          <a:xfrm>
            <a:off x="1391478" y="1723842"/>
            <a:ext cx="4572000" cy="850392"/>
          </a:xfrm>
        </p:spPr>
        <p:txBody>
          <a:bodyPr/>
          <a:lstStyle/>
          <a:p>
            <a:r>
              <a:rPr lang="en-US" dirty="0"/>
              <a:t>Common Style - Survey</a:t>
            </a:r>
          </a:p>
        </p:txBody>
      </p:sp>
      <p:graphicFrame>
        <p:nvGraphicFramePr>
          <p:cNvPr id="7" name="Content Placeholder 6">
            <a:extLst>
              <a:ext uri="{FF2B5EF4-FFF2-40B4-BE49-F238E27FC236}">
                <a16:creationId xmlns:a16="http://schemas.microsoft.com/office/drawing/2014/main" id="{547A3C53-DEA3-48BB-BC86-FD09C54EA267}"/>
              </a:ext>
            </a:extLst>
          </p:cNvPr>
          <p:cNvGraphicFramePr>
            <a:graphicFrameLocks noGrp="1"/>
          </p:cNvGraphicFramePr>
          <p:nvPr>
            <p:ph sz="half" idx="2"/>
            <p:extLst>
              <p:ext uri="{D42A27DB-BD31-4B8C-83A1-F6EECF244321}">
                <p14:modId xmlns:p14="http://schemas.microsoft.com/office/powerpoint/2010/main" val="1377595805"/>
              </p:ext>
            </p:extLst>
          </p:nvPr>
        </p:nvGraphicFramePr>
        <p:xfrm>
          <a:off x="1396723" y="2564296"/>
          <a:ext cx="3910773" cy="1524788"/>
        </p:xfrm>
        <a:graphic>
          <a:graphicData uri="http://schemas.openxmlformats.org/drawingml/2006/table">
            <a:tbl>
              <a:tblPr firstRow="1" lastRow="1" bandRow="1">
                <a:tableStyleId>{C4B1156A-380E-4F78-BDF5-A606A8083BF9}</a:tableStyleId>
              </a:tblPr>
              <a:tblGrid>
                <a:gridCol w="1755011">
                  <a:extLst>
                    <a:ext uri="{9D8B030D-6E8A-4147-A177-3AD203B41FA5}">
                      <a16:colId xmlns:a16="http://schemas.microsoft.com/office/drawing/2014/main" val="626313365"/>
                    </a:ext>
                  </a:extLst>
                </a:gridCol>
                <a:gridCol w="1105519">
                  <a:extLst>
                    <a:ext uri="{9D8B030D-6E8A-4147-A177-3AD203B41FA5}">
                      <a16:colId xmlns:a16="http://schemas.microsoft.com/office/drawing/2014/main" val="682181413"/>
                    </a:ext>
                  </a:extLst>
                </a:gridCol>
                <a:gridCol w="1050243">
                  <a:extLst>
                    <a:ext uri="{9D8B030D-6E8A-4147-A177-3AD203B41FA5}">
                      <a16:colId xmlns:a16="http://schemas.microsoft.com/office/drawing/2014/main" val="2776693694"/>
                    </a:ext>
                  </a:extLst>
                </a:gridCol>
              </a:tblGrid>
              <a:tr h="608557">
                <a:tc>
                  <a:txBody>
                    <a:bodyPr/>
                    <a:lstStyle/>
                    <a:p>
                      <a:pPr algn="ctr" fontAlgn="ctr"/>
                      <a:r>
                        <a:rPr lang="en-US" sz="1100" u="none" strike="noStrike" dirty="0">
                          <a:effectLst/>
                        </a:rPr>
                        <a:t>Style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Type Selected</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Common Style</a:t>
                      </a:r>
                      <a:br>
                        <a:rPr lang="en-US" sz="1100" u="none" strike="noStrike" dirty="0">
                          <a:effectLst/>
                        </a:rPr>
                      </a:br>
                      <a:r>
                        <a:rPr lang="en-US" sz="1100" u="none" strike="noStrike" dirty="0">
                          <a:effectLst/>
                        </a:rPr>
                        <a:t>in Survey</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7176050"/>
                  </a:ext>
                </a:extLst>
              </a:tr>
              <a:tr h="226230">
                <a:tc>
                  <a:txBody>
                    <a:bodyPr/>
                    <a:lstStyle/>
                    <a:p>
                      <a:pPr algn="ctr" fontAlgn="ctr"/>
                      <a:r>
                        <a:rPr lang="en-US" sz="1100" u="none" strike="noStrike">
                          <a:effectLst/>
                        </a:rPr>
                        <a:t>Women's Styles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469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9629745"/>
                  </a:ext>
                </a:extLst>
              </a:tr>
              <a:tr h="226230">
                <a:tc>
                  <a:txBody>
                    <a:bodyPr/>
                    <a:lstStyle/>
                    <a:p>
                      <a:pPr algn="ctr" fontAlgn="ctr"/>
                      <a:r>
                        <a:rPr lang="en-US" sz="1100" u="none" strike="noStrike">
                          <a:effectLst/>
                        </a:rPr>
                        <a:t>Men's Styles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432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8937553"/>
                  </a:ext>
                </a:extLst>
              </a:tr>
              <a:tr h="226230">
                <a:tc>
                  <a:txBody>
                    <a:bodyPr/>
                    <a:lstStyle/>
                    <a:p>
                      <a:pPr algn="ctr" fontAlgn="ctr"/>
                      <a:r>
                        <a:rPr lang="en-US" sz="1100" u="none" strike="noStrike">
                          <a:effectLst/>
                        </a:rPr>
                        <a:t>I'm not sure. Let's skip it.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99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3278618"/>
                  </a:ext>
                </a:extLst>
              </a:tr>
              <a:tr h="237541">
                <a:tc>
                  <a:txBody>
                    <a:bodyPr/>
                    <a:lstStyle/>
                    <a:p>
                      <a:pPr algn="ctr" fontAlgn="ctr"/>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1,000</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767272"/>
                  </a:ext>
                </a:extLst>
              </a:tr>
            </a:tbl>
          </a:graphicData>
        </a:graphic>
      </p:graphicFrame>
      <p:sp>
        <p:nvSpPr>
          <p:cNvPr id="5" name="Text Placeholder 4">
            <a:extLst>
              <a:ext uri="{FF2B5EF4-FFF2-40B4-BE49-F238E27FC236}">
                <a16:creationId xmlns:a16="http://schemas.microsoft.com/office/drawing/2014/main" id="{1C8A0836-099B-4792-A2E4-ED58BD654F52}"/>
              </a:ext>
            </a:extLst>
          </p:cNvPr>
          <p:cNvSpPr>
            <a:spLocks noGrp="1"/>
          </p:cNvSpPr>
          <p:nvPr>
            <p:ph type="body" sz="quarter" idx="3"/>
          </p:nvPr>
        </p:nvSpPr>
        <p:spPr>
          <a:xfrm>
            <a:off x="6624705" y="1726509"/>
            <a:ext cx="4572000" cy="847725"/>
          </a:xfrm>
        </p:spPr>
        <p:txBody>
          <a:bodyPr/>
          <a:lstStyle/>
          <a:p>
            <a:r>
              <a:rPr lang="en-US" dirty="0"/>
              <a:t>Common Style - Purchased</a:t>
            </a:r>
          </a:p>
        </p:txBody>
      </p:sp>
      <p:graphicFrame>
        <p:nvGraphicFramePr>
          <p:cNvPr id="9" name="Content Placeholder 8">
            <a:extLst>
              <a:ext uri="{FF2B5EF4-FFF2-40B4-BE49-F238E27FC236}">
                <a16:creationId xmlns:a16="http://schemas.microsoft.com/office/drawing/2014/main" id="{2C0DCD6E-D739-4853-8CB4-754B86117356}"/>
              </a:ext>
            </a:extLst>
          </p:cNvPr>
          <p:cNvGraphicFramePr>
            <a:graphicFrameLocks noGrp="1"/>
          </p:cNvGraphicFramePr>
          <p:nvPr>
            <p:ph sz="quarter" idx="4"/>
            <p:extLst>
              <p:ext uri="{D42A27DB-BD31-4B8C-83A1-F6EECF244321}">
                <p14:modId xmlns:p14="http://schemas.microsoft.com/office/powerpoint/2010/main" val="220537091"/>
              </p:ext>
            </p:extLst>
          </p:nvPr>
        </p:nvGraphicFramePr>
        <p:xfrm>
          <a:off x="6624705" y="2564295"/>
          <a:ext cx="3910773" cy="1524787"/>
        </p:xfrm>
        <a:graphic>
          <a:graphicData uri="http://schemas.openxmlformats.org/drawingml/2006/table">
            <a:tbl>
              <a:tblPr firstRow="1" lastRow="1" bandRow="1">
                <a:tableStyleId>{C4B1156A-380E-4F78-BDF5-A606A8083BF9}</a:tableStyleId>
              </a:tblPr>
              <a:tblGrid>
                <a:gridCol w="1755011">
                  <a:extLst>
                    <a:ext uri="{9D8B030D-6E8A-4147-A177-3AD203B41FA5}">
                      <a16:colId xmlns:a16="http://schemas.microsoft.com/office/drawing/2014/main" val="4119872069"/>
                    </a:ext>
                  </a:extLst>
                </a:gridCol>
                <a:gridCol w="1105519">
                  <a:extLst>
                    <a:ext uri="{9D8B030D-6E8A-4147-A177-3AD203B41FA5}">
                      <a16:colId xmlns:a16="http://schemas.microsoft.com/office/drawing/2014/main" val="3399632142"/>
                    </a:ext>
                  </a:extLst>
                </a:gridCol>
                <a:gridCol w="1050243">
                  <a:extLst>
                    <a:ext uri="{9D8B030D-6E8A-4147-A177-3AD203B41FA5}">
                      <a16:colId xmlns:a16="http://schemas.microsoft.com/office/drawing/2014/main" val="1460514397"/>
                    </a:ext>
                  </a:extLst>
                </a:gridCol>
              </a:tblGrid>
              <a:tr h="603876">
                <a:tc>
                  <a:txBody>
                    <a:bodyPr/>
                    <a:lstStyle/>
                    <a:p>
                      <a:pPr algn="ctr" fontAlgn="ctr"/>
                      <a:r>
                        <a:rPr lang="en-US" sz="1100" u="none" strike="noStrike" dirty="0">
                          <a:effectLst/>
                        </a:rPr>
                        <a:t>Style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Type Selected</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Common Style</a:t>
                      </a:r>
                      <a:br>
                        <a:rPr lang="en-US" sz="1100" u="none" strike="noStrike">
                          <a:effectLst/>
                        </a:rPr>
                      </a:br>
                      <a:r>
                        <a:rPr lang="en-US" sz="1100" u="none" strike="noStrike">
                          <a:effectLst/>
                        </a:rPr>
                        <a:t>Purchased</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83982071"/>
                  </a:ext>
                </a:extLst>
              </a:tr>
              <a:tr h="301938">
                <a:tc>
                  <a:txBody>
                    <a:bodyPr/>
                    <a:lstStyle/>
                    <a:p>
                      <a:pPr algn="ctr" fontAlgn="ctr"/>
                      <a:r>
                        <a:rPr lang="en-US" sz="1100" u="none" strike="noStrike">
                          <a:effectLst/>
                        </a:rPr>
                        <a:t>Women's Styles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252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51%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9359375"/>
                  </a:ext>
                </a:extLst>
              </a:tr>
              <a:tr h="301938">
                <a:tc>
                  <a:txBody>
                    <a:bodyPr/>
                    <a:lstStyle/>
                    <a:p>
                      <a:pPr algn="ctr" fontAlgn="ctr"/>
                      <a:r>
                        <a:rPr lang="en-US" sz="1100" u="none" strike="noStrike">
                          <a:effectLst/>
                        </a:rPr>
                        <a:t>Men's Styles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243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49%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7078842"/>
                  </a:ext>
                </a:extLst>
              </a:tr>
              <a:tr h="317035">
                <a:tc>
                  <a:txBody>
                    <a:bodyPr/>
                    <a:lstStyle/>
                    <a:p>
                      <a:pPr algn="ctr" fontAlgn="ctr"/>
                      <a:r>
                        <a:rPr lang="en-US" sz="1100" u="none" strike="noStrike" dirty="0">
                          <a:effectLst/>
                        </a:rPr>
                        <a:t>TOTAL</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495</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8908612"/>
                  </a:ext>
                </a:extLst>
              </a:tr>
            </a:tbl>
          </a:graphicData>
        </a:graphic>
      </p:graphicFrame>
      <p:graphicFrame>
        <p:nvGraphicFramePr>
          <p:cNvPr id="10" name="Chart 9">
            <a:extLst>
              <a:ext uri="{FF2B5EF4-FFF2-40B4-BE49-F238E27FC236}">
                <a16:creationId xmlns:a16="http://schemas.microsoft.com/office/drawing/2014/main" id="{DC45E0B6-DB59-4393-B82C-D8E6267ADB73}"/>
              </a:ext>
            </a:extLst>
          </p:cNvPr>
          <p:cNvGraphicFramePr>
            <a:graphicFrameLocks/>
          </p:cNvGraphicFramePr>
          <p:nvPr>
            <p:extLst>
              <p:ext uri="{D42A27DB-BD31-4B8C-83A1-F6EECF244321}">
                <p14:modId xmlns:p14="http://schemas.microsoft.com/office/powerpoint/2010/main" val="3487183852"/>
              </p:ext>
            </p:extLst>
          </p:nvPr>
        </p:nvGraphicFramePr>
        <p:xfrm>
          <a:off x="934277" y="4089082"/>
          <a:ext cx="4770784" cy="25137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357D83F4-FE7B-4E68-9373-7B5773626768}"/>
              </a:ext>
            </a:extLst>
          </p:cNvPr>
          <p:cNvGraphicFramePr>
            <a:graphicFrameLocks/>
          </p:cNvGraphicFramePr>
          <p:nvPr>
            <p:extLst>
              <p:ext uri="{D42A27DB-BD31-4B8C-83A1-F6EECF244321}">
                <p14:modId xmlns:p14="http://schemas.microsoft.com/office/powerpoint/2010/main" val="311882164"/>
              </p:ext>
            </p:extLst>
          </p:nvPr>
        </p:nvGraphicFramePr>
        <p:xfrm>
          <a:off x="6372363" y="4089082"/>
          <a:ext cx="4422913" cy="25137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3207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23CECF4-9D94-4AF2-9D48-97E61AB2272A}"/>
              </a:ext>
            </a:extLst>
          </p:cNvPr>
          <p:cNvSpPr>
            <a:spLocks noGrp="1"/>
          </p:cNvSpPr>
          <p:nvPr>
            <p:ph type="title"/>
          </p:nvPr>
        </p:nvSpPr>
        <p:spPr>
          <a:xfrm>
            <a:off x="1295400" y="255134"/>
            <a:ext cx="9601200" cy="1036850"/>
          </a:xfrm>
        </p:spPr>
        <p:txBody>
          <a:bodyPr/>
          <a:lstStyle/>
          <a:p>
            <a:r>
              <a:rPr lang="en-US" dirty="0"/>
              <a:t>OTHER INSIGHTS</a:t>
            </a:r>
          </a:p>
        </p:txBody>
      </p:sp>
      <p:sp>
        <p:nvSpPr>
          <p:cNvPr id="16" name="Text Placeholder 3">
            <a:extLst>
              <a:ext uri="{FF2B5EF4-FFF2-40B4-BE49-F238E27FC236}">
                <a16:creationId xmlns:a16="http://schemas.microsoft.com/office/drawing/2014/main" id="{88D543ED-E907-43F2-A080-1823B294A7FD}"/>
              </a:ext>
            </a:extLst>
          </p:cNvPr>
          <p:cNvSpPr>
            <a:spLocks noGrp="1"/>
          </p:cNvSpPr>
          <p:nvPr>
            <p:ph type="body" sz="half" idx="2"/>
          </p:nvPr>
        </p:nvSpPr>
        <p:spPr>
          <a:xfrm>
            <a:off x="1295400" y="1828800"/>
            <a:ext cx="3739308" cy="4343400"/>
          </a:xfrm>
        </p:spPr>
        <p:txBody>
          <a:bodyPr/>
          <a:lstStyle/>
          <a:p>
            <a:pPr marL="342900" indent="-342900">
              <a:buFont typeface="Arial" panose="020B0604020202020204" pitchFamily="34" charset="0"/>
              <a:buChar char="•"/>
            </a:pPr>
            <a:r>
              <a:rPr lang="en-US" dirty="0"/>
              <a:t>Most popular model sold was Eugene Narrow </a:t>
            </a:r>
          </a:p>
          <a:p>
            <a:endParaRPr lang="en-US" dirty="0"/>
          </a:p>
          <a:p>
            <a:pPr marL="342900" indent="-342900">
              <a:buFont typeface="Arial" panose="020B0604020202020204" pitchFamily="34" charset="0"/>
              <a:buChar char="•"/>
            </a:pPr>
            <a:r>
              <a:rPr lang="en-US" dirty="0"/>
              <a:t>Most expensive glasses sold was $150</a:t>
            </a:r>
          </a:p>
          <a:p>
            <a:endParaRPr lang="en-US" dirty="0"/>
          </a:p>
          <a:p>
            <a:pPr marL="342900" indent="-342900">
              <a:buFont typeface="Arial" panose="020B0604020202020204" pitchFamily="34" charset="0"/>
              <a:buChar char="•"/>
            </a:pPr>
            <a:r>
              <a:rPr lang="en-US" dirty="0"/>
              <a:t>The cheapest glasses sold was $50</a:t>
            </a:r>
          </a:p>
        </p:txBody>
      </p:sp>
      <p:graphicFrame>
        <p:nvGraphicFramePr>
          <p:cNvPr id="9" name="Content Placeholder 8">
            <a:extLst>
              <a:ext uri="{FF2B5EF4-FFF2-40B4-BE49-F238E27FC236}">
                <a16:creationId xmlns:a16="http://schemas.microsoft.com/office/drawing/2014/main" id="{AC106237-0C58-46F4-885D-C319EF9409C7}"/>
              </a:ext>
            </a:extLst>
          </p:cNvPr>
          <p:cNvGraphicFramePr>
            <a:graphicFrameLocks noGrp="1"/>
          </p:cNvGraphicFramePr>
          <p:nvPr>
            <p:ph idx="1"/>
            <p:extLst>
              <p:ext uri="{D42A27DB-BD31-4B8C-83A1-F6EECF244321}">
                <p14:modId xmlns:p14="http://schemas.microsoft.com/office/powerpoint/2010/main" val="1548143472"/>
              </p:ext>
            </p:extLst>
          </p:nvPr>
        </p:nvGraphicFramePr>
        <p:xfrm>
          <a:off x="5900761" y="1828800"/>
          <a:ext cx="4752550" cy="2027104"/>
        </p:xfrm>
        <a:graphic>
          <a:graphicData uri="http://schemas.openxmlformats.org/drawingml/2006/table">
            <a:tbl>
              <a:tblPr firstRow="1" bandRow="1">
                <a:tableStyleId>{C4B1156A-380E-4F78-BDF5-A606A8083BF9}</a:tableStyleId>
              </a:tblPr>
              <a:tblGrid>
                <a:gridCol w="2970669">
                  <a:extLst>
                    <a:ext uri="{9D8B030D-6E8A-4147-A177-3AD203B41FA5}">
                      <a16:colId xmlns:a16="http://schemas.microsoft.com/office/drawing/2014/main" val="2760212548"/>
                    </a:ext>
                  </a:extLst>
                </a:gridCol>
                <a:gridCol w="1781881">
                  <a:extLst>
                    <a:ext uri="{9D8B030D-6E8A-4147-A177-3AD203B41FA5}">
                      <a16:colId xmlns:a16="http://schemas.microsoft.com/office/drawing/2014/main" val="1432377021"/>
                    </a:ext>
                  </a:extLst>
                </a:gridCol>
              </a:tblGrid>
              <a:tr h="606419">
                <a:tc>
                  <a:txBody>
                    <a:bodyPr/>
                    <a:lstStyle/>
                    <a:p>
                      <a:pPr algn="ctr" fontAlgn="ctr"/>
                      <a:r>
                        <a:rPr lang="en-US" sz="2400" u="none" strike="noStrike" dirty="0">
                          <a:effectLst/>
                        </a:rPr>
                        <a:t>Model Name</a:t>
                      </a:r>
                      <a:endParaRPr lang="en-US" sz="2400" b="1" i="0" u="none" strike="noStrike" dirty="0">
                        <a:solidFill>
                          <a:srgbClr val="000000"/>
                        </a:solidFill>
                        <a:effectLst/>
                        <a:latin typeface="Calibri" panose="020F0502020204030204" pitchFamily="34" charset="0"/>
                      </a:endParaRPr>
                    </a:p>
                  </a:txBody>
                  <a:tcPr marL="28575" marR="28575" marT="28575" marB="0" anchor="ctr"/>
                </a:tc>
                <a:tc>
                  <a:txBody>
                    <a:bodyPr/>
                    <a:lstStyle/>
                    <a:p>
                      <a:pPr algn="ctr" fontAlgn="ctr"/>
                      <a:r>
                        <a:rPr lang="en-US" sz="2400" u="none" strike="noStrike" dirty="0">
                          <a:effectLst/>
                        </a:rPr>
                        <a:t>Qty Sold</a:t>
                      </a:r>
                      <a:endParaRPr lang="en-US" sz="2400" b="1" i="0" u="none" strike="noStrike" dirty="0">
                        <a:solidFill>
                          <a:srgbClr val="000000"/>
                        </a:solidFill>
                        <a:effectLst/>
                        <a:latin typeface="Calibri" panose="020F0502020204030204" pitchFamily="34" charset="0"/>
                      </a:endParaRPr>
                    </a:p>
                  </a:txBody>
                  <a:tcPr marL="28575" marR="28575" marT="28575" marB="0" anchor="ctr"/>
                </a:tc>
                <a:extLst>
                  <a:ext uri="{0D108BD9-81ED-4DB2-BD59-A6C34878D82A}">
                    <a16:rowId xmlns:a16="http://schemas.microsoft.com/office/drawing/2014/main" val="2609828450"/>
                  </a:ext>
                </a:extLst>
              </a:tr>
              <a:tr h="606419">
                <a:tc>
                  <a:txBody>
                    <a:bodyPr/>
                    <a:lstStyle/>
                    <a:p>
                      <a:pPr algn="ctr" fontAlgn="ctr"/>
                      <a:r>
                        <a:rPr lang="en-US" sz="2400" u="none" strike="noStrike" dirty="0">
                          <a:effectLst/>
                        </a:rPr>
                        <a:t>Eugene Narrow</a:t>
                      </a:r>
                      <a:endParaRPr lang="en-US" sz="2400" b="0" i="0" u="none" strike="noStrike" dirty="0">
                        <a:solidFill>
                          <a:srgbClr val="000000"/>
                        </a:solidFill>
                        <a:effectLst/>
                        <a:latin typeface="Calibri" panose="020F0502020204030204" pitchFamily="34" charset="0"/>
                      </a:endParaRPr>
                    </a:p>
                  </a:txBody>
                  <a:tcPr marL="28575" marR="28575" marT="28575" marB="0" anchor="ctr"/>
                </a:tc>
                <a:tc>
                  <a:txBody>
                    <a:bodyPr/>
                    <a:lstStyle/>
                    <a:p>
                      <a:pPr algn="ctr" fontAlgn="ctr"/>
                      <a:r>
                        <a:rPr lang="en-US" sz="2400" u="none" strike="noStrike">
                          <a:effectLst/>
                        </a:rPr>
                        <a:t>116</a:t>
                      </a:r>
                      <a:endParaRPr lang="en-US" sz="2400" b="0" i="0" u="none" strike="noStrike">
                        <a:solidFill>
                          <a:srgbClr val="000000"/>
                        </a:solidFill>
                        <a:effectLst/>
                        <a:latin typeface="Calibri" panose="020F0502020204030204" pitchFamily="34" charset="0"/>
                      </a:endParaRPr>
                    </a:p>
                  </a:txBody>
                  <a:tcPr marL="28575" marR="28575" marT="28575" marB="0" anchor="ctr"/>
                </a:tc>
                <a:extLst>
                  <a:ext uri="{0D108BD9-81ED-4DB2-BD59-A6C34878D82A}">
                    <a16:rowId xmlns:a16="http://schemas.microsoft.com/office/drawing/2014/main" val="1710198779"/>
                  </a:ext>
                </a:extLst>
              </a:tr>
              <a:tr h="407133">
                <a:tc>
                  <a:txBody>
                    <a:bodyPr/>
                    <a:lstStyle/>
                    <a:p>
                      <a:pPr algn="ctr" fontAlgn="ctr"/>
                      <a:r>
                        <a:rPr lang="en-US" sz="2400" u="none" strike="noStrike" dirty="0">
                          <a:effectLst/>
                        </a:rPr>
                        <a:t>Dawes</a:t>
                      </a:r>
                      <a:endParaRPr lang="en-US" sz="2400" b="0" i="0" u="none" strike="noStrike" dirty="0">
                        <a:solidFill>
                          <a:srgbClr val="000000"/>
                        </a:solidFill>
                        <a:effectLst/>
                        <a:latin typeface="Calibri" panose="020F0502020204030204" pitchFamily="34" charset="0"/>
                      </a:endParaRPr>
                    </a:p>
                  </a:txBody>
                  <a:tcPr marL="28575" marR="28575" marT="28575" marB="0" anchor="ctr"/>
                </a:tc>
                <a:tc>
                  <a:txBody>
                    <a:bodyPr/>
                    <a:lstStyle/>
                    <a:p>
                      <a:pPr algn="ctr" fontAlgn="ctr"/>
                      <a:r>
                        <a:rPr lang="en-US" sz="2400" u="none" strike="noStrike" dirty="0">
                          <a:effectLst/>
                        </a:rPr>
                        <a:t>107</a:t>
                      </a:r>
                      <a:endParaRPr lang="en-US" sz="2400" b="0" i="0" u="none" strike="noStrike" dirty="0">
                        <a:solidFill>
                          <a:srgbClr val="000000"/>
                        </a:solidFill>
                        <a:effectLst/>
                        <a:latin typeface="Calibri" panose="020F0502020204030204" pitchFamily="34" charset="0"/>
                      </a:endParaRPr>
                    </a:p>
                  </a:txBody>
                  <a:tcPr marL="28575" marR="28575" marT="28575" marB="0" anchor="ctr"/>
                </a:tc>
                <a:extLst>
                  <a:ext uri="{0D108BD9-81ED-4DB2-BD59-A6C34878D82A}">
                    <a16:rowId xmlns:a16="http://schemas.microsoft.com/office/drawing/2014/main" val="1882755372"/>
                  </a:ext>
                </a:extLst>
              </a:tr>
              <a:tr h="407133">
                <a:tc>
                  <a:txBody>
                    <a:bodyPr/>
                    <a:lstStyle/>
                    <a:p>
                      <a:pPr algn="ctr" fontAlgn="ctr"/>
                      <a:r>
                        <a:rPr lang="en-US" sz="2400" u="none" strike="noStrike" dirty="0">
                          <a:effectLst/>
                        </a:rPr>
                        <a:t>Brady</a:t>
                      </a:r>
                      <a:endParaRPr lang="en-US" sz="2400" b="0" i="0" u="none" strike="noStrike" dirty="0">
                        <a:solidFill>
                          <a:srgbClr val="000000"/>
                        </a:solidFill>
                        <a:effectLst/>
                        <a:latin typeface="Calibri" panose="020F0502020204030204" pitchFamily="34" charset="0"/>
                      </a:endParaRPr>
                    </a:p>
                  </a:txBody>
                  <a:tcPr marL="28575" marR="28575" marT="28575" marB="0" anchor="ctr"/>
                </a:tc>
                <a:tc>
                  <a:txBody>
                    <a:bodyPr/>
                    <a:lstStyle/>
                    <a:p>
                      <a:pPr algn="ctr" fontAlgn="ctr"/>
                      <a:r>
                        <a:rPr lang="en-US" sz="2400" u="none" strike="noStrike" dirty="0">
                          <a:effectLst/>
                        </a:rPr>
                        <a:t>95</a:t>
                      </a:r>
                      <a:endParaRPr lang="en-US" sz="2400" b="0" i="0" u="none" strike="noStrike" dirty="0">
                        <a:solidFill>
                          <a:srgbClr val="000000"/>
                        </a:solidFill>
                        <a:effectLst/>
                        <a:latin typeface="Calibri" panose="020F0502020204030204" pitchFamily="34" charset="0"/>
                      </a:endParaRPr>
                    </a:p>
                  </a:txBody>
                  <a:tcPr marL="28575" marR="28575" marT="28575" marB="0" anchor="ctr"/>
                </a:tc>
                <a:extLst>
                  <a:ext uri="{0D108BD9-81ED-4DB2-BD59-A6C34878D82A}">
                    <a16:rowId xmlns:a16="http://schemas.microsoft.com/office/drawing/2014/main" val="636864966"/>
                  </a:ext>
                </a:extLst>
              </a:tr>
            </a:tbl>
          </a:graphicData>
        </a:graphic>
      </p:graphicFrame>
      <p:graphicFrame>
        <p:nvGraphicFramePr>
          <p:cNvPr id="10" name="Table 9">
            <a:extLst>
              <a:ext uri="{FF2B5EF4-FFF2-40B4-BE49-F238E27FC236}">
                <a16:creationId xmlns:a16="http://schemas.microsoft.com/office/drawing/2014/main" id="{D9D206BF-2429-4747-8A39-7551C97F1568}"/>
              </a:ext>
            </a:extLst>
          </p:cNvPr>
          <p:cNvGraphicFramePr>
            <a:graphicFrameLocks noGrp="1"/>
          </p:cNvGraphicFramePr>
          <p:nvPr>
            <p:extLst>
              <p:ext uri="{D42A27DB-BD31-4B8C-83A1-F6EECF244321}">
                <p14:modId xmlns:p14="http://schemas.microsoft.com/office/powerpoint/2010/main" val="3075711182"/>
              </p:ext>
            </p:extLst>
          </p:nvPr>
        </p:nvGraphicFramePr>
        <p:xfrm>
          <a:off x="5900761" y="4494882"/>
          <a:ext cx="4752550" cy="1677318"/>
        </p:xfrm>
        <a:graphic>
          <a:graphicData uri="http://schemas.openxmlformats.org/drawingml/2006/table">
            <a:tbl>
              <a:tblPr firstRow="1">
                <a:tableStyleId>{C4B1156A-380E-4F78-BDF5-A606A8083BF9}</a:tableStyleId>
              </a:tblPr>
              <a:tblGrid>
                <a:gridCol w="2915816">
                  <a:extLst>
                    <a:ext uri="{9D8B030D-6E8A-4147-A177-3AD203B41FA5}">
                      <a16:colId xmlns:a16="http://schemas.microsoft.com/office/drawing/2014/main" val="1649704899"/>
                    </a:ext>
                  </a:extLst>
                </a:gridCol>
                <a:gridCol w="1836734">
                  <a:extLst>
                    <a:ext uri="{9D8B030D-6E8A-4147-A177-3AD203B41FA5}">
                      <a16:colId xmlns:a16="http://schemas.microsoft.com/office/drawing/2014/main" val="3647962346"/>
                    </a:ext>
                  </a:extLst>
                </a:gridCol>
              </a:tblGrid>
              <a:tr h="838659">
                <a:tc>
                  <a:txBody>
                    <a:bodyPr/>
                    <a:lstStyle/>
                    <a:p>
                      <a:pPr algn="ctr" fontAlgn="ctr"/>
                      <a:r>
                        <a:rPr lang="en-US" sz="2400" u="none" strike="noStrike" dirty="0">
                          <a:effectLst/>
                        </a:rPr>
                        <a:t>MAX(price)</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400" u="none" strike="noStrike" dirty="0">
                          <a:effectLst/>
                        </a:rPr>
                        <a:t>MIN(price)</a:t>
                      </a:r>
                      <a:endParaRPr lang="en-US" sz="2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6801269"/>
                  </a:ext>
                </a:extLst>
              </a:tr>
              <a:tr h="838659">
                <a:tc>
                  <a:txBody>
                    <a:bodyPr/>
                    <a:lstStyle/>
                    <a:p>
                      <a:pPr algn="ctr" fontAlgn="ctr"/>
                      <a:r>
                        <a:rPr lang="en-US" sz="2400" u="none" strike="noStrike" dirty="0">
                          <a:effectLst/>
                        </a:rPr>
                        <a:t>$150 </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400" u="none" strike="noStrike" dirty="0">
                          <a:effectLst/>
                        </a:rPr>
                        <a:t>$50 </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1404355"/>
                  </a:ext>
                </a:extLst>
              </a:tr>
            </a:tbl>
          </a:graphicData>
        </a:graphic>
      </p:graphicFrame>
    </p:spTree>
    <p:extLst>
      <p:ext uri="{BB962C8B-B14F-4D97-AF65-F5344CB8AC3E}">
        <p14:creationId xmlns:p14="http://schemas.microsoft.com/office/powerpoint/2010/main" val="149390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4A1A-6314-40F7-9724-3B4934E13A7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31248EB-3294-4113-ABE4-07AA07F0B077}"/>
              </a:ext>
            </a:extLst>
          </p:cNvPr>
          <p:cNvSpPr>
            <a:spLocks noGrp="1"/>
          </p:cNvSpPr>
          <p:nvPr>
            <p:ph idx="1"/>
          </p:nvPr>
        </p:nvSpPr>
        <p:spPr>
          <a:xfrm>
            <a:off x="1295400" y="1828800"/>
            <a:ext cx="10015330" cy="4343400"/>
          </a:xfrm>
        </p:spPr>
        <p:txBody>
          <a:bodyPr/>
          <a:lstStyle/>
          <a:p>
            <a:r>
              <a:rPr lang="en-US" dirty="0"/>
              <a:t>SQL project from </a:t>
            </a:r>
            <a:r>
              <a:rPr lang="en-US" dirty="0">
                <a:solidFill>
                  <a:schemeClr val="accent5">
                    <a:lumMod val="75000"/>
                  </a:schemeClr>
                </a:solidFill>
                <a:hlinkClick r:id="rId3">
                  <a:extLst>
                    <a:ext uri="{A12FA001-AC4F-418D-AE19-62706E023703}">
                      <ahyp:hlinkClr xmlns:ahyp="http://schemas.microsoft.com/office/drawing/2018/hyperlinkcolor" val="tx"/>
                    </a:ext>
                  </a:extLst>
                </a:hlinkClick>
              </a:rPr>
              <a:t>www.Codecademy.com</a:t>
            </a:r>
            <a:endParaRPr lang="en-US" dirty="0">
              <a:solidFill>
                <a:schemeClr val="accent5">
                  <a:lumMod val="75000"/>
                </a:schemeClr>
              </a:solidFill>
            </a:endParaRPr>
          </a:p>
          <a:p>
            <a:r>
              <a:rPr lang="en-US" dirty="0"/>
              <a:t>Warby Parker at </a:t>
            </a:r>
            <a:r>
              <a:rPr lang="en-US" dirty="0">
                <a:solidFill>
                  <a:schemeClr val="accent5">
                    <a:lumMod val="75000"/>
                  </a:schemeClr>
                </a:solidFill>
                <a:hlinkClick r:id="rId4">
                  <a:extLst>
                    <a:ext uri="{A12FA001-AC4F-418D-AE19-62706E023703}">
                      <ahyp:hlinkClr xmlns:ahyp="http://schemas.microsoft.com/office/drawing/2018/hyperlinkcolor" val="tx"/>
                    </a:ext>
                  </a:extLst>
                </a:hlinkClick>
              </a:rPr>
              <a:t>www.warbyparker.com</a:t>
            </a:r>
            <a:endParaRPr lang="en-US" dirty="0">
              <a:solidFill>
                <a:schemeClr val="accent5">
                  <a:lumMod val="75000"/>
                </a:schemeClr>
              </a:solidFill>
            </a:endParaRPr>
          </a:p>
          <a:p>
            <a:r>
              <a:rPr lang="en-US" dirty="0"/>
              <a:t>SQL file &amp; detail analytics at </a:t>
            </a:r>
            <a:r>
              <a:rPr lang="en-US" dirty="0">
                <a:solidFill>
                  <a:schemeClr val="accent5">
                    <a:lumMod val="75000"/>
                  </a:schemeClr>
                </a:solidFill>
                <a:hlinkClick r:id="rId5">
                  <a:extLst>
                    <a:ext uri="{A12FA001-AC4F-418D-AE19-62706E023703}">
                      <ahyp:hlinkClr xmlns:ahyp="http://schemas.microsoft.com/office/drawing/2018/hyperlinkcolor" val="tx"/>
                    </a:ext>
                  </a:extLst>
                </a:hlinkClick>
              </a:rPr>
              <a:t>https://github.com/Ankush-Kumar421</a:t>
            </a:r>
            <a:endParaRPr lang="en-US" dirty="0">
              <a:solidFill>
                <a:schemeClr val="accent5">
                  <a:lumMod val="75000"/>
                </a:schemeClr>
              </a:solidFill>
            </a:endParaRPr>
          </a:p>
          <a:p>
            <a:endParaRPr lang="en-US" dirty="0"/>
          </a:p>
        </p:txBody>
      </p:sp>
    </p:spTree>
    <p:extLst>
      <p:ext uri="{BB962C8B-B14F-4D97-AF65-F5344CB8AC3E}">
        <p14:creationId xmlns:p14="http://schemas.microsoft.com/office/powerpoint/2010/main" val="319543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F9C9-6E7D-4B99-B1B6-E99CCED67674}"/>
              </a:ext>
            </a:extLst>
          </p:cNvPr>
          <p:cNvSpPr>
            <a:spLocks noGrp="1"/>
          </p:cNvSpPr>
          <p:nvPr>
            <p:ph type="title"/>
          </p:nvPr>
        </p:nvSpPr>
        <p:spPr/>
        <p:txBody>
          <a:bodyPr/>
          <a:lstStyle/>
          <a:p>
            <a:r>
              <a:rPr lang="en-US" dirty="0"/>
              <a:t>TABLE OF CONTENTS</a:t>
            </a:r>
          </a:p>
        </p:txBody>
      </p:sp>
      <p:graphicFrame>
        <p:nvGraphicFramePr>
          <p:cNvPr id="4" name="Content Placeholder 3">
            <a:extLst>
              <a:ext uri="{FF2B5EF4-FFF2-40B4-BE49-F238E27FC236}">
                <a16:creationId xmlns:a16="http://schemas.microsoft.com/office/drawing/2014/main" id="{C4122737-00BD-4B99-BF19-2B2749624E93}"/>
              </a:ext>
            </a:extLst>
          </p:cNvPr>
          <p:cNvGraphicFramePr>
            <a:graphicFrameLocks noGrp="1"/>
          </p:cNvGraphicFramePr>
          <p:nvPr>
            <p:ph idx="1"/>
            <p:extLst>
              <p:ext uri="{D42A27DB-BD31-4B8C-83A1-F6EECF244321}">
                <p14:modId xmlns:p14="http://schemas.microsoft.com/office/powerpoint/2010/main" val="172639414"/>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29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1479-95A3-4457-845C-813F09BB7FC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7C818A2-79DB-4F16-A945-6BF1DFD39AFC}"/>
              </a:ext>
            </a:extLst>
          </p:cNvPr>
          <p:cNvSpPr>
            <a:spLocks noGrp="1"/>
          </p:cNvSpPr>
          <p:nvPr>
            <p:ph idx="1"/>
          </p:nvPr>
        </p:nvSpPr>
        <p:spPr>
          <a:xfrm>
            <a:off x="1174459" y="1828800"/>
            <a:ext cx="9680230" cy="4343400"/>
          </a:xfrm>
        </p:spPr>
        <p:txBody>
          <a:bodyPr/>
          <a:lstStyle/>
          <a:p>
            <a:r>
              <a:rPr lang="en-US" dirty="0"/>
              <a:t>Warby Parker (WP) is a transformative lifestyle brand that offers designer eyewear.</a:t>
            </a:r>
          </a:p>
          <a:p>
            <a:r>
              <a:rPr lang="en-US" dirty="0"/>
              <a:t>Founded in 2010 in the USA</a:t>
            </a:r>
          </a:p>
          <a:p>
            <a:r>
              <a:rPr lang="en-US" dirty="0"/>
              <a:t>Online manufacturer retailer of prescription glasses</a:t>
            </a:r>
          </a:p>
          <a:p>
            <a:r>
              <a:rPr lang="en-US" dirty="0"/>
              <a:t>For every pair of glasses sold, a pair is given to someone in need.</a:t>
            </a:r>
          </a:p>
          <a:p>
            <a:pPr lvl="2"/>
            <a:endParaRPr lang="en-US" dirty="0"/>
          </a:p>
        </p:txBody>
      </p:sp>
      <p:pic>
        <p:nvPicPr>
          <p:cNvPr id="9" name="Picture 8" descr="A picture containing sunglasses, mirror&#10;&#10;Description automatically generated">
            <a:extLst>
              <a:ext uri="{FF2B5EF4-FFF2-40B4-BE49-F238E27FC236}">
                <a16:creationId xmlns:a16="http://schemas.microsoft.com/office/drawing/2014/main" id="{6DC97B7C-9F9B-4E5A-9557-2924B033C5A1}"/>
              </a:ext>
              <a:ext uri="{C183D7F6-B498-43B3-948B-1728B52AA6E4}">
                <adec:decorative xmlns:adec="http://schemas.microsoft.com/office/drawing/2017/decorative" val="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566684" y="4516994"/>
            <a:ext cx="6510770" cy="1973577"/>
          </a:xfrm>
          <a:prstGeom prst="rect">
            <a:avLst/>
          </a:prstGeom>
        </p:spPr>
      </p:pic>
    </p:spTree>
    <p:extLst>
      <p:ext uri="{BB962C8B-B14F-4D97-AF65-F5344CB8AC3E}">
        <p14:creationId xmlns:p14="http://schemas.microsoft.com/office/powerpoint/2010/main" val="226323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F9CA-15FF-49C8-B7B1-E6F2F9868F9D}"/>
              </a:ext>
            </a:extLst>
          </p:cNvPr>
          <p:cNvSpPr>
            <a:spLocks noGrp="1"/>
          </p:cNvSpPr>
          <p:nvPr>
            <p:ph type="title"/>
          </p:nvPr>
        </p:nvSpPr>
        <p:spPr/>
        <p:txBody>
          <a:bodyPr/>
          <a:lstStyle/>
          <a:p>
            <a:r>
              <a:rPr lang="en-US" dirty="0"/>
              <a:t>PROJECT DETAILS</a:t>
            </a:r>
          </a:p>
        </p:txBody>
      </p:sp>
      <p:sp>
        <p:nvSpPr>
          <p:cNvPr id="3" name="Content Placeholder 2">
            <a:extLst>
              <a:ext uri="{FF2B5EF4-FFF2-40B4-BE49-F238E27FC236}">
                <a16:creationId xmlns:a16="http://schemas.microsoft.com/office/drawing/2014/main" id="{BB3B3768-204D-470B-B108-1B5469DA6BF5}"/>
              </a:ext>
            </a:extLst>
          </p:cNvPr>
          <p:cNvSpPr>
            <a:spLocks noGrp="1"/>
          </p:cNvSpPr>
          <p:nvPr>
            <p:ph idx="1"/>
          </p:nvPr>
        </p:nvSpPr>
        <p:spPr/>
        <p:txBody>
          <a:bodyPr>
            <a:normAutofit/>
          </a:bodyPr>
          <a:lstStyle/>
          <a:p>
            <a:r>
              <a:rPr lang="en-US" dirty="0"/>
              <a:t>Analyze marketing funnels</a:t>
            </a:r>
          </a:p>
          <a:p>
            <a:pPr lvl="1"/>
            <a:r>
              <a:rPr lang="en-US" dirty="0"/>
              <a:t>Quiz Funnel:  Survey given to customers </a:t>
            </a:r>
          </a:p>
          <a:p>
            <a:pPr lvl="1"/>
            <a:r>
              <a:rPr lang="en-US" dirty="0"/>
              <a:t>Home Try-On Funnel: Customer can try glasses at home before purchase</a:t>
            </a:r>
          </a:p>
          <a:p>
            <a:endParaRPr lang="en-US" dirty="0"/>
          </a:p>
          <a:p>
            <a:r>
              <a:rPr lang="en-US" dirty="0"/>
              <a:t>Project is part of Codecademy course on SQL</a:t>
            </a:r>
          </a:p>
          <a:p>
            <a:pPr lvl="1"/>
            <a:r>
              <a:rPr lang="en-US" dirty="0"/>
              <a:t>Collaboration with WP’s Data Science team </a:t>
            </a:r>
          </a:p>
          <a:p>
            <a:pPr lvl="1"/>
            <a:r>
              <a:rPr lang="en-US" dirty="0"/>
              <a:t>Uses fictional data</a:t>
            </a:r>
          </a:p>
          <a:p>
            <a:pPr lvl="1"/>
            <a:r>
              <a:rPr lang="en-US" dirty="0"/>
              <a:t>Refer to  separate .</a:t>
            </a:r>
            <a:r>
              <a:rPr lang="en-US" dirty="0" err="1"/>
              <a:t>sql</a:t>
            </a:r>
            <a:r>
              <a:rPr lang="en-US" dirty="0"/>
              <a:t> file for the queries generated</a:t>
            </a:r>
          </a:p>
          <a:p>
            <a:endParaRPr lang="en-US" dirty="0"/>
          </a:p>
        </p:txBody>
      </p:sp>
    </p:spTree>
    <p:extLst>
      <p:ext uri="{BB962C8B-B14F-4D97-AF65-F5344CB8AC3E}">
        <p14:creationId xmlns:p14="http://schemas.microsoft.com/office/powerpoint/2010/main" val="429170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QUIZ FUNNEL</a:t>
            </a:r>
          </a:p>
        </p:txBody>
      </p:sp>
      <p:sp>
        <p:nvSpPr>
          <p:cNvPr id="4" name="Subtitle 3"/>
          <p:cNvSpPr>
            <a:spLocks noGrp="1"/>
          </p:cNvSpPr>
          <p:nvPr>
            <p:ph type="subTitle" idx="1"/>
          </p:nvPr>
        </p:nvSpPr>
        <p:spPr/>
        <p:txBody>
          <a:bodyPr/>
          <a:lstStyle/>
          <a:p>
            <a:r>
              <a:rPr lang="en-US" dirty="0"/>
              <a:t>Warby Parker’s Style Quiz</a:t>
            </a: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B7F7DAE4-E3EE-41C4-BF56-9614D5AF2D94}"/>
              </a:ext>
            </a:extLst>
          </p:cNvPr>
          <p:cNvSpPr>
            <a:spLocks noGrp="1"/>
          </p:cNvSpPr>
          <p:nvPr>
            <p:ph type="title"/>
          </p:nvPr>
        </p:nvSpPr>
        <p:spPr>
          <a:xfrm>
            <a:off x="1295400" y="255134"/>
            <a:ext cx="9601200" cy="1036850"/>
          </a:xfrm>
        </p:spPr>
        <p:txBody>
          <a:bodyPr anchor="b">
            <a:normAutofit/>
          </a:bodyPr>
          <a:lstStyle/>
          <a:p>
            <a:r>
              <a:rPr lang="en-US" dirty="0"/>
              <a:t>QUIZ FUNNEL</a:t>
            </a:r>
          </a:p>
        </p:txBody>
      </p:sp>
      <p:sp>
        <p:nvSpPr>
          <p:cNvPr id="35" name="Text Placeholder 3">
            <a:extLst>
              <a:ext uri="{FF2B5EF4-FFF2-40B4-BE49-F238E27FC236}">
                <a16:creationId xmlns:a16="http://schemas.microsoft.com/office/drawing/2014/main" id="{168A1AC6-BE7B-4E83-A64A-8331EB9FD1FC}"/>
              </a:ext>
            </a:extLst>
          </p:cNvPr>
          <p:cNvSpPr>
            <a:spLocks noGrp="1"/>
          </p:cNvSpPr>
          <p:nvPr>
            <p:ph type="body" sz="half" idx="2"/>
          </p:nvPr>
        </p:nvSpPr>
        <p:spPr>
          <a:xfrm>
            <a:off x="447261" y="1828800"/>
            <a:ext cx="3865659" cy="4343400"/>
          </a:xfrm>
        </p:spPr>
        <p:txBody>
          <a:bodyPr anchor="ctr">
            <a:normAutofit/>
          </a:bodyPr>
          <a:lstStyle/>
          <a:p>
            <a:pPr marL="342900" indent="-342900">
              <a:buFont typeface="Arial" panose="020B0604020202020204" pitchFamily="34" charset="0"/>
              <a:buChar char="•"/>
            </a:pPr>
            <a:r>
              <a:rPr lang="en-US" dirty="0"/>
              <a:t>WP has a Style Quiz (5 questions) to help users find their perfect frame. </a:t>
            </a:r>
          </a:p>
          <a:p>
            <a:pPr marL="342900" indent="-342900">
              <a:buFont typeface="Arial" panose="020B0604020202020204" pitchFamily="34" charset="0"/>
              <a:buChar char="•"/>
            </a:pPr>
            <a:r>
              <a:rPr lang="en-US" dirty="0"/>
              <a:t>500 users started the survey.</a:t>
            </a:r>
          </a:p>
          <a:p>
            <a:pPr marL="342900" indent="-342900">
              <a:buFont typeface="Arial" panose="020B0604020202020204" pitchFamily="34" charset="0"/>
              <a:buChar char="•"/>
            </a:pPr>
            <a:r>
              <a:rPr lang="en-US" dirty="0"/>
              <a:t>Users will “give up” at different points in the survey. </a:t>
            </a:r>
          </a:p>
          <a:p>
            <a:pPr marL="342900" indent="-342900">
              <a:buFont typeface="Arial" panose="020B0604020202020204" pitchFamily="34" charset="0"/>
              <a:buChar char="•"/>
            </a:pPr>
            <a:r>
              <a:rPr lang="en-US" dirty="0"/>
              <a:t>Only 270 out of 500 users answered the final question. </a:t>
            </a:r>
          </a:p>
          <a:p>
            <a:pPr marL="342900" indent="-342900">
              <a:buFont typeface="Arial" panose="020B0604020202020204" pitchFamily="34" charset="0"/>
              <a:buChar char="•"/>
            </a:pPr>
            <a:r>
              <a:rPr lang="en-US" dirty="0"/>
              <a:t>Question 3 &amp; 5 had low completion rates. </a:t>
            </a:r>
          </a:p>
        </p:txBody>
      </p:sp>
      <p:graphicFrame>
        <p:nvGraphicFramePr>
          <p:cNvPr id="14" name="Content Placeholder 13">
            <a:extLst>
              <a:ext uri="{FF2B5EF4-FFF2-40B4-BE49-F238E27FC236}">
                <a16:creationId xmlns:a16="http://schemas.microsoft.com/office/drawing/2014/main" id="{611B7980-CCE0-4C8C-814D-39AC9E9B62CD}"/>
              </a:ext>
            </a:extLst>
          </p:cNvPr>
          <p:cNvGraphicFramePr>
            <a:graphicFrameLocks noGrp="1"/>
          </p:cNvGraphicFramePr>
          <p:nvPr>
            <p:ph idx="1"/>
            <p:extLst>
              <p:ext uri="{D42A27DB-BD31-4B8C-83A1-F6EECF244321}">
                <p14:modId xmlns:p14="http://schemas.microsoft.com/office/powerpoint/2010/main" val="2543024788"/>
              </p:ext>
            </p:extLst>
          </p:nvPr>
        </p:nvGraphicFramePr>
        <p:xfrm>
          <a:off x="4728209" y="1857814"/>
          <a:ext cx="6446729" cy="4285374"/>
        </p:xfrm>
        <a:graphic>
          <a:graphicData uri="http://schemas.openxmlformats.org/drawingml/2006/table">
            <a:tbl>
              <a:tblPr firstRow="1" bandRow="1">
                <a:tableStyleId>{C4B1156A-380E-4F78-BDF5-A606A8083BF9}</a:tableStyleId>
              </a:tblPr>
              <a:tblGrid>
                <a:gridCol w="3189472">
                  <a:extLst>
                    <a:ext uri="{9D8B030D-6E8A-4147-A177-3AD203B41FA5}">
                      <a16:colId xmlns:a16="http://schemas.microsoft.com/office/drawing/2014/main" val="3183755292"/>
                    </a:ext>
                  </a:extLst>
                </a:gridCol>
                <a:gridCol w="1804568">
                  <a:extLst>
                    <a:ext uri="{9D8B030D-6E8A-4147-A177-3AD203B41FA5}">
                      <a16:colId xmlns:a16="http://schemas.microsoft.com/office/drawing/2014/main" val="1648275915"/>
                    </a:ext>
                  </a:extLst>
                </a:gridCol>
                <a:gridCol w="1452689">
                  <a:extLst>
                    <a:ext uri="{9D8B030D-6E8A-4147-A177-3AD203B41FA5}">
                      <a16:colId xmlns:a16="http://schemas.microsoft.com/office/drawing/2014/main" val="927809141"/>
                    </a:ext>
                  </a:extLst>
                </a:gridCol>
              </a:tblGrid>
              <a:tr h="1273029">
                <a:tc>
                  <a:txBody>
                    <a:bodyPr/>
                    <a:lstStyle/>
                    <a:p>
                      <a:pPr algn="ctr" fontAlgn="ctr"/>
                      <a:r>
                        <a:rPr lang="en-US" sz="2000" u="none" strike="noStrike" dirty="0">
                          <a:effectLst/>
                        </a:rPr>
                        <a:t>Questions</a:t>
                      </a:r>
                      <a:endParaRPr lang="en-US" sz="2000" b="1" i="0" u="none" strike="noStrike" dirty="0">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dirty="0">
                          <a:effectLst/>
                        </a:rPr>
                        <a:t>Total Number </a:t>
                      </a:r>
                      <a:br>
                        <a:rPr lang="en-US" sz="2000" u="none" strike="noStrike" dirty="0">
                          <a:effectLst/>
                        </a:rPr>
                      </a:br>
                      <a:r>
                        <a:rPr lang="en-US" sz="2000" u="none" strike="noStrike" dirty="0">
                          <a:effectLst/>
                        </a:rPr>
                        <a:t>of </a:t>
                      </a:r>
                      <a:br>
                        <a:rPr lang="en-US" sz="2000" u="none" strike="noStrike" dirty="0">
                          <a:effectLst/>
                        </a:rPr>
                      </a:br>
                      <a:r>
                        <a:rPr lang="en-US" sz="2000" u="none" strike="noStrike" dirty="0">
                          <a:effectLst/>
                        </a:rPr>
                        <a:t>Responses</a:t>
                      </a:r>
                      <a:endParaRPr lang="en-US" sz="2000" b="1" i="0" u="none" strike="noStrike" dirty="0">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a:effectLst/>
                        </a:rPr>
                        <a:t>Percent Completed this Question</a:t>
                      </a:r>
                      <a:endParaRPr lang="en-US" sz="2000" b="1" i="0" u="none" strike="noStrike">
                        <a:solidFill>
                          <a:srgbClr val="000000"/>
                        </a:solidFill>
                        <a:effectLst/>
                        <a:latin typeface="Calibri" panose="020F0502020204030204" pitchFamily="34" charset="0"/>
                      </a:endParaRPr>
                    </a:p>
                  </a:txBody>
                  <a:tcPr marL="17253" marR="17253" marT="17253" marB="0" anchor="ctr"/>
                </a:tc>
                <a:extLst>
                  <a:ext uri="{0D108BD9-81ED-4DB2-BD59-A6C34878D82A}">
                    <a16:rowId xmlns:a16="http://schemas.microsoft.com/office/drawing/2014/main" val="2231380458"/>
                  </a:ext>
                </a:extLst>
              </a:tr>
              <a:tr h="663429">
                <a:tc>
                  <a:txBody>
                    <a:bodyPr/>
                    <a:lstStyle/>
                    <a:p>
                      <a:pPr algn="ctr" fontAlgn="ctr"/>
                      <a:r>
                        <a:rPr lang="en-US" sz="2000" u="none" strike="noStrike">
                          <a:effectLst/>
                        </a:rPr>
                        <a:t>1. What are you looking for?</a:t>
                      </a:r>
                      <a:endParaRPr lang="en-US" sz="2000" b="0" i="0" u="none" strike="noStrike">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a:effectLst/>
                        </a:rPr>
                        <a:t>500</a:t>
                      </a:r>
                      <a:endParaRPr lang="en-US" sz="2000" b="0" i="0" u="none" strike="noStrike">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a:effectLst/>
                        </a:rPr>
                        <a:t>100%</a:t>
                      </a:r>
                      <a:endParaRPr lang="en-US" sz="2000" b="0" i="0" u="none" strike="noStrike">
                        <a:solidFill>
                          <a:srgbClr val="000000"/>
                        </a:solidFill>
                        <a:effectLst/>
                        <a:latin typeface="Calibri" panose="020F0502020204030204" pitchFamily="34" charset="0"/>
                      </a:endParaRPr>
                    </a:p>
                  </a:txBody>
                  <a:tcPr marL="17253" marR="17253" marT="17253" marB="0" anchor="ctr"/>
                </a:tc>
                <a:extLst>
                  <a:ext uri="{0D108BD9-81ED-4DB2-BD59-A6C34878D82A}">
                    <a16:rowId xmlns:a16="http://schemas.microsoft.com/office/drawing/2014/main" val="3066885944"/>
                  </a:ext>
                </a:extLst>
              </a:tr>
              <a:tr h="358629">
                <a:tc>
                  <a:txBody>
                    <a:bodyPr/>
                    <a:lstStyle/>
                    <a:p>
                      <a:pPr algn="ctr" fontAlgn="ctr"/>
                      <a:r>
                        <a:rPr lang="en-US" sz="2000" u="none" strike="noStrike">
                          <a:effectLst/>
                        </a:rPr>
                        <a:t>2. What's your fit?</a:t>
                      </a:r>
                      <a:endParaRPr lang="en-US" sz="2000" b="0" i="0" u="none" strike="noStrike">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a:effectLst/>
                        </a:rPr>
                        <a:t>475</a:t>
                      </a:r>
                      <a:endParaRPr lang="en-US" sz="2000" b="0" i="0" u="none" strike="noStrike">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a:effectLst/>
                        </a:rPr>
                        <a:t>95%</a:t>
                      </a:r>
                      <a:endParaRPr lang="en-US" sz="2000" b="0" i="0" u="none" strike="noStrike">
                        <a:solidFill>
                          <a:srgbClr val="000000"/>
                        </a:solidFill>
                        <a:effectLst/>
                        <a:latin typeface="Calibri" panose="020F0502020204030204" pitchFamily="34" charset="0"/>
                      </a:endParaRPr>
                    </a:p>
                  </a:txBody>
                  <a:tcPr marL="17253" marR="17253" marT="17253" marB="0" anchor="ctr"/>
                </a:tc>
                <a:extLst>
                  <a:ext uri="{0D108BD9-81ED-4DB2-BD59-A6C34878D82A}">
                    <a16:rowId xmlns:a16="http://schemas.microsoft.com/office/drawing/2014/main" val="718506367"/>
                  </a:ext>
                </a:extLst>
              </a:tr>
              <a:tr h="663429">
                <a:tc>
                  <a:txBody>
                    <a:bodyPr/>
                    <a:lstStyle/>
                    <a:p>
                      <a:pPr algn="ctr" fontAlgn="ctr"/>
                      <a:r>
                        <a:rPr lang="en-US" sz="2000" u="none" strike="noStrike">
                          <a:effectLst/>
                        </a:rPr>
                        <a:t>3. Which shapes do you like?</a:t>
                      </a:r>
                      <a:endParaRPr lang="en-US" sz="2000" b="0" i="0" u="none" strike="noStrike">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a:effectLst/>
                        </a:rPr>
                        <a:t>380</a:t>
                      </a:r>
                      <a:endParaRPr lang="en-US" sz="2000" b="0" i="0" u="none" strike="noStrike">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dirty="0">
                          <a:solidFill>
                            <a:srgbClr val="FF0000"/>
                          </a:solidFill>
                          <a:effectLst/>
                        </a:rPr>
                        <a:t>80%</a:t>
                      </a:r>
                      <a:endParaRPr lang="en-US" sz="2000" b="0" i="0" u="none" strike="noStrike" dirty="0">
                        <a:solidFill>
                          <a:srgbClr val="FF0000"/>
                        </a:solidFill>
                        <a:effectLst/>
                        <a:latin typeface="Calibri" panose="020F0502020204030204" pitchFamily="34" charset="0"/>
                      </a:endParaRPr>
                    </a:p>
                  </a:txBody>
                  <a:tcPr marL="17253" marR="17253" marT="17253" marB="0" anchor="ctr"/>
                </a:tc>
                <a:extLst>
                  <a:ext uri="{0D108BD9-81ED-4DB2-BD59-A6C34878D82A}">
                    <a16:rowId xmlns:a16="http://schemas.microsoft.com/office/drawing/2014/main" val="1420252500"/>
                  </a:ext>
                </a:extLst>
              </a:tr>
              <a:tr h="663429">
                <a:tc>
                  <a:txBody>
                    <a:bodyPr/>
                    <a:lstStyle/>
                    <a:p>
                      <a:pPr algn="ctr" fontAlgn="ctr"/>
                      <a:r>
                        <a:rPr lang="en-US" sz="2000" u="none" strike="noStrike" dirty="0">
                          <a:effectLst/>
                        </a:rPr>
                        <a:t>4. Which colors do you like?</a:t>
                      </a:r>
                      <a:endParaRPr lang="en-US" sz="2000" b="0" i="0" u="none" strike="noStrike" dirty="0">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dirty="0">
                          <a:effectLst/>
                        </a:rPr>
                        <a:t>361</a:t>
                      </a:r>
                      <a:endParaRPr lang="en-US" sz="2000" b="0" i="0" u="none" strike="noStrike" dirty="0">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a:effectLst/>
                        </a:rPr>
                        <a:t>95%</a:t>
                      </a:r>
                      <a:endParaRPr lang="en-US" sz="2000" b="0" i="0" u="none" strike="noStrike">
                        <a:solidFill>
                          <a:srgbClr val="000000"/>
                        </a:solidFill>
                        <a:effectLst/>
                        <a:latin typeface="Calibri" panose="020F0502020204030204" pitchFamily="34" charset="0"/>
                      </a:endParaRPr>
                    </a:p>
                  </a:txBody>
                  <a:tcPr marL="17253" marR="17253" marT="17253" marB="0" anchor="ctr"/>
                </a:tc>
                <a:extLst>
                  <a:ext uri="{0D108BD9-81ED-4DB2-BD59-A6C34878D82A}">
                    <a16:rowId xmlns:a16="http://schemas.microsoft.com/office/drawing/2014/main" val="1634868443"/>
                  </a:ext>
                </a:extLst>
              </a:tr>
              <a:tr h="663429">
                <a:tc>
                  <a:txBody>
                    <a:bodyPr/>
                    <a:lstStyle/>
                    <a:p>
                      <a:pPr algn="ctr" fontAlgn="ctr"/>
                      <a:r>
                        <a:rPr lang="en-US" sz="2000" u="none" strike="noStrike">
                          <a:effectLst/>
                        </a:rPr>
                        <a:t>5. When was your last eye exam?</a:t>
                      </a:r>
                      <a:endParaRPr lang="en-US" sz="2000" b="0" i="0" u="none" strike="noStrike">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a:effectLst/>
                        </a:rPr>
                        <a:t>270</a:t>
                      </a:r>
                      <a:endParaRPr lang="en-US" sz="2000" b="0" i="0" u="none" strike="noStrike">
                        <a:solidFill>
                          <a:srgbClr val="000000"/>
                        </a:solidFill>
                        <a:effectLst/>
                        <a:latin typeface="Calibri" panose="020F0502020204030204" pitchFamily="34" charset="0"/>
                      </a:endParaRPr>
                    </a:p>
                  </a:txBody>
                  <a:tcPr marL="17253" marR="17253" marT="17253" marB="0" anchor="ctr"/>
                </a:tc>
                <a:tc>
                  <a:txBody>
                    <a:bodyPr/>
                    <a:lstStyle/>
                    <a:p>
                      <a:pPr algn="ctr" fontAlgn="ctr"/>
                      <a:r>
                        <a:rPr lang="en-US" sz="2000" u="none" strike="noStrike" dirty="0">
                          <a:solidFill>
                            <a:srgbClr val="FF0000"/>
                          </a:solidFill>
                          <a:effectLst/>
                        </a:rPr>
                        <a:t>75%</a:t>
                      </a:r>
                      <a:endParaRPr lang="en-US" sz="2000" b="0" i="0" u="none" strike="noStrike" dirty="0">
                        <a:solidFill>
                          <a:srgbClr val="FF0000"/>
                        </a:solidFill>
                        <a:effectLst/>
                        <a:latin typeface="Calibri" panose="020F0502020204030204" pitchFamily="34" charset="0"/>
                      </a:endParaRPr>
                    </a:p>
                  </a:txBody>
                  <a:tcPr marL="17253" marR="17253" marT="17253" marB="0" anchor="ctr"/>
                </a:tc>
                <a:extLst>
                  <a:ext uri="{0D108BD9-81ED-4DB2-BD59-A6C34878D82A}">
                    <a16:rowId xmlns:a16="http://schemas.microsoft.com/office/drawing/2014/main" val="233977855"/>
                  </a:ext>
                </a:extLst>
              </a:tr>
            </a:tbl>
          </a:graphicData>
        </a:graphic>
      </p:graphicFrame>
    </p:spTree>
    <p:extLst>
      <p:ext uri="{BB962C8B-B14F-4D97-AF65-F5344CB8AC3E}">
        <p14:creationId xmlns:p14="http://schemas.microsoft.com/office/powerpoint/2010/main" val="128879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4F9B-778A-4DE3-A069-2ADBDECFEE84}"/>
              </a:ext>
            </a:extLst>
          </p:cNvPr>
          <p:cNvSpPr>
            <a:spLocks noGrp="1"/>
          </p:cNvSpPr>
          <p:nvPr>
            <p:ph type="title"/>
          </p:nvPr>
        </p:nvSpPr>
        <p:spPr/>
        <p:txBody>
          <a:bodyPr/>
          <a:lstStyle/>
          <a:p>
            <a:r>
              <a:rPr lang="en-US" dirty="0"/>
              <a:t>QUIZ FUNNEL</a:t>
            </a:r>
          </a:p>
        </p:txBody>
      </p:sp>
      <mc:AlternateContent xmlns:mc="http://schemas.openxmlformats.org/markup-compatibility/2006" xmlns:cx2="http://schemas.microsoft.com/office/drawing/2015/10/21/chartex">
        <mc:Choice Requires="cx2">
          <p:graphicFrame>
            <p:nvGraphicFramePr>
              <p:cNvPr id="3" name="Chart 2">
                <a:extLst>
                  <a:ext uri="{FF2B5EF4-FFF2-40B4-BE49-F238E27FC236}">
                    <a16:creationId xmlns:a16="http://schemas.microsoft.com/office/drawing/2014/main" id="{CA87DD44-D4DE-44B3-B8F1-250A135BC3E9}"/>
                  </a:ext>
                </a:extLst>
              </p:cNvPr>
              <p:cNvGraphicFramePr/>
              <p:nvPr>
                <p:extLst>
                  <p:ext uri="{D42A27DB-BD31-4B8C-83A1-F6EECF244321}">
                    <p14:modId xmlns:p14="http://schemas.microsoft.com/office/powerpoint/2010/main" val="2616461275"/>
                  </p:ext>
                </p:extLst>
              </p:nvPr>
            </p:nvGraphicFramePr>
            <p:xfrm>
              <a:off x="6544019" y="2165178"/>
              <a:ext cx="5284424" cy="360945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CA87DD44-D4DE-44B3-B8F1-250A135BC3E9}"/>
                  </a:ext>
                </a:extLst>
              </p:cNvPr>
              <p:cNvPicPr>
                <a:picLocks noGrp="1" noRot="1" noChangeAspect="1" noMove="1" noResize="1" noEditPoints="1" noAdjustHandles="1" noChangeArrowheads="1" noChangeShapeType="1"/>
              </p:cNvPicPr>
              <p:nvPr/>
            </p:nvPicPr>
            <p:blipFill>
              <a:blip r:embed="rId4"/>
              <a:stretch>
                <a:fillRect/>
              </a:stretch>
            </p:blipFill>
            <p:spPr>
              <a:xfrm>
                <a:off x="6544019" y="2165178"/>
                <a:ext cx="5284424" cy="3609458"/>
              </a:xfrm>
              <a:prstGeom prst="rect">
                <a:avLst/>
              </a:prstGeom>
            </p:spPr>
          </p:pic>
        </mc:Fallback>
      </mc:AlternateContent>
      <p:graphicFrame>
        <p:nvGraphicFramePr>
          <p:cNvPr id="4" name="Chart 3">
            <a:extLst>
              <a:ext uri="{FF2B5EF4-FFF2-40B4-BE49-F238E27FC236}">
                <a16:creationId xmlns:a16="http://schemas.microsoft.com/office/drawing/2014/main" id="{3E98206B-4798-4BA4-A220-6CDFFAF67C32}"/>
              </a:ext>
            </a:extLst>
          </p:cNvPr>
          <p:cNvGraphicFramePr>
            <a:graphicFrameLocks/>
          </p:cNvGraphicFramePr>
          <p:nvPr>
            <p:extLst>
              <p:ext uri="{D42A27DB-BD31-4B8C-83A1-F6EECF244321}">
                <p14:modId xmlns:p14="http://schemas.microsoft.com/office/powerpoint/2010/main" val="2589059707"/>
              </p:ext>
            </p:extLst>
          </p:nvPr>
        </p:nvGraphicFramePr>
        <p:xfrm>
          <a:off x="363557" y="2165178"/>
          <a:ext cx="5732443" cy="3609458"/>
        </p:xfrm>
        <a:graphic>
          <a:graphicData uri="http://schemas.openxmlformats.org/drawingml/2006/chart">
            <c:chart xmlns:c="http://schemas.openxmlformats.org/drawingml/2006/chart" xmlns:r="http://schemas.openxmlformats.org/officeDocument/2006/relationships" r:id="rId5"/>
          </a:graphicData>
        </a:graphic>
      </p:graphicFrame>
      <p:sp>
        <p:nvSpPr>
          <p:cNvPr id="5" name="Arrow: Right 4">
            <a:extLst>
              <a:ext uri="{FF2B5EF4-FFF2-40B4-BE49-F238E27FC236}">
                <a16:creationId xmlns:a16="http://schemas.microsoft.com/office/drawing/2014/main" id="{088449AF-016F-4899-B308-68847A515925}"/>
              </a:ext>
            </a:extLst>
          </p:cNvPr>
          <p:cNvSpPr/>
          <p:nvPr/>
        </p:nvSpPr>
        <p:spPr>
          <a:xfrm>
            <a:off x="1663787" y="4560983"/>
            <a:ext cx="363557" cy="25338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3B79777-7CE8-4EBE-A362-4D705FA0E124}"/>
              </a:ext>
            </a:extLst>
          </p:cNvPr>
          <p:cNvSpPr/>
          <p:nvPr/>
        </p:nvSpPr>
        <p:spPr>
          <a:xfrm>
            <a:off x="3717992" y="4560983"/>
            <a:ext cx="363557" cy="25338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800"/>
          </a:p>
        </p:txBody>
      </p:sp>
      <p:sp>
        <p:nvSpPr>
          <p:cNvPr id="7" name="Arrow: Right 6">
            <a:extLst>
              <a:ext uri="{FF2B5EF4-FFF2-40B4-BE49-F238E27FC236}">
                <a16:creationId xmlns:a16="http://schemas.microsoft.com/office/drawing/2014/main" id="{93B79777-7CE8-4EBE-A362-4D705FA0E124}"/>
              </a:ext>
            </a:extLst>
          </p:cNvPr>
          <p:cNvSpPr/>
          <p:nvPr/>
        </p:nvSpPr>
        <p:spPr>
          <a:xfrm>
            <a:off x="4725217" y="4560983"/>
            <a:ext cx="363557" cy="25338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800"/>
          </a:p>
        </p:txBody>
      </p:sp>
    </p:spTree>
    <p:extLst>
      <p:ext uri="{BB962C8B-B14F-4D97-AF65-F5344CB8AC3E}">
        <p14:creationId xmlns:p14="http://schemas.microsoft.com/office/powerpoint/2010/main" val="212439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HOME-TRY-ON FUNNEL</a:t>
            </a:r>
          </a:p>
        </p:txBody>
      </p:sp>
      <p:sp>
        <p:nvSpPr>
          <p:cNvPr id="4" name="Text Placeholder 3"/>
          <p:cNvSpPr>
            <a:spLocks noGrp="1"/>
          </p:cNvSpPr>
          <p:nvPr>
            <p:ph type="body" idx="1"/>
          </p:nvPr>
        </p:nvSpPr>
        <p:spPr/>
        <p:txBody>
          <a:bodyPr/>
          <a:lstStyle/>
          <a:p>
            <a:r>
              <a:rPr lang="en-US" dirty="0"/>
              <a:t>Style Quiz to Actual Sale</a:t>
            </a:r>
          </a:p>
        </p:txBody>
      </p:sp>
    </p:spTree>
    <p:extLst>
      <p:ext uri="{BB962C8B-B14F-4D97-AF65-F5344CB8AC3E}">
        <p14:creationId xmlns:p14="http://schemas.microsoft.com/office/powerpoint/2010/main" val="103901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TRY-ON FUNNEL</a:t>
            </a:r>
          </a:p>
        </p:txBody>
      </p:sp>
      <p:graphicFrame>
        <p:nvGraphicFramePr>
          <p:cNvPr id="6" name="Content Placeholder 5" descr="Basic Chevron Process diagram showing 4 steps arranged from left to right"/>
          <p:cNvGraphicFramePr>
            <a:graphicFrameLocks noGrp="1"/>
          </p:cNvGraphicFramePr>
          <p:nvPr>
            <p:ph idx="1"/>
            <p:extLst>
              <p:ext uri="{D42A27DB-BD31-4B8C-83A1-F6EECF244321}">
                <p14:modId xmlns:p14="http://schemas.microsoft.com/office/powerpoint/2010/main" val="745208748"/>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941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1334</Words>
  <Application>Microsoft Office PowerPoint</Application>
  <PresentationFormat>Widescreen</PresentationFormat>
  <Paragraphs>220</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 Antiqua</vt:lpstr>
      <vt:lpstr>Calibri</vt:lpstr>
      <vt:lpstr>Sales Direction 16X9</vt:lpstr>
      <vt:lpstr>WARBY PARKER FUNNEL ANALYSIS</vt:lpstr>
      <vt:lpstr>TABLE OF CONTENTS</vt:lpstr>
      <vt:lpstr>BACKGROUND</vt:lpstr>
      <vt:lpstr>PROJECT DETAILS</vt:lpstr>
      <vt:lpstr>QUIZ FUNNEL</vt:lpstr>
      <vt:lpstr>QUIZ FUNNEL</vt:lpstr>
      <vt:lpstr>QUIZ FUNNEL</vt:lpstr>
      <vt:lpstr>HOME-TRY-ON FUNNEL</vt:lpstr>
      <vt:lpstr>HOME TRY-ON FUNNEL</vt:lpstr>
      <vt:lpstr>HOME-TRY-ON FUNNEL</vt:lpstr>
      <vt:lpstr>HOME-TRY-ON FUNNEL</vt:lpstr>
      <vt:lpstr>HOME-TRY-ON FUNNEL</vt:lpstr>
      <vt:lpstr>OTHER INSIGHTS</vt:lpstr>
      <vt:lpstr>OTHER INSIGHTS</vt:lpstr>
      <vt:lpstr>OTHER INSIGHTS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WARBY PARKER FUNNEL ANALYSIS</dc:title>
  <dc:creator>Ankush Kumar</dc:creator>
  <cp:keywords>SQL</cp:keywords>
  <cp:lastModifiedBy>Ankush Kumar</cp:lastModifiedBy>
  <cp:revision>34</cp:revision>
  <dcterms:created xsi:type="dcterms:W3CDTF">2020-08-25T17:10:55Z</dcterms:created>
  <dcterms:modified xsi:type="dcterms:W3CDTF">2020-08-25T22:46:55Z</dcterms:modified>
</cp:coreProperties>
</file>