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0"/>
  </p:notesMasterIdLst>
  <p:sldIdLst>
    <p:sldId id="256" r:id="rId2"/>
    <p:sldId id="368" r:id="rId3"/>
    <p:sldId id="369" r:id="rId4"/>
    <p:sldId id="370" r:id="rId5"/>
    <p:sldId id="371" r:id="rId6"/>
    <p:sldId id="372" r:id="rId7"/>
    <p:sldId id="376" r:id="rId8"/>
    <p:sldId id="3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6A1200-D818-4BFD-8D92-EF8A345CB908}">
          <p14:sldIdLst>
            <p14:sldId id="256"/>
            <p14:sldId id="368"/>
            <p14:sldId id="369"/>
            <p14:sldId id="370"/>
            <p14:sldId id="371"/>
            <p14:sldId id="372"/>
            <p14:sldId id="376"/>
            <p14:sldId id="3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728262-5EF5-4D0E-8590-B0CF04D4D9F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91D859A-F8AC-4576-8491-8D52054A45B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Work with the world population dataset to answer a set of questions.</a:t>
          </a:r>
        </a:p>
      </dgm:t>
    </dgm:pt>
    <dgm:pt modelId="{6BB71ECC-FFFF-4B88-ACF0-1B163D5B6421}" type="parTrans" cxnId="{B67A08D4-9DC4-4607-8011-C7E7E9F90058}">
      <dgm:prSet/>
      <dgm:spPr/>
      <dgm:t>
        <a:bodyPr/>
        <a:lstStyle/>
        <a:p>
          <a:endParaRPr lang="en-US"/>
        </a:p>
      </dgm:t>
    </dgm:pt>
    <dgm:pt modelId="{910A68D8-BEB8-4B3D-B1EE-CB7580F6EC72}" type="sibTrans" cxnId="{B67A08D4-9DC4-4607-8011-C7E7E9F90058}">
      <dgm:prSet/>
      <dgm:spPr/>
      <dgm:t>
        <a:bodyPr/>
        <a:lstStyle/>
        <a:p>
          <a:endParaRPr lang="en-US"/>
        </a:p>
      </dgm:t>
    </dgm:pt>
    <dgm:pt modelId="{9B3A80E1-F646-4662-A846-4CC4FE5F8B7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This project is part of the Codecademy course on SQL.</a:t>
          </a:r>
        </a:p>
      </dgm:t>
    </dgm:pt>
    <dgm:pt modelId="{382975C5-121D-4D64-86E7-5F5B361486D6}" type="sibTrans" cxnId="{45A12533-F7FC-4EB1-B5DF-9836B105325E}">
      <dgm:prSet/>
      <dgm:spPr/>
      <dgm:t>
        <a:bodyPr/>
        <a:lstStyle/>
        <a:p>
          <a:endParaRPr lang="en-US"/>
        </a:p>
      </dgm:t>
    </dgm:pt>
    <dgm:pt modelId="{6CCF412A-A97B-4DFD-9C38-8A25A4DFEA93}" type="parTrans" cxnId="{45A12533-F7FC-4EB1-B5DF-9836B105325E}">
      <dgm:prSet/>
      <dgm:spPr/>
      <dgm:t>
        <a:bodyPr/>
        <a:lstStyle/>
        <a:p>
          <a:endParaRPr lang="en-US"/>
        </a:p>
      </dgm:t>
    </dgm:pt>
    <dgm:pt modelId="{DB1A3B9E-784A-4855-9767-7A1771DD5A74}" type="pres">
      <dgm:prSet presAssocID="{79728262-5EF5-4D0E-8590-B0CF04D4D9F5}" presName="root" presStyleCnt="0">
        <dgm:presLayoutVars>
          <dgm:dir/>
          <dgm:resizeHandles val="exact"/>
        </dgm:presLayoutVars>
      </dgm:prSet>
      <dgm:spPr/>
    </dgm:pt>
    <dgm:pt modelId="{43309B90-E32F-4182-AC07-7BEC0E41EC46}" type="pres">
      <dgm:prSet presAssocID="{391D859A-F8AC-4576-8491-8D52054A45B2}" presName="compNode" presStyleCnt="0"/>
      <dgm:spPr/>
    </dgm:pt>
    <dgm:pt modelId="{A01C715E-D59B-4EF8-8F97-CF50F526E3A1}" type="pres">
      <dgm:prSet presAssocID="{391D859A-F8AC-4576-8491-8D52054A45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D4A45B9-300D-4E04-9053-E142EC3C2E81}" type="pres">
      <dgm:prSet presAssocID="{391D859A-F8AC-4576-8491-8D52054A45B2}" presName="iconSpace" presStyleCnt="0"/>
      <dgm:spPr/>
    </dgm:pt>
    <dgm:pt modelId="{5AE77AE4-F33A-4762-BFFA-CC8CDABA1AE3}" type="pres">
      <dgm:prSet presAssocID="{391D859A-F8AC-4576-8491-8D52054A45B2}" presName="parTx" presStyleLbl="revTx" presStyleIdx="0" presStyleCnt="4">
        <dgm:presLayoutVars>
          <dgm:chMax val="0"/>
          <dgm:chPref val="0"/>
        </dgm:presLayoutVars>
      </dgm:prSet>
      <dgm:spPr/>
    </dgm:pt>
    <dgm:pt modelId="{66B5810D-4781-4679-988A-4FF9C5F84374}" type="pres">
      <dgm:prSet presAssocID="{391D859A-F8AC-4576-8491-8D52054A45B2}" presName="txSpace" presStyleCnt="0"/>
      <dgm:spPr/>
    </dgm:pt>
    <dgm:pt modelId="{171AC109-0B58-4568-9ECE-F0E953E9B24B}" type="pres">
      <dgm:prSet presAssocID="{391D859A-F8AC-4576-8491-8D52054A45B2}" presName="desTx" presStyleLbl="revTx" presStyleIdx="1" presStyleCnt="4">
        <dgm:presLayoutVars/>
      </dgm:prSet>
      <dgm:spPr/>
    </dgm:pt>
    <dgm:pt modelId="{BB6BEA3B-D576-4387-8F41-684CD955B44D}" type="pres">
      <dgm:prSet presAssocID="{910A68D8-BEB8-4B3D-B1EE-CB7580F6EC72}" presName="sibTrans" presStyleCnt="0"/>
      <dgm:spPr/>
    </dgm:pt>
    <dgm:pt modelId="{84BDED6A-1775-4477-A59F-42549367FC7C}" type="pres">
      <dgm:prSet presAssocID="{9B3A80E1-F646-4662-A846-4CC4FE5F8B70}" presName="compNode" presStyleCnt="0"/>
      <dgm:spPr/>
    </dgm:pt>
    <dgm:pt modelId="{9EC72E2E-0994-48F6-A9CC-E19A0B32E69F}" type="pres">
      <dgm:prSet presAssocID="{9B3A80E1-F646-4662-A846-4CC4FE5F8B7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579D952-39DF-4EE9-8FB3-35D31FAF2FDB}" type="pres">
      <dgm:prSet presAssocID="{9B3A80E1-F646-4662-A846-4CC4FE5F8B70}" presName="iconSpace" presStyleCnt="0"/>
      <dgm:spPr/>
    </dgm:pt>
    <dgm:pt modelId="{6AAC8148-991D-4C6D-B0C8-0E785B07AFBB}" type="pres">
      <dgm:prSet presAssocID="{9B3A80E1-F646-4662-A846-4CC4FE5F8B70}" presName="parTx" presStyleLbl="revTx" presStyleIdx="2" presStyleCnt="4">
        <dgm:presLayoutVars>
          <dgm:chMax val="0"/>
          <dgm:chPref val="0"/>
        </dgm:presLayoutVars>
      </dgm:prSet>
      <dgm:spPr/>
    </dgm:pt>
    <dgm:pt modelId="{098A0D69-A9BB-4FCD-84FC-F09F57DFD6E3}" type="pres">
      <dgm:prSet presAssocID="{9B3A80E1-F646-4662-A846-4CC4FE5F8B70}" presName="txSpace" presStyleCnt="0"/>
      <dgm:spPr/>
    </dgm:pt>
    <dgm:pt modelId="{ECC2ECAC-9B82-460D-B004-D9CF26E00F5B}" type="pres">
      <dgm:prSet presAssocID="{9B3A80E1-F646-4662-A846-4CC4FE5F8B70}" presName="desTx" presStyleLbl="revTx" presStyleIdx="3" presStyleCnt="4">
        <dgm:presLayoutVars/>
      </dgm:prSet>
      <dgm:spPr/>
    </dgm:pt>
  </dgm:ptLst>
  <dgm:cxnLst>
    <dgm:cxn modelId="{002B6419-9D42-4A8A-B75B-03E3B5912EB1}" type="presOf" srcId="{79728262-5EF5-4D0E-8590-B0CF04D4D9F5}" destId="{DB1A3B9E-784A-4855-9767-7A1771DD5A74}" srcOrd="0" destOrd="0" presId="urn:microsoft.com/office/officeart/2018/2/layout/IconLabelDescriptionList"/>
    <dgm:cxn modelId="{C4334331-5A65-4099-944D-99C282FF4F84}" type="presOf" srcId="{9B3A80E1-F646-4662-A846-4CC4FE5F8B70}" destId="{6AAC8148-991D-4C6D-B0C8-0E785B07AFBB}" srcOrd="0" destOrd="0" presId="urn:microsoft.com/office/officeart/2018/2/layout/IconLabelDescriptionList"/>
    <dgm:cxn modelId="{45A12533-F7FC-4EB1-B5DF-9836B105325E}" srcId="{79728262-5EF5-4D0E-8590-B0CF04D4D9F5}" destId="{9B3A80E1-F646-4662-A846-4CC4FE5F8B70}" srcOrd="1" destOrd="0" parTransId="{6CCF412A-A97B-4DFD-9C38-8A25A4DFEA93}" sibTransId="{382975C5-121D-4D64-86E7-5F5B361486D6}"/>
    <dgm:cxn modelId="{9B451F9E-E75D-4C34-8B0B-211C4F1D7147}" type="presOf" srcId="{391D859A-F8AC-4576-8491-8D52054A45B2}" destId="{5AE77AE4-F33A-4762-BFFA-CC8CDABA1AE3}" srcOrd="0" destOrd="0" presId="urn:microsoft.com/office/officeart/2018/2/layout/IconLabelDescriptionList"/>
    <dgm:cxn modelId="{B67A08D4-9DC4-4607-8011-C7E7E9F90058}" srcId="{79728262-5EF5-4D0E-8590-B0CF04D4D9F5}" destId="{391D859A-F8AC-4576-8491-8D52054A45B2}" srcOrd="0" destOrd="0" parTransId="{6BB71ECC-FFFF-4B88-ACF0-1B163D5B6421}" sibTransId="{910A68D8-BEB8-4B3D-B1EE-CB7580F6EC72}"/>
    <dgm:cxn modelId="{B6296880-4910-4D67-BBB7-152BF59CE10E}" type="presParOf" srcId="{DB1A3B9E-784A-4855-9767-7A1771DD5A74}" destId="{43309B90-E32F-4182-AC07-7BEC0E41EC46}" srcOrd="0" destOrd="0" presId="urn:microsoft.com/office/officeart/2018/2/layout/IconLabelDescriptionList"/>
    <dgm:cxn modelId="{811AB9E9-814C-4174-B5B0-3B17FB47E589}" type="presParOf" srcId="{43309B90-E32F-4182-AC07-7BEC0E41EC46}" destId="{A01C715E-D59B-4EF8-8F97-CF50F526E3A1}" srcOrd="0" destOrd="0" presId="urn:microsoft.com/office/officeart/2018/2/layout/IconLabelDescriptionList"/>
    <dgm:cxn modelId="{7260E815-F517-42A2-B1EC-1FB619DDC79F}" type="presParOf" srcId="{43309B90-E32F-4182-AC07-7BEC0E41EC46}" destId="{CD4A45B9-300D-4E04-9053-E142EC3C2E81}" srcOrd="1" destOrd="0" presId="urn:microsoft.com/office/officeart/2018/2/layout/IconLabelDescriptionList"/>
    <dgm:cxn modelId="{D45FEB7F-C481-44B0-B4BA-A0509E97164F}" type="presParOf" srcId="{43309B90-E32F-4182-AC07-7BEC0E41EC46}" destId="{5AE77AE4-F33A-4762-BFFA-CC8CDABA1AE3}" srcOrd="2" destOrd="0" presId="urn:microsoft.com/office/officeart/2018/2/layout/IconLabelDescriptionList"/>
    <dgm:cxn modelId="{CDD9D62E-C876-4C8D-ABA7-BC1368FF15A5}" type="presParOf" srcId="{43309B90-E32F-4182-AC07-7BEC0E41EC46}" destId="{66B5810D-4781-4679-988A-4FF9C5F84374}" srcOrd="3" destOrd="0" presId="urn:microsoft.com/office/officeart/2018/2/layout/IconLabelDescriptionList"/>
    <dgm:cxn modelId="{6FEC866C-05A5-414F-9954-E181179E5E83}" type="presParOf" srcId="{43309B90-E32F-4182-AC07-7BEC0E41EC46}" destId="{171AC109-0B58-4568-9ECE-F0E953E9B24B}" srcOrd="4" destOrd="0" presId="urn:microsoft.com/office/officeart/2018/2/layout/IconLabelDescriptionList"/>
    <dgm:cxn modelId="{E4FB7698-19AA-421D-B75B-54F115149AC6}" type="presParOf" srcId="{DB1A3B9E-784A-4855-9767-7A1771DD5A74}" destId="{BB6BEA3B-D576-4387-8F41-684CD955B44D}" srcOrd="1" destOrd="0" presId="urn:microsoft.com/office/officeart/2018/2/layout/IconLabelDescriptionList"/>
    <dgm:cxn modelId="{CC843F3F-F9CC-4E3A-8833-64CFDF05B7C0}" type="presParOf" srcId="{DB1A3B9E-784A-4855-9767-7A1771DD5A74}" destId="{84BDED6A-1775-4477-A59F-42549367FC7C}" srcOrd="2" destOrd="0" presId="urn:microsoft.com/office/officeart/2018/2/layout/IconLabelDescriptionList"/>
    <dgm:cxn modelId="{51AF7BB4-3BE8-4343-986C-78E15553BF4C}" type="presParOf" srcId="{84BDED6A-1775-4477-A59F-42549367FC7C}" destId="{9EC72E2E-0994-48F6-A9CC-E19A0B32E69F}" srcOrd="0" destOrd="0" presId="urn:microsoft.com/office/officeart/2018/2/layout/IconLabelDescriptionList"/>
    <dgm:cxn modelId="{B3EA6572-50C3-4C17-B14E-D6EC5A719CC0}" type="presParOf" srcId="{84BDED6A-1775-4477-A59F-42549367FC7C}" destId="{9579D952-39DF-4EE9-8FB3-35D31FAF2FDB}" srcOrd="1" destOrd="0" presId="urn:microsoft.com/office/officeart/2018/2/layout/IconLabelDescriptionList"/>
    <dgm:cxn modelId="{A95C6E2D-F1F4-46B2-BAD3-08B5D9149AF6}" type="presParOf" srcId="{84BDED6A-1775-4477-A59F-42549367FC7C}" destId="{6AAC8148-991D-4C6D-B0C8-0E785B07AFBB}" srcOrd="2" destOrd="0" presId="urn:microsoft.com/office/officeart/2018/2/layout/IconLabelDescriptionList"/>
    <dgm:cxn modelId="{8176786B-C108-4127-9D0A-C311844D3F63}" type="presParOf" srcId="{84BDED6A-1775-4477-A59F-42549367FC7C}" destId="{098A0D69-A9BB-4FCD-84FC-F09F57DFD6E3}" srcOrd="3" destOrd="0" presId="urn:microsoft.com/office/officeart/2018/2/layout/IconLabelDescriptionList"/>
    <dgm:cxn modelId="{911C70D9-59F2-418E-9864-15233F5EDEFD}" type="presParOf" srcId="{84BDED6A-1775-4477-A59F-42549367FC7C}" destId="{ECC2ECAC-9B82-460D-B004-D9CF26E00F5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C715E-D59B-4EF8-8F97-CF50F526E3A1}">
      <dsp:nvSpPr>
        <dsp:cNvPr id="0" name=""/>
        <dsp:cNvSpPr/>
      </dsp:nvSpPr>
      <dsp:spPr>
        <a:xfrm>
          <a:off x="2157" y="444431"/>
          <a:ext cx="1445554" cy="1445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77AE4-F33A-4762-BFFA-CC8CDABA1AE3}">
      <dsp:nvSpPr>
        <dsp:cNvPr id="0" name=""/>
        <dsp:cNvSpPr/>
      </dsp:nvSpPr>
      <dsp:spPr>
        <a:xfrm>
          <a:off x="2157" y="2008884"/>
          <a:ext cx="4130156" cy="61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Work with the world population dataset to answer a set of questions.</a:t>
          </a:r>
        </a:p>
      </dsp:txBody>
      <dsp:txXfrm>
        <a:off x="2157" y="2008884"/>
        <a:ext cx="4130156" cy="619523"/>
      </dsp:txXfrm>
    </dsp:sp>
    <dsp:sp modelId="{171AC109-0B58-4568-9ECE-F0E953E9B24B}">
      <dsp:nvSpPr>
        <dsp:cNvPr id="0" name=""/>
        <dsp:cNvSpPr/>
      </dsp:nvSpPr>
      <dsp:spPr>
        <a:xfrm>
          <a:off x="2157" y="2683709"/>
          <a:ext cx="4130156" cy="52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72E2E-0994-48F6-A9CC-E19A0B32E69F}">
      <dsp:nvSpPr>
        <dsp:cNvPr id="0" name=""/>
        <dsp:cNvSpPr/>
      </dsp:nvSpPr>
      <dsp:spPr>
        <a:xfrm>
          <a:off x="4855090" y="444431"/>
          <a:ext cx="1445554" cy="1445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C8148-991D-4C6D-B0C8-0E785B07AFBB}">
      <dsp:nvSpPr>
        <dsp:cNvPr id="0" name=""/>
        <dsp:cNvSpPr/>
      </dsp:nvSpPr>
      <dsp:spPr>
        <a:xfrm>
          <a:off x="4855090" y="2008884"/>
          <a:ext cx="4130156" cy="61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This project is part of the Codecademy course on SQL.</a:t>
          </a:r>
        </a:p>
      </dsp:txBody>
      <dsp:txXfrm>
        <a:off x="4855090" y="2008884"/>
        <a:ext cx="4130156" cy="619523"/>
      </dsp:txXfrm>
    </dsp:sp>
    <dsp:sp modelId="{ECC2ECAC-9B82-460D-B004-D9CF26E00F5B}">
      <dsp:nvSpPr>
        <dsp:cNvPr id="0" name=""/>
        <dsp:cNvSpPr/>
      </dsp:nvSpPr>
      <dsp:spPr>
        <a:xfrm>
          <a:off x="4855090" y="2683709"/>
          <a:ext cx="4130156" cy="52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BC107-5946-44EF-B72A-E5A1DF8EA30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1AD5-C426-4190-AC7A-51BC7BDE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0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different ways to find the CoolTShirts (CTS) website such as through a search engine, clicking on an ad, or through a link in a blog post.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analyze the data to improve the sources (sometimes called channels or touchpoints) online to increase visits to the website.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an ad campaign drives a lot of visits, then those visits are </a:t>
            </a:r>
            <a:r>
              <a:rPr lang="en-US" b="1" dirty="0"/>
              <a:t>attributed</a:t>
            </a:r>
            <a:r>
              <a:rPr lang="en-US" dirty="0"/>
              <a:t> to the ad campaign.  There are two types of touch attributions.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First-touch attribution only considers the first UTM Source for each customer. This is a good way of knowing how visitors initially discover a website.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Last-touch attribution only considers the last UTM Source for each customer. This is a good way of knowing how visitors are drawn back to a website, especially for making a final purchase.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Websites capture that information using </a:t>
            </a:r>
            <a:r>
              <a:rPr lang="en-US" b="1" dirty="0"/>
              <a:t>UTM parameters</a:t>
            </a:r>
            <a:r>
              <a:rPr lang="en-US" dirty="0"/>
              <a:t>.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These parameters capture when and how a user finds the site.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For example, site owners use special links containing UTM parameters in their ads, blog posts, and other sources. When a user clicks one, a row is added to a database describing their page visit.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BD57-7FA4-4013-A0E5-AFC46E9B25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0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BD57-7FA4-4013-A0E5-AFC46E9B25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7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622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4783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500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31214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80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672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601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9/8/2020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30FBFB7F-91E6-41A2-AB5D-AB5652E09701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8B2AC33A-FB57-495F-AE12-4DCC3557F7E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196200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156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59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305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91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89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632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538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adem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kush-Kumar4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8829-F35D-482E-9B29-D7C5EBE11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0865" y="1420845"/>
            <a:ext cx="5940139" cy="3284538"/>
          </a:xfrm>
        </p:spPr>
        <p:txBody>
          <a:bodyPr anchor="b">
            <a:normAutofit/>
          </a:bodyPr>
          <a:lstStyle/>
          <a:p>
            <a:r>
              <a:rPr lang="en-US" sz="5000" dirty="0"/>
              <a:t>WORLD POPULATIONS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E5823-9F47-4DAC-ADC9-33CFD0032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0865" y="4975971"/>
            <a:ext cx="5617794" cy="1315772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Analyze Data with SQL</a:t>
            </a:r>
          </a:p>
          <a:p>
            <a:pPr>
              <a:lnSpc>
                <a:spcPct val="120000"/>
              </a:lnSpc>
            </a:pPr>
            <a:r>
              <a:rPr lang="en-US" dirty="0"/>
              <a:t>Ankush Kumar</a:t>
            </a:r>
          </a:p>
          <a:p>
            <a:pPr>
              <a:lnSpc>
                <a:spcPct val="120000"/>
              </a:lnSpc>
            </a:pPr>
            <a:r>
              <a:rPr lang="en-US" dirty="0"/>
              <a:t>9/8/2020</a:t>
            </a:r>
          </a:p>
        </p:txBody>
      </p:sp>
      <p:pic>
        <p:nvPicPr>
          <p:cNvPr id="4" name="Picture 3" descr="Earth globe Americas">
            <a:extLst>
              <a:ext uri="{FF2B5EF4-FFF2-40B4-BE49-F238E27FC236}">
                <a16:creationId xmlns:a16="http://schemas.microsoft.com/office/drawing/2014/main" id="{3F9FFE36-176E-4CC4-A1BF-752018CF0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50155" y="2447651"/>
            <a:ext cx="3087800" cy="308780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77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B76057-7BE5-4015-BA6E-C3A92D6C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Project Details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1" name="TextBox 8">
            <a:extLst>
              <a:ext uri="{FF2B5EF4-FFF2-40B4-BE49-F238E27FC236}">
                <a16:creationId xmlns:a16="http://schemas.microsoft.com/office/drawing/2014/main" id="{F87C54C2-7A44-44B1-9D55-2E2F812A4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366812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695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98FAC-D82D-4BE5-BBB3-79FF66CD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/>
              <a:t>What years are covered by the dataset?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1536E75-EC76-4695-BC88-998B765DEF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80949"/>
              </p:ext>
            </p:extLst>
          </p:nvPr>
        </p:nvGraphicFramePr>
        <p:xfrm>
          <a:off x="4312445" y="2222983"/>
          <a:ext cx="3952310" cy="36539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7022">
                  <a:extLst>
                    <a:ext uri="{9D8B030D-6E8A-4147-A177-3AD203B41FA5}">
                      <a16:colId xmlns:a16="http://schemas.microsoft.com/office/drawing/2014/main" val="3661643022"/>
                    </a:ext>
                  </a:extLst>
                </a:gridCol>
                <a:gridCol w="1765288">
                  <a:extLst>
                    <a:ext uri="{9D8B030D-6E8A-4147-A177-3AD203B41FA5}">
                      <a16:colId xmlns:a16="http://schemas.microsoft.com/office/drawing/2014/main" val="307153329"/>
                    </a:ext>
                  </a:extLst>
                </a:gridCol>
              </a:tblGrid>
              <a:tr h="30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Count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5" marR="12535" marT="125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year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5" marR="12535" marT="12535" marB="0" anchor="b"/>
                </a:tc>
                <a:extLst>
                  <a:ext uri="{0D108BD9-81ED-4DB2-BD59-A6C34878D82A}">
                    <a16:rowId xmlns:a16="http://schemas.microsoft.com/office/drawing/2014/main" val="3746571272"/>
                  </a:ext>
                </a:extLst>
              </a:tr>
              <a:tr h="30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5" marR="12535" marT="125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2000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5" marR="12535" marT="12535" marB="0" anchor="b"/>
                </a:tc>
                <a:extLst>
                  <a:ext uri="{0D108BD9-81ED-4DB2-BD59-A6C34878D82A}">
                    <a16:rowId xmlns:a16="http://schemas.microsoft.com/office/drawing/2014/main" val="2285050929"/>
                  </a:ext>
                </a:extLst>
              </a:tr>
              <a:tr h="30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5" marR="12535" marT="125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2001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5" marR="12535" marT="12535" marB="0" anchor="b"/>
                </a:tc>
                <a:extLst>
                  <a:ext uri="{0D108BD9-81ED-4DB2-BD59-A6C34878D82A}">
                    <a16:rowId xmlns:a16="http://schemas.microsoft.com/office/drawing/2014/main" val="1693590523"/>
                  </a:ext>
                </a:extLst>
              </a:tr>
              <a:tr h="30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5" marR="12535" marT="125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2002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5" marR="12535" marT="12535" marB="0" anchor="b"/>
                </a:tc>
                <a:extLst>
                  <a:ext uri="{0D108BD9-81ED-4DB2-BD59-A6C34878D82A}">
                    <a16:rowId xmlns:a16="http://schemas.microsoft.com/office/drawing/2014/main" val="1780055229"/>
                  </a:ext>
                </a:extLst>
              </a:tr>
              <a:tr h="30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5" marR="12535" marT="125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2003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5" marR="12535" marT="12535" marB="0" anchor="b"/>
                </a:tc>
                <a:extLst>
                  <a:ext uri="{0D108BD9-81ED-4DB2-BD59-A6C34878D82A}">
                    <a16:rowId xmlns:a16="http://schemas.microsoft.com/office/drawing/2014/main" val="548767923"/>
                  </a:ext>
                </a:extLst>
              </a:tr>
              <a:tr h="30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5" marR="12535" marT="125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2004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5" marR="12535" marT="12535" marB="0" anchor="b"/>
                </a:tc>
                <a:extLst>
                  <a:ext uri="{0D108BD9-81ED-4DB2-BD59-A6C34878D82A}">
                    <a16:rowId xmlns:a16="http://schemas.microsoft.com/office/drawing/2014/main" val="256925747"/>
                  </a:ext>
                </a:extLst>
              </a:tr>
              <a:tr h="30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5" marR="12535" marT="125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2005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5" marR="12535" marT="12535" marB="0" anchor="b"/>
                </a:tc>
                <a:extLst>
                  <a:ext uri="{0D108BD9-81ED-4DB2-BD59-A6C34878D82A}">
                    <a16:rowId xmlns:a16="http://schemas.microsoft.com/office/drawing/2014/main" val="1832717614"/>
                  </a:ext>
                </a:extLst>
              </a:tr>
              <a:tr h="30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5" marR="12535" marT="125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2006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5" marR="12535" marT="12535" marB="0" anchor="b"/>
                </a:tc>
                <a:extLst>
                  <a:ext uri="{0D108BD9-81ED-4DB2-BD59-A6C34878D82A}">
                    <a16:rowId xmlns:a16="http://schemas.microsoft.com/office/drawing/2014/main" val="1909191019"/>
                  </a:ext>
                </a:extLst>
              </a:tr>
              <a:tr h="30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5" marR="12535" marT="125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2007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5" marR="12535" marT="12535" marB="0" anchor="b"/>
                </a:tc>
                <a:extLst>
                  <a:ext uri="{0D108BD9-81ED-4DB2-BD59-A6C34878D82A}">
                    <a16:rowId xmlns:a16="http://schemas.microsoft.com/office/drawing/2014/main" val="3858034254"/>
                  </a:ext>
                </a:extLst>
              </a:tr>
              <a:tr h="30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5" marR="12535" marT="125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2008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5" marR="12535" marT="12535" marB="0" anchor="b"/>
                </a:tc>
                <a:extLst>
                  <a:ext uri="{0D108BD9-81ED-4DB2-BD59-A6C34878D82A}">
                    <a16:rowId xmlns:a16="http://schemas.microsoft.com/office/drawing/2014/main" val="5581328"/>
                  </a:ext>
                </a:extLst>
              </a:tr>
              <a:tr h="30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5" marR="12535" marT="125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2009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5" marR="12535" marT="12535" marB="0" anchor="b"/>
                </a:tc>
                <a:extLst>
                  <a:ext uri="{0D108BD9-81ED-4DB2-BD59-A6C34878D82A}">
                    <a16:rowId xmlns:a16="http://schemas.microsoft.com/office/drawing/2014/main" val="51569057"/>
                  </a:ext>
                </a:extLst>
              </a:tr>
              <a:tr h="30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5" marR="12535" marT="125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2010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35" marR="12535" marT="12535" marB="0" anchor="b"/>
                </a:tc>
                <a:extLst>
                  <a:ext uri="{0D108BD9-81ED-4DB2-BD59-A6C34878D82A}">
                    <a16:rowId xmlns:a16="http://schemas.microsoft.com/office/drawing/2014/main" val="131678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21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98FAC-D82D-4BE5-BBB3-79FF66CD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What is the largest population size for Gabon in this dataset?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23674A7-E3AD-44D9-9AD8-0A9E31188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255355"/>
              </p:ext>
            </p:extLst>
          </p:nvPr>
        </p:nvGraphicFramePr>
        <p:xfrm>
          <a:off x="4738087" y="2693211"/>
          <a:ext cx="3101024" cy="271348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01024">
                  <a:extLst>
                    <a:ext uri="{9D8B030D-6E8A-4147-A177-3AD203B41FA5}">
                      <a16:colId xmlns:a16="http://schemas.microsoft.com/office/drawing/2014/main" val="3300854647"/>
                    </a:ext>
                  </a:extLst>
                </a:gridCol>
              </a:tblGrid>
              <a:tr h="16082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Largest Population</a:t>
                      </a:r>
                      <a:endParaRPr lang="en-US" sz="33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1488" marR="282893" marT="282893" marB="2828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428907"/>
                  </a:ext>
                </a:extLst>
              </a:tr>
              <a:tr h="110528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1.5 (million)</a:t>
                      </a:r>
                      <a:endParaRPr lang="en-US" sz="33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1488" marR="282893" marT="282893" marB="2828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4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14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5593D-AA68-4F25-AC90-B08B6EAC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What were the 10 lowest population countries in 2005?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81394A-84A6-4E4F-AA2B-7094F0469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249061"/>
              </p:ext>
            </p:extLst>
          </p:nvPr>
        </p:nvGraphicFramePr>
        <p:xfrm>
          <a:off x="2734486" y="2222983"/>
          <a:ext cx="7108226" cy="365394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87962">
                  <a:extLst>
                    <a:ext uri="{9D8B030D-6E8A-4147-A177-3AD203B41FA5}">
                      <a16:colId xmlns:a16="http://schemas.microsoft.com/office/drawing/2014/main" val="1401890614"/>
                    </a:ext>
                  </a:extLst>
                </a:gridCol>
                <a:gridCol w="5620264">
                  <a:extLst>
                    <a:ext uri="{9D8B030D-6E8A-4147-A177-3AD203B41FA5}">
                      <a16:colId xmlns:a16="http://schemas.microsoft.com/office/drawing/2014/main" val="3825702985"/>
                    </a:ext>
                  </a:extLst>
                </a:gridCol>
              </a:tblGrid>
              <a:tr h="332177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5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67617" marR="67617" marT="33810" marB="3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</a:rPr>
                        <a:t>Country</a:t>
                      </a:r>
                      <a:endParaRPr lang="en-US" sz="1500" b="1" dirty="0">
                        <a:solidFill>
                          <a:srgbClr val="19191A"/>
                        </a:solidFill>
                        <a:effectLst/>
                      </a:endParaRPr>
                    </a:p>
                  </a:txBody>
                  <a:tcPr marL="67617" marR="67617" marT="33810" marB="33810" anchor="ctr"/>
                </a:tc>
                <a:extLst>
                  <a:ext uri="{0D108BD9-81ED-4DB2-BD59-A6C34878D82A}">
                    <a16:rowId xmlns:a16="http://schemas.microsoft.com/office/drawing/2014/main" val="715492322"/>
                  </a:ext>
                </a:extLst>
              </a:tr>
              <a:tr h="3321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646466"/>
                          </a:solidFill>
                          <a:effectLst/>
                        </a:rPr>
                        <a:t>1</a:t>
                      </a:r>
                    </a:p>
                  </a:txBody>
                  <a:tcPr marL="67617" marR="67617" marT="33810" marB="3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</a:rPr>
                        <a:t>Niue</a:t>
                      </a:r>
                      <a:endParaRPr lang="en-US" sz="1500" dirty="0">
                        <a:solidFill>
                          <a:srgbClr val="646466"/>
                        </a:solidFill>
                        <a:effectLst/>
                      </a:endParaRPr>
                    </a:p>
                  </a:txBody>
                  <a:tcPr marL="67617" marR="67617" marT="33810" marB="33810" anchor="ctr"/>
                </a:tc>
                <a:extLst>
                  <a:ext uri="{0D108BD9-81ED-4DB2-BD59-A6C34878D82A}">
                    <a16:rowId xmlns:a16="http://schemas.microsoft.com/office/drawing/2014/main" val="167826390"/>
                  </a:ext>
                </a:extLst>
              </a:tr>
              <a:tr h="3321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646466"/>
                          </a:solidFill>
                          <a:effectLst/>
                        </a:rPr>
                        <a:t>2</a:t>
                      </a:r>
                    </a:p>
                  </a:txBody>
                  <a:tcPr marL="67617" marR="67617" marT="33810" marB="3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</a:rPr>
                        <a:t>Falkland Islands (Islas Malvinas)</a:t>
                      </a:r>
                      <a:endParaRPr lang="en-US" sz="1500" dirty="0">
                        <a:solidFill>
                          <a:srgbClr val="646466"/>
                        </a:solidFill>
                        <a:effectLst/>
                      </a:endParaRPr>
                    </a:p>
                  </a:txBody>
                  <a:tcPr marL="67617" marR="67617" marT="33810" marB="33810" anchor="ctr"/>
                </a:tc>
                <a:extLst>
                  <a:ext uri="{0D108BD9-81ED-4DB2-BD59-A6C34878D82A}">
                    <a16:rowId xmlns:a16="http://schemas.microsoft.com/office/drawing/2014/main" val="3606597841"/>
                  </a:ext>
                </a:extLst>
              </a:tr>
              <a:tr h="3321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646466"/>
                          </a:solidFill>
                          <a:effectLst/>
                        </a:rPr>
                        <a:t>3</a:t>
                      </a:r>
                    </a:p>
                  </a:txBody>
                  <a:tcPr marL="67617" marR="67617" marT="33810" marB="3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Montserrat</a:t>
                      </a:r>
                      <a:endParaRPr lang="en-US" sz="1500">
                        <a:solidFill>
                          <a:srgbClr val="646466"/>
                        </a:solidFill>
                        <a:effectLst/>
                      </a:endParaRPr>
                    </a:p>
                  </a:txBody>
                  <a:tcPr marL="67617" marR="67617" marT="33810" marB="33810" anchor="ctr"/>
                </a:tc>
                <a:extLst>
                  <a:ext uri="{0D108BD9-81ED-4DB2-BD59-A6C34878D82A}">
                    <a16:rowId xmlns:a16="http://schemas.microsoft.com/office/drawing/2014/main" val="3512286848"/>
                  </a:ext>
                </a:extLst>
              </a:tr>
              <a:tr h="3321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646466"/>
                          </a:solidFill>
                          <a:effectLst/>
                        </a:rPr>
                        <a:t>4</a:t>
                      </a:r>
                    </a:p>
                  </a:txBody>
                  <a:tcPr marL="67617" marR="67617" marT="33810" marB="3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</a:rPr>
                        <a:t>Saint Pierre and Miquelon</a:t>
                      </a:r>
                      <a:endParaRPr lang="en-US" sz="1500" dirty="0">
                        <a:solidFill>
                          <a:srgbClr val="646466"/>
                        </a:solidFill>
                        <a:effectLst/>
                      </a:endParaRPr>
                    </a:p>
                  </a:txBody>
                  <a:tcPr marL="67617" marR="67617" marT="33810" marB="33810" anchor="ctr"/>
                </a:tc>
                <a:extLst>
                  <a:ext uri="{0D108BD9-81ED-4DB2-BD59-A6C34878D82A}">
                    <a16:rowId xmlns:a16="http://schemas.microsoft.com/office/drawing/2014/main" val="2509682640"/>
                  </a:ext>
                </a:extLst>
              </a:tr>
              <a:tr h="3321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646466"/>
                          </a:solidFill>
                          <a:effectLst/>
                        </a:rPr>
                        <a:t>5</a:t>
                      </a:r>
                    </a:p>
                  </a:txBody>
                  <a:tcPr marL="67617" marR="67617" marT="33810" marB="3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Saint Helena</a:t>
                      </a:r>
                      <a:endParaRPr lang="en-US" sz="1500">
                        <a:solidFill>
                          <a:srgbClr val="646466"/>
                        </a:solidFill>
                        <a:effectLst/>
                      </a:endParaRPr>
                    </a:p>
                  </a:txBody>
                  <a:tcPr marL="67617" marR="67617" marT="33810" marB="33810" anchor="ctr"/>
                </a:tc>
                <a:extLst>
                  <a:ext uri="{0D108BD9-81ED-4DB2-BD59-A6C34878D82A}">
                    <a16:rowId xmlns:a16="http://schemas.microsoft.com/office/drawing/2014/main" val="3001960438"/>
                  </a:ext>
                </a:extLst>
              </a:tr>
              <a:tr h="3321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646466"/>
                          </a:solidFill>
                          <a:effectLst/>
                        </a:rPr>
                        <a:t>6</a:t>
                      </a:r>
                    </a:p>
                  </a:txBody>
                  <a:tcPr marL="67617" marR="67617" marT="33810" marB="3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Nauru</a:t>
                      </a:r>
                      <a:endParaRPr lang="en-US" sz="1500">
                        <a:solidFill>
                          <a:srgbClr val="646466"/>
                        </a:solidFill>
                        <a:effectLst/>
                      </a:endParaRPr>
                    </a:p>
                  </a:txBody>
                  <a:tcPr marL="67617" marR="67617" marT="33810" marB="33810" anchor="ctr"/>
                </a:tc>
                <a:extLst>
                  <a:ext uri="{0D108BD9-81ED-4DB2-BD59-A6C34878D82A}">
                    <a16:rowId xmlns:a16="http://schemas.microsoft.com/office/drawing/2014/main" val="2947168566"/>
                  </a:ext>
                </a:extLst>
              </a:tr>
              <a:tr h="3321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646466"/>
                          </a:solidFill>
                          <a:effectLst/>
                        </a:rPr>
                        <a:t>7</a:t>
                      </a:r>
                    </a:p>
                  </a:txBody>
                  <a:tcPr marL="67617" marR="67617" marT="33810" marB="3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</a:rPr>
                        <a:t>Cook Islands</a:t>
                      </a:r>
                      <a:endParaRPr lang="en-US" sz="1500" dirty="0">
                        <a:solidFill>
                          <a:srgbClr val="646466"/>
                        </a:solidFill>
                        <a:effectLst/>
                      </a:endParaRPr>
                    </a:p>
                  </a:txBody>
                  <a:tcPr marL="67617" marR="67617" marT="33810" marB="33810" anchor="ctr"/>
                </a:tc>
                <a:extLst>
                  <a:ext uri="{0D108BD9-81ED-4DB2-BD59-A6C34878D82A}">
                    <a16:rowId xmlns:a16="http://schemas.microsoft.com/office/drawing/2014/main" val="1770377860"/>
                  </a:ext>
                </a:extLst>
              </a:tr>
              <a:tr h="3321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646466"/>
                          </a:solidFill>
                          <a:effectLst/>
                        </a:rPr>
                        <a:t>8</a:t>
                      </a:r>
                    </a:p>
                  </a:txBody>
                  <a:tcPr marL="67617" marR="67617" marT="33810" marB="3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</a:rPr>
                        <a:t>Turks and Caicos Islands</a:t>
                      </a:r>
                      <a:endParaRPr lang="en-US" sz="1500" dirty="0">
                        <a:solidFill>
                          <a:srgbClr val="646466"/>
                        </a:solidFill>
                        <a:effectLst/>
                      </a:endParaRPr>
                    </a:p>
                  </a:txBody>
                  <a:tcPr marL="67617" marR="67617" marT="33810" marB="33810" anchor="ctr"/>
                </a:tc>
                <a:extLst>
                  <a:ext uri="{0D108BD9-81ED-4DB2-BD59-A6C34878D82A}">
                    <a16:rowId xmlns:a16="http://schemas.microsoft.com/office/drawing/2014/main" val="4207949606"/>
                  </a:ext>
                </a:extLst>
              </a:tr>
              <a:tr h="3321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646466"/>
                          </a:solidFill>
                          <a:effectLst/>
                        </a:rPr>
                        <a:t>9</a:t>
                      </a:r>
                    </a:p>
                  </a:txBody>
                  <a:tcPr marL="67617" marR="67617" marT="33810" marB="3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</a:rPr>
                        <a:t>Virgin Islands, British</a:t>
                      </a:r>
                      <a:endParaRPr lang="en-US" sz="1500" dirty="0">
                        <a:solidFill>
                          <a:srgbClr val="646466"/>
                        </a:solidFill>
                        <a:effectLst/>
                      </a:endParaRPr>
                    </a:p>
                  </a:txBody>
                  <a:tcPr marL="67617" marR="67617" marT="33810" marB="33810" anchor="ctr"/>
                </a:tc>
                <a:extLst>
                  <a:ext uri="{0D108BD9-81ED-4DB2-BD59-A6C34878D82A}">
                    <a16:rowId xmlns:a16="http://schemas.microsoft.com/office/drawing/2014/main" val="29305673"/>
                  </a:ext>
                </a:extLst>
              </a:tr>
              <a:tr h="3321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646466"/>
                          </a:solidFill>
                          <a:effectLst/>
                        </a:rPr>
                        <a:t>10</a:t>
                      </a:r>
                    </a:p>
                  </a:txBody>
                  <a:tcPr marL="67617" marR="67617" marT="33810" marB="3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Gibraltar</a:t>
                      </a:r>
                      <a:endParaRPr lang="en-US" sz="1500">
                        <a:solidFill>
                          <a:srgbClr val="646466"/>
                        </a:solidFill>
                        <a:effectLst/>
                      </a:endParaRPr>
                    </a:p>
                  </a:txBody>
                  <a:tcPr marL="67617" marR="67617" marT="33810" marB="33810" anchor="ctr"/>
                </a:tc>
                <a:extLst>
                  <a:ext uri="{0D108BD9-81ED-4DB2-BD59-A6C34878D82A}">
                    <a16:rowId xmlns:a16="http://schemas.microsoft.com/office/drawing/2014/main" val="3383446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32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98FAC-D82D-4BE5-BBB3-79FF66CD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What are all the distinct countries with a population of over 100 million in the year 2010?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20" name="Content Placeholder 8">
            <a:extLst>
              <a:ext uri="{FF2B5EF4-FFF2-40B4-BE49-F238E27FC236}">
                <a16:creationId xmlns:a16="http://schemas.microsoft.com/office/drawing/2014/main" id="{7160FBDD-42B6-4528-9701-A06783DFB9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531163"/>
              </p:ext>
            </p:extLst>
          </p:nvPr>
        </p:nvGraphicFramePr>
        <p:xfrm>
          <a:off x="3387364" y="2222983"/>
          <a:ext cx="5802471" cy="36539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07432">
                  <a:extLst>
                    <a:ext uri="{9D8B030D-6E8A-4147-A177-3AD203B41FA5}">
                      <a16:colId xmlns:a16="http://schemas.microsoft.com/office/drawing/2014/main" val="4063597252"/>
                    </a:ext>
                  </a:extLst>
                </a:gridCol>
                <a:gridCol w="3495039">
                  <a:extLst>
                    <a:ext uri="{9D8B030D-6E8A-4147-A177-3AD203B41FA5}">
                      <a16:colId xmlns:a16="http://schemas.microsoft.com/office/drawing/2014/main" val="1090928574"/>
                    </a:ext>
                  </a:extLst>
                </a:gridCol>
              </a:tblGrid>
              <a:tr h="304496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7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14151" marR="14151" marT="14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Country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51" marR="14151" marT="14151" marB="0" anchor="b"/>
                </a:tc>
                <a:extLst>
                  <a:ext uri="{0D108BD9-81ED-4DB2-BD59-A6C34878D82A}">
                    <a16:rowId xmlns:a16="http://schemas.microsoft.com/office/drawing/2014/main" val="774157515"/>
                  </a:ext>
                </a:extLst>
              </a:tr>
              <a:tr h="30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4151" marR="14151" marT="14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Mexico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51" marR="14151" marT="14151" marB="0" anchor="b"/>
                </a:tc>
                <a:extLst>
                  <a:ext uri="{0D108BD9-81ED-4DB2-BD59-A6C34878D82A}">
                    <a16:rowId xmlns:a16="http://schemas.microsoft.com/office/drawing/2014/main" val="3626335554"/>
                  </a:ext>
                </a:extLst>
              </a:tr>
              <a:tr h="30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4151" marR="14151" marT="14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United States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51" marR="14151" marT="14151" marB="0" anchor="b"/>
                </a:tc>
                <a:extLst>
                  <a:ext uri="{0D108BD9-81ED-4DB2-BD59-A6C34878D82A}">
                    <a16:rowId xmlns:a16="http://schemas.microsoft.com/office/drawing/2014/main" val="3117664540"/>
                  </a:ext>
                </a:extLst>
              </a:tr>
              <a:tr h="30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4151" marR="14151" marT="14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Brazil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51" marR="14151" marT="14151" marB="0" anchor="b"/>
                </a:tc>
                <a:extLst>
                  <a:ext uri="{0D108BD9-81ED-4DB2-BD59-A6C34878D82A}">
                    <a16:rowId xmlns:a16="http://schemas.microsoft.com/office/drawing/2014/main" val="3685281833"/>
                  </a:ext>
                </a:extLst>
              </a:tr>
              <a:tr h="30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4151" marR="14151" marT="14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Russia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51" marR="14151" marT="14151" marB="0" anchor="b"/>
                </a:tc>
                <a:extLst>
                  <a:ext uri="{0D108BD9-81ED-4DB2-BD59-A6C34878D82A}">
                    <a16:rowId xmlns:a16="http://schemas.microsoft.com/office/drawing/2014/main" val="2922125337"/>
                  </a:ext>
                </a:extLst>
              </a:tr>
              <a:tr h="30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4151" marR="14151" marT="14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Nigeria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51" marR="14151" marT="14151" marB="0" anchor="b"/>
                </a:tc>
                <a:extLst>
                  <a:ext uri="{0D108BD9-81ED-4DB2-BD59-A6C34878D82A}">
                    <a16:rowId xmlns:a16="http://schemas.microsoft.com/office/drawing/2014/main" val="1165664107"/>
                  </a:ext>
                </a:extLst>
              </a:tr>
              <a:tr h="30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4151" marR="14151" marT="14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Bangladesh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51" marR="14151" marT="14151" marB="0" anchor="b"/>
                </a:tc>
                <a:extLst>
                  <a:ext uri="{0D108BD9-81ED-4DB2-BD59-A6C34878D82A}">
                    <a16:rowId xmlns:a16="http://schemas.microsoft.com/office/drawing/2014/main" val="1954205685"/>
                  </a:ext>
                </a:extLst>
              </a:tr>
              <a:tr h="30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4151" marR="14151" marT="14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China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51" marR="14151" marT="14151" marB="0" anchor="b"/>
                </a:tc>
                <a:extLst>
                  <a:ext uri="{0D108BD9-81ED-4DB2-BD59-A6C34878D82A}">
                    <a16:rowId xmlns:a16="http://schemas.microsoft.com/office/drawing/2014/main" val="979292988"/>
                  </a:ext>
                </a:extLst>
              </a:tr>
              <a:tr h="30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4151" marR="14151" marT="14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India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51" marR="14151" marT="14151" marB="0" anchor="b"/>
                </a:tc>
                <a:extLst>
                  <a:ext uri="{0D108BD9-81ED-4DB2-BD59-A6C34878D82A}">
                    <a16:rowId xmlns:a16="http://schemas.microsoft.com/office/drawing/2014/main" val="412270699"/>
                  </a:ext>
                </a:extLst>
              </a:tr>
              <a:tr h="30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4151" marR="14151" marT="14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Indonesia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51" marR="14151" marT="14151" marB="0" anchor="b"/>
                </a:tc>
                <a:extLst>
                  <a:ext uri="{0D108BD9-81ED-4DB2-BD59-A6C34878D82A}">
                    <a16:rowId xmlns:a16="http://schemas.microsoft.com/office/drawing/2014/main" val="1046265144"/>
                  </a:ext>
                </a:extLst>
              </a:tr>
              <a:tr h="30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4151" marR="14151" marT="14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Japan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51" marR="14151" marT="14151" marB="0" anchor="b"/>
                </a:tc>
                <a:extLst>
                  <a:ext uri="{0D108BD9-81ED-4DB2-BD59-A6C34878D82A}">
                    <a16:rowId xmlns:a16="http://schemas.microsoft.com/office/drawing/2014/main" val="3887323287"/>
                  </a:ext>
                </a:extLst>
              </a:tr>
              <a:tr h="30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4151" marR="14151" marT="14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Pakistan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151" marR="14151" marT="14151" marB="0" anchor="b"/>
                </a:tc>
                <a:extLst>
                  <a:ext uri="{0D108BD9-81ED-4DB2-BD59-A6C34878D82A}">
                    <a16:rowId xmlns:a16="http://schemas.microsoft.com/office/drawing/2014/main" val="1114864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44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CD28A-0DF8-4FCD-9B9C-B78A0CD78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373" y="1399592"/>
            <a:ext cx="3992732" cy="1149373"/>
          </a:xfrm>
        </p:spPr>
        <p:txBody>
          <a:bodyPr/>
          <a:lstStyle/>
          <a:p>
            <a:r>
              <a:rPr lang="en-US" dirty="0"/>
              <a:t>How many countries have the word “Islands” in their name?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22FFB-D79D-498A-8115-44928C3E3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3535" y="1666832"/>
            <a:ext cx="3147144" cy="455584"/>
          </a:xfrm>
        </p:spPr>
        <p:txBody>
          <a:bodyPr>
            <a:normAutofit/>
          </a:bodyPr>
          <a:lstStyle/>
          <a:p>
            <a:r>
              <a:rPr lang="en-US" sz="2000" dirty="0"/>
              <a:t>9 countries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4D7B6-A072-4442-BEB6-C3603CE46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751827" y="3656653"/>
            <a:ext cx="3999001" cy="1304766"/>
          </a:xfrm>
        </p:spPr>
        <p:txBody>
          <a:bodyPr/>
          <a:lstStyle/>
          <a:p>
            <a:r>
              <a:rPr lang="en-US" dirty="0"/>
              <a:t>What is the difference in population between 2000 and 2010 in Indonesia?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3F956-733F-45D0-BBB8-E12A89195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03535" y="4109183"/>
            <a:ext cx="2225384" cy="538318"/>
          </a:xfrm>
        </p:spPr>
        <p:txBody>
          <a:bodyPr>
            <a:normAutofit/>
          </a:bodyPr>
          <a:lstStyle/>
          <a:p>
            <a:r>
              <a:rPr lang="en-US" sz="2000" dirty="0"/>
              <a:t>28 million</a:t>
            </a:r>
          </a:p>
        </p:txBody>
      </p:sp>
    </p:spTree>
    <p:extLst>
      <p:ext uri="{BB962C8B-B14F-4D97-AF65-F5344CB8AC3E}">
        <p14:creationId xmlns:p14="http://schemas.microsoft.com/office/powerpoint/2010/main" val="313514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2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2615B-DFDB-4933-A5E6-EAC25826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CA093C-28EE-4A81-9CF9-FFF00E467A53}"/>
              </a:ext>
            </a:extLst>
          </p:cNvPr>
          <p:cNvSpPr txBox="1"/>
          <p:nvPr/>
        </p:nvSpPr>
        <p:spPr>
          <a:xfrm>
            <a:off x="5280368" y="1059872"/>
            <a:ext cx="6224244" cy="485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Project</a:t>
            </a:r>
          </a:p>
          <a:p>
            <a:pPr marL="514350" lvl="1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project was from </a:t>
            </a:r>
            <a:r>
              <a:rPr lang="en-US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www.Codecademy.com</a:t>
            </a:r>
            <a:endParaRPr lang="en-US" dirty="0">
              <a:solidFill>
                <a:srgbClr val="0000FF"/>
              </a:solidFill>
            </a:endParaRPr>
          </a:p>
          <a:p>
            <a:pPr marL="742950" lvl="1" indent="-2286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File &amp; Detail Analytics</a:t>
            </a:r>
          </a:p>
          <a:p>
            <a:pPr marL="514350" lvl="1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 to </a:t>
            </a:r>
            <a:r>
              <a:rPr lang="en-US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https://github.com/Ankush-Kumar421</a:t>
            </a:r>
            <a:endParaRPr lang="en-US" dirty="0">
              <a:solidFill>
                <a:srgbClr val="0000FF"/>
              </a:solidFill>
            </a:endParaRPr>
          </a:p>
          <a:p>
            <a:pPr indent="-2286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444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441</Words>
  <Application>Microsoft Office PowerPoint</Application>
  <PresentationFormat>Widescreen</PresentationFormat>
  <Paragraphs>110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WORLD POPULATIONS I</vt:lpstr>
      <vt:lpstr>Project Details</vt:lpstr>
      <vt:lpstr>What years are covered by the dataset?</vt:lpstr>
      <vt:lpstr>What is the largest population size for Gabon in this dataset?</vt:lpstr>
      <vt:lpstr>What were the 10 lowest population countries in 2005?</vt:lpstr>
      <vt:lpstr>What are all the distinct countries with a population of over 100 million in the year 2010?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POPULATIONS I</dc:title>
  <dc:creator>Ankush Kumar</dc:creator>
  <cp:lastModifiedBy>Ankush Kumar</cp:lastModifiedBy>
  <cp:revision>5</cp:revision>
  <dcterms:created xsi:type="dcterms:W3CDTF">2020-09-08T21:09:12Z</dcterms:created>
  <dcterms:modified xsi:type="dcterms:W3CDTF">2020-09-08T21:24:21Z</dcterms:modified>
</cp:coreProperties>
</file>