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5"/>
  </p:notesMasterIdLst>
  <p:sldIdLst>
    <p:sldId id="256" r:id="rId2"/>
    <p:sldId id="257" r:id="rId3"/>
    <p:sldId id="258" r:id="rId4"/>
    <p:sldId id="259" r:id="rId5"/>
    <p:sldId id="260" r:id="rId6"/>
    <p:sldId id="265" r:id="rId7"/>
    <p:sldId id="261" r:id="rId8"/>
    <p:sldId id="266" r:id="rId9"/>
    <p:sldId id="262" r:id="rId10"/>
    <p:sldId id="267" r:id="rId11"/>
    <p:sldId id="268" r:id="rId12"/>
    <p:sldId id="263" r:id="rId13"/>
    <p:sldId id="264"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433ACA1D-9A08-4E65-8CDD-570994D336BA}">
          <p14:sldIdLst>
            <p14:sldId id="256"/>
            <p14:sldId id="257"/>
            <p14:sldId id="258"/>
            <p14:sldId id="259"/>
            <p14:sldId id="260"/>
            <p14:sldId id="265"/>
            <p14:sldId id="261"/>
            <p14:sldId id="266"/>
            <p14:sldId id="262"/>
            <p14:sldId id="267"/>
            <p14:sldId id="268"/>
            <p14:sldId id="263"/>
            <p14:sldId id="264"/>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47"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DD8EDAA-5C7D-496F-BAD4-AAE299EC9E50}" type="datetimeFigureOut">
              <a:rPr lang="en-IN" smtClean="0"/>
              <a:t>22-07-2025</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3DB5ABC-74BF-4F0C-9684-CEA7C798EB93}" type="slidenum">
              <a:rPr lang="en-IN" smtClean="0"/>
              <a:t>‹#›</a:t>
            </a:fld>
            <a:endParaRPr lang="en-IN" dirty="0"/>
          </a:p>
        </p:txBody>
      </p:sp>
    </p:spTree>
    <p:extLst>
      <p:ext uri="{BB962C8B-B14F-4D97-AF65-F5344CB8AC3E}">
        <p14:creationId xmlns:p14="http://schemas.microsoft.com/office/powerpoint/2010/main" val="30901724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3DB5ABC-74BF-4F0C-9684-CEA7C798EB93}" type="slidenum">
              <a:rPr lang="en-IN" smtClean="0"/>
              <a:t>1</a:t>
            </a:fld>
            <a:endParaRPr lang="en-IN" dirty="0"/>
          </a:p>
        </p:txBody>
      </p:sp>
    </p:spTree>
    <p:extLst>
      <p:ext uri="{BB962C8B-B14F-4D97-AF65-F5344CB8AC3E}">
        <p14:creationId xmlns:p14="http://schemas.microsoft.com/office/powerpoint/2010/main" val="4383247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3DB5ABC-74BF-4F0C-9684-CEA7C798EB93}" type="slidenum">
              <a:rPr lang="en-IN" smtClean="0"/>
              <a:t>7</a:t>
            </a:fld>
            <a:endParaRPr lang="en-IN" dirty="0"/>
          </a:p>
        </p:txBody>
      </p:sp>
    </p:spTree>
    <p:extLst>
      <p:ext uri="{BB962C8B-B14F-4D97-AF65-F5344CB8AC3E}">
        <p14:creationId xmlns:p14="http://schemas.microsoft.com/office/powerpoint/2010/main" val="22227120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E5344BC-58A2-4326-8242-CB05637FDA05}" type="datetimeFigureOut">
              <a:rPr lang="en-IN" smtClean="0"/>
              <a:t>22-07-2025</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D6BCFA65-A7CD-44A9-A685-64B1F7657A9F}" type="slidenum">
              <a:rPr lang="en-IN" smtClean="0"/>
              <a:t>‹#›</a:t>
            </a:fld>
            <a:endParaRPr lang="en-IN"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052440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E5344BC-58A2-4326-8242-CB05637FDA05}" type="datetimeFigureOut">
              <a:rPr lang="en-IN" smtClean="0"/>
              <a:t>22-07-2025</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D6BCFA65-A7CD-44A9-A685-64B1F7657A9F}" type="slidenum">
              <a:rPr lang="en-IN" smtClean="0"/>
              <a:t>‹#›</a:t>
            </a:fld>
            <a:endParaRPr lang="en-IN" dirty="0"/>
          </a:p>
        </p:txBody>
      </p:sp>
    </p:spTree>
    <p:extLst>
      <p:ext uri="{BB962C8B-B14F-4D97-AF65-F5344CB8AC3E}">
        <p14:creationId xmlns:p14="http://schemas.microsoft.com/office/powerpoint/2010/main" val="4692276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E5344BC-58A2-4326-8242-CB05637FDA05}" type="datetimeFigureOut">
              <a:rPr lang="en-IN" smtClean="0"/>
              <a:t>22-07-2025</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D6BCFA65-A7CD-44A9-A685-64B1F7657A9F}" type="slidenum">
              <a:rPr lang="en-IN" smtClean="0"/>
              <a:t>‹#›</a:t>
            </a:fld>
            <a:endParaRPr lang="en-IN" dirty="0"/>
          </a:p>
        </p:txBody>
      </p:sp>
    </p:spTree>
    <p:extLst>
      <p:ext uri="{BB962C8B-B14F-4D97-AF65-F5344CB8AC3E}">
        <p14:creationId xmlns:p14="http://schemas.microsoft.com/office/powerpoint/2010/main" val="19801401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E5344BC-58A2-4326-8242-CB05637FDA05}" type="datetimeFigureOut">
              <a:rPr lang="en-IN" smtClean="0"/>
              <a:t>22-07-2025</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D6BCFA65-A7CD-44A9-A685-64B1F7657A9F}" type="slidenum">
              <a:rPr lang="en-IN" smtClean="0"/>
              <a:t>‹#›</a:t>
            </a:fld>
            <a:endParaRPr lang="en-IN" dirty="0"/>
          </a:p>
        </p:txBody>
      </p:sp>
    </p:spTree>
    <p:extLst>
      <p:ext uri="{BB962C8B-B14F-4D97-AF65-F5344CB8AC3E}">
        <p14:creationId xmlns:p14="http://schemas.microsoft.com/office/powerpoint/2010/main" val="785717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E5344BC-58A2-4326-8242-CB05637FDA05}" type="datetimeFigureOut">
              <a:rPr lang="en-IN" smtClean="0"/>
              <a:t>22-07-2025</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D6BCFA65-A7CD-44A9-A685-64B1F7657A9F}" type="slidenum">
              <a:rPr lang="en-IN" smtClean="0"/>
              <a:t>‹#›</a:t>
            </a:fld>
            <a:endParaRPr lang="en-IN"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432479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E5344BC-58A2-4326-8242-CB05637FDA05}" type="datetimeFigureOut">
              <a:rPr lang="en-IN" smtClean="0"/>
              <a:t>22-07-2025</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D6BCFA65-A7CD-44A9-A685-64B1F7657A9F}" type="slidenum">
              <a:rPr lang="en-IN" smtClean="0"/>
              <a:t>‹#›</a:t>
            </a:fld>
            <a:endParaRPr lang="en-IN" dirty="0"/>
          </a:p>
        </p:txBody>
      </p:sp>
    </p:spTree>
    <p:extLst>
      <p:ext uri="{BB962C8B-B14F-4D97-AF65-F5344CB8AC3E}">
        <p14:creationId xmlns:p14="http://schemas.microsoft.com/office/powerpoint/2010/main" val="19821296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E5344BC-58A2-4326-8242-CB05637FDA05}" type="datetimeFigureOut">
              <a:rPr lang="en-IN" smtClean="0"/>
              <a:t>22-07-2025</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D6BCFA65-A7CD-44A9-A685-64B1F7657A9F}" type="slidenum">
              <a:rPr lang="en-IN" smtClean="0"/>
              <a:t>‹#›</a:t>
            </a:fld>
            <a:endParaRPr lang="en-IN" dirty="0"/>
          </a:p>
        </p:txBody>
      </p:sp>
    </p:spTree>
    <p:extLst>
      <p:ext uri="{BB962C8B-B14F-4D97-AF65-F5344CB8AC3E}">
        <p14:creationId xmlns:p14="http://schemas.microsoft.com/office/powerpoint/2010/main" val="5293319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E5344BC-58A2-4326-8242-CB05637FDA05}" type="datetimeFigureOut">
              <a:rPr lang="en-IN" smtClean="0"/>
              <a:t>22-07-2025</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D6BCFA65-A7CD-44A9-A685-64B1F7657A9F}" type="slidenum">
              <a:rPr lang="en-IN" smtClean="0"/>
              <a:t>‹#›</a:t>
            </a:fld>
            <a:endParaRPr lang="en-IN" dirty="0"/>
          </a:p>
        </p:txBody>
      </p:sp>
    </p:spTree>
    <p:extLst>
      <p:ext uri="{BB962C8B-B14F-4D97-AF65-F5344CB8AC3E}">
        <p14:creationId xmlns:p14="http://schemas.microsoft.com/office/powerpoint/2010/main" val="8145084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7E5344BC-58A2-4326-8242-CB05637FDA05}" type="datetimeFigureOut">
              <a:rPr lang="en-IN" smtClean="0"/>
              <a:t>22-07-2025</a:t>
            </a:fld>
            <a:endParaRPr lang="en-IN"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dirty="0"/>
          </a:p>
        </p:txBody>
      </p:sp>
      <p:sp>
        <p:nvSpPr>
          <p:cNvPr id="9" name="Slide Number Placeholder 8"/>
          <p:cNvSpPr>
            <a:spLocks noGrp="1"/>
          </p:cNvSpPr>
          <p:nvPr>
            <p:ph type="sldNum" sz="quarter" idx="12"/>
          </p:nvPr>
        </p:nvSpPr>
        <p:spPr/>
        <p:txBody>
          <a:bodyPr/>
          <a:lstStyle/>
          <a:p>
            <a:fld id="{D6BCFA65-A7CD-44A9-A685-64B1F7657A9F}" type="slidenum">
              <a:rPr lang="en-IN" smtClean="0"/>
              <a:t>‹#›</a:t>
            </a:fld>
            <a:endParaRPr lang="en-IN" dirty="0"/>
          </a:p>
        </p:txBody>
      </p:sp>
    </p:spTree>
    <p:extLst>
      <p:ext uri="{BB962C8B-B14F-4D97-AF65-F5344CB8AC3E}">
        <p14:creationId xmlns:p14="http://schemas.microsoft.com/office/powerpoint/2010/main" val="13203435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7E5344BC-58A2-4326-8242-CB05637FDA05}" type="datetimeFigureOut">
              <a:rPr lang="en-IN" smtClean="0"/>
              <a:t>22-07-2025</a:t>
            </a:fld>
            <a:endParaRPr lang="en-IN"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6BCFA65-A7CD-44A9-A685-64B1F7657A9F}" type="slidenum">
              <a:rPr lang="en-IN" smtClean="0"/>
              <a:t>‹#›</a:t>
            </a:fld>
            <a:endParaRPr lang="en-IN" dirty="0"/>
          </a:p>
        </p:txBody>
      </p:sp>
    </p:spTree>
    <p:extLst>
      <p:ext uri="{BB962C8B-B14F-4D97-AF65-F5344CB8AC3E}">
        <p14:creationId xmlns:p14="http://schemas.microsoft.com/office/powerpoint/2010/main" val="5261032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5344BC-58A2-4326-8242-CB05637FDA05}" type="datetimeFigureOut">
              <a:rPr lang="en-IN" smtClean="0"/>
              <a:t>22-07-2025</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D6BCFA65-A7CD-44A9-A685-64B1F7657A9F}" type="slidenum">
              <a:rPr lang="en-IN" smtClean="0"/>
              <a:t>‹#›</a:t>
            </a:fld>
            <a:endParaRPr lang="en-IN" dirty="0"/>
          </a:p>
        </p:txBody>
      </p:sp>
    </p:spTree>
    <p:extLst>
      <p:ext uri="{BB962C8B-B14F-4D97-AF65-F5344CB8AC3E}">
        <p14:creationId xmlns:p14="http://schemas.microsoft.com/office/powerpoint/2010/main" val="16331188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7E5344BC-58A2-4326-8242-CB05637FDA05}" type="datetimeFigureOut">
              <a:rPr lang="en-IN" smtClean="0"/>
              <a:t>22-07-2025</a:t>
            </a:fld>
            <a:endParaRPr lang="en-IN"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D6BCFA65-A7CD-44A9-A685-64B1F7657A9F}" type="slidenum">
              <a:rPr lang="en-IN" smtClean="0"/>
              <a:t>‹#›</a:t>
            </a:fld>
            <a:endParaRPr lang="en-IN"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8800907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linkedin.com/in/ankushsinghpec/"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s://github.com/Ankush-Singh-1/Healthcare-Data-Analysis-SQL"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www.wallpaperflare.com/search?wallpaper=Thanks" TargetMode="External"/><Relationship Id="rId2" Type="http://schemas.openxmlformats.org/officeDocument/2006/relationships/image" Target="../media/image27.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FDF406-F94A-3A1A-7ED9-4C902C34C0E5}"/>
              </a:ext>
            </a:extLst>
          </p:cNvPr>
          <p:cNvSpPr>
            <a:spLocks noGrp="1"/>
          </p:cNvSpPr>
          <p:nvPr>
            <p:ph type="ctrTitle"/>
          </p:nvPr>
        </p:nvSpPr>
        <p:spPr>
          <a:xfrm>
            <a:off x="1097279" y="169434"/>
            <a:ext cx="10681765" cy="3153869"/>
          </a:xfrm>
          <a:prstGeom prst="roundRect">
            <a:avLst/>
          </a:prstGeom>
          <a:noFill/>
          <a:ln>
            <a:noFill/>
          </a:ln>
        </p:spPr>
        <p:style>
          <a:lnRef idx="2">
            <a:schemeClr val="dk1"/>
          </a:lnRef>
          <a:fillRef idx="1">
            <a:schemeClr val="lt1"/>
          </a:fillRef>
          <a:effectRef idx="0">
            <a:schemeClr val="dk1"/>
          </a:effectRef>
          <a:fontRef idx="minor">
            <a:schemeClr val="dk1"/>
          </a:fontRef>
        </p:style>
        <p:txBody>
          <a:bodyPr>
            <a:normAutofit/>
          </a:bodyPr>
          <a:lstStyle/>
          <a:p>
            <a:r>
              <a:rPr lang="en-US" spc="0" dirty="0">
                <a:ln w="0"/>
                <a:solidFill>
                  <a:schemeClr val="tx1"/>
                </a:solidFill>
                <a:effectLst>
                  <a:outerShdw blurRad="38100" dist="19050" dir="2700000" algn="tl" rotWithShape="0">
                    <a:schemeClr val="dk1">
                      <a:alpha val="40000"/>
                    </a:schemeClr>
                  </a:outerShdw>
                </a:effectLst>
              </a:rPr>
              <a:t>Healthcare Data Analysis using SQL</a:t>
            </a:r>
            <a:endParaRPr lang="en-IN" spc="0" dirty="0">
              <a:ln w="0"/>
              <a:solidFill>
                <a:schemeClr val="tx1"/>
              </a:solidFill>
              <a:effectLst>
                <a:outerShdw blurRad="38100" dist="19050" dir="2700000" algn="tl" rotWithShape="0">
                  <a:schemeClr val="dk1">
                    <a:alpha val="40000"/>
                  </a:schemeClr>
                </a:outerShdw>
              </a:effectLst>
            </a:endParaRPr>
          </a:p>
        </p:txBody>
      </p:sp>
      <p:sp>
        <p:nvSpPr>
          <p:cNvPr id="3" name="Subtitle 2">
            <a:extLst>
              <a:ext uri="{FF2B5EF4-FFF2-40B4-BE49-F238E27FC236}">
                <a16:creationId xmlns:a16="http://schemas.microsoft.com/office/drawing/2014/main" id="{CC286AAC-2AC5-CD78-51C4-F0CC5970A75F}"/>
              </a:ext>
            </a:extLst>
          </p:cNvPr>
          <p:cNvSpPr>
            <a:spLocks noGrp="1"/>
          </p:cNvSpPr>
          <p:nvPr>
            <p:ph type="subTitle" idx="1"/>
          </p:nvPr>
        </p:nvSpPr>
        <p:spPr>
          <a:xfrm>
            <a:off x="7446955" y="3165988"/>
            <a:ext cx="3647766" cy="1150374"/>
          </a:xfrm>
          <a:prstGeom prst="roundRect">
            <a:avLst/>
          </a:prstGeom>
          <a:noFill/>
          <a:ln>
            <a:noFill/>
          </a:ln>
        </p:spPr>
        <p:style>
          <a:lnRef idx="2">
            <a:schemeClr val="dk1"/>
          </a:lnRef>
          <a:fillRef idx="1">
            <a:schemeClr val="lt1"/>
          </a:fillRef>
          <a:effectRef idx="0">
            <a:schemeClr val="dk1"/>
          </a:effectRef>
          <a:fontRef idx="minor">
            <a:schemeClr val="dk1"/>
          </a:fontRef>
        </p:style>
        <p:txBody>
          <a:bodyPr>
            <a:normAutofit/>
          </a:bodyPr>
          <a:lstStyle/>
          <a:p>
            <a:pPr algn="ctr"/>
            <a:r>
              <a:rPr lang="en-US" sz="6000" cap="none" spc="0" dirty="0">
                <a:ln w="0"/>
                <a:solidFill>
                  <a:schemeClr val="tx1"/>
                </a:solidFill>
                <a:effectLst>
                  <a:outerShdw blurRad="38100" dist="19050" dir="2700000" algn="tl" rotWithShape="0">
                    <a:schemeClr val="dk1">
                      <a:alpha val="40000"/>
                    </a:schemeClr>
                  </a:outerShdw>
                </a:effectLst>
              </a:rPr>
              <a:t>By-</a:t>
            </a:r>
            <a:r>
              <a:rPr lang="en-US" sz="4800" cap="none" spc="0" dirty="0">
                <a:ln w="0"/>
                <a:solidFill>
                  <a:schemeClr val="tx1"/>
                </a:solidFill>
                <a:effectLst>
                  <a:outerShdw blurRad="38100" dist="19050" dir="2700000" algn="tl" rotWithShape="0">
                    <a:schemeClr val="dk1">
                      <a:alpha val="40000"/>
                    </a:schemeClr>
                  </a:outerShdw>
                </a:effectLst>
              </a:rPr>
              <a:t> Ankush</a:t>
            </a:r>
          </a:p>
          <a:p>
            <a:pPr algn="ctr"/>
            <a:endParaRPr lang="en-IN" sz="4000" cap="none" spc="0" dirty="0">
              <a:ln w="0"/>
              <a:solidFill>
                <a:schemeClr val="tx1"/>
              </a:solidFill>
              <a:effectLst>
                <a:outerShdw blurRad="38100" dist="19050" dir="2700000" algn="tl" rotWithShape="0">
                  <a:schemeClr val="dk1">
                    <a:alpha val="40000"/>
                  </a:schemeClr>
                </a:outerShdw>
              </a:effectLst>
            </a:endParaRPr>
          </a:p>
        </p:txBody>
      </p:sp>
      <p:sp>
        <p:nvSpPr>
          <p:cNvPr id="6" name="TextBox 5">
            <a:extLst>
              <a:ext uri="{FF2B5EF4-FFF2-40B4-BE49-F238E27FC236}">
                <a16:creationId xmlns:a16="http://schemas.microsoft.com/office/drawing/2014/main" id="{41BB9875-01D3-B682-71F4-5B8FE6C44D70}"/>
              </a:ext>
            </a:extLst>
          </p:cNvPr>
          <p:cNvSpPr txBox="1"/>
          <p:nvPr/>
        </p:nvSpPr>
        <p:spPr>
          <a:xfrm>
            <a:off x="1097279" y="6005750"/>
            <a:ext cx="3740192" cy="374571"/>
          </a:xfrm>
          <a:prstGeom prst="roundRect">
            <a:avLst/>
          </a:prstGeom>
          <a:noFill/>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IN" sz="1600" dirty="0">
                <a:ln w="0"/>
                <a:solidFill>
                  <a:srgbClr val="002060"/>
                </a:solidFill>
                <a:effectLst>
                  <a:outerShdw blurRad="38100" dist="19050" dir="2700000" algn="tl" rotWithShape="0">
                    <a:schemeClr val="dk1">
                      <a:alpha val="40000"/>
                    </a:schemeClr>
                  </a:outerShdw>
                </a:effectLst>
                <a:hlinkClick r:id="rId3">
                  <a:extLst>
                    <a:ext uri="{A12FA001-AC4F-418D-AE19-62706E023703}">
                      <ahyp:hlinkClr xmlns:ahyp="http://schemas.microsoft.com/office/drawing/2018/hyperlinkcolor" val="tx"/>
                    </a:ext>
                  </a:extLst>
                </a:hlinkClick>
              </a:rPr>
              <a:t>www.linkedin.com/in/ankushsinghpec/</a:t>
            </a:r>
            <a:endParaRPr lang="en-IN" sz="1200" dirty="0">
              <a:ln w="0"/>
              <a:solidFill>
                <a:srgbClr val="002060"/>
              </a:solidFill>
              <a:effectLst>
                <a:outerShdw blurRad="38100" dist="19050" dir="2700000" algn="tl" rotWithShape="0">
                  <a:schemeClr val="dk1">
                    <a:alpha val="40000"/>
                  </a:schemeClr>
                </a:outerShdw>
              </a:effectLst>
            </a:endParaRPr>
          </a:p>
        </p:txBody>
      </p:sp>
      <p:sp>
        <p:nvSpPr>
          <p:cNvPr id="7" name="TextBox 6">
            <a:extLst>
              <a:ext uri="{FF2B5EF4-FFF2-40B4-BE49-F238E27FC236}">
                <a16:creationId xmlns:a16="http://schemas.microsoft.com/office/drawing/2014/main" id="{BA1E5A5A-0C61-1AD7-5573-A47699F983F3}"/>
              </a:ext>
            </a:extLst>
          </p:cNvPr>
          <p:cNvSpPr txBox="1"/>
          <p:nvPr/>
        </p:nvSpPr>
        <p:spPr>
          <a:xfrm>
            <a:off x="6194323" y="6005751"/>
            <a:ext cx="5584721" cy="374571"/>
          </a:xfrm>
          <a:prstGeom prst="roundRect">
            <a:avLst/>
          </a:prstGeom>
          <a:noFill/>
          <a:ln>
            <a:no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IN" sz="1600" dirty="0">
                <a:ln w="0"/>
                <a:solidFill>
                  <a:srgbClr val="002060"/>
                </a:solidFill>
                <a:effectLst>
                  <a:outerShdw blurRad="38100" dist="19050" dir="2700000" algn="tl" rotWithShape="0">
                    <a:schemeClr val="dk1">
                      <a:alpha val="40000"/>
                    </a:schemeClr>
                  </a:outerShdw>
                </a:effectLst>
                <a:hlinkClick r:id="rId4">
                  <a:extLst>
                    <a:ext uri="{A12FA001-AC4F-418D-AE19-62706E023703}">
                      <ahyp:hlinkClr xmlns:ahyp="http://schemas.microsoft.com/office/drawing/2018/hyperlinkcolor" val="tx"/>
                    </a:ext>
                  </a:extLst>
                </a:hlinkClick>
              </a:rPr>
              <a:t>www. github.com/Ankush-Singh-1/Healthcare-Data-Analysis-SQL</a:t>
            </a:r>
            <a:endParaRPr lang="en-IN" sz="1200" dirty="0">
              <a:ln w="0"/>
              <a:solidFill>
                <a:srgbClr val="002060"/>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9212132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15558-DECA-B62D-38AA-2A1F4F2B3A63}"/>
              </a:ext>
            </a:extLst>
          </p:cNvPr>
          <p:cNvSpPr>
            <a:spLocks noGrp="1"/>
          </p:cNvSpPr>
          <p:nvPr>
            <p:ph type="title"/>
          </p:nvPr>
        </p:nvSpPr>
        <p:spPr/>
        <p:txBody>
          <a:bodyPr/>
          <a:lstStyle/>
          <a:p>
            <a:endParaRPr lang="en-IN"/>
          </a:p>
        </p:txBody>
      </p:sp>
      <p:pic>
        <p:nvPicPr>
          <p:cNvPr id="7" name="Content Placeholder 6">
            <a:extLst>
              <a:ext uri="{FF2B5EF4-FFF2-40B4-BE49-F238E27FC236}">
                <a16:creationId xmlns:a16="http://schemas.microsoft.com/office/drawing/2014/main" id="{9AD3422F-355C-95C9-BA57-85DF98933807}"/>
              </a:ext>
            </a:extLst>
          </p:cNvPr>
          <p:cNvPicPr>
            <a:picLocks noGrp="1" noChangeAspect="1"/>
          </p:cNvPicPr>
          <p:nvPr>
            <p:ph idx="1"/>
          </p:nvPr>
        </p:nvPicPr>
        <p:blipFill>
          <a:blip r:embed="rId2"/>
          <a:stretch>
            <a:fillRect/>
          </a:stretch>
        </p:blipFill>
        <p:spPr>
          <a:xfrm>
            <a:off x="2543953" y="2779155"/>
            <a:ext cx="5656150" cy="3696216"/>
          </a:xfrm>
        </p:spPr>
      </p:pic>
      <p:pic>
        <p:nvPicPr>
          <p:cNvPr id="4" name="Content Placeholder 6">
            <a:extLst>
              <a:ext uri="{FF2B5EF4-FFF2-40B4-BE49-F238E27FC236}">
                <a16:creationId xmlns:a16="http://schemas.microsoft.com/office/drawing/2014/main" id="{A59F62A9-B84C-98A7-9CA0-2ADEE5952893}"/>
              </a:ext>
            </a:extLst>
          </p:cNvPr>
          <p:cNvPicPr>
            <a:picLocks noChangeAspect="1"/>
          </p:cNvPicPr>
          <p:nvPr/>
        </p:nvPicPr>
        <p:blipFill>
          <a:blip r:embed="rId3"/>
          <a:stretch>
            <a:fillRect/>
          </a:stretch>
        </p:blipFill>
        <p:spPr>
          <a:xfrm>
            <a:off x="30480" y="286603"/>
            <a:ext cx="12192000" cy="205228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6822749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295FE5-B36F-6FC3-A72C-D44D18CA4C90}"/>
              </a:ext>
            </a:extLst>
          </p:cNvPr>
          <p:cNvSpPr>
            <a:spLocks noGrp="1"/>
          </p:cNvSpPr>
          <p:nvPr>
            <p:ph type="title"/>
          </p:nvPr>
        </p:nvSpPr>
        <p:spPr/>
        <p:txBody>
          <a:bodyPr/>
          <a:lstStyle/>
          <a:p>
            <a:endParaRPr lang="en-IN" dirty="0"/>
          </a:p>
        </p:txBody>
      </p:sp>
      <p:pic>
        <p:nvPicPr>
          <p:cNvPr id="6" name="Content Placeholder 5">
            <a:extLst>
              <a:ext uri="{FF2B5EF4-FFF2-40B4-BE49-F238E27FC236}">
                <a16:creationId xmlns:a16="http://schemas.microsoft.com/office/drawing/2014/main" id="{F5676904-DE26-F44C-120D-82AA61909A83}"/>
              </a:ext>
            </a:extLst>
          </p:cNvPr>
          <p:cNvPicPr>
            <a:picLocks noGrp="1" noChangeAspect="1"/>
          </p:cNvPicPr>
          <p:nvPr>
            <p:ph idx="1"/>
          </p:nvPr>
        </p:nvPicPr>
        <p:blipFill>
          <a:blip r:embed="rId2"/>
          <a:stretch>
            <a:fillRect/>
          </a:stretch>
        </p:blipFill>
        <p:spPr>
          <a:xfrm>
            <a:off x="2400753" y="2846602"/>
            <a:ext cx="5769854" cy="3724795"/>
          </a:xfrm>
        </p:spPr>
      </p:pic>
      <p:pic>
        <p:nvPicPr>
          <p:cNvPr id="4" name="Picture 3">
            <a:extLst>
              <a:ext uri="{FF2B5EF4-FFF2-40B4-BE49-F238E27FC236}">
                <a16:creationId xmlns:a16="http://schemas.microsoft.com/office/drawing/2014/main" id="{1A86F8BF-4461-D4A2-9E1B-BC3416A9FE9B}"/>
              </a:ext>
            </a:extLst>
          </p:cNvPr>
          <p:cNvPicPr>
            <a:picLocks noChangeAspect="1"/>
          </p:cNvPicPr>
          <p:nvPr/>
        </p:nvPicPr>
        <p:blipFill>
          <a:blip r:embed="rId3"/>
          <a:stretch>
            <a:fillRect/>
          </a:stretch>
        </p:blipFill>
        <p:spPr>
          <a:xfrm>
            <a:off x="30480" y="420171"/>
            <a:ext cx="12192000" cy="224694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1674873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35405A-A5FE-6EA5-1237-EB868E3E2E3F}"/>
              </a:ext>
            </a:extLst>
          </p:cNvPr>
          <p:cNvSpPr>
            <a:spLocks noGrp="1"/>
          </p:cNvSpPr>
          <p:nvPr>
            <p:ph type="title"/>
          </p:nvPr>
        </p:nvSpPr>
        <p:spPr>
          <a:xfrm>
            <a:off x="1097280" y="286603"/>
            <a:ext cx="10058400" cy="1227565"/>
          </a:xfrm>
        </p:spPr>
        <p:txBody>
          <a:bodyPr>
            <a:normAutofit/>
          </a:bodyPr>
          <a:lstStyle/>
          <a:p>
            <a:pPr algn="ctr"/>
            <a:r>
              <a:rPr lang="en-US" sz="5400" b="1" u="sng" dirty="0">
                <a:solidFill>
                  <a:schemeClr val="tx1"/>
                </a:solidFill>
              </a:rPr>
              <a:t>Conclusion</a:t>
            </a:r>
            <a:endParaRPr lang="en-IN" sz="5400" b="1" u="sng" dirty="0">
              <a:solidFill>
                <a:schemeClr val="tx1"/>
              </a:solidFill>
            </a:endParaRPr>
          </a:p>
        </p:txBody>
      </p:sp>
      <p:sp>
        <p:nvSpPr>
          <p:cNvPr id="3" name="Content Placeholder 2">
            <a:extLst>
              <a:ext uri="{FF2B5EF4-FFF2-40B4-BE49-F238E27FC236}">
                <a16:creationId xmlns:a16="http://schemas.microsoft.com/office/drawing/2014/main" id="{1B897099-9A11-47FA-88AB-8C148933667B}"/>
              </a:ext>
            </a:extLst>
          </p:cNvPr>
          <p:cNvSpPr>
            <a:spLocks noGrp="1"/>
          </p:cNvSpPr>
          <p:nvPr>
            <p:ph idx="1"/>
          </p:nvPr>
        </p:nvSpPr>
        <p:spPr/>
        <p:txBody>
          <a:bodyPr>
            <a:normAutofit/>
          </a:bodyPr>
          <a:lstStyle/>
          <a:p>
            <a:r>
              <a:rPr lang="en-US" sz="3200" dirty="0"/>
              <a:t>Through this analysis, we've uncovered valuable insights into hospital operations, highlighting opportunities to reduce costs, optimize care delivery, and enhance patient outcomes. By leveraging data on billing, treatment patterns, and insurance behavior, the hospital can make smarter, faster decisions—driving efficiency, improving care quality, and supporting long-term strategic goals.</a:t>
            </a:r>
            <a:endParaRPr lang="en-IN" sz="3200" dirty="0"/>
          </a:p>
        </p:txBody>
      </p:sp>
    </p:spTree>
    <p:extLst>
      <p:ext uri="{BB962C8B-B14F-4D97-AF65-F5344CB8AC3E}">
        <p14:creationId xmlns:p14="http://schemas.microsoft.com/office/powerpoint/2010/main" val="38311366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C61F3B-6E14-35BC-7E5D-09E13B4450CF}"/>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CAA49746-D901-5C89-8F59-4101856758C3}"/>
              </a:ext>
            </a:extLst>
          </p:cNvPr>
          <p:cNvPicPr>
            <a:picLocks noGrp="1" noChangeAspect="1"/>
          </p:cNvPicPr>
          <p:nvPr>
            <p:ph idx="1"/>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0" y="0"/>
            <a:ext cx="12192000" cy="6858000"/>
          </a:xfrm>
        </p:spPr>
      </p:pic>
    </p:spTree>
    <p:extLst>
      <p:ext uri="{BB962C8B-B14F-4D97-AF65-F5344CB8AC3E}">
        <p14:creationId xmlns:p14="http://schemas.microsoft.com/office/powerpoint/2010/main" val="25415292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33DE6D-F158-23D4-5D8C-1841366BE1CB}"/>
              </a:ext>
            </a:extLst>
          </p:cNvPr>
          <p:cNvSpPr>
            <a:spLocks noGrp="1"/>
          </p:cNvSpPr>
          <p:nvPr>
            <p:ph type="title"/>
          </p:nvPr>
        </p:nvSpPr>
        <p:spPr>
          <a:xfrm>
            <a:off x="1097280" y="286603"/>
            <a:ext cx="10058400" cy="1325887"/>
          </a:xfrm>
        </p:spPr>
        <p:txBody>
          <a:bodyPr/>
          <a:lstStyle/>
          <a:p>
            <a:pPr algn="ctr"/>
            <a:r>
              <a:rPr lang="en-IN" b="1" u="sng" dirty="0"/>
              <a:t>Business Case Scenario</a:t>
            </a:r>
          </a:p>
        </p:txBody>
      </p:sp>
      <p:sp>
        <p:nvSpPr>
          <p:cNvPr id="3" name="Content Placeholder 2">
            <a:extLst>
              <a:ext uri="{FF2B5EF4-FFF2-40B4-BE49-F238E27FC236}">
                <a16:creationId xmlns:a16="http://schemas.microsoft.com/office/drawing/2014/main" id="{547926F4-438C-9A48-F00E-2A5D0977362A}"/>
              </a:ext>
            </a:extLst>
          </p:cNvPr>
          <p:cNvSpPr>
            <a:spLocks noGrp="1"/>
          </p:cNvSpPr>
          <p:nvPr>
            <p:ph idx="1"/>
          </p:nvPr>
        </p:nvSpPr>
        <p:spPr/>
        <p:txBody>
          <a:bodyPr>
            <a:normAutofit/>
          </a:bodyPr>
          <a:lstStyle/>
          <a:p>
            <a:r>
              <a:rPr lang="en-US" sz="2400" dirty="0"/>
              <a:t>A mid-sized, multi-branch medical center handles thousands of patient admissions yearly. With rising healthcare costs and increasing patient volume, hospital management seeks to leverage data-driven insights to optimize operations, reduce expenses, and improve patient care outcomes. Currently, the hospital lacks clear visibility into billing trends, treatment patterns, and resource utilization across departments.</a:t>
            </a:r>
          </a:p>
          <a:p>
            <a:r>
              <a:rPr lang="en-US" sz="2400" dirty="0"/>
              <a:t>As a data analyst, my role is to analyze hospital data to uncover patterns in billing, length of stay, medication usage, and insurance behavior. The insights generated will guide strategic decisions such as renegotiating insurance contracts, streamlining treatment protocols, and improving patient turnover times, ultimately enhancing operational efficiency and patient care quality.</a:t>
            </a:r>
          </a:p>
          <a:p>
            <a:endParaRPr lang="en-IN" sz="2400" dirty="0"/>
          </a:p>
        </p:txBody>
      </p:sp>
    </p:spTree>
    <p:extLst>
      <p:ext uri="{BB962C8B-B14F-4D97-AF65-F5344CB8AC3E}">
        <p14:creationId xmlns:p14="http://schemas.microsoft.com/office/powerpoint/2010/main" val="18063785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BBD1F8-A7F5-A903-AAE3-1AF09EF5306D}"/>
              </a:ext>
            </a:extLst>
          </p:cNvPr>
          <p:cNvSpPr>
            <a:spLocks noGrp="1"/>
          </p:cNvSpPr>
          <p:nvPr>
            <p:ph type="title"/>
          </p:nvPr>
        </p:nvSpPr>
        <p:spPr>
          <a:xfrm>
            <a:off x="1097280" y="286603"/>
            <a:ext cx="10058400" cy="1148907"/>
          </a:xfrm>
        </p:spPr>
        <p:txBody>
          <a:bodyPr>
            <a:normAutofit/>
          </a:bodyPr>
          <a:lstStyle/>
          <a:p>
            <a:pPr algn="ctr"/>
            <a:r>
              <a:rPr lang="en-US" sz="5400" b="1" u="sng" dirty="0">
                <a:solidFill>
                  <a:schemeClr val="tx1"/>
                </a:solidFill>
              </a:rPr>
              <a:t>Steps taken to solve</a:t>
            </a:r>
            <a:endParaRPr lang="en-IN" sz="5400" b="1" u="sng" dirty="0">
              <a:solidFill>
                <a:schemeClr val="tx1"/>
              </a:solidFill>
            </a:endParaRPr>
          </a:p>
        </p:txBody>
      </p:sp>
      <p:sp>
        <p:nvSpPr>
          <p:cNvPr id="3" name="Content Placeholder 2">
            <a:extLst>
              <a:ext uri="{FF2B5EF4-FFF2-40B4-BE49-F238E27FC236}">
                <a16:creationId xmlns:a16="http://schemas.microsoft.com/office/drawing/2014/main" id="{204FE149-EBD4-9CF8-3D14-BBF2796E8061}"/>
              </a:ext>
            </a:extLst>
          </p:cNvPr>
          <p:cNvSpPr>
            <a:spLocks noGrp="1"/>
          </p:cNvSpPr>
          <p:nvPr>
            <p:ph idx="1"/>
          </p:nvPr>
        </p:nvSpPr>
        <p:spPr/>
        <p:txBody>
          <a:bodyPr>
            <a:normAutofit fontScale="92500" lnSpcReduction="10000"/>
          </a:bodyPr>
          <a:lstStyle/>
          <a:p>
            <a:pPr marL="0" indent="0">
              <a:buClr>
                <a:schemeClr val="tx1"/>
              </a:buClr>
              <a:buNone/>
            </a:pPr>
            <a:r>
              <a:rPr lang="en-US" sz="2800" dirty="0"/>
              <a:t>-&gt;Data Exploration –  1.check entire data</a:t>
            </a:r>
          </a:p>
          <a:p>
            <a:pPr marL="0" indent="0">
              <a:buClr>
                <a:schemeClr val="tx1"/>
              </a:buClr>
              <a:buNone/>
            </a:pPr>
            <a:r>
              <a:rPr lang="en-US" sz="2800" dirty="0"/>
              <a:t>                                       2. check unique category</a:t>
            </a:r>
          </a:p>
          <a:p>
            <a:pPr marL="0" indent="0">
              <a:buClr>
                <a:schemeClr val="tx1"/>
              </a:buClr>
              <a:buNone/>
            </a:pPr>
            <a:r>
              <a:rPr lang="en-US" sz="2800" dirty="0"/>
              <a:t>                                       3. Summary stats (Min,Max,Avg) </a:t>
            </a:r>
          </a:p>
          <a:p>
            <a:pPr marL="0" indent="0">
              <a:buClr>
                <a:schemeClr val="tx1"/>
              </a:buClr>
              <a:buNone/>
            </a:pPr>
            <a:endParaRPr lang="en-US" sz="2800" dirty="0"/>
          </a:p>
          <a:p>
            <a:pPr marL="0" indent="0">
              <a:buClr>
                <a:schemeClr val="tx1"/>
              </a:buClr>
              <a:buNone/>
            </a:pPr>
            <a:r>
              <a:rPr lang="en-US" sz="2800" dirty="0"/>
              <a:t>-&gt;Data cleaning – 1. check null and remove if there is a null value.</a:t>
            </a:r>
          </a:p>
          <a:p>
            <a:pPr marL="0" indent="0">
              <a:buClr>
                <a:schemeClr val="tx1"/>
              </a:buClr>
              <a:buNone/>
            </a:pPr>
            <a:r>
              <a:rPr lang="en-US" sz="2800" dirty="0"/>
              <a:t>                                2. check for duplicates and remove them or update.</a:t>
            </a:r>
          </a:p>
          <a:p>
            <a:pPr marL="0" indent="0">
              <a:buClr>
                <a:schemeClr val="tx1"/>
              </a:buClr>
              <a:buNone/>
            </a:pPr>
            <a:endParaRPr lang="en-US" sz="2800" dirty="0"/>
          </a:p>
          <a:p>
            <a:pPr marL="0" indent="0">
              <a:buClr>
                <a:schemeClr val="tx1"/>
              </a:buClr>
              <a:buNone/>
            </a:pPr>
            <a:r>
              <a:rPr lang="en-US" sz="2800" dirty="0"/>
              <a:t>-&gt;Data analysis –  solve business problems asked by hospital.</a:t>
            </a:r>
          </a:p>
          <a:p>
            <a:pPr marL="0" indent="0">
              <a:buClr>
                <a:schemeClr val="tx1"/>
              </a:buClr>
              <a:buNone/>
            </a:pPr>
            <a:endParaRPr lang="en-US" dirty="0"/>
          </a:p>
          <a:p>
            <a:pPr marL="0" indent="0">
              <a:buClr>
                <a:schemeClr val="tx1"/>
              </a:buClr>
              <a:buNone/>
            </a:pPr>
            <a:endParaRPr lang="en-IN" dirty="0"/>
          </a:p>
        </p:txBody>
      </p:sp>
    </p:spTree>
    <p:extLst>
      <p:ext uri="{BB962C8B-B14F-4D97-AF65-F5344CB8AC3E}">
        <p14:creationId xmlns:p14="http://schemas.microsoft.com/office/powerpoint/2010/main" val="35942387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8D8785CF-8B84-1EB5-F18E-ECA0567FE609}"/>
              </a:ext>
            </a:extLst>
          </p:cNvPr>
          <p:cNvSpPr>
            <a:spLocks noGrp="1"/>
          </p:cNvSpPr>
          <p:nvPr>
            <p:ph idx="1"/>
          </p:nvPr>
        </p:nvSpPr>
        <p:spPr/>
        <p:txBody>
          <a:bodyPr/>
          <a:lstStyle/>
          <a:p>
            <a:endParaRPr lang="en-IN"/>
          </a:p>
        </p:txBody>
      </p:sp>
      <p:pic>
        <p:nvPicPr>
          <p:cNvPr id="11" name="Picture 10">
            <a:extLst>
              <a:ext uri="{FF2B5EF4-FFF2-40B4-BE49-F238E27FC236}">
                <a16:creationId xmlns:a16="http://schemas.microsoft.com/office/drawing/2014/main" id="{A5EDE1C7-7806-AB24-8BA7-EAC20308763C}"/>
              </a:ext>
            </a:extLst>
          </p:cNvPr>
          <p:cNvPicPr>
            <a:picLocks noChangeAspect="1"/>
          </p:cNvPicPr>
          <p:nvPr/>
        </p:nvPicPr>
        <p:blipFill>
          <a:blip r:embed="rId2"/>
          <a:stretch>
            <a:fillRect/>
          </a:stretch>
        </p:blipFill>
        <p:spPr>
          <a:xfrm>
            <a:off x="0" y="0"/>
            <a:ext cx="12192000" cy="6858000"/>
          </a:xfrm>
          <a:prstGeom prst="rect">
            <a:avLst/>
          </a:prstGeom>
        </p:spPr>
      </p:pic>
      <p:pic>
        <p:nvPicPr>
          <p:cNvPr id="13" name="Picture 12">
            <a:extLst>
              <a:ext uri="{FF2B5EF4-FFF2-40B4-BE49-F238E27FC236}">
                <a16:creationId xmlns:a16="http://schemas.microsoft.com/office/drawing/2014/main" id="{E71FC8AD-498E-6B97-7B3C-DDE5E3C74DB4}"/>
              </a:ext>
            </a:extLst>
          </p:cNvPr>
          <p:cNvPicPr>
            <a:picLocks noChangeAspect="1"/>
          </p:cNvPicPr>
          <p:nvPr/>
        </p:nvPicPr>
        <p:blipFill>
          <a:blip r:embed="rId3"/>
          <a:stretch>
            <a:fillRect/>
          </a:stretch>
        </p:blipFill>
        <p:spPr>
          <a:xfrm>
            <a:off x="6938666" y="5095626"/>
            <a:ext cx="1505160" cy="962158"/>
          </a:xfrm>
          <a:prstGeom prst="rect">
            <a:avLst/>
          </a:prstGeom>
          <a:ln>
            <a:noFill/>
          </a:ln>
          <a:effectLst>
            <a:outerShdw blurRad="292100" dist="139700" dir="2700000" algn="tl" rotWithShape="0">
              <a:srgbClr val="333333">
                <a:alpha val="65000"/>
              </a:srgbClr>
            </a:outerShdw>
          </a:effectLst>
        </p:spPr>
      </p:pic>
      <p:pic>
        <p:nvPicPr>
          <p:cNvPr id="15" name="Picture 14">
            <a:extLst>
              <a:ext uri="{FF2B5EF4-FFF2-40B4-BE49-F238E27FC236}">
                <a16:creationId xmlns:a16="http://schemas.microsoft.com/office/drawing/2014/main" id="{5C24E6F6-A21D-5046-4007-90D3A3F18742}"/>
              </a:ext>
            </a:extLst>
          </p:cNvPr>
          <p:cNvPicPr>
            <a:picLocks noChangeAspect="1"/>
          </p:cNvPicPr>
          <p:nvPr/>
        </p:nvPicPr>
        <p:blipFill>
          <a:blip r:embed="rId4"/>
          <a:stretch>
            <a:fillRect/>
          </a:stretch>
        </p:blipFill>
        <p:spPr>
          <a:xfrm>
            <a:off x="5284798" y="5095626"/>
            <a:ext cx="1467055" cy="933580"/>
          </a:xfrm>
          <a:prstGeom prst="rect">
            <a:avLst/>
          </a:prstGeom>
          <a:ln>
            <a:noFill/>
          </a:ln>
          <a:effectLst>
            <a:outerShdw blurRad="292100" dist="139700" dir="2700000" algn="tl" rotWithShape="0">
              <a:srgbClr val="333333">
                <a:alpha val="65000"/>
              </a:srgbClr>
            </a:outerShdw>
          </a:effectLst>
        </p:spPr>
      </p:pic>
      <p:pic>
        <p:nvPicPr>
          <p:cNvPr id="17" name="Picture 16">
            <a:extLst>
              <a:ext uri="{FF2B5EF4-FFF2-40B4-BE49-F238E27FC236}">
                <a16:creationId xmlns:a16="http://schemas.microsoft.com/office/drawing/2014/main" id="{FA596955-50A0-7B66-517B-F4F42DAA1F12}"/>
              </a:ext>
            </a:extLst>
          </p:cNvPr>
          <p:cNvPicPr>
            <a:picLocks noChangeAspect="1"/>
          </p:cNvPicPr>
          <p:nvPr/>
        </p:nvPicPr>
        <p:blipFill>
          <a:blip r:embed="rId5"/>
          <a:stretch>
            <a:fillRect/>
          </a:stretch>
        </p:blipFill>
        <p:spPr>
          <a:xfrm>
            <a:off x="8802677" y="5095626"/>
            <a:ext cx="2353003" cy="933579"/>
          </a:xfrm>
          <a:prstGeom prst="rect">
            <a:avLst/>
          </a:prstGeom>
          <a:ln>
            <a:noFill/>
          </a:ln>
          <a:effectLst>
            <a:outerShdw blurRad="292100" dist="139700" dir="2700000" algn="tl" rotWithShape="0">
              <a:srgbClr val="333333">
                <a:alpha val="65000"/>
              </a:srgbClr>
            </a:outerShdw>
          </a:effectLst>
        </p:spPr>
      </p:pic>
      <p:pic>
        <p:nvPicPr>
          <p:cNvPr id="19" name="Picture 18">
            <a:extLst>
              <a:ext uri="{FF2B5EF4-FFF2-40B4-BE49-F238E27FC236}">
                <a16:creationId xmlns:a16="http://schemas.microsoft.com/office/drawing/2014/main" id="{547CF5AC-4A29-E1C2-41A5-0CE8B0073BB1}"/>
              </a:ext>
            </a:extLst>
          </p:cNvPr>
          <p:cNvPicPr>
            <a:picLocks noChangeAspect="1"/>
          </p:cNvPicPr>
          <p:nvPr/>
        </p:nvPicPr>
        <p:blipFill>
          <a:blip r:embed="rId6"/>
          <a:stretch>
            <a:fillRect/>
          </a:stretch>
        </p:blipFill>
        <p:spPr>
          <a:xfrm>
            <a:off x="4139380" y="582697"/>
            <a:ext cx="7956717" cy="1718051"/>
          </a:xfrm>
          <a:prstGeom prst="rect">
            <a:avLst/>
          </a:prstGeom>
          <a:ln>
            <a:noFill/>
          </a:ln>
          <a:effectLst>
            <a:outerShdw blurRad="292100" dist="139700" dir="2700000" algn="tl" rotWithShape="0">
              <a:srgbClr val="333333">
                <a:alpha val="65000"/>
              </a:srgbClr>
            </a:outerShdw>
          </a:effectLst>
        </p:spPr>
      </p:pic>
      <p:pic>
        <p:nvPicPr>
          <p:cNvPr id="21" name="Picture 20">
            <a:extLst>
              <a:ext uri="{FF2B5EF4-FFF2-40B4-BE49-F238E27FC236}">
                <a16:creationId xmlns:a16="http://schemas.microsoft.com/office/drawing/2014/main" id="{494BD151-4B0F-5601-54F1-93369F3609DB}"/>
              </a:ext>
            </a:extLst>
          </p:cNvPr>
          <p:cNvPicPr>
            <a:picLocks noChangeAspect="1"/>
          </p:cNvPicPr>
          <p:nvPr/>
        </p:nvPicPr>
        <p:blipFill>
          <a:blip r:embed="rId7"/>
          <a:stretch>
            <a:fillRect/>
          </a:stretch>
        </p:blipFill>
        <p:spPr>
          <a:xfrm>
            <a:off x="5509717" y="2761886"/>
            <a:ext cx="2181529" cy="1095528"/>
          </a:xfrm>
          <a:prstGeom prst="rect">
            <a:avLst/>
          </a:prstGeom>
          <a:ln>
            <a:noFill/>
          </a:ln>
          <a:effectLst>
            <a:outerShdw blurRad="292100" dist="139700" dir="2700000" algn="tl" rotWithShape="0">
              <a:srgbClr val="333333">
                <a:alpha val="65000"/>
              </a:srgbClr>
            </a:outerShdw>
          </a:effectLst>
        </p:spPr>
      </p:pic>
      <p:pic>
        <p:nvPicPr>
          <p:cNvPr id="23" name="Picture 22">
            <a:extLst>
              <a:ext uri="{FF2B5EF4-FFF2-40B4-BE49-F238E27FC236}">
                <a16:creationId xmlns:a16="http://schemas.microsoft.com/office/drawing/2014/main" id="{D17AE488-3037-4444-D470-03E15E3F3BB1}"/>
              </a:ext>
            </a:extLst>
          </p:cNvPr>
          <p:cNvPicPr>
            <a:picLocks noChangeAspect="1"/>
          </p:cNvPicPr>
          <p:nvPr/>
        </p:nvPicPr>
        <p:blipFill>
          <a:blip r:embed="rId8"/>
          <a:stretch>
            <a:fillRect/>
          </a:stretch>
        </p:blipFill>
        <p:spPr>
          <a:xfrm>
            <a:off x="8015730" y="2500234"/>
            <a:ext cx="2438740" cy="212710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2307797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Content Placeholder 12">
            <a:extLst>
              <a:ext uri="{FF2B5EF4-FFF2-40B4-BE49-F238E27FC236}">
                <a16:creationId xmlns:a16="http://schemas.microsoft.com/office/drawing/2014/main" id="{0034A7A9-2809-DC75-A65F-9360A24F76F2}"/>
              </a:ext>
            </a:extLst>
          </p:cNvPr>
          <p:cNvPicPr>
            <a:picLocks noGrp="1" noChangeAspect="1"/>
          </p:cNvPicPr>
          <p:nvPr>
            <p:ph idx="1"/>
          </p:nvPr>
        </p:nvPicPr>
        <p:blipFill>
          <a:blip r:embed="rId2"/>
          <a:stretch>
            <a:fillRect/>
          </a:stretch>
        </p:blipFill>
        <p:spPr>
          <a:xfrm>
            <a:off x="-1" y="1968577"/>
            <a:ext cx="12192000" cy="1019284"/>
          </a:xfrm>
        </p:spPr>
      </p:pic>
      <p:pic>
        <p:nvPicPr>
          <p:cNvPr id="15" name="Picture 14">
            <a:extLst>
              <a:ext uri="{FF2B5EF4-FFF2-40B4-BE49-F238E27FC236}">
                <a16:creationId xmlns:a16="http://schemas.microsoft.com/office/drawing/2014/main" id="{B651F15E-D77D-3AFF-2688-2315F68417EE}"/>
              </a:ext>
            </a:extLst>
          </p:cNvPr>
          <p:cNvPicPr>
            <a:picLocks noChangeAspect="1"/>
          </p:cNvPicPr>
          <p:nvPr/>
        </p:nvPicPr>
        <p:blipFill>
          <a:blip r:embed="rId3"/>
          <a:stretch>
            <a:fillRect/>
          </a:stretch>
        </p:blipFill>
        <p:spPr>
          <a:xfrm>
            <a:off x="-1" y="0"/>
            <a:ext cx="12192000" cy="1765556"/>
          </a:xfrm>
          <a:prstGeom prst="rect">
            <a:avLst/>
          </a:prstGeom>
        </p:spPr>
      </p:pic>
      <p:pic>
        <p:nvPicPr>
          <p:cNvPr id="17" name="Picture 16">
            <a:extLst>
              <a:ext uri="{FF2B5EF4-FFF2-40B4-BE49-F238E27FC236}">
                <a16:creationId xmlns:a16="http://schemas.microsoft.com/office/drawing/2014/main" id="{C7424F58-AC2C-0147-899F-4B403A20FC4B}"/>
              </a:ext>
            </a:extLst>
          </p:cNvPr>
          <p:cNvPicPr>
            <a:picLocks noChangeAspect="1"/>
          </p:cNvPicPr>
          <p:nvPr/>
        </p:nvPicPr>
        <p:blipFill>
          <a:blip r:embed="rId4"/>
          <a:stretch>
            <a:fillRect/>
          </a:stretch>
        </p:blipFill>
        <p:spPr>
          <a:xfrm>
            <a:off x="-1" y="3668611"/>
            <a:ext cx="12192000" cy="1800037"/>
          </a:xfrm>
          <a:prstGeom prst="rect">
            <a:avLst/>
          </a:prstGeom>
        </p:spPr>
      </p:pic>
      <p:sp>
        <p:nvSpPr>
          <p:cNvPr id="18" name="TextBox 17">
            <a:extLst>
              <a:ext uri="{FF2B5EF4-FFF2-40B4-BE49-F238E27FC236}">
                <a16:creationId xmlns:a16="http://schemas.microsoft.com/office/drawing/2014/main" id="{78776648-FE35-D952-E372-66D83AB08942}"/>
              </a:ext>
            </a:extLst>
          </p:cNvPr>
          <p:cNvSpPr txBox="1"/>
          <p:nvPr/>
        </p:nvSpPr>
        <p:spPr>
          <a:xfrm>
            <a:off x="-157317" y="5595400"/>
            <a:ext cx="11464413" cy="369332"/>
          </a:xfrm>
          <a:prstGeom prst="rect">
            <a:avLst/>
          </a:prstGeom>
          <a:noFill/>
        </p:spPr>
        <p:txBody>
          <a:bodyPr wrap="square" rtlCol="0">
            <a:spAutoFit/>
          </a:bodyPr>
          <a:lstStyle/>
          <a:p>
            <a:r>
              <a:rPr lang="en-US" dirty="0">
                <a:solidFill>
                  <a:srgbClr val="FF0000"/>
                </a:solidFill>
              </a:rPr>
              <a:t>*No </a:t>
            </a:r>
            <a:r>
              <a:rPr lang="en-US" dirty="0" err="1">
                <a:solidFill>
                  <a:srgbClr val="FF0000"/>
                </a:solidFill>
              </a:rPr>
              <a:t>ouput</a:t>
            </a:r>
            <a:r>
              <a:rPr lang="en-US" dirty="0">
                <a:solidFill>
                  <a:srgbClr val="FF0000"/>
                </a:solidFill>
              </a:rPr>
              <a:t> here has duplicates were removed when code was run for first time back then.</a:t>
            </a:r>
            <a:endParaRPr lang="en-IN" dirty="0">
              <a:solidFill>
                <a:srgbClr val="FF0000"/>
              </a:solidFill>
            </a:endParaRPr>
          </a:p>
        </p:txBody>
      </p:sp>
      <p:sp>
        <p:nvSpPr>
          <p:cNvPr id="19" name="TextBox 18">
            <a:extLst>
              <a:ext uri="{FF2B5EF4-FFF2-40B4-BE49-F238E27FC236}">
                <a16:creationId xmlns:a16="http://schemas.microsoft.com/office/drawing/2014/main" id="{A7DF6819-CC98-84D4-6B2C-7F1520F4793E}"/>
              </a:ext>
            </a:extLst>
          </p:cNvPr>
          <p:cNvSpPr txBox="1"/>
          <p:nvPr/>
        </p:nvSpPr>
        <p:spPr>
          <a:xfrm>
            <a:off x="0" y="2987861"/>
            <a:ext cx="11808542" cy="369332"/>
          </a:xfrm>
          <a:prstGeom prst="rect">
            <a:avLst/>
          </a:prstGeom>
          <a:noFill/>
        </p:spPr>
        <p:txBody>
          <a:bodyPr wrap="square" rtlCol="0">
            <a:spAutoFit/>
          </a:bodyPr>
          <a:lstStyle/>
          <a:p>
            <a:r>
              <a:rPr lang="en-US" dirty="0">
                <a:solidFill>
                  <a:srgbClr val="FF0000"/>
                </a:solidFill>
              </a:rPr>
              <a:t>*No null value were present in data</a:t>
            </a:r>
            <a:endParaRPr lang="en-IN" dirty="0">
              <a:solidFill>
                <a:srgbClr val="FF0000"/>
              </a:solidFill>
            </a:endParaRPr>
          </a:p>
        </p:txBody>
      </p:sp>
    </p:spTree>
    <p:extLst>
      <p:ext uri="{BB962C8B-B14F-4D97-AF65-F5344CB8AC3E}">
        <p14:creationId xmlns:p14="http://schemas.microsoft.com/office/powerpoint/2010/main" val="12377244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57E74A-B4DB-DC77-B739-8FB52FAEA1A2}"/>
              </a:ext>
            </a:extLst>
          </p:cNvPr>
          <p:cNvSpPr>
            <a:spLocks noGrp="1"/>
          </p:cNvSpPr>
          <p:nvPr>
            <p:ph type="title"/>
          </p:nvPr>
        </p:nvSpPr>
        <p:spPr/>
        <p:txBody>
          <a:bodyPr/>
          <a:lstStyle/>
          <a:p>
            <a:endParaRPr lang="en-IN" dirty="0"/>
          </a:p>
        </p:txBody>
      </p:sp>
      <p:pic>
        <p:nvPicPr>
          <p:cNvPr id="7" name="Content Placeholder 6">
            <a:extLst>
              <a:ext uri="{FF2B5EF4-FFF2-40B4-BE49-F238E27FC236}">
                <a16:creationId xmlns:a16="http://schemas.microsoft.com/office/drawing/2014/main" id="{21236D0A-A656-78DB-AADC-F117B8FFD167}"/>
              </a:ext>
            </a:extLst>
          </p:cNvPr>
          <p:cNvPicPr>
            <a:picLocks noGrp="1" noChangeAspect="1"/>
          </p:cNvPicPr>
          <p:nvPr>
            <p:ph idx="1"/>
          </p:nvPr>
        </p:nvPicPr>
        <p:blipFill>
          <a:blip r:embed="rId2"/>
          <a:stretch>
            <a:fillRect/>
          </a:stretch>
        </p:blipFill>
        <p:spPr>
          <a:xfrm>
            <a:off x="0" y="2498620"/>
            <a:ext cx="12192000" cy="851722"/>
          </a:xfrm>
        </p:spPr>
      </p:pic>
      <p:pic>
        <p:nvPicPr>
          <p:cNvPr id="5" name="Picture 4">
            <a:extLst>
              <a:ext uri="{FF2B5EF4-FFF2-40B4-BE49-F238E27FC236}">
                <a16:creationId xmlns:a16="http://schemas.microsoft.com/office/drawing/2014/main" id="{6CE17043-0DE1-6513-830D-0FF297CBD125}"/>
              </a:ext>
            </a:extLst>
          </p:cNvPr>
          <p:cNvPicPr>
            <a:picLocks noChangeAspect="1"/>
          </p:cNvPicPr>
          <p:nvPr/>
        </p:nvPicPr>
        <p:blipFill>
          <a:blip r:embed="rId3"/>
          <a:stretch>
            <a:fillRect/>
          </a:stretch>
        </p:blipFill>
        <p:spPr>
          <a:xfrm>
            <a:off x="0" y="0"/>
            <a:ext cx="12192000" cy="2290675"/>
          </a:xfrm>
          <a:prstGeom prst="rect">
            <a:avLst/>
          </a:prstGeom>
        </p:spPr>
      </p:pic>
      <p:pic>
        <p:nvPicPr>
          <p:cNvPr id="9" name="Picture 8">
            <a:extLst>
              <a:ext uri="{FF2B5EF4-FFF2-40B4-BE49-F238E27FC236}">
                <a16:creationId xmlns:a16="http://schemas.microsoft.com/office/drawing/2014/main" id="{B571B9A3-2DE1-FDFA-3BD3-3AF3A697422A}"/>
              </a:ext>
            </a:extLst>
          </p:cNvPr>
          <p:cNvPicPr>
            <a:picLocks noChangeAspect="1"/>
          </p:cNvPicPr>
          <p:nvPr/>
        </p:nvPicPr>
        <p:blipFill>
          <a:blip r:embed="rId4"/>
          <a:stretch>
            <a:fillRect/>
          </a:stretch>
        </p:blipFill>
        <p:spPr>
          <a:xfrm>
            <a:off x="0" y="3507658"/>
            <a:ext cx="12192000" cy="3350341"/>
          </a:xfrm>
          <a:prstGeom prst="rect">
            <a:avLst/>
          </a:prstGeom>
        </p:spPr>
      </p:pic>
      <p:pic>
        <p:nvPicPr>
          <p:cNvPr id="11" name="Picture 10">
            <a:extLst>
              <a:ext uri="{FF2B5EF4-FFF2-40B4-BE49-F238E27FC236}">
                <a16:creationId xmlns:a16="http://schemas.microsoft.com/office/drawing/2014/main" id="{9591D944-887F-2AB1-F78A-E0F21696333C}"/>
              </a:ext>
            </a:extLst>
          </p:cNvPr>
          <p:cNvPicPr>
            <a:picLocks noChangeAspect="1"/>
          </p:cNvPicPr>
          <p:nvPr/>
        </p:nvPicPr>
        <p:blipFill>
          <a:blip r:embed="rId5"/>
          <a:srcRect r="61135"/>
          <a:stretch>
            <a:fillRect/>
          </a:stretch>
        </p:blipFill>
        <p:spPr>
          <a:xfrm>
            <a:off x="6475525" y="3558287"/>
            <a:ext cx="4162978" cy="1009039"/>
          </a:xfrm>
          <a:prstGeom prst="rect">
            <a:avLst/>
          </a:prstGeom>
        </p:spPr>
      </p:pic>
      <p:pic>
        <p:nvPicPr>
          <p:cNvPr id="13" name="Picture 12">
            <a:extLst>
              <a:ext uri="{FF2B5EF4-FFF2-40B4-BE49-F238E27FC236}">
                <a16:creationId xmlns:a16="http://schemas.microsoft.com/office/drawing/2014/main" id="{1197F414-73AD-07FF-5982-32F4070670B1}"/>
              </a:ext>
            </a:extLst>
          </p:cNvPr>
          <p:cNvPicPr>
            <a:picLocks noChangeAspect="1"/>
          </p:cNvPicPr>
          <p:nvPr/>
        </p:nvPicPr>
        <p:blipFill>
          <a:blip r:embed="rId6"/>
          <a:stretch>
            <a:fillRect/>
          </a:stretch>
        </p:blipFill>
        <p:spPr>
          <a:xfrm>
            <a:off x="6126480" y="4848252"/>
            <a:ext cx="1590897" cy="1981477"/>
          </a:xfrm>
          <a:prstGeom prst="rect">
            <a:avLst/>
          </a:prstGeom>
        </p:spPr>
      </p:pic>
      <p:pic>
        <p:nvPicPr>
          <p:cNvPr id="15" name="Picture 14">
            <a:extLst>
              <a:ext uri="{FF2B5EF4-FFF2-40B4-BE49-F238E27FC236}">
                <a16:creationId xmlns:a16="http://schemas.microsoft.com/office/drawing/2014/main" id="{A70DBD7A-BE79-FA66-8C95-2A8932BA7A73}"/>
              </a:ext>
            </a:extLst>
          </p:cNvPr>
          <p:cNvPicPr>
            <a:picLocks noChangeAspect="1"/>
          </p:cNvPicPr>
          <p:nvPr/>
        </p:nvPicPr>
        <p:blipFill>
          <a:blip r:embed="rId7"/>
          <a:stretch>
            <a:fillRect/>
          </a:stretch>
        </p:blipFill>
        <p:spPr>
          <a:xfrm>
            <a:off x="8363791" y="4848252"/>
            <a:ext cx="1590897" cy="1981477"/>
          </a:xfrm>
          <a:prstGeom prst="rect">
            <a:avLst/>
          </a:prstGeom>
        </p:spPr>
      </p:pic>
    </p:spTree>
    <p:extLst>
      <p:ext uri="{BB962C8B-B14F-4D97-AF65-F5344CB8AC3E}">
        <p14:creationId xmlns:p14="http://schemas.microsoft.com/office/powerpoint/2010/main" val="22455724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2FC8FB-7166-3214-F8EA-57012C6311EE}"/>
              </a:ext>
            </a:extLst>
          </p:cNvPr>
          <p:cNvSpPr>
            <a:spLocks noGrp="1"/>
          </p:cNvSpPr>
          <p:nvPr>
            <p:ph type="title"/>
          </p:nvPr>
        </p:nvSpPr>
        <p:spPr>
          <a:xfrm>
            <a:off x="1097280" y="286604"/>
            <a:ext cx="10058400" cy="883436"/>
          </a:xfrm>
        </p:spPr>
        <p:txBody>
          <a:bodyPr/>
          <a:lstStyle/>
          <a:p>
            <a:pPr algn="ctr"/>
            <a:r>
              <a:rPr lang="en-US" b="1" u="sng" dirty="0">
                <a:solidFill>
                  <a:schemeClr val="tx1"/>
                </a:solidFill>
              </a:rPr>
              <a:t>Business Questions</a:t>
            </a:r>
            <a:endParaRPr lang="en-IN" b="1" u="sng" dirty="0">
              <a:solidFill>
                <a:schemeClr val="tx1"/>
              </a:solidFill>
            </a:endParaRPr>
          </a:p>
        </p:txBody>
      </p:sp>
      <p:sp>
        <p:nvSpPr>
          <p:cNvPr id="3" name="Content Placeholder 2">
            <a:extLst>
              <a:ext uri="{FF2B5EF4-FFF2-40B4-BE49-F238E27FC236}">
                <a16:creationId xmlns:a16="http://schemas.microsoft.com/office/drawing/2014/main" id="{988ADC89-FFE9-D3EA-B18B-87733F1A825C}"/>
              </a:ext>
            </a:extLst>
          </p:cNvPr>
          <p:cNvSpPr>
            <a:spLocks noGrp="1"/>
          </p:cNvSpPr>
          <p:nvPr>
            <p:ph idx="1"/>
          </p:nvPr>
        </p:nvSpPr>
        <p:spPr/>
        <p:txBody>
          <a:bodyPr/>
          <a:lstStyle/>
          <a:p>
            <a:endParaRPr lang="en-IN" dirty="0"/>
          </a:p>
          <a:p>
            <a:endParaRPr lang="en-IN" dirty="0"/>
          </a:p>
          <a:p>
            <a:endParaRPr lang="en-IN" dirty="0"/>
          </a:p>
          <a:p>
            <a:endParaRPr lang="en-IN" dirty="0"/>
          </a:p>
          <a:p>
            <a:endParaRPr lang="en-IN" dirty="0"/>
          </a:p>
        </p:txBody>
      </p:sp>
      <p:pic>
        <p:nvPicPr>
          <p:cNvPr id="9" name="Picture 8">
            <a:extLst>
              <a:ext uri="{FF2B5EF4-FFF2-40B4-BE49-F238E27FC236}">
                <a16:creationId xmlns:a16="http://schemas.microsoft.com/office/drawing/2014/main" id="{4733117E-D8B3-DFEF-6A0C-0ED4A2DE7838}"/>
              </a:ext>
            </a:extLst>
          </p:cNvPr>
          <p:cNvPicPr>
            <a:picLocks noChangeAspect="1"/>
          </p:cNvPicPr>
          <p:nvPr/>
        </p:nvPicPr>
        <p:blipFill>
          <a:blip r:embed="rId3"/>
          <a:stretch>
            <a:fillRect/>
          </a:stretch>
        </p:blipFill>
        <p:spPr>
          <a:xfrm>
            <a:off x="0" y="1805536"/>
            <a:ext cx="12192000" cy="1840368"/>
          </a:xfrm>
          <a:prstGeom prst="rect">
            <a:avLst/>
          </a:prstGeom>
          <a:ln>
            <a:noFill/>
          </a:ln>
          <a:effectLst>
            <a:outerShdw blurRad="292100" dist="139700" dir="2700000" algn="tl" rotWithShape="0">
              <a:srgbClr val="333333">
                <a:alpha val="65000"/>
              </a:srgbClr>
            </a:outerShdw>
          </a:effectLst>
        </p:spPr>
      </p:pic>
      <p:pic>
        <p:nvPicPr>
          <p:cNvPr id="11" name="Picture 10">
            <a:extLst>
              <a:ext uri="{FF2B5EF4-FFF2-40B4-BE49-F238E27FC236}">
                <a16:creationId xmlns:a16="http://schemas.microsoft.com/office/drawing/2014/main" id="{A5F90F64-77F4-790E-ED53-5B4743BC1AA4}"/>
              </a:ext>
            </a:extLst>
          </p:cNvPr>
          <p:cNvPicPr>
            <a:picLocks noChangeAspect="1"/>
          </p:cNvPicPr>
          <p:nvPr/>
        </p:nvPicPr>
        <p:blipFill>
          <a:blip r:embed="rId4"/>
          <a:stretch>
            <a:fillRect/>
          </a:stretch>
        </p:blipFill>
        <p:spPr>
          <a:xfrm>
            <a:off x="1496002" y="3952568"/>
            <a:ext cx="8100282" cy="2379086"/>
          </a:xfrm>
          <a:prstGeom prst="rect">
            <a:avLst/>
          </a:prstGeom>
        </p:spPr>
      </p:pic>
    </p:spTree>
    <p:extLst>
      <p:ext uri="{BB962C8B-B14F-4D97-AF65-F5344CB8AC3E}">
        <p14:creationId xmlns:p14="http://schemas.microsoft.com/office/powerpoint/2010/main" val="864309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C26737-300C-10CE-96B5-81D683970C63}"/>
              </a:ext>
            </a:extLst>
          </p:cNvPr>
          <p:cNvSpPr>
            <a:spLocks noGrp="1"/>
          </p:cNvSpPr>
          <p:nvPr>
            <p:ph type="title"/>
          </p:nvPr>
        </p:nvSpPr>
        <p:spPr/>
        <p:txBody>
          <a:bodyPr/>
          <a:lstStyle/>
          <a:p>
            <a:endParaRPr lang="en-IN"/>
          </a:p>
        </p:txBody>
      </p:sp>
      <p:pic>
        <p:nvPicPr>
          <p:cNvPr id="6" name="Content Placeholder 5">
            <a:extLst>
              <a:ext uri="{FF2B5EF4-FFF2-40B4-BE49-F238E27FC236}">
                <a16:creationId xmlns:a16="http://schemas.microsoft.com/office/drawing/2014/main" id="{B187398C-8974-1FE4-C403-59B9A3DDEAA7}"/>
              </a:ext>
            </a:extLst>
          </p:cNvPr>
          <p:cNvPicPr>
            <a:picLocks noGrp="1" noChangeAspect="1"/>
          </p:cNvPicPr>
          <p:nvPr>
            <p:ph idx="1"/>
          </p:nvPr>
        </p:nvPicPr>
        <p:blipFill>
          <a:blip r:embed="rId2"/>
          <a:stretch>
            <a:fillRect/>
          </a:stretch>
        </p:blipFill>
        <p:spPr>
          <a:xfrm>
            <a:off x="279745" y="4052425"/>
            <a:ext cx="11214163" cy="2004245"/>
          </a:xfrm>
        </p:spPr>
      </p:pic>
      <p:pic>
        <p:nvPicPr>
          <p:cNvPr id="4" name="Picture 3">
            <a:extLst>
              <a:ext uri="{FF2B5EF4-FFF2-40B4-BE49-F238E27FC236}">
                <a16:creationId xmlns:a16="http://schemas.microsoft.com/office/drawing/2014/main" id="{541B3302-1BBD-A930-621B-15011D925CBE}"/>
              </a:ext>
            </a:extLst>
          </p:cNvPr>
          <p:cNvPicPr>
            <a:picLocks noChangeAspect="1"/>
          </p:cNvPicPr>
          <p:nvPr/>
        </p:nvPicPr>
        <p:blipFill>
          <a:blip r:embed="rId3"/>
          <a:stretch>
            <a:fillRect/>
          </a:stretch>
        </p:blipFill>
        <p:spPr>
          <a:xfrm>
            <a:off x="109138" y="472500"/>
            <a:ext cx="12192000" cy="266737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7202065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034F8B-8546-55A1-B779-DBF36A8D8CC5}"/>
              </a:ext>
            </a:extLst>
          </p:cNvPr>
          <p:cNvSpPr>
            <a:spLocks noGrp="1"/>
          </p:cNvSpPr>
          <p:nvPr>
            <p:ph type="title"/>
          </p:nvPr>
        </p:nvSpPr>
        <p:spPr/>
        <p:txBody>
          <a:bodyPr/>
          <a:lstStyle/>
          <a:p>
            <a:endParaRPr lang="en-IN" dirty="0"/>
          </a:p>
        </p:txBody>
      </p:sp>
      <p:pic>
        <p:nvPicPr>
          <p:cNvPr id="5" name="Picture 4">
            <a:extLst>
              <a:ext uri="{FF2B5EF4-FFF2-40B4-BE49-F238E27FC236}">
                <a16:creationId xmlns:a16="http://schemas.microsoft.com/office/drawing/2014/main" id="{A2B45029-6CCD-9AE6-A4B1-B2E59A323651}"/>
              </a:ext>
            </a:extLst>
          </p:cNvPr>
          <p:cNvPicPr>
            <a:picLocks noChangeAspect="1"/>
          </p:cNvPicPr>
          <p:nvPr/>
        </p:nvPicPr>
        <p:blipFill>
          <a:blip r:embed="rId2"/>
          <a:stretch>
            <a:fillRect/>
          </a:stretch>
        </p:blipFill>
        <p:spPr>
          <a:xfrm>
            <a:off x="0" y="574301"/>
            <a:ext cx="12192000" cy="2289708"/>
          </a:xfrm>
          <a:prstGeom prst="rect">
            <a:avLst/>
          </a:prstGeom>
          <a:ln>
            <a:noFill/>
          </a:ln>
          <a:effectLst>
            <a:outerShdw blurRad="292100" dist="139700" dir="2700000" algn="tl" rotWithShape="0">
              <a:srgbClr val="333333">
                <a:alpha val="65000"/>
              </a:srgbClr>
            </a:outerShdw>
          </a:effectLst>
        </p:spPr>
      </p:pic>
      <p:pic>
        <p:nvPicPr>
          <p:cNvPr id="13" name="Picture 12">
            <a:extLst>
              <a:ext uri="{FF2B5EF4-FFF2-40B4-BE49-F238E27FC236}">
                <a16:creationId xmlns:a16="http://schemas.microsoft.com/office/drawing/2014/main" id="{2D339E73-69A3-BA43-BB7D-AAB85CC37C84}"/>
              </a:ext>
            </a:extLst>
          </p:cNvPr>
          <p:cNvPicPr>
            <a:picLocks noChangeAspect="1"/>
          </p:cNvPicPr>
          <p:nvPr/>
        </p:nvPicPr>
        <p:blipFill>
          <a:blip r:embed="rId3"/>
          <a:stretch>
            <a:fillRect/>
          </a:stretch>
        </p:blipFill>
        <p:spPr>
          <a:xfrm>
            <a:off x="0" y="3288004"/>
            <a:ext cx="12192000" cy="2995695"/>
          </a:xfrm>
          <a:prstGeom prst="rect">
            <a:avLst/>
          </a:prstGeom>
        </p:spPr>
      </p:pic>
    </p:spTree>
    <p:extLst>
      <p:ext uri="{BB962C8B-B14F-4D97-AF65-F5344CB8AC3E}">
        <p14:creationId xmlns:p14="http://schemas.microsoft.com/office/powerpoint/2010/main" val="4118909363"/>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514949"/>
      </a:dk2>
      <a:lt2>
        <a:srgbClr val="E1E1DB"/>
      </a:lt2>
      <a:accent1>
        <a:srgbClr val="9DBFBE"/>
      </a:accent1>
      <a:accent2>
        <a:srgbClr val="DB8631"/>
      </a:accent2>
      <a:accent3>
        <a:srgbClr val="E3CC5A"/>
      </a:accent3>
      <a:accent4>
        <a:srgbClr val="ACADA8"/>
      </a:accent4>
      <a:accent5>
        <a:srgbClr val="927C61"/>
      </a:accent5>
      <a:accent6>
        <a:srgbClr val="B3B435"/>
      </a:accent6>
      <a:hlink>
        <a:srgbClr val="0000FF"/>
      </a:hlink>
      <a:folHlink>
        <a:srgbClr val="800080"/>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243AF7DC-D15B-41C0-AE81-23980D1B9FC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95</TotalTime>
  <Words>316</Words>
  <Application>Microsoft Office PowerPoint</Application>
  <PresentationFormat>Widescreen</PresentationFormat>
  <Paragraphs>26</Paragraphs>
  <Slides>13</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Retrospect</vt:lpstr>
      <vt:lpstr>Healthcare Data Analysis using SQL</vt:lpstr>
      <vt:lpstr>Business Case Scenario</vt:lpstr>
      <vt:lpstr>Steps taken to solve</vt:lpstr>
      <vt:lpstr>PowerPoint Presentation</vt:lpstr>
      <vt:lpstr>PowerPoint Presentation</vt:lpstr>
      <vt:lpstr>PowerPoint Presentation</vt:lpstr>
      <vt:lpstr>Business Questions</vt:lpstr>
      <vt:lpstr>PowerPoint Presentation</vt:lpstr>
      <vt:lpstr>PowerPoint Presentation</vt:lpstr>
      <vt:lpstr>PowerPoint Presentation</vt:lpstr>
      <vt:lpstr>PowerPoint Presentation</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Ankush singh</dc:creator>
  <cp:lastModifiedBy>Ankush singh</cp:lastModifiedBy>
  <cp:revision>2</cp:revision>
  <cp:lastPrinted>2025-07-22T08:19:24Z</cp:lastPrinted>
  <dcterms:created xsi:type="dcterms:W3CDTF">2025-07-22T07:04:44Z</dcterms:created>
  <dcterms:modified xsi:type="dcterms:W3CDTF">2025-07-22T08:40:02Z</dcterms:modified>
</cp:coreProperties>
</file>