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otham Condensed Bold" charset="1" panose="00000000000000000000"/>
      <p:regular r:id="rId20"/>
    </p:embeddedFont>
    <p:embeddedFont>
      <p:font typeface="Public Sans" charset="1" panose="00000000000000000000"/>
      <p:regular r:id="rId21"/>
    </p:embeddedFont>
    <p:embeddedFont>
      <p:font typeface="DM Sans" charset="1" panose="00000000000000000000"/>
      <p:regular r:id="rId22"/>
    </p:embeddedFont>
    <p:embeddedFont>
      <p:font typeface="Canva Sans Bold" charset="1" panose="020B0803030501040103"/>
      <p:regular r:id="rId23"/>
    </p:embeddedFont>
    <p:embeddedFont>
      <p:font typeface="DM Sans Bold" charset="1" panose="00000000000000000000"/>
      <p:regular r:id="rId24"/>
    </p:embeddedFont>
    <p:embeddedFont>
      <p:font typeface="Gotham Condense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nngroup.com/articles/ten-usability-heuristics/" TargetMode="External" Type="http://schemas.openxmlformats.org/officeDocument/2006/relationships/hyperlink"/><Relationship Id="rId5" Target="https://www.figma.com/file/qt5TuqLts2FbIXbEkn0nxt/Gmail_assn?type=design&amp;node-id=0-1&amp;mode=design&amp;t=1e3Y5POFWroS4tLx-0" TargetMode="External" Type="http://schemas.openxmlformats.org/officeDocument/2006/relationships/hyperlink"/><Relationship Id="rId6" Target="https://drive.google.com/file/d/1J-hS96bIUpJxeiDI8dL2CEZk08tGy_aB/view?usp=sharing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6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30601" y="-3810277"/>
            <a:ext cx="5566734" cy="13698118"/>
            <a:chOff x="0" y="0"/>
            <a:chExt cx="7422312" cy="18264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651867" y="-3810277"/>
            <a:ext cx="5566734" cy="13698118"/>
            <a:chOff x="0" y="0"/>
            <a:chExt cx="7422312" cy="182641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75588" y="1681866"/>
            <a:ext cx="13136823" cy="2297284"/>
            <a:chOff x="0" y="0"/>
            <a:chExt cx="2793545" cy="48851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93545" cy="488517"/>
            </a:xfrm>
            <a:custGeom>
              <a:avLst/>
              <a:gdLst/>
              <a:ahLst/>
              <a:cxnLst/>
              <a:rect r="r" b="b" t="t" l="l"/>
              <a:pathLst>
                <a:path h="488517" w="2793545">
                  <a:moveTo>
                    <a:pt x="0" y="0"/>
                  </a:moveTo>
                  <a:lnTo>
                    <a:pt x="2793545" y="0"/>
                  </a:lnTo>
                  <a:lnTo>
                    <a:pt x="2793545" y="488517"/>
                  </a:lnTo>
                  <a:lnTo>
                    <a:pt x="0" y="488517"/>
                  </a:lnTo>
                  <a:close/>
                </a:path>
              </a:pathLst>
            </a:custGeom>
            <a:solidFill>
              <a:srgbClr val="5CDE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793545" cy="526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532969" y="2279872"/>
            <a:ext cx="11222062" cy="98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8"/>
              </a:lnSpc>
            </a:pPr>
            <a:r>
              <a:rPr lang="en-US" sz="5755" spc="322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APP TO BE IMPROVED: GMAIL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415978" y="4755860"/>
            <a:ext cx="5456044" cy="387640"/>
            <a:chOff x="0" y="0"/>
            <a:chExt cx="1160228" cy="824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60228" cy="82432"/>
            </a:xfrm>
            <a:custGeom>
              <a:avLst/>
              <a:gdLst/>
              <a:ahLst/>
              <a:cxnLst/>
              <a:rect r="r" b="b" t="t" l="l"/>
              <a:pathLst>
                <a:path h="82432" w="1160228">
                  <a:moveTo>
                    <a:pt x="0" y="0"/>
                  </a:moveTo>
                  <a:lnTo>
                    <a:pt x="1160228" y="0"/>
                  </a:lnTo>
                  <a:lnTo>
                    <a:pt x="1160228" y="82432"/>
                  </a:lnTo>
                  <a:lnTo>
                    <a:pt x="0" y="82432"/>
                  </a:lnTo>
                  <a:close/>
                </a:path>
              </a:pathLst>
            </a:custGeom>
            <a:solidFill>
              <a:srgbClr val="D2F5F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160228" cy="120532"/>
            </a:xfrm>
            <a:prstGeom prst="rect">
              <a:avLst/>
            </a:prstGeom>
          </p:spPr>
          <p:txBody>
            <a:bodyPr anchor="ctr" rtlCol="false" tIns="61620" lIns="61620" bIns="61620" rIns="6162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012322" y="4272683"/>
            <a:ext cx="4263357" cy="127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36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CS798H PROJECT</a:t>
            </a:r>
          </a:p>
          <a:p>
            <a:pPr algn="ctr">
              <a:lnSpc>
                <a:spcPts val="5094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143189" y="6907087"/>
            <a:ext cx="6829836" cy="238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6"/>
              </a:lnSpc>
            </a:pPr>
            <a:r>
              <a:rPr lang="en-US" sz="33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Ankush Yadav (210153)</a:t>
            </a:r>
          </a:p>
          <a:p>
            <a:pPr algn="l">
              <a:lnSpc>
                <a:spcPts val="4756"/>
              </a:lnSpc>
            </a:pPr>
            <a:r>
              <a:rPr lang="en-US" sz="33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Kavya Jalan (200503)</a:t>
            </a:r>
          </a:p>
          <a:p>
            <a:pPr algn="l">
              <a:lnSpc>
                <a:spcPts val="4756"/>
              </a:lnSpc>
            </a:pPr>
            <a:r>
              <a:rPr lang="en-US" sz="33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Vidish Chandekar (200291)</a:t>
            </a:r>
          </a:p>
          <a:p>
            <a:pPr algn="l">
              <a:lnSpc>
                <a:spcPts val="4756"/>
              </a:lnSpc>
            </a:pPr>
            <a:r>
              <a:rPr lang="en-US" sz="33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Tejas Goyal (211106)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73286" y="8870950"/>
            <a:ext cx="1963489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CS798H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235640"/>
            <a:ext cx="3266572" cy="678011"/>
            <a:chOff x="0" y="0"/>
            <a:chExt cx="860332" cy="1785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0332" cy="178571"/>
            </a:xfrm>
            <a:custGeom>
              <a:avLst/>
              <a:gdLst/>
              <a:ahLst/>
              <a:cxnLst/>
              <a:rect r="r" b="b" t="t" l="l"/>
              <a:pathLst>
                <a:path h="178571" w="860332">
                  <a:moveTo>
                    <a:pt x="0" y="0"/>
                  </a:moveTo>
                  <a:lnTo>
                    <a:pt x="860332" y="0"/>
                  </a:lnTo>
                  <a:lnTo>
                    <a:pt x="86033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5CDEE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6033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2103451"/>
            <a:ext cx="15003451" cy="7737235"/>
            <a:chOff x="0" y="0"/>
            <a:chExt cx="3660143" cy="18875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0143" cy="1887525"/>
            </a:xfrm>
            <a:custGeom>
              <a:avLst/>
              <a:gdLst/>
              <a:ahLst/>
              <a:cxnLst/>
              <a:rect r="r" b="b" t="t" l="l"/>
              <a:pathLst>
                <a:path h="1887525" w="3660143">
                  <a:moveTo>
                    <a:pt x="0" y="0"/>
                  </a:moveTo>
                  <a:lnTo>
                    <a:pt x="3660143" y="0"/>
                  </a:lnTo>
                  <a:lnTo>
                    <a:pt x="3660143" y="1887525"/>
                  </a:lnTo>
                  <a:lnTo>
                    <a:pt x="0" y="1887525"/>
                  </a:lnTo>
                  <a:close/>
                </a:path>
              </a:pathLst>
            </a:custGeom>
            <a:solidFill>
              <a:srgbClr val="D2F5F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660143" cy="1925625"/>
            </a:xfrm>
            <a:prstGeom prst="rect">
              <a:avLst/>
            </a:prstGeom>
          </p:spPr>
          <p:txBody>
            <a:bodyPr anchor="ctr" rtlCol="false" tIns="54844" lIns="54844" bIns="54844" rIns="54844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1989151"/>
            <a:ext cx="15003451" cy="933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7"/>
              </a:lnSpc>
            </a:pPr>
            <a:r>
              <a:rPr lang="en-US" sz="5398" spc="302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THESE WERE THE FOLLOWING QUESTIONS WE ASKED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856011"/>
            <a:ext cx="15003451" cy="668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Visibility Of System Status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Matching the System and the Real World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Control the Freedom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Consistency and Standards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Error Prevention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Recognition Over Recall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Flexibility and Efficiency of Use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Aesthetic and Minimalistic Design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Permitting Reversal of Actions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Help and Documentation</a:t>
            </a:r>
          </a:p>
          <a:p>
            <a:pPr algn="l" marL="748768" indent="-374384" lvl="1">
              <a:lnSpc>
                <a:spcPts val="4855"/>
              </a:lnSpc>
              <a:buAutoNum type="arabicPeriod" startAt="1"/>
            </a:pPr>
            <a:r>
              <a:rPr lang="en-US" sz="34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Feedback and Error Messages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84425"/>
            <a:ext cx="9008186" cy="967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spc="313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HEURISTIC EVALUATION QUESTIONS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5640"/>
            <a:ext cx="4165186" cy="678011"/>
            <a:chOff x="0" y="0"/>
            <a:chExt cx="1097004" cy="1785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7004" cy="178571"/>
            </a:xfrm>
            <a:custGeom>
              <a:avLst/>
              <a:gdLst/>
              <a:ahLst/>
              <a:cxnLst/>
              <a:rect r="r" b="b" t="t" l="l"/>
              <a:pathLst>
                <a:path h="178571" w="1097004">
                  <a:moveTo>
                    <a:pt x="0" y="0"/>
                  </a:moveTo>
                  <a:lnTo>
                    <a:pt x="1097004" y="0"/>
                  </a:lnTo>
                  <a:lnTo>
                    <a:pt x="1097004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7B9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97004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8575" y="4351985"/>
            <a:ext cx="8115300" cy="1583031"/>
            <a:chOff x="0" y="0"/>
            <a:chExt cx="10820400" cy="211070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0820400" cy="2110708"/>
              <a:chOff x="0" y="0"/>
              <a:chExt cx="2948137" cy="5750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948137" cy="575085"/>
              </a:xfrm>
              <a:custGeom>
                <a:avLst/>
                <a:gdLst/>
                <a:ahLst/>
                <a:cxnLst/>
                <a:rect r="r" b="b" t="t" l="l"/>
                <a:pathLst>
                  <a:path h="575085" w="2948137">
                    <a:moveTo>
                      <a:pt x="0" y="0"/>
                    </a:moveTo>
                    <a:lnTo>
                      <a:pt x="2948137" y="0"/>
                    </a:lnTo>
                    <a:lnTo>
                      <a:pt x="2948137" y="575085"/>
                    </a:lnTo>
                    <a:lnTo>
                      <a:pt x="0" y="575085"/>
                    </a:lnTo>
                    <a:close/>
                  </a:path>
                </a:pathLst>
              </a:custGeom>
              <a:solidFill>
                <a:srgbClr val="A3C468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2948137" cy="613186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86762" y="-76200"/>
              <a:ext cx="6636467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VISIBILITY OF SYSTEM STATUS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86762" y="685893"/>
              <a:ext cx="10533638" cy="1424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By revamping the main UI, we are providing different background colors to read and unread mails, delivering a better visual experience.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98575" y="569021"/>
            <a:ext cx="9286978" cy="1011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5"/>
              </a:lnSpc>
            </a:pPr>
            <a:r>
              <a:rPr lang="en-US" sz="5911" spc="331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PROTOTYPE EVALUATION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98575" y="7106265"/>
            <a:ext cx="8115300" cy="1583031"/>
            <a:chOff x="0" y="0"/>
            <a:chExt cx="10820400" cy="211070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820400" cy="2110708"/>
              <a:chOff x="0" y="0"/>
              <a:chExt cx="2948137" cy="57508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948137" cy="575085"/>
              </a:xfrm>
              <a:custGeom>
                <a:avLst/>
                <a:gdLst/>
                <a:ahLst/>
                <a:cxnLst/>
                <a:rect r="r" b="b" t="t" l="l"/>
                <a:pathLst>
                  <a:path h="575085" w="2948137">
                    <a:moveTo>
                      <a:pt x="0" y="0"/>
                    </a:moveTo>
                    <a:lnTo>
                      <a:pt x="2948137" y="0"/>
                    </a:lnTo>
                    <a:lnTo>
                      <a:pt x="2948137" y="575085"/>
                    </a:lnTo>
                    <a:lnTo>
                      <a:pt x="0" y="575085"/>
                    </a:lnTo>
                    <a:close/>
                  </a:path>
                </a:pathLst>
              </a:custGeom>
              <a:solidFill>
                <a:srgbClr val="A3C46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948137" cy="613186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86762" y="-76200"/>
              <a:ext cx="9983336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MATCHING THE SYSTEM WITH THE REAL WORLD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86762" y="685893"/>
              <a:ext cx="10533638" cy="1424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directory structure of mails is inspired by real-life bookshelves, allowing labeling, easy management and navigation; giving users more control.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15214" y="4351985"/>
            <a:ext cx="8115300" cy="1583031"/>
            <a:chOff x="0" y="0"/>
            <a:chExt cx="10820400" cy="2110708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0820400" cy="2110708"/>
              <a:chOff x="0" y="0"/>
              <a:chExt cx="2948137" cy="57508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948137" cy="575085"/>
              </a:xfrm>
              <a:custGeom>
                <a:avLst/>
                <a:gdLst/>
                <a:ahLst/>
                <a:cxnLst/>
                <a:rect r="r" b="b" t="t" l="l"/>
                <a:pathLst>
                  <a:path h="575085" w="2948137">
                    <a:moveTo>
                      <a:pt x="0" y="0"/>
                    </a:moveTo>
                    <a:lnTo>
                      <a:pt x="2948137" y="0"/>
                    </a:lnTo>
                    <a:lnTo>
                      <a:pt x="2948137" y="575085"/>
                    </a:lnTo>
                    <a:lnTo>
                      <a:pt x="0" y="575085"/>
                    </a:lnTo>
                    <a:close/>
                  </a:path>
                </a:pathLst>
              </a:custGeom>
              <a:solidFill>
                <a:srgbClr val="A3C468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2948137" cy="613186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86762" y="-76200"/>
              <a:ext cx="7393426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ERROR PREVENTION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86762" y="685893"/>
              <a:ext cx="10533638" cy="1424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Although not explicitly mentioned, this includes prevention and management of errors like making multiple labels/folders of the same name.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15214" y="7106265"/>
            <a:ext cx="8115300" cy="1583031"/>
            <a:chOff x="0" y="0"/>
            <a:chExt cx="10820400" cy="2110708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0820400" cy="2110708"/>
              <a:chOff x="0" y="0"/>
              <a:chExt cx="2948137" cy="57508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948137" cy="575085"/>
              </a:xfrm>
              <a:custGeom>
                <a:avLst/>
                <a:gdLst/>
                <a:ahLst/>
                <a:cxnLst/>
                <a:rect r="r" b="b" t="t" l="l"/>
                <a:pathLst>
                  <a:path h="575085" w="2948137">
                    <a:moveTo>
                      <a:pt x="0" y="0"/>
                    </a:moveTo>
                    <a:lnTo>
                      <a:pt x="2948137" y="0"/>
                    </a:lnTo>
                    <a:lnTo>
                      <a:pt x="2948137" y="575085"/>
                    </a:lnTo>
                    <a:lnTo>
                      <a:pt x="0" y="575085"/>
                    </a:lnTo>
                    <a:close/>
                  </a:path>
                </a:pathLst>
              </a:custGeom>
              <a:solidFill>
                <a:srgbClr val="A3C468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2948137" cy="613186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286762" y="-76200"/>
              <a:ext cx="7393426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PERMITTING REVERSAL OF ACTIONS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286762" y="685893"/>
              <a:ext cx="10533638" cy="1424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Undo option is not provided, meaning any human mistake will have to be manually corrected and the user cannot go one command behind.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98575" y="2904535"/>
            <a:ext cx="2405658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THE POSITIVES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515214" y="2904535"/>
            <a:ext cx="2541761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THE NEGATIVES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159" y="751099"/>
            <a:ext cx="4416093" cy="386050"/>
            <a:chOff x="0" y="0"/>
            <a:chExt cx="1163086" cy="1016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3086" cy="101676"/>
            </a:xfrm>
            <a:custGeom>
              <a:avLst/>
              <a:gdLst/>
              <a:ahLst/>
              <a:cxnLst/>
              <a:rect r="r" b="b" t="t" l="l"/>
              <a:pathLst>
                <a:path h="101676" w="1163086">
                  <a:moveTo>
                    <a:pt x="0" y="0"/>
                  </a:moveTo>
                  <a:lnTo>
                    <a:pt x="1163086" y="0"/>
                  </a:lnTo>
                  <a:lnTo>
                    <a:pt x="1163086" y="101676"/>
                  </a:lnTo>
                  <a:lnTo>
                    <a:pt x="0" y="101676"/>
                  </a:lnTo>
                  <a:close/>
                </a:path>
              </a:pathLst>
            </a:custGeom>
            <a:solidFill>
              <a:srgbClr val="7B9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63086" cy="139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8575" y="1326446"/>
            <a:ext cx="16460725" cy="2709137"/>
            <a:chOff x="0" y="0"/>
            <a:chExt cx="2948137" cy="485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48137" cy="485210"/>
            </a:xfrm>
            <a:custGeom>
              <a:avLst/>
              <a:gdLst/>
              <a:ahLst/>
              <a:cxnLst/>
              <a:rect r="r" b="b" t="t" l="l"/>
              <a:pathLst>
                <a:path h="485210" w="2948137">
                  <a:moveTo>
                    <a:pt x="0" y="0"/>
                  </a:moveTo>
                  <a:lnTo>
                    <a:pt x="2948137" y="0"/>
                  </a:lnTo>
                  <a:lnTo>
                    <a:pt x="2948137" y="485210"/>
                  </a:lnTo>
                  <a:lnTo>
                    <a:pt x="0" y="485210"/>
                  </a:lnTo>
                  <a:close/>
                </a:path>
              </a:pathLst>
            </a:custGeom>
            <a:solidFill>
              <a:srgbClr val="A3C46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48137" cy="523310"/>
            </a:xfrm>
            <a:prstGeom prst="rect">
              <a:avLst/>
            </a:prstGeom>
          </p:spPr>
          <p:txBody>
            <a:bodyPr anchor="ctr" rtlCol="false" tIns="74703" lIns="74703" bIns="74703" rIns="7470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98159" y="125241"/>
            <a:ext cx="16460725" cy="1011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5"/>
              </a:lnSpc>
            </a:pPr>
            <a:r>
              <a:rPr lang="en-US" sz="5911" spc="331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POTENTIAL FIXES - WHAT COULD WE HAVE DONE DIFFERENTLY?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97921" y="4252750"/>
            <a:ext cx="16460665" cy="2054493"/>
            <a:chOff x="0" y="0"/>
            <a:chExt cx="4185561" cy="5224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85562" cy="522409"/>
            </a:xfrm>
            <a:custGeom>
              <a:avLst/>
              <a:gdLst/>
              <a:ahLst/>
              <a:cxnLst/>
              <a:rect r="r" b="b" t="t" l="l"/>
              <a:pathLst>
                <a:path h="522409" w="4185562">
                  <a:moveTo>
                    <a:pt x="0" y="0"/>
                  </a:moveTo>
                  <a:lnTo>
                    <a:pt x="4185562" y="0"/>
                  </a:lnTo>
                  <a:lnTo>
                    <a:pt x="4185562" y="522409"/>
                  </a:lnTo>
                  <a:lnTo>
                    <a:pt x="0" y="522409"/>
                  </a:lnTo>
                  <a:close/>
                </a:path>
              </a:pathLst>
            </a:custGeom>
            <a:solidFill>
              <a:srgbClr val="A3C46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185561" cy="560509"/>
            </a:xfrm>
            <a:prstGeom prst="rect">
              <a:avLst/>
            </a:prstGeom>
          </p:spPr>
          <p:txBody>
            <a:bodyPr anchor="ctr" rtlCol="false" tIns="36829" lIns="36829" bIns="36829" rIns="36829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97921" y="1221671"/>
            <a:ext cx="16460784" cy="8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0"/>
              </a:lnSpc>
            </a:pPr>
            <a:r>
              <a:rPr lang="en-US" sz="5178" spc="290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COULD HAVE SCANNED MORE REVIEWS AND ADDED MORE PROBLEMS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7921" y="2173858"/>
            <a:ext cx="16460725" cy="186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0"/>
              </a:lnSpc>
            </a:pPr>
            <a:r>
              <a:rPr lang="en-US" sz="35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Although we scanned through 30 reviews and figured out the problems, we could’ve scanned more reviews and could’ve even conducted surveys to identify more problems to fix.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98159" y="6526317"/>
            <a:ext cx="16460725" cy="3221951"/>
            <a:chOff x="0" y="0"/>
            <a:chExt cx="2948137" cy="5770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48137" cy="577056"/>
            </a:xfrm>
            <a:custGeom>
              <a:avLst/>
              <a:gdLst/>
              <a:ahLst/>
              <a:cxnLst/>
              <a:rect r="r" b="b" t="t" l="l"/>
              <a:pathLst>
                <a:path h="577056" w="2948137">
                  <a:moveTo>
                    <a:pt x="0" y="0"/>
                  </a:moveTo>
                  <a:lnTo>
                    <a:pt x="2948137" y="0"/>
                  </a:lnTo>
                  <a:lnTo>
                    <a:pt x="2948137" y="577056"/>
                  </a:lnTo>
                  <a:lnTo>
                    <a:pt x="0" y="577056"/>
                  </a:lnTo>
                  <a:close/>
                </a:path>
              </a:pathLst>
            </a:custGeom>
            <a:solidFill>
              <a:srgbClr val="A3C46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48137" cy="615156"/>
            </a:xfrm>
            <a:prstGeom prst="rect">
              <a:avLst/>
            </a:prstGeom>
          </p:spPr>
          <p:txBody>
            <a:bodyPr anchor="ctr" rtlCol="false" tIns="74703" lIns="74703" bIns="74703" rIns="7470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98099" y="4147975"/>
            <a:ext cx="16460784" cy="8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0"/>
              </a:lnSpc>
            </a:pPr>
            <a:r>
              <a:rPr lang="en-US" sz="5178" spc="290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WE COULD HAVE ADDED THE UNDO FEATURE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7802" y="6392967"/>
            <a:ext cx="16460784" cy="8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0"/>
              </a:lnSpc>
            </a:pPr>
            <a:r>
              <a:rPr lang="en-US" sz="5178" spc="290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MORE COMPREHENSIVE DOCUMENTATION AND ERROR FEEDBACK SYSTEM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8575" y="5074168"/>
            <a:ext cx="16460725" cy="123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0"/>
              </a:lnSpc>
            </a:pPr>
            <a:r>
              <a:rPr lang="en-US" sz="35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 undo feature like the ones we see in any OSwhere it allows you to undo the creation/movement of files/folders would have been a great addition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7802" y="7226568"/>
            <a:ext cx="16460725" cy="249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0"/>
              </a:lnSpc>
            </a:pPr>
            <a:r>
              <a:rPr lang="en-US" sz="35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Since this was a first iteration mid-fidelity prototype, we did not feel the need to make a rigorous user manual and provide proper error messages but this could been done in this stage itself so that it’ll take some workload off of the later stages of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15118" y="3355836"/>
            <a:ext cx="16230600" cy="1099770"/>
            <a:chOff x="0" y="0"/>
            <a:chExt cx="5839839" cy="3957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39839" cy="395702"/>
            </a:xfrm>
            <a:custGeom>
              <a:avLst/>
              <a:gdLst/>
              <a:ahLst/>
              <a:cxnLst/>
              <a:rect r="r" b="b" t="t" l="l"/>
              <a:pathLst>
                <a:path h="395702" w="5839839">
                  <a:moveTo>
                    <a:pt x="0" y="0"/>
                  </a:moveTo>
                  <a:lnTo>
                    <a:pt x="5839839" y="0"/>
                  </a:lnTo>
                  <a:lnTo>
                    <a:pt x="5839839" y="395702"/>
                  </a:lnTo>
                  <a:lnTo>
                    <a:pt x="0" y="395702"/>
                  </a:lnTo>
                  <a:close/>
                </a:path>
              </a:pathLst>
            </a:custGeom>
            <a:solidFill>
              <a:srgbClr val="FF5757">
                <a:alpha val="6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839839" cy="433802"/>
            </a:xfrm>
            <a:prstGeom prst="rect">
              <a:avLst/>
            </a:prstGeom>
          </p:spPr>
          <p:txBody>
            <a:bodyPr anchor="ctr" rtlCol="false" tIns="37185" lIns="37185" bIns="37185" rIns="37185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663268" y="3552153"/>
            <a:ext cx="10534299" cy="63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3"/>
              </a:lnSpc>
            </a:pPr>
            <a:r>
              <a:rPr lang="en-US" sz="3659" spc="204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HEURISTICS USED -</a:t>
            </a:r>
            <a:r>
              <a:rPr lang="en-US" sz="3659" spc="204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 </a:t>
            </a:r>
            <a:r>
              <a:rPr lang="en-US" sz="3659" spc="204" u="sng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  <a:hlinkClick r:id="rId4" tooltip="https://www.nngroup.com/articles/ten-usability-heuristics/"/>
              </a:rPr>
              <a:t>NEILSEN AND NORMAL'S USABILITY HEURISTICS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15118" y="710673"/>
            <a:ext cx="6479566" cy="1230330"/>
            <a:chOff x="0" y="0"/>
            <a:chExt cx="8639421" cy="164043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204022" y="736425"/>
              <a:ext cx="4556111" cy="904014"/>
              <a:chOff x="0" y="0"/>
              <a:chExt cx="899973" cy="17857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99973" cy="178571"/>
              </a:xfrm>
              <a:custGeom>
                <a:avLst/>
                <a:gdLst/>
                <a:ahLst/>
                <a:cxnLst/>
                <a:rect r="r" b="b" t="t" l="l"/>
                <a:pathLst>
                  <a:path h="178571" w="899973">
                    <a:moveTo>
                      <a:pt x="0" y="0"/>
                    </a:moveTo>
                    <a:lnTo>
                      <a:pt x="899973" y="0"/>
                    </a:lnTo>
                    <a:lnTo>
                      <a:pt x="899973" y="178571"/>
                    </a:lnTo>
                    <a:lnTo>
                      <a:pt x="0" y="178571"/>
                    </a:ln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899973" cy="2166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-114300"/>
              <a:ext cx="8639421" cy="131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75"/>
                </a:lnSpc>
              </a:pPr>
              <a:r>
                <a:rPr lang="en-US" sz="5911" spc="331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IMPORTANT LINKS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15118" y="5340959"/>
            <a:ext cx="16230600" cy="1099770"/>
            <a:chOff x="0" y="0"/>
            <a:chExt cx="5839839" cy="3957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839839" cy="395702"/>
            </a:xfrm>
            <a:custGeom>
              <a:avLst/>
              <a:gdLst/>
              <a:ahLst/>
              <a:cxnLst/>
              <a:rect r="r" b="b" t="t" l="l"/>
              <a:pathLst>
                <a:path h="395702" w="5839839">
                  <a:moveTo>
                    <a:pt x="0" y="0"/>
                  </a:moveTo>
                  <a:lnTo>
                    <a:pt x="5839839" y="0"/>
                  </a:lnTo>
                  <a:lnTo>
                    <a:pt x="5839839" y="395702"/>
                  </a:lnTo>
                  <a:lnTo>
                    <a:pt x="0" y="395702"/>
                  </a:lnTo>
                  <a:close/>
                </a:path>
              </a:pathLst>
            </a:custGeom>
            <a:solidFill>
              <a:srgbClr val="FF5757">
                <a:alpha val="6980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839839" cy="433802"/>
            </a:xfrm>
            <a:prstGeom prst="rect">
              <a:avLst/>
            </a:prstGeom>
          </p:spPr>
          <p:txBody>
            <a:bodyPr anchor="ctr" rtlCol="false" tIns="37185" lIns="37185" bIns="37185" rIns="37185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748965" y="5537276"/>
            <a:ext cx="8362905" cy="63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3"/>
              </a:lnSpc>
            </a:pPr>
            <a:r>
              <a:rPr lang="en-US" sz="3659" spc="204" u="sng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  <a:hlinkClick r:id="rId5" tooltip="https://www.figma.com/file/qt5TuqLts2FbIXbEkn0nxt/Gmail_assn?type=design&amp;node-id=0-1&amp;mode=design&amp;t=1e3Y5POFWroS4tLx-0"/>
              </a:rPr>
              <a:t>FIGMA LINK FOR PROTOTYPE SHOWCASING FEATURES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15118" y="7326555"/>
            <a:ext cx="16230600" cy="1099770"/>
            <a:chOff x="0" y="0"/>
            <a:chExt cx="5839839" cy="39570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839839" cy="395702"/>
            </a:xfrm>
            <a:custGeom>
              <a:avLst/>
              <a:gdLst/>
              <a:ahLst/>
              <a:cxnLst/>
              <a:rect r="r" b="b" t="t" l="l"/>
              <a:pathLst>
                <a:path h="395702" w="5839839">
                  <a:moveTo>
                    <a:pt x="0" y="0"/>
                  </a:moveTo>
                  <a:lnTo>
                    <a:pt x="5839839" y="0"/>
                  </a:lnTo>
                  <a:lnTo>
                    <a:pt x="5839839" y="395702"/>
                  </a:lnTo>
                  <a:lnTo>
                    <a:pt x="0" y="395702"/>
                  </a:lnTo>
                  <a:close/>
                </a:path>
              </a:pathLst>
            </a:custGeom>
            <a:solidFill>
              <a:srgbClr val="FF5757">
                <a:alpha val="69804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5839839" cy="433802"/>
            </a:xfrm>
            <a:prstGeom prst="rect">
              <a:avLst/>
            </a:prstGeom>
          </p:spPr>
          <p:txBody>
            <a:bodyPr anchor="ctr" rtlCol="false" tIns="37185" lIns="37185" bIns="37185" rIns="37185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034644" y="7526580"/>
            <a:ext cx="3791548" cy="63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3"/>
              </a:lnSpc>
            </a:pPr>
            <a:r>
              <a:rPr lang="en-US" sz="3659" spc="204" u="sng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  <a:hlinkClick r:id="rId6" tooltip="https://drive.google.com/file/d/1J-hS96bIUpJxeiDI8dL2CEZk08tGy_aB/view?usp=sharing"/>
              </a:rPr>
              <a:t>HEURISTIC EVALUATION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53838"/>
            <a:ext cx="16230600" cy="2838304"/>
            <a:chOff x="0" y="0"/>
            <a:chExt cx="21640800" cy="378440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640800" cy="3784405"/>
              <a:chOff x="0" y="0"/>
              <a:chExt cx="2793545" cy="48851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93545" cy="488517"/>
              </a:xfrm>
              <a:custGeom>
                <a:avLst/>
                <a:gdLst/>
                <a:ahLst/>
                <a:cxnLst/>
                <a:rect r="r" b="b" t="t" l="l"/>
                <a:pathLst>
                  <a:path h="488517" w="2793545">
                    <a:moveTo>
                      <a:pt x="0" y="0"/>
                    </a:moveTo>
                    <a:lnTo>
                      <a:pt x="2793545" y="0"/>
                    </a:lnTo>
                    <a:lnTo>
                      <a:pt x="2793545" y="488517"/>
                    </a:lnTo>
                    <a:lnTo>
                      <a:pt x="0" y="488517"/>
                    </a:lnTo>
                    <a:close/>
                  </a:path>
                </a:pathLst>
              </a:custGeom>
              <a:solidFill>
                <a:srgbClr val="C1FF7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793545" cy="5266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6663478" y="360619"/>
              <a:ext cx="8313844" cy="2815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738"/>
                </a:lnSpc>
              </a:pPr>
              <a:r>
                <a:rPr lang="en-US" sz="12670" spc="709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2764208"/>
            <a:ext cx="4310434" cy="6197346"/>
          </a:xfrm>
          <a:custGeom>
            <a:avLst/>
            <a:gdLst/>
            <a:ahLst/>
            <a:cxnLst/>
            <a:rect r="r" b="b" t="t" l="l"/>
            <a:pathLst>
              <a:path h="6197346" w="4310434">
                <a:moveTo>
                  <a:pt x="0" y="0"/>
                </a:moveTo>
                <a:lnTo>
                  <a:pt x="4310434" y="0"/>
                </a:lnTo>
                <a:lnTo>
                  <a:pt x="4310434" y="6197346"/>
                </a:lnTo>
                <a:lnTo>
                  <a:pt x="0" y="6197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8" r="0" b="-868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1207065"/>
            <a:ext cx="4570283" cy="678011"/>
            <a:chOff x="0" y="0"/>
            <a:chExt cx="1203696" cy="1785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3696" cy="178571"/>
            </a:xfrm>
            <a:custGeom>
              <a:avLst/>
              <a:gdLst/>
              <a:ahLst/>
              <a:cxnLst/>
              <a:rect r="r" b="b" t="t" l="l"/>
              <a:pathLst>
                <a:path h="178571" w="1203696">
                  <a:moveTo>
                    <a:pt x="0" y="0"/>
                  </a:moveTo>
                  <a:lnTo>
                    <a:pt x="1203696" y="0"/>
                  </a:lnTo>
                  <a:lnTo>
                    <a:pt x="1203696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03696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51887" y="530921"/>
            <a:ext cx="7378531" cy="101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5"/>
              </a:lnSpc>
            </a:pPr>
            <a:r>
              <a:rPr lang="en-US" sz="5911" spc="331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CURRENT APP: ITS PROBLEMS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598983" y="2386105"/>
            <a:ext cx="11660317" cy="1368259"/>
            <a:chOff x="0" y="0"/>
            <a:chExt cx="15547090" cy="182434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5547090" cy="1824345"/>
              <a:chOff x="0" y="0"/>
              <a:chExt cx="4256319" cy="49945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256319" cy="499450"/>
              </a:xfrm>
              <a:custGeom>
                <a:avLst/>
                <a:gdLst/>
                <a:ahLst/>
                <a:cxnLst/>
                <a:rect r="r" b="b" t="t" l="l"/>
                <a:pathLst>
                  <a:path h="499450" w="4256319">
                    <a:moveTo>
                      <a:pt x="0" y="0"/>
                    </a:moveTo>
                    <a:lnTo>
                      <a:pt x="4256319" y="0"/>
                    </a:lnTo>
                    <a:lnTo>
                      <a:pt x="4256319" y="499450"/>
                    </a:lnTo>
                    <a:lnTo>
                      <a:pt x="0" y="499450"/>
                    </a:lnTo>
                    <a:close/>
                  </a:path>
                </a:pathLst>
              </a:custGeom>
              <a:solidFill>
                <a:srgbClr val="F0BA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256319" cy="53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367886" y="207480"/>
              <a:ext cx="12398657" cy="785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10"/>
                </a:lnSpc>
              </a:pPr>
              <a:r>
                <a:rPr lang="en-US" sz="3507" spc="196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AMATEURISH, UNINTUITIVE DESIGN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67886" y="1239084"/>
              <a:ext cx="14811318" cy="4144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6"/>
                </a:lnSpc>
              </a:pPr>
              <a:r>
                <a:rPr lang="en-US" sz="1875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Difficult to navigate, Difficult to detect unopened </a:t>
              </a:r>
              <a:r>
                <a:rPr lang="en-US" sz="1875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mails, Difficult to detect notification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598983" y="4259189"/>
            <a:ext cx="11660317" cy="1698139"/>
            <a:chOff x="0" y="0"/>
            <a:chExt cx="15547090" cy="2264185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5547090" cy="2264185"/>
              <a:chOff x="0" y="0"/>
              <a:chExt cx="4256319" cy="619865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256319" cy="619865"/>
              </a:xfrm>
              <a:custGeom>
                <a:avLst/>
                <a:gdLst/>
                <a:ahLst/>
                <a:cxnLst/>
                <a:rect r="r" b="b" t="t" l="l"/>
                <a:pathLst>
                  <a:path h="619865" w="4256319">
                    <a:moveTo>
                      <a:pt x="0" y="0"/>
                    </a:moveTo>
                    <a:lnTo>
                      <a:pt x="4256319" y="0"/>
                    </a:lnTo>
                    <a:lnTo>
                      <a:pt x="4256319" y="619865"/>
                    </a:lnTo>
                    <a:lnTo>
                      <a:pt x="0" y="619865"/>
                    </a:lnTo>
                    <a:close/>
                  </a:path>
                </a:pathLst>
              </a:custGeom>
              <a:solidFill>
                <a:srgbClr val="F0BA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4256319" cy="6579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367886" y="207480"/>
              <a:ext cx="12398657" cy="785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10"/>
                </a:lnSpc>
              </a:pPr>
              <a:r>
                <a:rPr lang="en-US" sz="3507" spc="196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NO INBOX (AND RELATED SETTING)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67886" y="1239084"/>
              <a:ext cx="14811318" cy="85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6"/>
                </a:lnSpc>
              </a:pPr>
              <a:r>
                <a:rPr lang="en-US" sz="1875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Inbox by Gmail </a:t>
              </a:r>
              <a:r>
                <a:rPr lang="en-US" sz="1875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was an email service developed by Google, shutdown in 2019. Inbox would sort out all the emails properly and give users more flexibility and control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598983" y="6462153"/>
            <a:ext cx="11660317" cy="1955551"/>
            <a:chOff x="0" y="0"/>
            <a:chExt cx="15547090" cy="2607401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5547090" cy="2607401"/>
              <a:chOff x="0" y="0"/>
              <a:chExt cx="4256319" cy="713827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256319" cy="713827"/>
              </a:xfrm>
              <a:custGeom>
                <a:avLst/>
                <a:gdLst/>
                <a:ahLst/>
                <a:cxnLst/>
                <a:rect r="r" b="b" t="t" l="l"/>
                <a:pathLst>
                  <a:path h="713827" w="4256319">
                    <a:moveTo>
                      <a:pt x="0" y="0"/>
                    </a:moveTo>
                    <a:lnTo>
                      <a:pt x="4256319" y="0"/>
                    </a:lnTo>
                    <a:lnTo>
                      <a:pt x="4256319" y="713827"/>
                    </a:lnTo>
                    <a:lnTo>
                      <a:pt x="0" y="713827"/>
                    </a:lnTo>
                    <a:close/>
                  </a:path>
                </a:pathLst>
              </a:custGeom>
              <a:solidFill>
                <a:srgbClr val="F0BA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4256319" cy="751927"/>
              </a:xfrm>
              <a:prstGeom prst="rect">
                <a:avLst/>
              </a:prstGeom>
            </p:spPr>
            <p:txBody>
              <a:bodyPr anchor="ctr" rtlCol="false" tIns="38030" lIns="38030" bIns="38030" rIns="3803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367886" y="207480"/>
              <a:ext cx="12398657" cy="785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10"/>
                </a:lnSpc>
              </a:pPr>
              <a:r>
                <a:rPr lang="en-US" sz="3507" spc="196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REGARDING FOLDERS, LABELS AND FILTERS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367886" y="1239084"/>
              <a:ext cx="14811318" cy="85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6"/>
                </a:lnSpc>
              </a:pPr>
              <a:r>
                <a:rPr lang="en-US" sz="1875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The </a:t>
              </a:r>
              <a:r>
                <a:rPr lang="en-US" sz="1875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app doesn’t allow searching folders (especially while moving mails), creating </a:t>
              </a:r>
              <a:r>
                <a:rPr lang="en-US" sz="187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f</a:t>
              </a:r>
              <a:r>
                <a:rPr lang="en-US" sz="1875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olders (making managing mails by users easier), and creating labels (making searching mails easier).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235640"/>
            <a:ext cx="5605211" cy="678011"/>
            <a:chOff x="0" y="0"/>
            <a:chExt cx="1476270" cy="1785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76270" cy="178571"/>
            </a:xfrm>
            <a:custGeom>
              <a:avLst/>
              <a:gdLst/>
              <a:ahLst/>
              <a:cxnLst/>
              <a:rect r="r" b="b" t="t" l="l"/>
              <a:pathLst>
                <a:path h="178571" w="1476270">
                  <a:moveTo>
                    <a:pt x="0" y="0"/>
                  </a:moveTo>
                  <a:lnTo>
                    <a:pt x="1476270" y="0"/>
                  </a:lnTo>
                  <a:lnTo>
                    <a:pt x="1476270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76270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2121422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7184070" y="3070712"/>
            <a:ext cx="10075230" cy="952155"/>
            <a:chOff x="0" y="0"/>
            <a:chExt cx="13433640" cy="126954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3433640" cy="1269541"/>
              <a:chOff x="0" y="0"/>
              <a:chExt cx="3660143" cy="3459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660143" cy="345900"/>
              </a:xfrm>
              <a:custGeom>
                <a:avLst/>
                <a:gdLst/>
                <a:ahLst/>
                <a:cxnLst/>
                <a:rect r="r" b="b" t="t" l="l"/>
                <a:pathLst>
                  <a:path h="345900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345900"/>
                    </a:lnTo>
                    <a:lnTo>
                      <a:pt x="0" y="345900"/>
                    </a:lnTo>
                    <a:close/>
                  </a:path>
                </a:pathLst>
              </a:custGeom>
              <a:solidFill>
                <a:srgbClr val="FFBC88">
                  <a:alpha val="69804"/>
                </a:srgbClr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3660143" cy="384000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86762" y="-76200"/>
              <a:ext cx="6636467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SEARCH BY MAIL/LABEL/FOLDER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86762" y="695418"/>
              <a:ext cx="9657251" cy="416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  <a:r>
                <a:rPr lang="en-US" sz="18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Easy searching of mail, pinned mail, and folders in the search bar.</a:t>
              </a:r>
              <a:r>
                <a:rPr lang="en-US" sz="18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617639" y="3546790"/>
            <a:ext cx="2550072" cy="5666828"/>
          </a:xfrm>
          <a:custGeom>
            <a:avLst/>
            <a:gdLst/>
            <a:ahLst/>
            <a:cxnLst/>
            <a:rect r="r" b="b" t="t" l="l"/>
            <a:pathLst>
              <a:path h="5666828" w="2550072">
                <a:moveTo>
                  <a:pt x="0" y="0"/>
                </a:moveTo>
                <a:lnTo>
                  <a:pt x="2550073" y="0"/>
                </a:lnTo>
                <a:lnTo>
                  <a:pt x="2550073" y="5666827"/>
                </a:lnTo>
                <a:lnTo>
                  <a:pt x="0" y="56668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798575" y="569021"/>
            <a:ext cx="10738273" cy="101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5"/>
              </a:lnSpc>
            </a:pPr>
            <a:r>
              <a:rPr lang="en-US" sz="5911" spc="331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IMPROVING THE GENERAL USER INTERFACE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184070" y="5242067"/>
            <a:ext cx="10075230" cy="940721"/>
            <a:chOff x="0" y="0"/>
            <a:chExt cx="13433640" cy="125429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3433640" cy="1254295"/>
              <a:chOff x="0" y="0"/>
              <a:chExt cx="3660143" cy="34174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660143" cy="341747"/>
              </a:xfrm>
              <a:custGeom>
                <a:avLst/>
                <a:gdLst/>
                <a:ahLst/>
                <a:cxnLst/>
                <a:rect r="r" b="b" t="t" l="l"/>
                <a:pathLst>
                  <a:path h="341747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341747"/>
                    </a:lnTo>
                    <a:lnTo>
                      <a:pt x="0" y="341747"/>
                    </a:lnTo>
                    <a:close/>
                  </a:path>
                </a:pathLst>
              </a:custGeom>
              <a:solidFill>
                <a:srgbClr val="FFBC88">
                  <a:alpha val="69804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3660143" cy="379847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86762" y="-76200"/>
              <a:ext cx="6636467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EASY NAVIGATION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286762" y="695418"/>
              <a:ext cx="8454814" cy="416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  <a:r>
                <a:rPr lang="en-US" sz="18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Easy navigation between mails, pinned mails and folders.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184070" y="7397279"/>
            <a:ext cx="10075230" cy="952155"/>
            <a:chOff x="0" y="0"/>
            <a:chExt cx="13433640" cy="1269541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3433640" cy="1269541"/>
              <a:chOff x="0" y="0"/>
              <a:chExt cx="3660143" cy="3459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3660143" cy="345900"/>
              </a:xfrm>
              <a:custGeom>
                <a:avLst/>
                <a:gdLst/>
                <a:ahLst/>
                <a:cxnLst/>
                <a:rect r="r" b="b" t="t" l="l"/>
                <a:pathLst>
                  <a:path h="345900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345900"/>
                    </a:lnTo>
                    <a:lnTo>
                      <a:pt x="0" y="345900"/>
                    </a:lnTo>
                    <a:close/>
                  </a:path>
                </a:pathLst>
              </a:custGeom>
              <a:solidFill>
                <a:srgbClr val="FFBC88">
                  <a:alpha val="69804"/>
                </a:srgbClr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3660143" cy="384000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286762" y="-76200"/>
              <a:ext cx="6636467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UNREAD MAIL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86762" y="695418"/>
              <a:ext cx="7130095" cy="416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  <a:r>
                <a:rPr lang="en-US" sz="18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We have provided feature to view unread mails.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235640"/>
            <a:ext cx="3266572" cy="678011"/>
            <a:chOff x="0" y="0"/>
            <a:chExt cx="860332" cy="1785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0332" cy="178571"/>
            </a:xfrm>
            <a:custGeom>
              <a:avLst/>
              <a:gdLst/>
              <a:ahLst/>
              <a:cxnLst/>
              <a:rect r="r" b="b" t="t" l="l"/>
              <a:pathLst>
                <a:path h="178571" w="860332">
                  <a:moveTo>
                    <a:pt x="0" y="0"/>
                  </a:moveTo>
                  <a:lnTo>
                    <a:pt x="860332" y="0"/>
                  </a:lnTo>
                  <a:lnTo>
                    <a:pt x="86033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5CDEE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6033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073067"/>
            <a:ext cx="10075230" cy="952155"/>
            <a:chOff x="0" y="0"/>
            <a:chExt cx="13433640" cy="126954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3433640" cy="1269541"/>
              <a:chOff x="0" y="0"/>
              <a:chExt cx="3660143" cy="3459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660143" cy="345900"/>
              </a:xfrm>
              <a:custGeom>
                <a:avLst/>
                <a:gdLst/>
                <a:ahLst/>
                <a:cxnLst/>
                <a:rect r="r" b="b" t="t" l="l"/>
                <a:pathLst>
                  <a:path h="345900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345900"/>
                    </a:lnTo>
                    <a:lnTo>
                      <a:pt x="0" y="345900"/>
                    </a:lnTo>
                    <a:close/>
                  </a:path>
                </a:pathLst>
              </a:custGeom>
              <a:solidFill>
                <a:srgbClr val="D2F5F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3660143" cy="384000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86762" y="-76200"/>
              <a:ext cx="6636467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SORTING EMAILS BY NAME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86762" y="695418"/>
              <a:ext cx="9657251" cy="416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  <a:r>
                <a:rPr lang="en-US" sz="18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We have included a feature to sort emails by name of sender.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20288" y="1913651"/>
            <a:ext cx="5139012" cy="7092195"/>
            <a:chOff x="0" y="0"/>
            <a:chExt cx="6852016" cy="94562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31537" cy="7181193"/>
            </a:xfrm>
            <a:custGeom>
              <a:avLst/>
              <a:gdLst/>
              <a:ahLst/>
              <a:cxnLst/>
              <a:rect r="r" b="b" t="t" l="l"/>
              <a:pathLst>
                <a:path h="7181193" w="3231537">
                  <a:moveTo>
                    <a:pt x="0" y="0"/>
                  </a:moveTo>
                  <a:lnTo>
                    <a:pt x="3231537" y="0"/>
                  </a:lnTo>
                  <a:lnTo>
                    <a:pt x="3231537" y="7181193"/>
                  </a:lnTo>
                  <a:lnTo>
                    <a:pt x="0" y="7181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451919" y="1900490"/>
              <a:ext cx="3400097" cy="7555770"/>
            </a:xfrm>
            <a:custGeom>
              <a:avLst/>
              <a:gdLst/>
              <a:ahLst/>
              <a:cxnLst/>
              <a:rect r="r" b="b" t="t" l="l"/>
              <a:pathLst>
                <a:path h="7555770" w="3400097">
                  <a:moveTo>
                    <a:pt x="0" y="0"/>
                  </a:moveTo>
                  <a:lnTo>
                    <a:pt x="3400097" y="0"/>
                  </a:lnTo>
                  <a:lnTo>
                    <a:pt x="3400097" y="7555770"/>
                  </a:lnTo>
                  <a:lnTo>
                    <a:pt x="0" y="75557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23" id="23"/>
          <p:cNvSpPr txBox="true"/>
          <p:nvPr/>
        </p:nvSpPr>
        <p:spPr>
          <a:xfrm rot="0">
            <a:off x="798575" y="569021"/>
            <a:ext cx="6993394" cy="101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5"/>
              </a:lnSpc>
            </a:pPr>
            <a:r>
              <a:rPr lang="en-US" sz="5911" spc="331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IDEAS FROM GOOGLE INBOX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5244422"/>
            <a:ext cx="10075230" cy="935911"/>
            <a:chOff x="0" y="0"/>
            <a:chExt cx="13433640" cy="124788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3433640" cy="1247881"/>
              <a:chOff x="0" y="0"/>
              <a:chExt cx="3660143" cy="3399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660143" cy="339999"/>
              </a:xfrm>
              <a:custGeom>
                <a:avLst/>
                <a:gdLst/>
                <a:ahLst/>
                <a:cxnLst/>
                <a:rect r="r" b="b" t="t" l="l"/>
                <a:pathLst>
                  <a:path h="339999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339999"/>
                    </a:lnTo>
                    <a:lnTo>
                      <a:pt x="0" y="339999"/>
                    </a:lnTo>
                    <a:close/>
                  </a:path>
                </a:pathLst>
              </a:custGeom>
              <a:solidFill>
                <a:srgbClr val="D2F5F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3660143" cy="378099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286762" y="-76200"/>
              <a:ext cx="6636467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SORTING EMAILS BY DATE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286762" y="695418"/>
              <a:ext cx="9983336" cy="416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  <a:r>
                <a:rPr lang="en-US" sz="18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We have provided feature to sort emails by date of email recieved.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8700" y="7399634"/>
            <a:ext cx="10075230" cy="952155"/>
            <a:chOff x="0" y="0"/>
            <a:chExt cx="13433640" cy="1269541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3433640" cy="1269541"/>
              <a:chOff x="0" y="0"/>
              <a:chExt cx="3660143" cy="3459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3660143" cy="345900"/>
              </a:xfrm>
              <a:custGeom>
                <a:avLst/>
                <a:gdLst/>
                <a:ahLst/>
                <a:cxnLst/>
                <a:rect r="r" b="b" t="t" l="l"/>
                <a:pathLst>
                  <a:path h="345900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345900"/>
                    </a:lnTo>
                    <a:lnTo>
                      <a:pt x="0" y="345900"/>
                    </a:lnTo>
                    <a:close/>
                  </a:path>
                </a:pathLst>
              </a:custGeom>
              <a:solidFill>
                <a:srgbClr val="D2F5F6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3660143" cy="384000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286762" y="-76200"/>
              <a:ext cx="6636467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SORTING EMAILS BY SIZE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286762" y="695418"/>
              <a:ext cx="7130095" cy="416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  <a:r>
                <a:rPr lang="en-US" sz="18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We have provided feature to sort emails by size.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111051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754412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3625740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6497068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368396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2" y="0"/>
                </a:lnTo>
                <a:lnTo>
                  <a:pt x="2423652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239723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1028700" y="2232065"/>
            <a:ext cx="10075230" cy="1089955"/>
            <a:chOff x="0" y="0"/>
            <a:chExt cx="3660143" cy="3959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60143" cy="395960"/>
            </a:xfrm>
            <a:custGeom>
              <a:avLst/>
              <a:gdLst/>
              <a:ahLst/>
              <a:cxnLst/>
              <a:rect r="r" b="b" t="t" l="l"/>
              <a:pathLst>
                <a:path h="395960" w="3660143">
                  <a:moveTo>
                    <a:pt x="0" y="0"/>
                  </a:moveTo>
                  <a:lnTo>
                    <a:pt x="3660143" y="0"/>
                  </a:lnTo>
                  <a:lnTo>
                    <a:pt x="3660143" y="395960"/>
                  </a:lnTo>
                  <a:lnTo>
                    <a:pt x="0" y="395960"/>
                  </a:lnTo>
                  <a:close/>
                </a:path>
              </a:pathLst>
            </a:custGeom>
            <a:solidFill>
              <a:srgbClr val="FF5757">
                <a:alpha val="6980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60143" cy="434060"/>
            </a:xfrm>
            <a:prstGeom prst="rect">
              <a:avLst/>
            </a:prstGeom>
          </p:spPr>
          <p:txBody>
            <a:bodyPr anchor="ctr" rtlCol="false" tIns="36829" lIns="36829" bIns="36829" rIns="36829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43771" y="2155865"/>
            <a:ext cx="8859796" cy="6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4"/>
              </a:lnSpc>
            </a:pPr>
            <a:r>
              <a:rPr lang="en-US" sz="3624" spc="202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CREATING FOLDER AND MOVING MAILS TO FOLDERS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3771" y="2849356"/>
            <a:ext cx="7579213" cy="32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18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have created option to create folders and move mails to them.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2327549" y="4697221"/>
            <a:ext cx="713126" cy="160273"/>
            <a:chOff x="0" y="0"/>
            <a:chExt cx="187819" cy="4221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7819" cy="42212"/>
            </a:xfrm>
            <a:custGeom>
              <a:avLst/>
              <a:gdLst/>
              <a:ahLst/>
              <a:cxnLst/>
              <a:rect r="r" b="b" t="t" l="l"/>
              <a:pathLst>
                <a:path h="42212" w="187819">
                  <a:moveTo>
                    <a:pt x="0" y="0"/>
                  </a:moveTo>
                  <a:lnTo>
                    <a:pt x="187819" y="0"/>
                  </a:lnTo>
                  <a:lnTo>
                    <a:pt x="187819" y="42212"/>
                  </a:lnTo>
                  <a:lnTo>
                    <a:pt x="0" y="422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5757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87819" cy="80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98575" y="683321"/>
            <a:ext cx="9744733" cy="1230330"/>
            <a:chOff x="0" y="0"/>
            <a:chExt cx="12992978" cy="164043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306833" y="736425"/>
              <a:ext cx="6852016" cy="904014"/>
              <a:chOff x="0" y="0"/>
              <a:chExt cx="1353485" cy="17857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353485" cy="178571"/>
              </a:xfrm>
              <a:custGeom>
                <a:avLst/>
                <a:gdLst/>
                <a:ahLst/>
                <a:cxnLst/>
                <a:rect r="r" b="b" t="t" l="l"/>
                <a:pathLst>
                  <a:path h="178571" w="1353485">
                    <a:moveTo>
                      <a:pt x="0" y="0"/>
                    </a:moveTo>
                    <a:lnTo>
                      <a:pt x="1353485" y="0"/>
                    </a:lnTo>
                    <a:lnTo>
                      <a:pt x="1353485" y="178571"/>
                    </a:lnTo>
                    <a:lnTo>
                      <a:pt x="0" y="178571"/>
                    </a:ln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1353485" cy="2166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-114300"/>
              <a:ext cx="12992978" cy="131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75"/>
                </a:lnSpc>
              </a:pPr>
              <a:r>
                <a:rPr lang="en-US" sz="5911" spc="331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USE OF FOLDERS, LABELS, AND FILTERS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98575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066315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8937643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1808971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2" y="0"/>
                </a:lnTo>
                <a:lnTo>
                  <a:pt x="2423652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4680298" y="3636346"/>
            <a:ext cx="2423653" cy="5385895"/>
          </a:xfrm>
          <a:custGeom>
            <a:avLst/>
            <a:gdLst/>
            <a:ahLst/>
            <a:cxnLst/>
            <a:rect r="r" b="b" t="t" l="l"/>
            <a:pathLst>
              <a:path h="5385895" w="2423653">
                <a:moveTo>
                  <a:pt x="0" y="0"/>
                </a:moveTo>
                <a:lnTo>
                  <a:pt x="2423653" y="0"/>
                </a:lnTo>
                <a:lnTo>
                  <a:pt x="2423653" y="5385895"/>
                </a:lnTo>
                <a:lnTo>
                  <a:pt x="0" y="53858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2046597" y="5069600"/>
            <a:ext cx="791961" cy="195424"/>
            <a:chOff x="0" y="0"/>
            <a:chExt cx="208582" cy="514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8582" cy="51470"/>
            </a:xfrm>
            <a:custGeom>
              <a:avLst/>
              <a:gdLst/>
              <a:ahLst/>
              <a:cxnLst/>
              <a:rect r="r" b="b" t="t" l="l"/>
              <a:pathLst>
                <a:path h="51470" w="208582">
                  <a:moveTo>
                    <a:pt x="0" y="0"/>
                  </a:moveTo>
                  <a:lnTo>
                    <a:pt x="208582" y="0"/>
                  </a:lnTo>
                  <a:lnTo>
                    <a:pt x="208582" y="51470"/>
                  </a:lnTo>
                  <a:lnTo>
                    <a:pt x="0" y="514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5757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08582" cy="89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2232065"/>
            <a:ext cx="10332596" cy="1089955"/>
            <a:chOff x="0" y="0"/>
            <a:chExt cx="13776794" cy="145327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3776794" cy="1453274"/>
              <a:chOff x="0" y="0"/>
              <a:chExt cx="3753639" cy="39596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3753639" cy="395960"/>
              </a:xfrm>
              <a:custGeom>
                <a:avLst/>
                <a:gdLst/>
                <a:ahLst/>
                <a:cxnLst/>
                <a:rect r="r" b="b" t="t" l="l"/>
                <a:pathLst>
                  <a:path h="395960" w="3753639">
                    <a:moveTo>
                      <a:pt x="0" y="0"/>
                    </a:moveTo>
                    <a:lnTo>
                      <a:pt x="3753639" y="0"/>
                    </a:lnTo>
                    <a:lnTo>
                      <a:pt x="3753639" y="395960"/>
                    </a:lnTo>
                    <a:lnTo>
                      <a:pt x="0" y="395960"/>
                    </a:lnTo>
                    <a:close/>
                  </a:path>
                </a:pathLst>
              </a:custGeom>
              <a:solidFill>
                <a:srgbClr val="FF5757">
                  <a:alpha val="69804"/>
                </a:srgbClr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3753639" cy="434060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86762" y="-76200"/>
              <a:ext cx="11813061" cy="809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74"/>
                </a:lnSpc>
              </a:pPr>
              <a:r>
                <a:rPr lang="en-US" sz="3624" spc="2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CREATING LABELS AND MOVING EMAILS FROM FOLDERS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86762" y="835754"/>
              <a:ext cx="13146878" cy="416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  <a:r>
                <a:rPr lang="en-US" sz="1884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We have included option to create labels and move emails from one or more and folders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98575" y="683321"/>
            <a:ext cx="9744733" cy="1230330"/>
            <a:chOff x="0" y="0"/>
            <a:chExt cx="12992978" cy="164043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306833" y="736425"/>
              <a:ext cx="6852016" cy="904014"/>
              <a:chOff x="0" y="0"/>
              <a:chExt cx="1353485" cy="17857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353485" cy="178571"/>
              </a:xfrm>
              <a:custGeom>
                <a:avLst/>
                <a:gdLst/>
                <a:ahLst/>
                <a:cxnLst/>
                <a:rect r="r" b="b" t="t" l="l"/>
                <a:pathLst>
                  <a:path h="178571" w="1353485">
                    <a:moveTo>
                      <a:pt x="0" y="0"/>
                    </a:moveTo>
                    <a:lnTo>
                      <a:pt x="1353485" y="0"/>
                    </a:lnTo>
                    <a:lnTo>
                      <a:pt x="1353485" y="178571"/>
                    </a:lnTo>
                    <a:lnTo>
                      <a:pt x="0" y="178571"/>
                    </a:ln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1353485" cy="2166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-114300"/>
              <a:ext cx="12992978" cy="131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75"/>
                </a:lnSpc>
              </a:pPr>
              <a:r>
                <a:rPr lang="en-US" sz="5911" spc="331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USE OF FOLDERS, LABELS, AND FILTERS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18428" y="9060520"/>
            <a:ext cx="1783947" cy="35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Labels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151955" y="9060520"/>
            <a:ext cx="3314032" cy="35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Move emails from folders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913651"/>
            <a:ext cx="16230600" cy="1748907"/>
            <a:chOff x="0" y="0"/>
            <a:chExt cx="21640800" cy="233187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1640800" cy="2331876"/>
              <a:chOff x="0" y="0"/>
              <a:chExt cx="5839839" cy="62926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839839" cy="629264"/>
              </a:xfrm>
              <a:custGeom>
                <a:avLst/>
                <a:gdLst/>
                <a:ahLst/>
                <a:cxnLst/>
                <a:rect r="r" b="b" t="t" l="l"/>
                <a:pathLst>
                  <a:path h="629264" w="5839839">
                    <a:moveTo>
                      <a:pt x="0" y="0"/>
                    </a:moveTo>
                    <a:lnTo>
                      <a:pt x="5839839" y="0"/>
                    </a:lnTo>
                    <a:lnTo>
                      <a:pt x="5839839" y="629264"/>
                    </a:lnTo>
                    <a:lnTo>
                      <a:pt x="0" y="629264"/>
                    </a:lnTo>
                    <a:close/>
                  </a:path>
                </a:pathLst>
              </a:custGeom>
              <a:solidFill>
                <a:srgbClr val="FF5757">
                  <a:alpha val="69804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5839839" cy="667364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50450" y="-76200"/>
              <a:ext cx="18556138" cy="1681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23"/>
                </a:lnSpc>
              </a:pPr>
              <a:r>
                <a:rPr lang="en-US" sz="3659" spc="204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STICKY NOTE(S) CAN BE ASSIGNED TO MAILS BY THE USER SO THAT THEY CAN REMEMBER IMPORTANT DETAILS/INFORMATION ABOUT THE SPECIFIC MAIL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98575" y="413535"/>
            <a:ext cx="6479566" cy="1230330"/>
            <a:chOff x="0" y="0"/>
            <a:chExt cx="8639421" cy="1640439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204022" y="736425"/>
              <a:ext cx="4556111" cy="904014"/>
              <a:chOff x="0" y="0"/>
              <a:chExt cx="899973" cy="17857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99973" cy="178571"/>
              </a:xfrm>
              <a:custGeom>
                <a:avLst/>
                <a:gdLst/>
                <a:ahLst/>
                <a:cxnLst/>
                <a:rect r="r" b="b" t="t" l="l"/>
                <a:pathLst>
                  <a:path h="178571" w="899973">
                    <a:moveTo>
                      <a:pt x="0" y="0"/>
                    </a:moveTo>
                    <a:lnTo>
                      <a:pt x="899973" y="0"/>
                    </a:lnTo>
                    <a:lnTo>
                      <a:pt x="899973" y="178571"/>
                    </a:lnTo>
                    <a:lnTo>
                      <a:pt x="0" y="178571"/>
                    </a:ln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899973" cy="2166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-114300"/>
              <a:ext cx="8639421" cy="131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75"/>
                </a:lnSpc>
              </a:pPr>
              <a:r>
                <a:rPr lang="en-US" sz="5911" spc="331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USE OF STICKY NOTES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606368" y="3750138"/>
            <a:ext cx="3311946" cy="5348482"/>
          </a:xfrm>
          <a:custGeom>
            <a:avLst/>
            <a:gdLst/>
            <a:ahLst/>
            <a:cxnLst/>
            <a:rect r="r" b="b" t="t" l="l"/>
            <a:pathLst>
              <a:path h="5348482" w="3311946">
                <a:moveTo>
                  <a:pt x="0" y="0"/>
                </a:moveTo>
                <a:lnTo>
                  <a:pt x="3311945" y="0"/>
                </a:lnTo>
                <a:lnTo>
                  <a:pt x="3311945" y="5348482"/>
                </a:lnTo>
                <a:lnTo>
                  <a:pt x="0" y="5348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7606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952985" y="3789000"/>
            <a:ext cx="3311946" cy="5043174"/>
          </a:xfrm>
          <a:custGeom>
            <a:avLst/>
            <a:gdLst/>
            <a:ahLst/>
            <a:cxnLst/>
            <a:rect r="r" b="b" t="t" l="l"/>
            <a:pathLst>
              <a:path h="5043174" w="3311946">
                <a:moveTo>
                  <a:pt x="0" y="0"/>
                </a:moveTo>
                <a:lnTo>
                  <a:pt x="3311946" y="0"/>
                </a:lnTo>
                <a:lnTo>
                  <a:pt x="3311946" y="5043174"/>
                </a:lnTo>
                <a:lnTo>
                  <a:pt x="0" y="5043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5937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557466" y="9220200"/>
            <a:ext cx="3409750" cy="35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Mail without a Sticky Note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57182" y="9139227"/>
            <a:ext cx="2703552" cy="35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a Sticky Note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38578" y="0"/>
            <a:ext cx="6479566" cy="1230330"/>
            <a:chOff x="0" y="0"/>
            <a:chExt cx="8639421" cy="1640439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204022" y="736425"/>
              <a:ext cx="4556111" cy="904014"/>
              <a:chOff x="0" y="0"/>
              <a:chExt cx="899973" cy="17857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99973" cy="178571"/>
              </a:xfrm>
              <a:custGeom>
                <a:avLst/>
                <a:gdLst/>
                <a:ahLst/>
                <a:cxnLst/>
                <a:rect r="r" b="b" t="t" l="l"/>
                <a:pathLst>
                  <a:path h="178571" w="899973">
                    <a:moveTo>
                      <a:pt x="0" y="0"/>
                    </a:moveTo>
                    <a:lnTo>
                      <a:pt x="899973" y="0"/>
                    </a:lnTo>
                    <a:lnTo>
                      <a:pt x="899973" y="178571"/>
                    </a:lnTo>
                    <a:lnTo>
                      <a:pt x="0" y="178571"/>
                    </a:ln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99973" cy="2166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-114300"/>
              <a:ext cx="8639421" cy="131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75"/>
                </a:lnSpc>
              </a:pPr>
              <a:r>
                <a:rPr lang="en-US" sz="5911" spc="331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USE OF STICKY NOTES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66415" y="1463560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90267" y="1230330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957982" y="1230330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55690" y="1230330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024786" y="1230330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38578" y="8900840"/>
            <a:ext cx="3330806" cy="35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Note Attached to a Mail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46405" y="8741737"/>
            <a:ext cx="5311616" cy="35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Multiple Notes Attached to a Single Maill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441569" y="8626237"/>
            <a:ext cx="7166434" cy="35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Supports Editing Multiple Notes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147050" y="-1307568"/>
            <a:ext cx="5566734" cy="27863242"/>
            <a:chOff x="0" y="0"/>
            <a:chExt cx="7422312" cy="371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3077995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8352567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362714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3"/>
                  </a:lnTo>
                  <a:lnTo>
                    <a:pt x="0" y="4072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01712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17628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450856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725428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235640"/>
            <a:ext cx="3266572" cy="678011"/>
            <a:chOff x="0" y="0"/>
            <a:chExt cx="860332" cy="1785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0332" cy="178571"/>
            </a:xfrm>
            <a:custGeom>
              <a:avLst/>
              <a:gdLst/>
              <a:ahLst/>
              <a:cxnLst/>
              <a:rect r="r" b="b" t="t" l="l"/>
              <a:pathLst>
                <a:path h="178571" w="860332">
                  <a:moveTo>
                    <a:pt x="0" y="0"/>
                  </a:moveTo>
                  <a:lnTo>
                    <a:pt x="860332" y="0"/>
                  </a:lnTo>
                  <a:lnTo>
                    <a:pt x="86033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5CDEE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6033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073067"/>
            <a:ext cx="15003451" cy="1417895"/>
            <a:chOff x="0" y="0"/>
            <a:chExt cx="20004601" cy="189052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0004601" cy="1890526"/>
              <a:chOff x="0" y="0"/>
              <a:chExt cx="3660143" cy="3459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660143" cy="345900"/>
              </a:xfrm>
              <a:custGeom>
                <a:avLst/>
                <a:gdLst/>
                <a:ahLst/>
                <a:cxnLst/>
                <a:rect r="r" b="b" t="t" l="l"/>
                <a:pathLst>
                  <a:path h="345900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345900"/>
                    </a:lnTo>
                    <a:lnTo>
                      <a:pt x="0" y="345900"/>
                    </a:lnTo>
                    <a:close/>
                  </a:path>
                </a:pathLst>
              </a:custGeom>
              <a:solidFill>
                <a:srgbClr val="D2F5F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3660143" cy="384000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27029" y="-114300"/>
              <a:ext cx="9882643" cy="1206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57"/>
                </a:lnSpc>
              </a:pPr>
              <a:r>
                <a:rPr lang="en-US" sz="5398" spc="3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 METHOD USED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27029" y="1035163"/>
              <a:ext cx="14381021" cy="620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9"/>
                </a:lnSpc>
              </a:pPr>
              <a:r>
                <a:rPr lang="en-US" sz="280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We have used Heuristic Evaluation as our evaluation method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98575" y="569021"/>
            <a:ext cx="6993394" cy="101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5"/>
              </a:lnSpc>
            </a:pPr>
            <a:r>
              <a:rPr lang="en-US" sz="5911" spc="331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PROTOTYPE EVALUATION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28700" y="4767982"/>
            <a:ext cx="15003451" cy="1887302"/>
            <a:chOff x="0" y="0"/>
            <a:chExt cx="20004601" cy="251640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0004601" cy="2516403"/>
              <a:chOff x="0" y="0"/>
              <a:chExt cx="3660143" cy="46041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660143" cy="460414"/>
              </a:xfrm>
              <a:custGeom>
                <a:avLst/>
                <a:gdLst/>
                <a:ahLst/>
                <a:cxnLst/>
                <a:rect r="r" b="b" t="t" l="l"/>
                <a:pathLst>
                  <a:path h="460414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460414"/>
                    </a:lnTo>
                    <a:lnTo>
                      <a:pt x="0" y="460414"/>
                    </a:lnTo>
                    <a:close/>
                  </a:path>
                </a:pathLst>
              </a:custGeom>
              <a:solidFill>
                <a:srgbClr val="D2F5F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3660143" cy="498514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427029" y="-114300"/>
              <a:ext cx="9882643" cy="1206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57"/>
                </a:lnSpc>
              </a:pPr>
              <a:r>
                <a:rPr lang="en-US" sz="5398" spc="3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WHICH SPECIFIC HEURISTIC?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27029" y="1035163"/>
              <a:ext cx="14866607" cy="12783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9"/>
                </a:lnSpc>
              </a:pPr>
              <a:r>
                <a:rPr lang="en-US" sz="280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Specifically  we’ve used Neilson and Nornal’s usability Heuristic. We’ve added an extra heuristic as well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6932304"/>
            <a:ext cx="15003451" cy="2405090"/>
            <a:chOff x="0" y="0"/>
            <a:chExt cx="20004601" cy="3206787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20004601" cy="3206787"/>
              <a:chOff x="0" y="0"/>
              <a:chExt cx="3660143" cy="58673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660143" cy="586730"/>
              </a:xfrm>
              <a:custGeom>
                <a:avLst/>
                <a:gdLst/>
                <a:ahLst/>
                <a:cxnLst/>
                <a:rect r="r" b="b" t="t" l="l"/>
                <a:pathLst>
                  <a:path h="586730" w="3660143">
                    <a:moveTo>
                      <a:pt x="0" y="0"/>
                    </a:moveTo>
                    <a:lnTo>
                      <a:pt x="3660143" y="0"/>
                    </a:lnTo>
                    <a:lnTo>
                      <a:pt x="3660143" y="586730"/>
                    </a:lnTo>
                    <a:lnTo>
                      <a:pt x="0" y="586730"/>
                    </a:lnTo>
                    <a:close/>
                  </a:path>
                </a:pathLst>
              </a:custGeom>
              <a:solidFill>
                <a:srgbClr val="D2F5F6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3660143" cy="624830"/>
              </a:xfrm>
              <a:prstGeom prst="rect">
                <a:avLst/>
              </a:prstGeom>
            </p:spPr>
            <p:txBody>
              <a:bodyPr anchor="ctr" rtlCol="false" tIns="36829" lIns="36829" bIns="36829" rIns="36829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27029" y="-114300"/>
              <a:ext cx="9882643" cy="1206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57"/>
                </a:lnSpc>
              </a:pPr>
              <a:r>
                <a:rPr lang="en-US" sz="5398" spc="302">
                  <a:solidFill>
                    <a:srgbClr val="000000"/>
                  </a:solidFill>
                  <a:latin typeface="Gotham Condensed Bold"/>
                  <a:ea typeface="Gotham Condensed Bold"/>
                  <a:cs typeface="Gotham Condensed Bold"/>
                  <a:sym typeface="Gotham Condensed Bold"/>
                </a:rPr>
                <a:t>WORKFLOW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27029" y="1035163"/>
              <a:ext cx="10617725" cy="1936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9"/>
                </a:lnSpc>
              </a:pPr>
              <a:r>
                <a:rPr lang="en-US" sz="280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We went through the 10 heuristic and questioned ourselves how our prototype compares in these individual aspects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DAGDqJRJmuA</dc:identifier>
  <dcterms:modified xsi:type="dcterms:W3CDTF">2011-08-01T06:04:30Z</dcterms:modified>
  <cp:revision>1</cp:revision>
  <dc:title>CSE 798H PPT</dc:title>
</cp:coreProperties>
</file>