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59" r:id="rId7"/>
    <p:sldId id="260" r:id="rId8"/>
    <p:sldId id="268" r:id="rId9"/>
    <p:sldId id="269" r:id="rId10"/>
    <p:sldId id="270" r:id="rId11"/>
    <p:sldId id="290" r:id="rId12"/>
    <p:sldId id="261" r:id="rId13"/>
    <p:sldId id="264" r:id="rId14"/>
    <p:sldId id="265" r:id="rId15"/>
    <p:sldId id="266" r:id="rId16"/>
    <p:sldId id="267" r:id="rId17"/>
    <p:sldId id="271" r:id="rId18"/>
    <p:sldId id="272" r:id="rId19"/>
    <p:sldId id="273" r:id="rId20"/>
    <p:sldId id="291" r:id="rId21"/>
    <p:sldId id="289" r:id="rId22"/>
    <p:sldId id="285" r:id="rId23"/>
    <p:sldId id="284" r:id="rId24"/>
    <p:sldId id="274" r:id="rId25"/>
    <p:sldId id="275" r:id="rId26"/>
    <p:sldId id="276" r:id="rId27"/>
    <p:sldId id="277" r:id="rId28"/>
    <p:sldId id="278" r:id="rId29"/>
    <p:sldId id="279" r:id="rId30"/>
    <p:sldId id="280" r:id="rId31"/>
    <p:sldId id="281" r:id="rId32"/>
    <p:sldId id="282"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7/3/2023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chemeClr val="accent6">
                    <a:lumMod val="75000"/>
                  </a:schemeClr>
                </a:solidFill>
              </a:rPr>
              <a:t>SQL Project</a:t>
            </a:r>
            <a:endParaRPr lang="en-IN" dirty="0">
              <a:solidFill>
                <a:schemeClr val="accent6">
                  <a:lumMod val="75000"/>
                </a:schemeClr>
              </a:solidFill>
            </a:endParaRPr>
          </a:p>
        </p:txBody>
      </p:sp>
      <p:sp>
        <p:nvSpPr>
          <p:cNvPr id="3" name="Subtitle 2"/>
          <p:cNvSpPr>
            <a:spLocks noGrp="1"/>
          </p:cNvSpPr>
          <p:nvPr>
            <p:ph type="subTitle" idx="1"/>
          </p:nvPr>
        </p:nvSpPr>
        <p:spPr/>
        <p:txBody>
          <a:bodyPr/>
          <a:lstStyle/>
          <a:p>
            <a:r>
              <a:rPr lang="en-IN" dirty="0" smtClean="0">
                <a:solidFill>
                  <a:srgbClr val="00B0F0"/>
                </a:solidFill>
              </a:rPr>
              <a:t>ANKUSH PATEL</a:t>
            </a:r>
            <a:endParaRPr lang="en-IN" dirty="0">
              <a:solidFill>
                <a:srgbClr val="00B0F0"/>
              </a:solidFill>
            </a:endParaRPr>
          </a:p>
        </p:txBody>
      </p:sp>
    </p:spTree>
    <p:extLst>
      <p:ext uri="{BB962C8B-B14F-4D97-AF65-F5344CB8AC3E}">
        <p14:creationId xmlns:p14="http://schemas.microsoft.com/office/powerpoint/2010/main" val="1903129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Question-Now </a:t>
            </a:r>
            <a:r>
              <a:rPr lang="en-US" sz="1600" dirty="0"/>
              <a:t>you need to get 2-3 Hard-hitting players who have scored most runs in boundaries and have played more the 2 </a:t>
            </a:r>
            <a:r>
              <a:rPr lang="en-US" sz="1600" dirty="0" err="1"/>
              <a:t>ipl</a:t>
            </a:r>
            <a:r>
              <a:rPr lang="en-US" sz="1600" dirty="0"/>
              <a:t> season. To do that you have to make a list of 10 players you want to bid in the auction so that when you try to grab them in auction you should not pay the amount greater than you have in the purse for a particular player. </a:t>
            </a:r>
            <a:endParaRPr lang="en-IN" sz="1600"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smtClean="0"/>
              <a:t>Query-</a:t>
            </a:r>
          </a:p>
          <a:p>
            <a:pPr marL="0" indent="0">
              <a:buNone/>
            </a:pPr>
            <a:r>
              <a:rPr lang="en-IN" dirty="0" smtClean="0"/>
              <a:t>select </a:t>
            </a:r>
            <a:r>
              <a:rPr lang="en-IN" dirty="0" err="1"/>
              <a:t>a.batsman,sum</a:t>
            </a:r>
            <a:r>
              <a:rPr lang="en-IN" dirty="0"/>
              <a:t>(</a:t>
            </a:r>
            <a:r>
              <a:rPr lang="en-IN" dirty="0" err="1"/>
              <a:t>a.batsman_runs</a:t>
            </a:r>
            <a:r>
              <a:rPr lang="en-IN" dirty="0"/>
              <a:t>) as </a:t>
            </a:r>
            <a:r>
              <a:rPr lang="en-IN" dirty="0" err="1"/>
              <a:t>total_runs,b.boundary_runs</a:t>
            </a:r>
            <a:r>
              <a:rPr lang="en-IN" dirty="0"/>
              <a:t>*100/sum(</a:t>
            </a:r>
            <a:r>
              <a:rPr lang="en-IN" dirty="0" err="1"/>
              <a:t>a.batsman_runs</a:t>
            </a:r>
            <a:r>
              <a:rPr lang="en-IN" dirty="0"/>
              <a:t>) as </a:t>
            </a:r>
            <a:r>
              <a:rPr lang="en-IN" dirty="0" err="1"/>
              <a:t>bo_percent,b.boundary_runs</a:t>
            </a:r>
            <a:endParaRPr lang="en-IN" dirty="0"/>
          </a:p>
          <a:p>
            <a:pPr marL="0" indent="0">
              <a:buNone/>
            </a:pPr>
            <a:r>
              <a:rPr lang="en-IN" dirty="0"/>
              <a:t>from </a:t>
            </a:r>
            <a:r>
              <a:rPr lang="en-IN" dirty="0" err="1"/>
              <a:t>ipl_ball</a:t>
            </a:r>
            <a:r>
              <a:rPr lang="en-IN" dirty="0"/>
              <a:t> as a</a:t>
            </a:r>
          </a:p>
          <a:p>
            <a:pPr marL="0" indent="0">
              <a:buNone/>
            </a:pPr>
            <a:r>
              <a:rPr lang="en-IN" dirty="0"/>
              <a:t>inner join</a:t>
            </a:r>
          </a:p>
          <a:p>
            <a:pPr marL="0" indent="0">
              <a:buNone/>
            </a:pPr>
            <a:r>
              <a:rPr lang="en-IN" dirty="0"/>
              <a:t>(select </a:t>
            </a:r>
            <a:r>
              <a:rPr lang="en-IN" dirty="0" err="1"/>
              <a:t>a.batsman,sum</a:t>
            </a:r>
            <a:r>
              <a:rPr lang="en-IN" dirty="0"/>
              <a:t>(</a:t>
            </a:r>
            <a:r>
              <a:rPr lang="en-IN" dirty="0" err="1"/>
              <a:t>a.batsman_runs</a:t>
            </a:r>
            <a:r>
              <a:rPr lang="en-IN" dirty="0"/>
              <a:t>) as </a:t>
            </a:r>
            <a:r>
              <a:rPr lang="en-IN" dirty="0" err="1"/>
              <a:t>boundary_runs</a:t>
            </a:r>
            <a:r>
              <a:rPr lang="en-IN" dirty="0"/>
              <a:t> from </a:t>
            </a:r>
            <a:r>
              <a:rPr lang="en-IN" dirty="0" err="1"/>
              <a:t>ipl_ball</a:t>
            </a:r>
            <a:r>
              <a:rPr lang="en-IN" dirty="0"/>
              <a:t> as a</a:t>
            </a:r>
          </a:p>
          <a:p>
            <a:pPr marL="0" indent="0">
              <a:buNone/>
            </a:pPr>
            <a:r>
              <a:rPr lang="en-IN" dirty="0"/>
              <a:t>where </a:t>
            </a:r>
            <a:r>
              <a:rPr lang="en-IN" dirty="0" err="1"/>
              <a:t>a.batsman_runs</a:t>
            </a:r>
            <a:r>
              <a:rPr lang="en-IN" dirty="0"/>
              <a:t>=4 or </a:t>
            </a:r>
            <a:r>
              <a:rPr lang="en-IN" dirty="0" err="1"/>
              <a:t>a.batsman_runs</a:t>
            </a:r>
            <a:r>
              <a:rPr lang="en-IN" dirty="0"/>
              <a:t>=6</a:t>
            </a:r>
          </a:p>
          <a:p>
            <a:pPr marL="0" indent="0">
              <a:buNone/>
            </a:pPr>
            <a:r>
              <a:rPr lang="en-IN" dirty="0"/>
              <a:t>group by </a:t>
            </a:r>
            <a:r>
              <a:rPr lang="en-IN" dirty="0" err="1"/>
              <a:t>a.batsman</a:t>
            </a:r>
            <a:r>
              <a:rPr lang="en-IN" dirty="0"/>
              <a:t>) as b</a:t>
            </a:r>
          </a:p>
          <a:p>
            <a:pPr marL="0" indent="0">
              <a:buNone/>
            </a:pPr>
            <a:r>
              <a:rPr lang="en-IN" dirty="0" smtClean="0"/>
              <a:t>on </a:t>
            </a:r>
            <a:r>
              <a:rPr lang="en-IN" dirty="0" err="1"/>
              <a:t>a.batsman</a:t>
            </a:r>
            <a:r>
              <a:rPr lang="en-IN" dirty="0"/>
              <a:t>=</a:t>
            </a:r>
            <a:r>
              <a:rPr lang="en-IN" dirty="0" err="1"/>
              <a:t>b.batsman</a:t>
            </a:r>
            <a:endParaRPr lang="en-IN" dirty="0"/>
          </a:p>
          <a:p>
            <a:pPr marL="0" indent="0">
              <a:buNone/>
            </a:pPr>
            <a:r>
              <a:rPr lang="en-IN" dirty="0"/>
              <a:t>group by </a:t>
            </a:r>
            <a:r>
              <a:rPr lang="en-IN" dirty="0" err="1"/>
              <a:t>a.batsman,b.boundary_runs</a:t>
            </a:r>
            <a:endParaRPr lang="en-IN" dirty="0"/>
          </a:p>
          <a:p>
            <a:pPr marL="0" indent="0">
              <a:buNone/>
            </a:pPr>
            <a:r>
              <a:rPr lang="en-IN" dirty="0"/>
              <a:t>order by </a:t>
            </a:r>
            <a:r>
              <a:rPr lang="en-IN" dirty="0" err="1"/>
              <a:t>total_runs</a:t>
            </a:r>
            <a:r>
              <a:rPr lang="en-IN" dirty="0"/>
              <a:t> </a:t>
            </a:r>
            <a:r>
              <a:rPr lang="en-IN" dirty="0" err="1" smtClean="0"/>
              <a:t>desc</a:t>
            </a:r>
            <a:endParaRPr lang="en-IN" dirty="0" smtClean="0"/>
          </a:p>
          <a:p>
            <a:pPr marL="0" indent="0">
              <a:buNone/>
            </a:pPr>
            <a:r>
              <a:rPr lang="en-IN" dirty="0" smtClean="0"/>
              <a:t>Limit 10;</a:t>
            </a:r>
            <a:endParaRPr lang="en-IN" dirty="0"/>
          </a:p>
          <a:p>
            <a:pPr marL="0" indent="0">
              <a:buNone/>
            </a:pPr>
            <a:endParaRPr lang="en-IN" dirty="0"/>
          </a:p>
        </p:txBody>
      </p:sp>
    </p:spTree>
    <p:extLst>
      <p:ext uri="{BB962C8B-B14F-4D97-AF65-F5344CB8AC3E}">
        <p14:creationId xmlns:p14="http://schemas.microsoft.com/office/powerpoint/2010/main" val="4152096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in last Question </a:t>
            </a:r>
            <a:endParaRPr lang="en-IN" dirty="0"/>
          </a:p>
        </p:txBody>
      </p:sp>
      <p:sp>
        <p:nvSpPr>
          <p:cNvPr id="3" name="Content Placeholder 2"/>
          <p:cNvSpPr>
            <a:spLocks noGrp="1"/>
          </p:cNvSpPr>
          <p:nvPr>
            <p:ph idx="1"/>
          </p:nvPr>
        </p:nvSpPr>
        <p:spPr/>
        <p:txBody>
          <a:bodyPr/>
          <a:lstStyle/>
          <a:p>
            <a:pPr marL="0" indent="0">
              <a:buNone/>
            </a:pPr>
            <a:r>
              <a:rPr lang="en-US" dirty="0"/>
              <a:t>Sir for hard hitter batsman question I have reached till here now I want to add restriction for 2 IPL season.</a:t>
            </a:r>
          </a:p>
          <a:p>
            <a:pPr marL="0" indent="0">
              <a:buNone/>
            </a:pPr>
            <a:r>
              <a:rPr lang="en-US" dirty="0" smtClean="0"/>
              <a:t>For </a:t>
            </a:r>
            <a:r>
              <a:rPr lang="en-US" dirty="0"/>
              <a:t>that I need to access data from </a:t>
            </a:r>
            <a:r>
              <a:rPr lang="en-US" dirty="0" err="1"/>
              <a:t>IPL_matches</a:t>
            </a:r>
            <a:r>
              <a:rPr lang="en-US" dirty="0"/>
              <a:t> table. But sir I don't know how can I reach </a:t>
            </a:r>
            <a:r>
              <a:rPr lang="en-US" dirty="0" smtClean="0"/>
              <a:t>there that’s why I am adding only half solution.</a:t>
            </a:r>
            <a:endParaRPr lang="en-US" dirty="0"/>
          </a:p>
          <a:p>
            <a:pPr marL="0" indent="0">
              <a:buNone/>
            </a:pPr>
            <a:endParaRPr lang="en-IN" dirty="0"/>
          </a:p>
        </p:txBody>
      </p:sp>
    </p:spTree>
    <p:extLst>
      <p:ext uri="{BB962C8B-B14F-4D97-AF65-F5344CB8AC3E}">
        <p14:creationId xmlns:p14="http://schemas.microsoft.com/office/powerpoint/2010/main" val="2502754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Question-Your </a:t>
            </a:r>
            <a:r>
              <a:rPr lang="en-US" sz="1600" dirty="0"/>
              <a:t>first priority is to get 2-3 bowlers with good economy who have bowled at least 500 balls in IPL so </a:t>
            </a:r>
            <a:r>
              <a:rPr lang="en-US" sz="1600" dirty="0" err="1"/>
              <a:t>far.To</a:t>
            </a:r>
            <a:r>
              <a:rPr lang="en-US" sz="1600" dirty="0"/>
              <a:t> do that you have to make a list of 10 players you want to bid in the auction so that when you try to grab them in auction you should not pay the amount greater than you have in the purse for a particular player.</a:t>
            </a:r>
            <a:endParaRPr lang="en-IN" sz="1600" dirty="0"/>
          </a:p>
        </p:txBody>
      </p:sp>
      <p:sp>
        <p:nvSpPr>
          <p:cNvPr id="3" name="Content Placeholder 2"/>
          <p:cNvSpPr>
            <a:spLocks noGrp="1"/>
          </p:cNvSpPr>
          <p:nvPr>
            <p:ph idx="1"/>
          </p:nvPr>
        </p:nvSpPr>
        <p:spPr/>
        <p:txBody>
          <a:bodyPr>
            <a:normAutofit/>
          </a:bodyPr>
          <a:lstStyle/>
          <a:p>
            <a:pPr marL="0" indent="0">
              <a:buNone/>
            </a:pPr>
            <a:r>
              <a:rPr lang="en-US" sz="1800" b="1" dirty="0" smtClean="0">
                <a:solidFill>
                  <a:schemeClr val="accent3">
                    <a:lumMod val="75000"/>
                  </a:schemeClr>
                </a:solidFill>
              </a:rPr>
              <a:t>Query-</a:t>
            </a:r>
          </a:p>
          <a:p>
            <a:pPr marL="0" indent="0">
              <a:buNone/>
            </a:pPr>
            <a:r>
              <a:rPr lang="en-US" sz="1800" dirty="0" smtClean="0">
                <a:solidFill>
                  <a:schemeClr val="accent3">
                    <a:lumMod val="75000"/>
                  </a:schemeClr>
                </a:solidFill>
              </a:rPr>
              <a:t>select </a:t>
            </a:r>
            <a:r>
              <a:rPr lang="en-US" sz="1800" dirty="0">
                <a:solidFill>
                  <a:schemeClr val="accent3">
                    <a:lumMod val="75000"/>
                  </a:schemeClr>
                </a:solidFill>
              </a:rPr>
              <a:t>a.bowler as bowler,sum(</a:t>
            </a:r>
            <a:r>
              <a:rPr lang="en-US" sz="1800" dirty="0" err="1">
                <a:solidFill>
                  <a:schemeClr val="accent3">
                    <a:lumMod val="75000"/>
                  </a:schemeClr>
                </a:solidFill>
              </a:rPr>
              <a:t>a.total_runs</a:t>
            </a:r>
            <a:r>
              <a:rPr lang="en-US" sz="1800" dirty="0">
                <a:solidFill>
                  <a:schemeClr val="accent3">
                    <a:lumMod val="75000"/>
                  </a:schemeClr>
                </a:solidFill>
              </a:rPr>
              <a:t>) as </a:t>
            </a:r>
            <a:r>
              <a:rPr lang="en-US" sz="1800" dirty="0" err="1">
                <a:solidFill>
                  <a:schemeClr val="accent3">
                    <a:lumMod val="75000"/>
                  </a:schemeClr>
                </a:solidFill>
              </a:rPr>
              <a:t>runs_conceded</a:t>
            </a:r>
            <a:r>
              <a:rPr lang="en-US" sz="1800" dirty="0">
                <a:solidFill>
                  <a:schemeClr val="accent3">
                    <a:lumMod val="75000"/>
                  </a:schemeClr>
                </a:solidFill>
              </a:rPr>
              <a:t>,(count(bowler))/6.0 as </a:t>
            </a:r>
            <a:r>
              <a:rPr lang="en-US" sz="1800" dirty="0" err="1">
                <a:solidFill>
                  <a:schemeClr val="accent3">
                    <a:lumMod val="75000"/>
                  </a:schemeClr>
                </a:solidFill>
              </a:rPr>
              <a:t>over_bowled</a:t>
            </a:r>
            <a:r>
              <a:rPr lang="en-US" sz="1800" dirty="0">
                <a:solidFill>
                  <a:schemeClr val="accent3">
                    <a:lumMod val="75000"/>
                  </a:schemeClr>
                </a:solidFill>
              </a:rPr>
              <a:t>,</a:t>
            </a:r>
          </a:p>
          <a:p>
            <a:pPr marL="0" indent="0">
              <a:buNone/>
            </a:pPr>
            <a:r>
              <a:rPr lang="en-US" sz="1800" dirty="0">
                <a:solidFill>
                  <a:schemeClr val="accent3">
                    <a:lumMod val="75000"/>
                  </a:schemeClr>
                </a:solidFill>
              </a:rPr>
              <a:t>(sum(</a:t>
            </a:r>
            <a:r>
              <a:rPr lang="en-US" sz="1800" dirty="0" err="1">
                <a:solidFill>
                  <a:schemeClr val="accent3">
                    <a:lumMod val="75000"/>
                  </a:schemeClr>
                </a:solidFill>
              </a:rPr>
              <a:t>a.total_runs</a:t>
            </a:r>
            <a:r>
              <a:rPr lang="en-US" sz="1800" dirty="0" smtClean="0">
                <a:solidFill>
                  <a:schemeClr val="accent3">
                    <a:lumMod val="75000"/>
                  </a:schemeClr>
                </a:solidFill>
              </a:rPr>
              <a:t>)/count(bowler)/6.0) </a:t>
            </a:r>
            <a:r>
              <a:rPr lang="en-US" sz="1800" dirty="0">
                <a:solidFill>
                  <a:schemeClr val="accent3">
                    <a:lumMod val="75000"/>
                  </a:schemeClr>
                </a:solidFill>
              </a:rPr>
              <a:t>as </a:t>
            </a:r>
            <a:r>
              <a:rPr lang="en-US" sz="1800" dirty="0" err="1">
                <a:solidFill>
                  <a:schemeClr val="accent3">
                    <a:lumMod val="75000"/>
                  </a:schemeClr>
                </a:solidFill>
              </a:rPr>
              <a:t>economy,count</a:t>
            </a:r>
            <a:r>
              <a:rPr lang="en-US" sz="1800" dirty="0">
                <a:solidFill>
                  <a:schemeClr val="accent3">
                    <a:lumMod val="75000"/>
                  </a:schemeClr>
                </a:solidFill>
              </a:rPr>
              <a:t>(</a:t>
            </a:r>
            <a:r>
              <a:rPr lang="en-US" sz="1800" dirty="0" err="1">
                <a:solidFill>
                  <a:schemeClr val="accent3">
                    <a:lumMod val="75000"/>
                  </a:schemeClr>
                </a:solidFill>
              </a:rPr>
              <a:t>a.ball</a:t>
            </a:r>
            <a:r>
              <a:rPr lang="en-US" sz="1800" dirty="0">
                <a:solidFill>
                  <a:schemeClr val="accent3">
                    <a:lumMod val="75000"/>
                  </a:schemeClr>
                </a:solidFill>
              </a:rPr>
              <a:t>) as ball</a:t>
            </a:r>
          </a:p>
          <a:p>
            <a:pPr marL="0" indent="0">
              <a:buNone/>
            </a:pPr>
            <a:r>
              <a:rPr lang="en-US" sz="1800" dirty="0">
                <a:solidFill>
                  <a:schemeClr val="accent3">
                    <a:lumMod val="75000"/>
                  </a:schemeClr>
                </a:solidFill>
              </a:rPr>
              <a:t>from </a:t>
            </a:r>
            <a:r>
              <a:rPr lang="en-US" sz="1800" dirty="0" err="1">
                <a:solidFill>
                  <a:schemeClr val="accent3">
                    <a:lumMod val="75000"/>
                  </a:schemeClr>
                </a:solidFill>
              </a:rPr>
              <a:t>ipl_ball</a:t>
            </a:r>
            <a:r>
              <a:rPr lang="en-US" sz="1800" dirty="0">
                <a:solidFill>
                  <a:schemeClr val="accent3">
                    <a:lumMod val="75000"/>
                  </a:schemeClr>
                </a:solidFill>
              </a:rPr>
              <a:t> as a </a:t>
            </a:r>
          </a:p>
          <a:p>
            <a:pPr marL="0" indent="0">
              <a:buNone/>
            </a:pPr>
            <a:r>
              <a:rPr lang="en-US" sz="1800" dirty="0">
                <a:solidFill>
                  <a:schemeClr val="accent3">
                    <a:lumMod val="75000"/>
                  </a:schemeClr>
                </a:solidFill>
              </a:rPr>
              <a:t>group by a.bowler</a:t>
            </a:r>
          </a:p>
          <a:p>
            <a:pPr marL="0" indent="0">
              <a:buNone/>
            </a:pPr>
            <a:r>
              <a:rPr lang="en-US" sz="1800" dirty="0">
                <a:solidFill>
                  <a:schemeClr val="accent3">
                    <a:lumMod val="75000"/>
                  </a:schemeClr>
                </a:solidFill>
              </a:rPr>
              <a:t>having(count(ball))&gt;=500</a:t>
            </a:r>
          </a:p>
          <a:p>
            <a:pPr marL="0" indent="0">
              <a:buNone/>
            </a:pPr>
            <a:r>
              <a:rPr lang="en-US" sz="1800" dirty="0">
                <a:solidFill>
                  <a:schemeClr val="accent3">
                    <a:lumMod val="75000"/>
                  </a:schemeClr>
                </a:solidFill>
              </a:rPr>
              <a:t>order by economy</a:t>
            </a:r>
          </a:p>
          <a:p>
            <a:pPr marL="0" indent="0">
              <a:buNone/>
            </a:pPr>
            <a:r>
              <a:rPr lang="en-US" sz="1800" dirty="0">
                <a:solidFill>
                  <a:schemeClr val="accent3">
                    <a:lumMod val="75000"/>
                  </a:schemeClr>
                </a:solidFill>
              </a:rPr>
              <a:t>limit 10;</a:t>
            </a:r>
            <a:endParaRPr lang="en-IN" sz="1800" dirty="0">
              <a:solidFill>
                <a:schemeClr val="accent3">
                  <a:lumMod val="75000"/>
                </a:schemeClr>
              </a:solidFill>
            </a:endParaRPr>
          </a:p>
        </p:txBody>
      </p:sp>
    </p:spTree>
    <p:extLst>
      <p:ext uri="{BB962C8B-B14F-4D97-AF65-F5344CB8AC3E}">
        <p14:creationId xmlns:p14="http://schemas.microsoft.com/office/powerpoint/2010/main" val="1858838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496304"/>
            <a:ext cx="4453887" cy="344853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423" y="2496305"/>
            <a:ext cx="5514663" cy="3448531"/>
          </a:xfrm>
          <a:prstGeom prst="rect">
            <a:avLst/>
          </a:prstGeom>
        </p:spPr>
      </p:pic>
    </p:spTree>
    <p:extLst>
      <p:ext uri="{BB962C8B-B14F-4D97-AF65-F5344CB8AC3E}">
        <p14:creationId xmlns:p14="http://schemas.microsoft.com/office/powerpoint/2010/main" val="2402248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Question- Now </a:t>
            </a:r>
            <a:r>
              <a:rPr lang="en-US" sz="1600" dirty="0"/>
              <a:t>you need to get 2-3 bowlers with the best strike rate and who have bowled at least 500 balls in IPL so </a:t>
            </a:r>
            <a:r>
              <a:rPr lang="en-US" sz="1600" dirty="0" err="1"/>
              <a:t>far.To</a:t>
            </a:r>
            <a:r>
              <a:rPr lang="en-US" sz="1600" dirty="0"/>
              <a:t> do that you have to make a list of 10 players you want to bid in the auction so that when you try to grab them in auction you should not pay the amount greater than you have in the purse for a particular </a:t>
            </a:r>
            <a:r>
              <a:rPr lang="en-US" sz="1600" dirty="0" smtClean="0"/>
              <a:t>player?</a:t>
            </a:r>
            <a:endParaRPr lang="en-IN" sz="1600" dirty="0"/>
          </a:p>
        </p:txBody>
      </p:sp>
      <p:sp>
        <p:nvSpPr>
          <p:cNvPr id="3" name="Content Placeholder 2"/>
          <p:cNvSpPr>
            <a:spLocks noGrp="1"/>
          </p:cNvSpPr>
          <p:nvPr>
            <p:ph idx="1"/>
          </p:nvPr>
        </p:nvSpPr>
        <p:spPr>
          <a:xfrm>
            <a:off x="1295401" y="2285999"/>
            <a:ext cx="9601196" cy="3886201"/>
          </a:xfrm>
        </p:spPr>
        <p:txBody>
          <a:bodyPr>
            <a:normAutofit fontScale="32500" lnSpcReduction="20000"/>
          </a:bodyPr>
          <a:lstStyle/>
          <a:p>
            <a:pPr marL="0" indent="0">
              <a:buNone/>
            </a:pPr>
            <a:endParaRPr lang="en-IN" dirty="0"/>
          </a:p>
          <a:p>
            <a:pPr marL="0" indent="0">
              <a:buNone/>
            </a:pPr>
            <a:endParaRPr lang="en-IN" sz="1600" dirty="0"/>
          </a:p>
          <a:p>
            <a:pPr marL="0" indent="0">
              <a:buNone/>
            </a:pPr>
            <a:r>
              <a:rPr lang="en-IN" sz="4900" b="1" dirty="0"/>
              <a:t>select </a:t>
            </a:r>
            <a:r>
              <a:rPr lang="en-IN" sz="4900" b="1" dirty="0" err="1"/>
              <a:t>a.bowler,count</a:t>
            </a:r>
            <a:r>
              <a:rPr lang="en-IN" sz="4900" b="1" dirty="0"/>
              <a:t>(</a:t>
            </a:r>
            <a:r>
              <a:rPr lang="en-IN" sz="4900" b="1" dirty="0" err="1"/>
              <a:t>a.bowler</a:t>
            </a:r>
            <a:r>
              <a:rPr lang="en-IN" sz="4900" b="1" dirty="0"/>
              <a:t>) as </a:t>
            </a:r>
            <a:r>
              <a:rPr lang="en-IN" sz="4900" b="1" dirty="0" err="1"/>
              <a:t>balls,b.wickets,count</a:t>
            </a:r>
            <a:r>
              <a:rPr lang="en-IN" sz="4900" b="1" dirty="0"/>
              <a:t>(</a:t>
            </a:r>
            <a:r>
              <a:rPr lang="en-IN" sz="4900" b="1" dirty="0" err="1"/>
              <a:t>a.bowler</a:t>
            </a:r>
            <a:r>
              <a:rPr lang="en-IN" sz="4900" b="1" dirty="0"/>
              <a:t>)*1.0/</a:t>
            </a:r>
            <a:r>
              <a:rPr lang="en-IN" sz="4900" b="1" dirty="0" err="1"/>
              <a:t>b.wickets</a:t>
            </a:r>
            <a:r>
              <a:rPr lang="en-IN" sz="4900" b="1" dirty="0"/>
              <a:t> as </a:t>
            </a:r>
            <a:r>
              <a:rPr lang="en-IN" sz="4900" b="1" dirty="0" err="1"/>
              <a:t>strike_rate</a:t>
            </a:r>
            <a:endParaRPr lang="en-IN" sz="4900" b="1" dirty="0"/>
          </a:p>
          <a:p>
            <a:pPr marL="0" indent="0">
              <a:buNone/>
            </a:pPr>
            <a:r>
              <a:rPr lang="en-IN" sz="4900" b="1" dirty="0"/>
              <a:t>from </a:t>
            </a:r>
            <a:r>
              <a:rPr lang="en-IN" sz="4900" b="1" dirty="0" err="1"/>
              <a:t>ipl_ball</a:t>
            </a:r>
            <a:r>
              <a:rPr lang="en-IN" sz="4900" b="1" dirty="0"/>
              <a:t> as a</a:t>
            </a:r>
          </a:p>
          <a:p>
            <a:pPr marL="0" indent="0">
              <a:buNone/>
            </a:pPr>
            <a:r>
              <a:rPr lang="en-IN" sz="4900" b="1" dirty="0"/>
              <a:t>inner join</a:t>
            </a:r>
          </a:p>
          <a:p>
            <a:pPr marL="0" indent="0">
              <a:buNone/>
            </a:pPr>
            <a:r>
              <a:rPr lang="en-IN" sz="4900" b="1" dirty="0"/>
              <a:t>(select </a:t>
            </a:r>
            <a:r>
              <a:rPr lang="en-IN" sz="4900" b="1" dirty="0" err="1"/>
              <a:t>a.bowler,count</a:t>
            </a:r>
            <a:r>
              <a:rPr lang="en-IN" sz="4900" b="1" dirty="0"/>
              <a:t>(</a:t>
            </a:r>
            <a:r>
              <a:rPr lang="en-IN" sz="4900" b="1" dirty="0" err="1"/>
              <a:t>a.is_wicket</a:t>
            </a:r>
            <a:r>
              <a:rPr lang="en-IN" sz="4900" b="1" dirty="0"/>
              <a:t>) as wickets from </a:t>
            </a:r>
            <a:r>
              <a:rPr lang="en-IN" sz="4900" b="1" dirty="0" err="1"/>
              <a:t>ipl_ball</a:t>
            </a:r>
            <a:r>
              <a:rPr lang="en-IN" sz="4900" b="1" dirty="0"/>
              <a:t> as a</a:t>
            </a:r>
          </a:p>
          <a:p>
            <a:pPr marL="0" indent="0">
              <a:buNone/>
            </a:pPr>
            <a:r>
              <a:rPr lang="en-IN" sz="4900" b="1" dirty="0"/>
              <a:t>where </a:t>
            </a:r>
            <a:r>
              <a:rPr lang="en-IN" sz="4900" b="1" dirty="0" err="1"/>
              <a:t>dismissal_kind</a:t>
            </a:r>
            <a:r>
              <a:rPr lang="en-IN" sz="4900" b="1" dirty="0"/>
              <a:t> in ('</a:t>
            </a:r>
            <a:r>
              <a:rPr lang="en-IN" sz="4900" b="1" dirty="0" err="1"/>
              <a:t>lbw','caught','bowled','hit</a:t>
            </a:r>
            <a:r>
              <a:rPr lang="en-IN" sz="4900" b="1" dirty="0"/>
              <a:t> </a:t>
            </a:r>
            <a:r>
              <a:rPr lang="en-IN" sz="4900" b="1" dirty="0" err="1"/>
              <a:t>wicket','stumped</a:t>
            </a:r>
            <a:r>
              <a:rPr lang="en-IN" sz="4900" b="1" dirty="0"/>
              <a:t>')</a:t>
            </a:r>
          </a:p>
          <a:p>
            <a:pPr marL="0" indent="0">
              <a:buNone/>
            </a:pPr>
            <a:r>
              <a:rPr lang="en-IN" sz="4900" b="1" dirty="0"/>
              <a:t>group by </a:t>
            </a:r>
            <a:r>
              <a:rPr lang="en-IN" sz="4900" b="1" dirty="0" err="1"/>
              <a:t>a.bowler</a:t>
            </a:r>
            <a:r>
              <a:rPr lang="en-IN" sz="4900" b="1" dirty="0"/>
              <a:t>) as b</a:t>
            </a:r>
          </a:p>
          <a:p>
            <a:pPr marL="0" indent="0">
              <a:buNone/>
            </a:pPr>
            <a:r>
              <a:rPr lang="en-IN" sz="4900" b="1" dirty="0"/>
              <a:t>on </a:t>
            </a:r>
            <a:r>
              <a:rPr lang="en-IN" sz="4900" b="1" dirty="0" err="1"/>
              <a:t>a.bowler</a:t>
            </a:r>
            <a:r>
              <a:rPr lang="en-IN" sz="4900" b="1" dirty="0"/>
              <a:t>=</a:t>
            </a:r>
            <a:r>
              <a:rPr lang="en-IN" sz="4900" b="1" dirty="0" err="1"/>
              <a:t>b.bowler</a:t>
            </a:r>
            <a:endParaRPr lang="en-IN" sz="4900" b="1" dirty="0"/>
          </a:p>
          <a:p>
            <a:pPr marL="0" indent="0">
              <a:buNone/>
            </a:pPr>
            <a:r>
              <a:rPr lang="en-IN" sz="4900" b="1" dirty="0"/>
              <a:t>group by </a:t>
            </a:r>
            <a:r>
              <a:rPr lang="en-IN" sz="4900" b="1" dirty="0" err="1"/>
              <a:t>a.bowler,b.wickets</a:t>
            </a:r>
            <a:endParaRPr lang="en-IN" sz="4900" b="1" dirty="0"/>
          </a:p>
          <a:p>
            <a:pPr marL="0" indent="0">
              <a:buNone/>
            </a:pPr>
            <a:r>
              <a:rPr lang="en-IN" sz="4900" b="1" dirty="0"/>
              <a:t>having count(</a:t>
            </a:r>
            <a:r>
              <a:rPr lang="en-IN" sz="4900" b="1" dirty="0" err="1"/>
              <a:t>a.bowler</a:t>
            </a:r>
            <a:r>
              <a:rPr lang="en-IN" sz="4900" b="1" dirty="0"/>
              <a:t>)&gt;=500</a:t>
            </a:r>
          </a:p>
          <a:p>
            <a:pPr marL="0" indent="0">
              <a:buNone/>
            </a:pPr>
            <a:r>
              <a:rPr lang="en-IN" sz="4900" b="1" dirty="0"/>
              <a:t>order by </a:t>
            </a:r>
            <a:r>
              <a:rPr lang="en-IN" sz="4900" b="1" dirty="0" err="1"/>
              <a:t>strike_rate</a:t>
            </a:r>
            <a:endParaRPr lang="en-IN" sz="4900" b="1" dirty="0"/>
          </a:p>
          <a:p>
            <a:pPr marL="0" indent="0">
              <a:buNone/>
            </a:pPr>
            <a:r>
              <a:rPr lang="en-IN" sz="4900" b="1" dirty="0"/>
              <a:t>limit 10;</a:t>
            </a:r>
          </a:p>
        </p:txBody>
      </p:sp>
    </p:spTree>
    <p:extLst>
      <p:ext uri="{BB962C8B-B14F-4D97-AF65-F5344CB8AC3E}">
        <p14:creationId xmlns:p14="http://schemas.microsoft.com/office/powerpoint/2010/main" val="891401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3462" y="2612054"/>
            <a:ext cx="5563679" cy="33178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355" y="2612054"/>
            <a:ext cx="4556107" cy="3317875"/>
          </a:xfrm>
          <a:prstGeom prst="rect">
            <a:avLst/>
          </a:prstGeom>
        </p:spPr>
      </p:pic>
    </p:spTree>
    <p:extLst>
      <p:ext uri="{BB962C8B-B14F-4D97-AF65-F5344CB8AC3E}">
        <p14:creationId xmlns:p14="http://schemas.microsoft.com/office/powerpoint/2010/main" val="37542381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Question-Now </a:t>
            </a:r>
            <a:r>
              <a:rPr lang="en-US" sz="1800" dirty="0"/>
              <a:t>you need to get 2-3 </a:t>
            </a:r>
            <a:r>
              <a:rPr lang="en-US" sz="1800" dirty="0" err="1"/>
              <a:t>All_rounders</a:t>
            </a:r>
            <a:r>
              <a:rPr lang="en-US" sz="1800" dirty="0"/>
              <a:t> with the best batting as well as bowling strike rate and who have faced at least 500 balls in IPL so far and have bowled minimum 300 </a:t>
            </a:r>
            <a:r>
              <a:rPr lang="en-US" sz="1800" dirty="0" err="1"/>
              <a:t>balls.To</a:t>
            </a:r>
            <a:r>
              <a:rPr lang="en-US" sz="1800" dirty="0"/>
              <a:t> do that you have to make a list of 10 players you want to bid in the auction so that when you try to grab them in auction you should not pay the amount greater than you have in the purse for a particular player. </a:t>
            </a:r>
            <a:endParaRPr lang="en-IN" sz="1800" b="1" dirty="0"/>
          </a:p>
        </p:txBody>
      </p:sp>
      <p:sp>
        <p:nvSpPr>
          <p:cNvPr id="3" name="Content Placeholder 2"/>
          <p:cNvSpPr>
            <a:spLocks noGrp="1"/>
          </p:cNvSpPr>
          <p:nvPr>
            <p:ph idx="1"/>
          </p:nvPr>
        </p:nvSpPr>
        <p:spPr>
          <a:xfrm>
            <a:off x="1295401" y="2417885"/>
            <a:ext cx="9601196" cy="3771899"/>
          </a:xfrm>
        </p:spPr>
        <p:txBody>
          <a:bodyPr>
            <a:normAutofit fontScale="40000" lnSpcReduction="20000"/>
          </a:bodyPr>
          <a:lstStyle/>
          <a:p>
            <a:pPr marL="0" indent="0">
              <a:buNone/>
            </a:pPr>
            <a:r>
              <a:rPr lang="en-IN" sz="5900" dirty="0" smtClean="0"/>
              <a:t>Query-</a:t>
            </a:r>
          </a:p>
          <a:p>
            <a:pPr marL="0" indent="0">
              <a:buNone/>
            </a:pPr>
            <a:endParaRPr lang="en-IN" sz="2500" b="1" dirty="0" smtClean="0"/>
          </a:p>
          <a:p>
            <a:pPr marL="0" indent="0">
              <a:buNone/>
            </a:pPr>
            <a:r>
              <a:rPr lang="en-IN" sz="2500" b="1" dirty="0" smtClean="0"/>
              <a:t>select </a:t>
            </a:r>
            <a:r>
              <a:rPr lang="en-IN" sz="2500" b="1" dirty="0" err="1"/>
              <a:t>a.batsman</a:t>
            </a:r>
            <a:r>
              <a:rPr lang="en-IN" sz="2500" b="1" dirty="0"/>
              <a:t>,(sum(</a:t>
            </a:r>
            <a:r>
              <a:rPr lang="en-IN" sz="2500" b="1" dirty="0" err="1"/>
              <a:t>a.batsman_runs</a:t>
            </a:r>
            <a:r>
              <a:rPr lang="en-IN" sz="2500" b="1" dirty="0"/>
              <a:t>)*1.0/count(</a:t>
            </a:r>
            <a:r>
              <a:rPr lang="en-IN" sz="2500" b="1" dirty="0" err="1"/>
              <a:t>a.bowler</a:t>
            </a:r>
            <a:r>
              <a:rPr lang="en-IN" sz="2500" b="1" dirty="0"/>
              <a:t>))*100 as </a:t>
            </a:r>
            <a:r>
              <a:rPr lang="en-IN" sz="2500" b="1" dirty="0" err="1" smtClean="0"/>
              <a:t>batting_strike_rate,b.bowling_strike_rate</a:t>
            </a:r>
            <a:r>
              <a:rPr lang="en-IN" sz="2500" b="1" dirty="0" smtClean="0"/>
              <a:t> from </a:t>
            </a:r>
            <a:r>
              <a:rPr lang="en-IN" sz="2500" b="1" dirty="0" err="1"/>
              <a:t>ipl_ball</a:t>
            </a:r>
            <a:r>
              <a:rPr lang="en-IN" sz="2500" b="1" dirty="0"/>
              <a:t> as a</a:t>
            </a:r>
          </a:p>
          <a:p>
            <a:pPr marL="0" indent="0">
              <a:buNone/>
            </a:pPr>
            <a:r>
              <a:rPr lang="en-IN" sz="2500" b="1" dirty="0"/>
              <a:t>inner join </a:t>
            </a:r>
          </a:p>
          <a:p>
            <a:pPr marL="0" indent="0">
              <a:buNone/>
            </a:pPr>
            <a:r>
              <a:rPr lang="en-IN" sz="2500" b="1" dirty="0"/>
              <a:t>(select </a:t>
            </a:r>
            <a:r>
              <a:rPr lang="en-IN" sz="2500" b="1" dirty="0" err="1"/>
              <a:t>a.bowler,count</a:t>
            </a:r>
            <a:r>
              <a:rPr lang="en-IN" sz="2500" b="1" dirty="0"/>
              <a:t>(</a:t>
            </a:r>
            <a:r>
              <a:rPr lang="en-IN" sz="2500" b="1" dirty="0" err="1"/>
              <a:t>a.bowler</a:t>
            </a:r>
            <a:r>
              <a:rPr lang="en-IN" sz="2500" b="1" dirty="0"/>
              <a:t>)*1.0/sum(</a:t>
            </a:r>
            <a:r>
              <a:rPr lang="en-IN" sz="2500" b="1" dirty="0" err="1"/>
              <a:t>a.is_wicket</a:t>
            </a:r>
            <a:r>
              <a:rPr lang="en-IN" sz="2500" b="1" dirty="0"/>
              <a:t>) as </a:t>
            </a:r>
            <a:r>
              <a:rPr lang="en-IN" sz="2500" b="1" dirty="0" err="1"/>
              <a:t>bowling_strike_rate</a:t>
            </a:r>
            <a:r>
              <a:rPr lang="en-IN" sz="2500" b="1" dirty="0"/>
              <a:t> from </a:t>
            </a:r>
            <a:r>
              <a:rPr lang="en-IN" sz="2500" b="1" dirty="0" err="1"/>
              <a:t>ipl_ball</a:t>
            </a:r>
            <a:r>
              <a:rPr lang="en-IN" sz="2500" b="1" dirty="0"/>
              <a:t> as </a:t>
            </a:r>
            <a:r>
              <a:rPr lang="en-IN" sz="2500" b="1" dirty="0" smtClean="0"/>
              <a:t>a </a:t>
            </a:r>
          </a:p>
          <a:p>
            <a:pPr marL="0" indent="0">
              <a:buNone/>
            </a:pPr>
            <a:r>
              <a:rPr lang="en-IN" sz="2500" b="1" dirty="0" smtClean="0"/>
              <a:t>where </a:t>
            </a:r>
            <a:r>
              <a:rPr lang="en-IN" sz="2500" b="1" dirty="0" err="1"/>
              <a:t>a.dismissal_kind</a:t>
            </a:r>
            <a:r>
              <a:rPr lang="en-IN" sz="2500" b="1" dirty="0"/>
              <a:t> not in ('run </a:t>
            </a:r>
            <a:r>
              <a:rPr lang="en-IN" sz="2500" b="1" dirty="0" err="1"/>
              <a:t>out','retired</a:t>
            </a:r>
            <a:r>
              <a:rPr lang="en-IN" sz="2500" b="1" dirty="0"/>
              <a:t> </a:t>
            </a:r>
            <a:r>
              <a:rPr lang="en-IN" sz="2500" b="1" dirty="0" err="1"/>
              <a:t>hurt','obstructing</a:t>
            </a:r>
            <a:r>
              <a:rPr lang="en-IN" sz="2500" b="1" dirty="0"/>
              <a:t> the field')</a:t>
            </a:r>
          </a:p>
          <a:p>
            <a:pPr marL="0" indent="0">
              <a:buNone/>
            </a:pPr>
            <a:r>
              <a:rPr lang="en-IN" sz="2500" b="1" dirty="0"/>
              <a:t>group by </a:t>
            </a:r>
            <a:r>
              <a:rPr lang="en-IN" sz="2500" b="1" dirty="0" err="1"/>
              <a:t>a.bowler</a:t>
            </a:r>
            <a:endParaRPr lang="en-IN" sz="2500" b="1" dirty="0"/>
          </a:p>
          <a:p>
            <a:pPr marL="0" indent="0">
              <a:buNone/>
            </a:pPr>
            <a:r>
              <a:rPr lang="en-IN" sz="2500" b="1" dirty="0"/>
              <a:t>having count(</a:t>
            </a:r>
            <a:r>
              <a:rPr lang="en-IN" sz="2500" b="1" dirty="0" err="1"/>
              <a:t>a.bowler</a:t>
            </a:r>
            <a:r>
              <a:rPr lang="en-IN" sz="2500" b="1" dirty="0"/>
              <a:t>)&gt;300) as b</a:t>
            </a:r>
          </a:p>
          <a:p>
            <a:pPr marL="0" indent="0">
              <a:buNone/>
            </a:pPr>
            <a:r>
              <a:rPr lang="en-IN" sz="2500" b="1" dirty="0"/>
              <a:t>on </a:t>
            </a:r>
            <a:r>
              <a:rPr lang="en-IN" sz="2500" b="1" dirty="0" err="1"/>
              <a:t>a.batsman</a:t>
            </a:r>
            <a:r>
              <a:rPr lang="en-IN" sz="2500" b="1" dirty="0"/>
              <a:t>=</a:t>
            </a:r>
            <a:r>
              <a:rPr lang="en-IN" sz="2500" b="1" dirty="0" err="1"/>
              <a:t>b.bowler</a:t>
            </a:r>
            <a:endParaRPr lang="en-IN" sz="2500" b="1" dirty="0"/>
          </a:p>
          <a:p>
            <a:pPr marL="0" indent="0">
              <a:buNone/>
            </a:pPr>
            <a:r>
              <a:rPr lang="en-IN" sz="2500" b="1" dirty="0"/>
              <a:t>where </a:t>
            </a:r>
            <a:r>
              <a:rPr lang="en-IN" sz="2500" b="1" dirty="0" err="1"/>
              <a:t>extra_type</a:t>
            </a:r>
            <a:r>
              <a:rPr lang="en-IN" sz="2500" b="1" dirty="0"/>
              <a:t> not in ('wide')</a:t>
            </a:r>
          </a:p>
          <a:p>
            <a:pPr marL="0" indent="0">
              <a:buNone/>
            </a:pPr>
            <a:r>
              <a:rPr lang="en-IN" sz="2500" b="1" dirty="0"/>
              <a:t>group by </a:t>
            </a:r>
            <a:r>
              <a:rPr lang="en-IN" sz="2500" b="1" dirty="0" err="1"/>
              <a:t>a.batsman,b.bowling_strike_rate</a:t>
            </a:r>
            <a:endParaRPr lang="en-IN" sz="2500" b="1" dirty="0"/>
          </a:p>
          <a:p>
            <a:pPr marL="0" indent="0">
              <a:buNone/>
            </a:pPr>
            <a:r>
              <a:rPr lang="en-IN" sz="2500" b="1" dirty="0"/>
              <a:t>having count(</a:t>
            </a:r>
            <a:r>
              <a:rPr lang="en-IN" sz="2500" b="1" dirty="0" err="1"/>
              <a:t>a.bowler</a:t>
            </a:r>
            <a:r>
              <a:rPr lang="en-IN" sz="2500" b="1" dirty="0"/>
              <a:t>)&gt;500</a:t>
            </a:r>
          </a:p>
          <a:p>
            <a:pPr marL="0" indent="0">
              <a:buNone/>
            </a:pPr>
            <a:r>
              <a:rPr lang="en-IN" sz="2500" b="1" dirty="0"/>
              <a:t>order by </a:t>
            </a:r>
            <a:r>
              <a:rPr lang="en-IN" sz="2500" b="1" dirty="0" err="1"/>
              <a:t>batting_strike_rate</a:t>
            </a:r>
            <a:r>
              <a:rPr lang="en-IN" sz="2500" b="1" dirty="0"/>
              <a:t> </a:t>
            </a:r>
            <a:r>
              <a:rPr lang="en-IN" sz="2500" b="1" dirty="0" err="1"/>
              <a:t>desc</a:t>
            </a:r>
            <a:endParaRPr lang="en-IN" sz="2500" b="1" dirty="0"/>
          </a:p>
          <a:p>
            <a:pPr marL="0" indent="0">
              <a:buNone/>
            </a:pPr>
            <a:r>
              <a:rPr lang="en-IN" sz="2500" b="1" dirty="0"/>
              <a:t>limit 10;</a:t>
            </a:r>
          </a:p>
        </p:txBody>
      </p:sp>
    </p:spTree>
    <p:extLst>
      <p:ext uri="{BB962C8B-B14F-4D97-AF65-F5344CB8AC3E}">
        <p14:creationId xmlns:p14="http://schemas.microsoft.com/office/powerpoint/2010/main" val="3356481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93075"/>
            <a:ext cx="4067743" cy="294791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377" y="2593075"/>
            <a:ext cx="5155221" cy="2947916"/>
          </a:xfrm>
          <a:prstGeom prst="rect">
            <a:avLst/>
          </a:prstGeom>
        </p:spPr>
      </p:pic>
    </p:spTree>
    <p:extLst>
      <p:ext uri="{BB962C8B-B14F-4D97-AF65-F5344CB8AC3E}">
        <p14:creationId xmlns:p14="http://schemas.microsoft.com/office/powerpoint/2010/main" val="2602188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i="1" u="sng" dirty="0" smtClean="0"/>
              <a:t>Wicketkeeper</a:t>
            </a:r>
            <a:endParaRPr lang="en-IN" sz="4000" b="1" i="1" u="sng"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select </a:t>
            </a:r>
            <a:r>
              <a:rPr lang="en-IN" dirty="0" err="1"/>
              <a:t>a.batsman,sum</a:t>
            </a:r>
            <a:r>
              <a:rPr lang="en-IN" dirty="0"/>
              <a:t>(</a:t>
            </a:r>
            <a:r>
              <a:rPr lang="en-IN" dirty="0" err="1"/>
              <a:t>a.batsman_runs</a:t>
            </a:r>
            <a:r>
              <a:rPr lang="en-IN" dirty="0"/>
              <a:t>)*100.0/count(</a:t>
            </a:r>
            <a:r>
              <a:rPr lang="en-IN" dirty="0" err="1"/>
              <a:t>a.bowler</a:t>
            </a:r>
            <a:r>
              <a:rPr lang="en-IN" dirty="0"/>
              <a:t>) as </a:t>
            </a:r>
            <a:r>
              <a:rPr lang="en-IN" dirty="0" err="1"/>
              <a:t>sr,b.stumping</a:t>
            </a:r>
            <a:endParaRPr lang="en-IN" dirty="0"/>
          </a:p>
          <a:p>
            <a:pPr marL="0" indent="0">
              <a:buNone/>
            </a:pPr>
            <a:r>
              <a:rPr lang="en-IN" dirty="0"/>
              <a:t>from </a:t>
            </a:r>
            <a:r>
              <a:rPr lang="en-IN" dirty="0" err="1"/>
              <a:t>ipl_ball</a:t>
            </a:r>
            <a:r>
              <a:rPr lang="en-IN" dirty="0"/>
              <a:t> as a</a:t>
            </a:r>
          </a:p>
          <a:p>
            <a:pPr marL="0" indent="0">
              <a:buNone/>
            </a:pPr>
            <a:r>
              <a:rPr lang="en-IN" dirty="0"/>
              <a:t>inner join</a:t>
            </a:r>
          </a:p>
          <a:p>
            <a:pPr marL="0" indent="0">
              <a:buNone/>
            </a:pPr>
            <a:r>
              <a:rPr lang="en-IN" dirty="0"/>
              <a:t>(select </a:t>
            </a:r>
            <a:r>
              <a:rPr lang="en-IN" dirty="0" err="1"/>
              <a:t>a.batsman,count</a:t>
            </a:r>
            <a:r>
              <a:rPr lang="en-IN" dirty="0"/>
              <a:t>(</a:t>
            </a:r>
            <a:r>
              <a:rPr lang="en-IN" dirty="0" err="1"/>
              <a:t>a.dismissal_kind</a:t>
            </a:r>
            <a:r>
              <a:rPr lang="en-IN" dirty="0"/>
              <a:t>) as stumping from </a:t>
            </a:r>
            <a:r>
              <a:rPr lang="en-IN" dirty="0" err="1"/>
              <a:t>ipl_ball</a:t>
            </a:r>
            <a:r>
              <a:rPr lang="en-IN" dirty="0"/>
              <a:t> as a</a:t>
            </a:r>
          </a:p>
          <a:p>
            <a:pPr marL="0" indent="0">
              <a:buNone/>
            </a:pPr>
            <a:r>
              <a:rPr lang="en-IN" dirty="0"/>
              <a:t>where </a:t>
            </a:r>
            <a:r>
              <a:rPr lang="en-IN" dirty="0" err="1"/>
              <a:t>dismissal_kind</a:t>
            </a:r>
            <a:r>
              <a:rPr lang="en-IN" dirty="0"/>
              <a:t>='stumped'</a:t>
            </a:r>
          </a:p>
          <a:p>
            <a:pPr marL="0" indent="0">
              <a:buNone/>
            </a:pPr>
            <a:r>
              <a:rPr lang="en-IN" dirty="0"/>
              <a:t>group by </a:t>
            </a:r>
            <a:r>
              <a:rPr lang="en-IN" dirty="0" err="1"/>
              <a:t>a.batsman</a:t>
            </a:r>
            <a:r>
              <a:rPr lang="en-IN" dirty="0"/>
              <a:t>) as b</a:t>
            </a:r>
          </a:p>
          <a:p>
            <a:pPr marL="0" indent="0">
              <a:buNone/>
            </a:pPr>
            <a:r>
              <a:rPr lang="en-IN" dirty="0"/>
              <a:t>on </a:t>
            </a:r>
            <a:r>
              <a:rPr lang="en-IN" dirty="0" err="1"/>
              <a:t>a.batsman</a:t>
            </a:r>
            <a:r>
              <a:rPr lang="en-IN" dirty="0"/>
              <a:t>=</a:t>
            </a:r>
            <a:r>
              <a:rPr lang="en-IN" dirty="0" err="1"/>
              <a:t>b.batsman</a:t>
            </a:r>
            <a:endParaRPr lang="en-IN" dirty="0"/>
          </a:p>
          <a:p>
            <a:pPr marL="0" indent="0">
              <a:buNone/>
            </a:pPr>
            <a:r>
              <a:rPr lang="en-IN" dirty="0"/>
              <a:t>group by </a:t>
            </a:r>
            <a:r>
              <a:rPr lang="en-IN" dirty="0" err="1"/>
              <a:t>a.batsman,b.stumping</a:t>
            </a:r>
            <a:endParaRPr lang="en-IN" dirty="0"/>
          </a:p>
          <a:p>
            <a:pPr marL="0" indent="0">
              <a:buNone/>
            </a:pPr>
            <a:r>
              <a:rPr lang="en-IN" dirty="0"/>
              <a:t>order by </a:t>
            </a:r>
            <a:r>
              <a:rPr lang="en-IN" dirty="0" err="1"/>
              <a:t>b.stumping</a:t>
            </a:r>
            <a:r>
              <a:rPr lang="en-IN" dirty="0"/>
              <a:t> </a:t>
            </a:r>
            <a:r>
              <a:rPr lang="en-IN" dirty="0" err="1"/>
              <a:t>desc</a:t>
            </a:r>
            <a:endParaRPr lang="en-IN" dirty="0"/>
          </a:p>
          <a:p>
            <a:pPr marL="0" indent="0">
              <a:buNone/>
            </a:pPr>
            <a:r>
              <a:rPr lang="en-IN" dirty="0"/>
              <a:t>limit 10;</a:t>
            </a:r>
          </a:p>
        </p:txBody>
      </p:sp>
    </p:spTree>
    <p:extLst>
      <p:ext uri="{BB962C8B-B14F-4D97-AF65-F5344CB8AC3E}">
        <p14:creationId xmlns:p14="http://schemas.microsoft.com/office/powerpoint/2010/main" val="2812671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Explanation for wicketkeeper </a:t>
            </a:r>
            <a:endParaRPr lang="en-IN" sz="2800" dirty="0"/>
          </a:p>
        </p:txBody>
      </p:sp>
      <p:sp>
        <p:nvSpPr>
          <p:cNvPr id="3" name="Content Placeholder 2"/>
          <p:cNvSpPr>
            <a:spLocks noGrp="1"/>
          </p:cNvSpPr>
          <p:nvPr>
            <p:ph idx="1"/>
          </p:nvPr>
        </p:nvSpPr>
        <p:spPr/>
        <p:txBody>
          <a:bodyPr/>
          <a:lstStyle/>
          <a:p>
            <a:r>
              <a:rPr lang="en-IN" dirty="0" smtClean="0"/>
              <a:t>I have chosen them based on number of stumping they have done because for a wicketkeeper it is important that how it often they can benefit their team when batsman do the mistake and batsman do these mistakes when he try to play big shots, having their wicket can be a turning point for the match.</a:t>
            </a:r>
          </a:p>
          <a:p>
            <a:r>
              <a:rPr lang="en-IN" dirty="0" smtClean="0"/>
              <a:t>I have also chosen them, that how fast they can score runs in minimum balls.</a:t>
            </a:r>
          </a:p>
          <a:p>
            <a:r>
              <a:rPr lang="en-IN" dirty="0" smtClean="0"/>
              <a:t>I did not take the criteria for bowling because it is very rare that they come for bowling and it is not much important in t-20 cricket for wicketkeeper point of view. </a:t>
            </a:r>
            <a:endParaRPr lang="en-IN" dirty="0"/>
          </a:p>
        </p:txBody>
      </p:sp>
    </p:spTree>
    <p:extLst>
      <p:ext uri="{BB962C8B-B14F-4D97-AF65-F5344CB8AC3E}">
        <p14:creationId xmlns:p14="http://schemas.microsoft.com/office/powerpoint/2010/main" val="556039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60000"/>
                    <a:lumOff val="40000"/>
                  </a:schemeClr>
                </a:solidFill>
              </a:rPr>
              <a:t>Creating table IPL_BALL</a:t>
            </a:r>
            <a:endParaRPr lang="en-IN" dirty="0">
              <a:solidFill>
                <a:schemeClr val="accent2">
                  <a:lumMod val="60000"/>
                  <a:lumOff val="40000"/>
                </a:schemeClr>
              </a:solidFill>
            </a:endParaRPr>
          </a:p>
        </p:txBody>
      </p:sp>
      <p:sp>
        <p:nvSpPr>
          <p:cNvPr id="3" name="Content Placeholder 2"/>
          <p:cNvSpPr>
            <a:spLocks noGrp="1"/>
          </p:cNvSpPr>
          <p:nvPr>
            <p:ph idx="1"/>
          </p:nvPr>
        </p:nvSpPr>
        <p:spPr/>
        <p:txBody>
          <a:bodyPr/>
          <a:lstStyle/>
          <a:p>
            <a:pPr marL="0" indent="0">
              <a:buNone/>
            </a:pPr>
            <a:r>
              <a:rPr lang="en-IN" b="1" dirty="0" smtClean="0"/>
              <a:t>Query-</a:t>
            </a:r>
          </a:p>
          <a:p>
            <a:pPr marL="0" indent="0">
              <a:buNone/>
            </a:pPr>
            <a:r>
              <a:rPr lang="en-IN" dirty="0" smtClean="0"/>
              <a:t>create </a:t>
            </a:r>
            <a:r>
              <a:rPr lang="en-IN" dirty="0"/>
              <a:t>table IPL_BALL (</a:t>
            </a:r>
          </a:p>
          <a:p>
            <a:pPr marL="0" indent="0">
              <a:buNone/>
            </a:pPr>
            <a:r>
              <a:rPr lang="en-IN" dirty="0"/>
              <a:t>ID int,inning int,Over </a:t>
            </a:r>
            <a:r>
              <a:rPr lang="en-IN" dirty="0" err="1"/>
              <a:t>int,Ball</a:t>
            </a:r>
            <a:r>
              <a:rPr lang="en-IN" dirty="0"/>
              <a:t> </a:t>
            </a:r>
            <a:r>
              <a:rPr lang="en-IN" dirty="0" err="1"/>
              <a:t>int</a:t>
            </a:r>
            <a:r>
              <a:rPr lang="en-IN" dirty="0"/>
              <a:t>, Batsman </a:t>
            </a:r>
            <a:r>
              <a:rPr lang="en-IN" dirty="0" err="1"/>
              <a:t>varchar,Non_Striker</a:t>
            </a:r>
            <a:r>
              <a:rPr lang="en-IN" dirty="0"/>
              <a:t> </a:t>
            </a:r>
            <a:r>
              <a:rPr lang="en-IN" dirty="0" err="1"/>
              <a:t>varchar,Bowler</a:t>
            </a:r>
            <a:r>
              <a:rPr lang="en-IN" dirty="0"/>
              <a:t> </a:t>
            </a:r>
            <a:r>
              <a:rPr lang="en-IN" dirty="0" err="1"/>
              <a:t>varchar,Batsman_Runs</a:t>
            </a:r>
            <a:r>
              <a:rPr lang="en-IN" dirty="0"/>
              <a:t> </a:t>
            </a:r>
            <a:r>
              <a:rPr lang="en-IN" dirty="0" err="1" smtClean="0"/>
              <a:t>int,Extra_runs</a:t>
            </a:r>
            <a:r>
              <a:rPr lang="en-IN" dirty="0" smtClean="0"/>
              <a:t> </a:t>
            </a:r>
            <a:r>
              <a:rPr lang="en-IN" dirty="0" err="1"/>
              <a:t>int,Total_runs</a:t>
            </a:r>
            <a:r>
              <a:rPr lang="en-IN" dirty="0"/>
              <a:t> </a:t>
            </a:r>
            <a:r>
              <a:rPr lang="en-IN" dirty="0" err="1"/>
              <a:t>int,Is_Wicket</a:t>
            </a:r>
            <a:r>
              <a:rPr lang="en-IN" dirty="0"/>
              <a:t> </a:t>
            </a:r>
            <a:r>
              <a:rPr lang="en-IN" dirty="0" err="1"/>
              <a:t>int,Dismissal_Kind</a:t>
            </a:r>
            <a:r>
              <a:rPr lang="en-IN" dirty="0"/>
              <a:t> </a:t>
            </a:r>
            <a:r>
              <a:rPr lang="en-IN" dirty="0" err="1"/>
              <a:t>varchar,Player_Dismissed</a:t>
            </a:r>
            <a:r>
              <a:rPr lang="en-IN" dirty="0"/>
              <a:t> </a:t>
            </a:r>
            <a:r>
              <a:rPr lang="en-IN" dirty="0" err="1" smtClean="0"/>
              <a:t>varchar,Fielder</a:t>
            </a:r>
            <a:r>
              <a:rPr lang="en-IN" dirty="0" smtClean="0"/>
              <a:t> </a:t>
            </a:r>
            <a:r>
              <a:rPr lang="en-IN" dirty="0" err="1"/>
              <a:t>varchar,Extra_Type</a:t>
            </a:r>
            <a:r>
              <a:rPr lang="en-IN" dirty="0"/>
              <a:t> </a:t>
            </a:r>
            <a:r>
              <a:rPr lang="en-IN" dirty="0" err="1"/>
              <a:t>varchar,Batting_Team</a:t>
            </a:r>
            <a:r>
              <a:rPr lang="en-IN" dirty="0"/>
              <a:t> </a:t>
            </a:r>
            <a:r>
              <a:rPr lang="en-IN" dirty="0" err="1"/>
              <a:t>varchar,Bowling_Team</a:t>
            </a:r>
            <a:r>
              <a:rPr lang="en-IN" dirty="0"/>
              <a:t> varchar);</a:t>
            </a:r>
          </a:p>
        </p:txBody>
      </p:sp>
    </p:spTree>
    <p:extLst>
      <p:ext uri="{BB962C8B-B14F-4D97-AF65-F5344CB8AC3E}">
        <p14:creationId xmlns:p14="http://schemas.microsoft.com/office/powerpoint/2010/main" val="21691147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632364"/>
            <a:ext cx="3830780" cy="290558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182" y="2632364"/>
            <a:ext cx="5677692" cy="2905587"/>
          </a:xfrm>
          <a:prstGeom prst="rect">
            <a:avLst/>
          </a:prstGeom>
        </p:spPr>
      </p:pic>
    </p:spTree>
    <p:extLst>
      <p:ext uri="{BB962C8B-B14F-4D97-AF65-F5344CB8AC3E}">
        <p14:creationId xmlns:p14="http://schemas.microsoft.com/office/powerpoint/2010/main" val="28080060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609" y="2634018"/>
            <a:ext cx="3582245" cy="319357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8854" y="2634018"/>
            <a:ext cx="5833422" cy="3174023"/>
          </a:xfrm>
          <a:prstGeom prst="rect">
            <a:avLst/>
          </a:prstGeom>
        </p:spPr>
      </p:pic>
    </p:spTree>
    <p:extLst>
      <p:ext uri="{BB962C8B-B14F-4D97-AF65-F5344CB8AC3E}">
        <p14:creationId xmlns:p14="http://schemas.microsoft.com/office/powerpoint/2010/main" val="564228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Questions</a:t>
            </a:r>
            <a:endParaRPr lang="en-IN" dirty="0"/>
          </a:p>
        </p:txBody>
      </p:sp>
      <p:sp>
        <p:nvSpPr>
          <p:cNvPr id="3" name="Content Placeholder 2"/>
          <p:cNvSpPr>
            <a:spLocks noGrp="1"/>
          </p:cNvSpPr>
          <p:nvPr>
            <p:ph idx="1"/>
          </p:nvPr>
        </p:nvSpPr>
        <p:spPr/>
        <p:txBody>
          <a:bodyPr/>
          <a:lstStyle/>
          <a:p>
            <a:pPr marL="0" indent="0">
              <a:buNone/>
            </a:pPr>
            <a:r>
              <a:rPr lang="en-IN" b="1" i="1" u="sng" dirty="0" smtClean="0">
                <a:solidFill>
                  <a:schemeClr val="accent2">
                    <a:lumMod val="60000"/>
                    <a:lumOff val="40000"/>
                  </a:schemeClr>
                </a:solidFill>
              </a:rPr>
              <a:t>Creating Table Deliveries from </a:t>
            </a:r>
            <a:r>
              <a:rPr lang="en-IN" b="1" i="1" u="sng" dirty="0" err="1" smtClean="0">
                <a:solidFill>
                  <a:schemeClr val="accent2">
                    <a:lumMod val="60000"/>
                    <a:lumOff val="40000"/>
                  </a:schemeClr>
                </a:solidFill>
              </a:rPr>
              <a:t>ipl_ball</a:t>
            </a:r>
            <a:r>
              <a:rPr lang="en-IN" b="1" i="1" u="sng" dirty="0" smtClean="0">
                <a:solidFill>
                  <a:schemeClr val="accent2">
                    <a:lumMod val="60000"/>
                    <a:lumOff val="40000"/>
                  </a:schemeClr>
                </a:solidFill>
              </a:rPr>
              <a:t> table-</a:t>
            </a:r>
          </a:p>
          <a:p>
            <a:pPr marL="0" indent="0">
              <a:buNone/>
            </a:pPr>
            <a:r>
              <a:rPr lang="en-US" dirty="0">
                <a:solidFill>
                  <a:schemeClr val="tx1"/>
                </a:solidFill>
              </a:rPr>
              <a:t>create table deliveries as select*from </a:t>
            </a:r>
            <a:r>
              <a:rPr lang="en-US" dirty="0" err="1">
                <a:solidFill>
                  <a:schemeClr val="tx1"/>
                </a:solidFill>
              </a:rPr>
              <a:t>ipl_matches</a:t>
            </a:r>
            <a:r>
              <a:rPr lang="en-US" dirty="0" smtClean="0">
                <a:solidFill>
                  <a:schemeClr val="tx1"/>
                </a:solidFill>
              </a:rPr>
              <a:t>;</a:t>
            </a:r>
          </a:p>
          <a:p>
            <a:pPr marL="0" indent="0">
              <a:buNone/>
            </a:pPr>
            <a:r>
              <a:rPr lang="en-US" b="1" i="1" u="sng" dirty="0" smtClean="0">
                <a:solidFill>
                  <a:schemeClr val="accent1">
                    <a:lumMod val="60000"/>
                    <a:lumOff val="40000"/>
                  </a:schemeClr>
                </a:solidFill>
              </a:rPr>
              <a:t>Creating table Matches from </a:t>
            </a:r>
            <a:r>
              <a:rPr lang="en-US" b="1" i="1" u="sng" dirty="0" err="1" smtClean="0">
                <a:solidFill>
                  <a:schemeClr val="accent1">
                    <a:lumMod val="60000"/>
                    <a:lumOff val="40000"/>
                  </a:schemeClr>
                </a:solidFill>
              </a:rPr>
              <a:t>ipl_matches</a:t>
            </a:r>
            <a:r>
              <a:rPr lang="en-US" b="1" i="1" u="sng" dirty="0" smtClean="0">
                <a:solidFill>
                  <a:schemeClr val="accent1">
                    <a:lumMod val="60000"/>
                    <a:lumOff val="40000"/>
                  </a:schemeClr>
                </a:solidFill>
              </a:rPr>
              <a:t>-</a:t>
            </a:r>
          </a:p>
          <a:p>
            <a:pPr marL="0" indent="0">
              <a:buNone/>
            </a:pPr>
            <a:r>
              <a:rPr lang="en-US" dirty="0">
                <a:solidFill>
                  <a:schemeClr val="tx1"/>
                </a:solidFill>
              </a:rPr>
              <a:t>create table matches as select*from </a:t>
            </a:r>
            <a:r>
              <a:rPr lang="en-US" dirty="0" err="1">
                <a:solidFill>
                  <a:schemeClr val="tx1"/>
                </a:solidFill>
              </a:rPr>
              <a:t>ipl_matches</a:t>
            </a:r>
            <a:r>
              <a:rPr lang="en-US" dirty="0">
                <a:solidFill>
                  <a:schemeClr val="tx1"/>
                </a:solidFill>
              </a:rPr>
              <a:t>;</a:t>
            </a:r>
          </a:p>
        </p:txBody>
      </p:sp>
    </p:spTree>
    <p:extLst>
      <p:ext uri="{BB962C8B-B14F-4D97-AF65-F5344CB8AC3E}">
        <p14:creationId xmlns:p14="http://schemas.microsoft.com/office/powerpoint/2010/main" val="25302039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Answer 1</a:t>
            </a:r>
            <a:endParaRPr lang="en-IN"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select </a:t>
            </a:r>
            <a:r>
              <a:rPr lang="en-US" dirty="0" smtClean="0"/>
              <a:t>count(distinct(city)) </a:t>
            </a:r>
            <a:r>
              <a:rPr lang="en-US" dirty="0"/>
              <a:t>as </a:t>
            </a:r>
            <a:r>
              <a:rPr lang="en-US" dirty="0" err="1" smtClean="0"/>
              <a:t>city_counts</a:t>
            </a:r>
            <a:endParaRPr lang="en-US" dirty="0"/>
          </a:p>
          <a:p>
            <a:pPr marL="0" indent="0">
              <a:buNone/>
            </a:pPr>
            <a:r>
              <a:rPr lang="en-US" dirty="0"/>
              <a:t>from </a:t>
            </a:r>
            <a:r>
              <a:rPr lang="en-US" dirty="0" err="1"/>
              <a:t>ipl_matches</a:t>
            </a:r>
            <a:r>
              <a:rPr lang="en-US" dirty="0"/>
              <a:t>;</a:t>
            </a:r>
            <a:endParaRPr lang="en-IN" dirty="0"/>
          </a:p>
        </p:txBody>
      </p:sp>
    </p:spTree>
    <p:extLst>
      <p:ext uri="{BB962C8B-B14F-4D97-AF65-F5344CB8AC3E}">
        <p14:creationId xmlns:p14="http://schemas.microsoft.com/office/powerpoint/2010/main" val="4405129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Answer 2</a:t>
            </a:r>
            <a:endParaRPr lang="en-IN" dirty="0"/>
          </a:p>
        </p:txBody>
      </p:sp>
      <p:sp>
        <p:nvSpPr>
          <p:cNvPr id="3" name="Content Placeholder 2"/>
          <p:cNvSpPr>
            <a:spLocks noGrp="1"/>
          </p:cNvSpPr>
          <p:nvPr>
            <p:ph idx="1"/>
          </p:nvPr>
        </p:nvSpPr>
        <p:spPr/>
        <p:txBody>
          <a:bodyPr>
            <a:normAutofit fontScale="92500" lnSpcReduction="20000"/>
          </a:bodyPr>
          <a:lstStyle/>
          <a:p>
            <a:endParaRPr lang="en-IN" dirty="0" smtClean="0"/>
          </a:p>
          <a:p>
            <a:endParaRPr lang="en-IN" dirty="0"/>
          </a:p>
          <a:p>
            <a:pPr marL="0" indent="0">
              <a:buNone/>
            </a:pPr>
            <a:r>
              <a:rPr lang="en-US" dirty="0" smtClean="0"/>
              <a:t>create </a:t>
            </a:r>
            <a:r>
              <a:rPr lang="en-US" dirty="0"/>
              <a:t>table deliveries_v02 </a:t>
            </a:r>
            <a:r>
              <a:rPr lang="en-US" dirty="0" smtClean="0"/>
              <a:t>as</a:t>
            </a:r>
          </a:p>
          <a:p>
            <a:pPr marL="0" indent="0">
              <a:buNone/>
            </a:pPr>
            <a:r>
              <a:rPr lang="en-US" dirty="0" smtClean="0"/>
              <a:t>(</a:t>
            </a:r>
            <a:r>
              <a:rPr lang="en-US" dirty="0"/>
              <a:t>select *,</a:t>
            </a:r>
          </a:p>
          <a:p>
            <a:pPr marL="0" indent="0">
              <a:buNone/>
            </a:pPr>
            <a:r>
              <a:rPr lang="en-US" dirty="0"/>
              <a:t>case when </a:t>
            </a:r>
            <a:r>
              <a:rPr lang="en-US" dirty="0" err="1"/>
              <a:t>total_runs</a:t>
            </a:r>
            <a:r>
              <a:rPr lang="en-US" dirty="0"/>
              <a:t>&gt;=4 then 'boundary'</a:t>
            </a:r>
          </a:p>
          <a:p>
            <a:pPr marL="0" indent="0">
              <a:buNone/>
            </a:pPr>
            <a:r>
              <a:rPr lang="en-US" dirty="0"/>
              <a:t>when </a:t>
            </a:r>
            <a:r>
              <a:rPr lang="en-US" dirty="0" err="1"/>
              <a:t>total_runs</a:t>
            </a:r>
            <a:r>
              <a:rPr lang="en-US" dirty="0"/>
              <a:t>=0 then 'dot'</a:t>
            </a:r>
          </a:p>
          <a:p>
            <a:pPr marL="0" indent="0">
              <a:buNone/>
            </a:pPr>
            <a:r>
              <a:rPr lang="en-US" dirty="0"/>
              <a:t>else 'other' end as </a:t>
            </a:r>
            <a:r>
              <a:rPr lang="en-US" dirty="0" err="1"/>
              <a:t>ball_result</a:t>
            </a:r>
            <a:endParaRPr lang="en-US" dirty="0"/>
          </a:p>
          <a:p>
            <a:pPr marL="0" indent="0">
              <a:buNone/>
            </a:pPr>
            <a:r>
              <a:rPr lang="en-US" dirty="0"/>
              <a:t>from deliveries);</a:t>
            </a:r>
            <a:endParaRPr lang="en-IN" dirty="0"/>
          </a:p>
        </p:txBody>
      </p:sp>
    </p:spTree>
    <p:extLst>
      <p:ext uri="{BB962C8B-B14F-4D97-AF65-F5344CB8AC3E}">
        <p14:creationId xmlns:p14="http://schemas.microsoft.com/office/powerpoint/2010/main" val="37174038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Answer 3</a:t>
            </a:r>
            <a:endParaRPr lang="en-IN" dirty="0"/>
          </a:p>
        </p:txBody>
      </p:sp>
      <p:sp>
        <p:nvSpPr>
          <p:cNvPr id="3" name="Content Placeholder 2"/>
          <p:cNvSpPr>
            <a:spLocks noGrp="1"/>
          </p:cNvSpPr>
          <p:nvPr>
            <p:ph idx="1"/>
          </p:nvPr>
        </p:nvSpPr>
        <p:spPr/>
        <p:txBody>
          <a:bodyPr/>
          <a:lstStyle/>
          <a:p>
            <a:pPr marL="0" indent="0">
              <a:buNone/>
            </a:pPr>
            <a:r>
              <a:rPr lang="en-US" dirty="0" smtClean="0"/>
              <a:t>select </a:t>
            </a:r>
            <a:r>
              <a:rPr lang="en-US" dirty="0"/>
              <a:t>count(</a:t>
            </a:r>
            <a:r>
              <a:rPr lang="en-US" dirty="0" err="1"/>
              <a:t>ball_result</a:t>
            </a:r>
            <a:r>
              <a:rPr lang="en-US" dirty="0"/>
              <a:t>) as </a:t>
            </a:r>
            <a:r>
              <a:rPr lang="en-US" dirty="0" err="1"/>
              <a:t>no_of_boundaries</a:t>
            </a:r>
            <a:r>
              <a:rPr lang="en-US" dirty="0"/>
              <a:t>,</a:t>
            </a:r>
          </a:p>
          <a:p>
            <a:pPr marL="0" indent="0">
              <a:buNone/>
            </a:pPr>
            <a:r>
              <a:rPr lang="en-US" dirty="0"/>
              <a:t>(select count(</a:t>
            </a:r>
            <a:r>
              <a:rPr lang="en-US" dirty="0" err="1"/>
              <a:t>ball_result</a:t>
            </a:r>
            <a:r>
              <a:rPr lang="en-US" dirty="0"/>
              <a:t>) as dot from deliveries_v02</a:t>
            </a:r>
          </a:p>
          <a:p>
            <a:pPr marL="0" indent="0">
              <a:buNone/>
            </a:pPr>
            <a:r>
              <a:rPr lang="en-US" dirty="0"/>
              <a:t>where </a:t>
            </a:r>
            <a:r>
              <a:rPr lang="en-US" dirty="0" err="1"/>
              <a:t>ball_result</a:t>
            </a:r>
            <a:r>
              <a:rPr lang="en-US" dirty="0"/>
              <a:t>='dot') as </a:t>
            </a:r>
            <a:r>
              <a:rPr lang="en-US" dirty="0" err="1"/>
              <a:t>dot_balls</a:t>
            </a:r>
            <a:endParaRPr lang="en-US" dirty="0"/>
          </a:p>
          <a:p>
            <a:pPr marL="0" indent="0">
              <a:buNone/>
            </a:pPr>
            <a:r>
              <a:rPr lang="en-US" dirty="0"/>
              <a:t>from deliveries_v02 </a:t>
            </a:r>
          </a:p>
          <a:p>
            <a:pPr marL="0" indent="0">
              <a:buNone/>
            </a:pPr>
            <a:r>
              <a:rPr lang="en-US" dirty="0"/>
              <a:t>where </a:t>
            </a:r>
            <a:r>
              <a:rPr lang="en-US" dirty="0" err="1"/>
              <a:t>ball_result</a:t>
            </a:r>
            <a:r>
              <a:rPr lang="en-US" dirty="0"/>
              <a:t>='boundary';</a:t>
            </a:r>
            <a:endParaRPr lang="en-IN" dirty="0"/>
          </a:p>
        </p:txBody>
      </p:sp>
    </p:spTree>
    <p:extLst>
      <p:ext uri="{BB962C8B-B14F-4D97-AF65-F5344CB8AC3E}">
        <p14:creationId xmlns:p14="http://schemas.microsoft.com/office/powerpoint/2010/main" val="37331058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Answer 4</a:t>
            </a:r>
            <a:endParaRPr lang="en-IN" dirty="0"/>
          </a:p>
        </p:txBody>
      </p:sp>
      <p:sp>
        <p:nvSpPr>
          <p:cNvPr id="3" name="Content Placeholder 2"/>
          <p:cNvSpPr>
            <a:spLocks noGrp="1"/>
          </p:cNvSpPr>
          <p:nvPr>
            <p:ph idx="1"/>
          </p:nvPr>
        </p:nvSpPr>
        <p:spPr/>
        <p:txBody>
          <a:bodyPr/>
          <a:lstStyle/>
          <a:p>
            <a:pPr marL="0" indent="0">
              <a:buNone/>
            </a:pPr>
            <a:r>
              <a:rPr lang="en-US" dirty="0" smtClean="0"/>
              <a:t>select </a:t>
            </a:r>
            <a:r>
              <a:rPr lang="en-US" dirty="0" err="1"/>
              <a:t>batting_team,count</a:t>
            </a:r>
            <a:r>
              <a:rPr lang="en-US" dirty="0"/>
              <a:t>(</a:t>
            </a:r>
            <a:r>
              <a:rPr lang="en-US" dirty="0" err="1"/>
              <a:t>ball_result</a:t>
            </a:r>
            <a:r>
              <a:rPr lang="en-US" dirty="0"/>
              <a:t>) as boundaries </a:t>
            </a:r>
            <a:endParaRPr lang="en-US" dirty="0" smtClean="0"/>
          </a:p>
          <a:p>
            <a:pPr marL="0" indent="0">
              <a:buNone/>
            </a:pPr>
            <a:r>
              <a:rPr lang="en-US" dirty="0" smtClean="0"/>
              <a:t>from </a:t>
            </a:r>
            <a:r>
              <a:rPr lang="en-US" dirty="0"/>
              <a:t>deliveries_v02</a:t>
            </a:r>
          </a:p>
          <a:p>
            <a:pPr marL="0" indent="0">
              <a:buNone/>
            </a:pPr>
            <a:r>
              <a:rPr lang="en-US" dirty="0"/>
              <a:t>where </a:t>
            </a:r>
            <a:r>
              <a:rPr lang="en-US" dirty="0" err="1"/>
              <a:t>ball_result</a:t>
            </a:r>
            <a:r>
              <a:rPr lang="en-US" dirty="0"/>
              <a:t>='boundary'</a:t>
            </a:r>
          </a:p>
          <a:p>
            <a:pPr marL="0" indent="0">
              <a:buNone/>
            </a:pPr>
            <a:r>
              <a:rPr lang="en-US" dirty="0"/>
              <a:t>group by </a:t>
            </a:r>
            <a:r>
              <a:rPr lang="en-US" dirty="0" err="1"/>
              <a:t>batting_team</a:t>
            </a:r>
            <a:endParaRPr lang="en-US" dirty="0"/>
          </a:p>
          <a:p>
            <a:pPr marL="0" indent="0">
              <a:buNone/>
            </a:pPr>
            <a:r>
              <a:rPr lang="en-US" dirty="0"/>
              <a:t>order by boundaries </a:t>
            </a:r>
            <a:r>
              <a:rPr lang="en-US" dirty="0" err="1"/>
              <a:t>desc</a:t>
            </a:r>
            <a:r>
              <a:rPr lang="en-US" dirty="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8047" y="3152633"/>
            <a:ext cx="4938652" cy="2991370"/>
          </a:xfrm>
          <a:prstGeom prst="rect">
            <a:avLst/>
          </a:prstGeom>
        </p:spPr>
      </p:pic>
    </p:spTree>
    <p:extLst>
      <p:ext uri="{BB962C8B-B14F-4D97-AF65-F5344CB8AC3E}">
        <p14:creationId xmlns:p14="http://schemas.microsoft.com/office/powerpoint/2010/main" val="19156603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Answer 5</a:t>
            </a:r>
            <a:endParaRPr lang="en-IN" dirty="0"/>
          </a:p>
        </p:txBody>
      </p:sp>
      <p:sp>
        <p:nvSpPr>
          <p:cNvPr id="3" name="Content Placeholder 2"/>
          <p:cNvSpPr>
            <a:spLocks noGrp="1"/>
          </p:cNvSpPr>
          <p:nvPr>
            <p:ph idx="1"/>
          </p:nvPr>
        </p:nvSpPr>
        <p:spPr/>
        <p:txBody>
          <a:bodyPr/>
          <a:lstStyle/>
          <a:p>
            <a:pPr marL="0" indent="0">
              <a:buNone/>
            </a:pPr>
            <a:r>
              <a:rPr lang="en-US" dirty="0"/>
              <a:t>select </a:t>
            </a:r>
            <a:r>
              <a:rPr lang="en-US" dirty="0" err="1"/>
              <a:t>bowling_team,count</a:t>
            </a:r>
            <a:r>
              <a:rPr lang="en-US" dirty="0"/>
              <a:t>(</a:t>
            </a:r>
            <a:r>
              <a:rPr lang="en-US" dirty="0" err="1"/>
              <a:t>ball_result</a:t>
            </a:r>
            <a:r>
              <a:rPr lang="en-US" dirty="0"/>
              <a:t>) as </a:t>
            </a:r>
            <a:r>
              <a:rPr lang="en-US" dirty="0" err="1"/>
              <a:t>dot_ball</a:t>
            </a:r>
            <a:endParaRPr lang="en-US" dirty="0"/>
          </a:p>
          <a:p>
            <a:pPr marL="0" indent="0">
              <a:buNone/>
            </a:pPr>
            <a:r>
              <a:rPr lang="en-US" dirty="0"/>
              <a:t>from deliveries_v02</a:t>
            </a:r>
          </a:p>
          <a:p>
            <a:pPr marL="0" indent="0">
              <a:buNone/>
            </a:pPr>
            <a:r>
              <a:rPr lang="en-US" dirty="0"/>
              <a:t>where </a:t>
            </a:r>
            <a:r>
              <a:rPr lang="en-US" dirty="0" err="1"/>
              <a:t>ball_result</a:t>
            </a:r>
            <a:r>
              <a:rPr lang="en-US" dirty="0"/>
              <a:t>='dot'</a:t>
            </a:r>
          </a:p>
          <a:p>
            <a:pPr marL="0" indent="0">
              <a:buNone/>
            </a:pPr>
            <a:r>
              <a:rPr lang="en-US" dirty="0"/>
              <a:t>group by </a:t>
            </a:r>
            <a:r>
              <a:rPr lang="en-US" dirty="0" err="1"/>
              <a:t>bowling_team</a:t>
            </a:r>
            <a:endParaRPr lang="en-US" dirty="0"/>
          </a:p>
          <a:p>
            <a:pPr marL="0" indent="0">
              <a:buNone/>
            </a:pPr>
            <a:r>
              <a:rPr lang="en-US" dirty="0"/>
              <a:t>order by </a:t>
            </a:r>
            <a:r>
              <a:rPr lang="en-US" dirty="0" err="1"/>
              <a:t>dot_ball</a:t>
            </a:r>
            <a:r>
              <a:rPr lang="en-US" dirty="0"/>
              <a:t> </a:t>
            </a:r>
            <a:r>
              <a:rPr lang="en-US" dirty="0" err="1"/>
              <a:t>desc</a:t>
            </a:r>
            <a:r>
              <a:rPr lang="en-US" dirty="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2247" y="3182814"/>
            <a:ext cx="5134708" cy="2693053"/>
          </a:xfrm>
          <a:prstGeom prst="rect">
            <a:avLst/>
          </a:prstGeom>
        </p:spPr>
      </p:pic>
    </p:spTree>
    <p:extLst>
      <p:ext uri="{BB962C8B-B14F-4D97-AF65-F5344CB8AC3E}">
        <p14:creationId xmlns:p14="http://schemas.microsoft.com/office/powerpoint/2010/main" val="38218033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Answer 6</a:t>
            </a:r>
            <a:endParaRPr lang="en-IN"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select count(</a:t>
            </a:r>
            <a:r>
              <a:rPr lang="en-US" dirty="0" err="1"/>
              <a:t>dismissal_kind</a:t>
            </a:r>
            <a:r>
              <a:rPr lang="en-US" dirty="0"/>
              <a:t>) as </a:t>
            </a:r>
            <a:r>
              <a:rPr lang="en-US" dirty="0" err="1"/>
              <a:t>number_of_dismissal_kind</a:t>
            </a:r>
            <a:endParaRPr lang="en-US" dirty="0"/>
          </a:p>
          <a:p>
            <a:pPr marL="0" indent="0">
              <a:buNone/>
            </a:pPr>
            <a:r>
              <a:rPr lang="en-US" dirty="0"/>
              <a:t>from deliveries_v02</a:t>
            </a:r>
          </a:p>
          <a:p>
            <a:pPr marL="0" indent="0">
              <a:buNone/>
            </a:pPr>
            <a:r>
              <a:rPr lang="en-US" dirty="0"/>
              <a:t>where </a:t>
            </a:r>
            <a:r>
              <a:rPr lang="en-US" dirty="0" err="1"/>
              <a:t>dismissal_kind</a:t>
            </a:r>
            <a:r>
              <a:rPr lang="en-US" dirty="0"/>
              <a:t> != 'NA';</a:t>
            </a:r>
            <a:endParaRPr lang="en-IN" dirty="0"/>
          </a:p>
        </p:txBody>
      </p:sp>
    </p:spTree>
    <p:extLst>
      <p:ext uri="{BB962C8B-B14F-4D97-AF65-F5344CB8AC3E}">
        <p14:creationId xmlns:p14="http://schemas.microsoft.com/office/powerpoint/2010/main" val="6742974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Answer 7</a:t>
            </a:r>
            <a:endParaRPr lang="en-IN"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select bowler,sum(</a:t>
            </a:r>
            <a:r>
              <a:rPr lang="en-US" dirty="0" err="1"/>
              <a:t>extra_runs</a:t>
            </a:r>
            <a:r>
              <a:rPr lang="en-US" dirty="0"/>
              <a:t>) as </a:t>
            </a:r>
            <a:r>
              <a:rPr lang="en-US" dirty="0" err="1"/>
              <a:t>extra_runs</a:t>
            </a:r>
            <a:r>
              <a:rPr lang="en-US" dirty="0"/>
              <a:t> </a:t>
            </a:r>
          </a:p>
          <a:p>
            <a:pPr marL="0" indent="0">
              <a:buNone/>
            </a:pPr>
            <a:r>
              <a:rPr lang="en-US" dirty="0"/>
              <a:t>from deliveries</a:t>
            </a:r>
          </a:p>
          <a:p>
            <a:pPr marL="0" indent="0">
              <a:buNone/>
            </a:pPr>
            <a:r>
              <a:rPr lang="en-US" dirty="0"/>
              <a:t>group by bowler</a:t>
            </a:r>
          </a:p>
          <a:p>
            <a:pPr marL="0" indent="0">
              <a:buNone/>
            </a:pPr>
            <a:r>
              <a:rPr lang="en-US" dirty="0"/>
              <a:t>order by </a:t>
            </a:r>
            <a:r>
              <a:rPr lang="en-US" dirty="0" err="1"/>
              <a:t>extra_runs</a:t>
            </a:r>
            <a:r>
              <a:rPr lang="en-US" dirty="0"/>
              <a:t> </a:t>
            </a:r>
            <a:r>
              <a:rPr lang="en-US" dirty="0" err="1"/>
              <a:t>desc</a:t>
            </a:r>
            <a:endParaRPr lang="en-US" dirty="0"/>
          </a:p>
          <a:p>
            <a:pPr marL="0" indent="0">
              <a:buNone/>
            </a:pPr>
            <a:r>
              <a:rPr lang="en-US" dirty="0"/>
              <a:t>limit 5;</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315" y="3552091"/>
            <a:ext cx="4779022" cy="2453055"/>
          </a:xfrm>
          <a:prstGeom prst="rect">
            <a:avLst/>
          </a:prstGeom>
        </p:spPr>
      </p:pic>
    </p:spTree>
    <p:extLst>
      <p:ext uri="{BB962C8B-B14F-4D97-AF65-F5344CB8AC3E}">
        <p14:creationId xmlns:p14="http://schemas.microsoft.com/office/powerpoint/2010/main" val="394812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60000"/>
                    <a:lumOff val="40000"/>
                  </a:schemeClr>
                </a:solidFill>
              </a:rPr>
              <a:t>Importing Data for IPL_BALL table</a:t>
            </a:r>
            <a:endParaRPr lang="en-IN" dirty="0">
              <a:solidFill>
                <a:schemeClr val="accent2">
                  <a:lumMod val="60000"/>
                  <a:lumOff val="40000"/>
                </a:schemeClr>
              </a:solidFill>
            </a:endParaRPr>
          </a:p>
        </p:txBody>
      </p:sp>
      <p:sp>
        <p:nvSpPr>
          <p:cNvPr id="3" name="Content Placeholder 2"/>
          <p:cNvSpPr>
            <a:spLocks noGrp="1"/>
          </p:cNvSpPr>
          <p:nvPr>
            <p:ph idx="1"/>
          </p:nvPr>
        </p:nvSpPr>
        <p:spPr/>
        <p:txBody>
          <a:bodyPr/>
          <a:lstStyle/>
          <a:p>
            <a:pPr marL="0" indent="0">
              <a:buNone/>
            </a:pPr>
            <a:r>
              <a:rPr lang="en-IN" b="1" dirty="0" smtClean="0"/>
              <a:t>Query-</a:t>
            </a:r>
            <a:endParaRPr lang="en-IN" b="1" dirty="0"/>
          </a:p>
          <a:p>
            <a:pPr marL="0" indent="0">
              <a:buNone/>
            </a:pPr>
            <a:r>
              <a:rPr lang="en-IN" dirty="0"/>
              <a:t>copy IPL_BALL from 'C:\</a:t>
            </a:r>
            <a:r>
              <a:rPr lang="en-IN" dirty="0" err="1" smtClean="0"/>
              <a:t>ProgramFiles</a:t>
            </a:r>
            <a:r>
              <a:rPr lang="en-IN" dirty="0" smtClean="0"/>
              <a:t>\PostgreSQL\15\data\</a:t>
            </a:r>
            <a:r>
              <a:rPr lang="en-IN" dirty="0" err="1" smtClean="0"/>
              <a:t>Data_copy</a:t>
            </a:r>
            <a:r>
              <a:rPr lang="en-IN" dirty="0" smtClean="0"/>
              <a:t>\Database\IPL_Ball.csv</a:t>
            </a:r>
            <a:r>
              <a:rPr lang="en-IN" dirty="0"/>
              <a:t>'  delimiter ',' CSV Header;</a:t>
            </a:r>
          </a:p>
        </p:txBody>
      </p:sp>
    </p:spTree>
    <p:extLst>
      <p:ext uri="{BB962C8B-B14F-4D97-AF65-F5344CB8AC3E}">
        <p14:creationId xmlns:p14="http://schemas.microsoft.com/office/powerpoint/2010/main" val="20171528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Answer 8</a:t>
            </a:r>
            <a:endParaRPr lang="en-IN" dirty="0"/>
          </a:p>
        </p:txBody>
      </p:sp>
      <p:sp>
        <p:nvSpPr>
          <p:cNvPr id="3" name="Content Placeholder 2"/>
          <p:cNvSpPr>
            <a:spLocks noGrp="1"/>
          </p:cNvSpPr>
          <p:nvPr>
            <p:ph idx="1"/>
          </p:nvPr>
        </p:nvSpPr>
        <p:spPr/>
        <p:txBody>
          <a:bodyPr/>
          <a:lstStyle/>
          <a:p>
            <a:pPr marL="0" indent="0">
              <a:buNone/>
            </a:pPr>
            <a:r>
              <a:rPr lang="en-US" dirty="0"/>
              <a:t>create table deliveries_v03 as (select a.*,</a:t>
            </a:r>
            <a:r>
              <a:rPr lang="en-US" dirty="0" err="1"/>
              <a:t>b.venue,b.match_date</a:t>
            </a:r>
            <a:r>
              <a:rPr lang="en-US" dirty="0"/>
              <a:t> from deliveries_v02 as a</a:t>
            </a:r>
          </a:p>
          <a:p>
            <a:pPr marL="0" indent="0">
              <a:buNone/>
            </a:pPr>
            <a:r>
              <a:rPr lang="en-US" dirty="0"/>
              <a:t>inner join</a:t>
            </a:r>
          </a:p>
          <a:p>
            <a:pPr marL="0" indent="0">
              <a:buNone/>
            </a:pPr>
            <a:r>
              <a:rPr lang="en-US" dirty="0"/>
              <a:t>(select </a:t>
            </a:r>
            <a:r>
              <a:rPr lang="en-US" dirty="0" err="1"/>
              <a:t>id,venue,date</a:t>
            </a:r>
            <a:r>
              <a:rPr lang="en-US" dirty="0"/>
              <a:t> as </a:t>
            </a:r>
            <a:r>
              <a:rPr lang="en-US" dirty="0" err="1"/>
              <a:t>match_date</a:t>
            </a:r>
            <a:r>
              <a:rPr lang="en-US" dirty="0"/>
              <a:t> from </a:t>
            </a:r>
            <a:r>
              <a:rPr lang="en-US" dirty="0" err="1"/>
              <a:t>ipl_matches</a:t>
            </a:r>
            <a:r>
              <a:rPr lang="en-US" dirty="0"/>
              <a:t>) as b</a:t>
            </a:r>
          </a:p>
          <a:p>
            <a:pPr marL="0" indent="0">
              <a:buNone/>
            </a:pPr>
            <a:r>
              <a:rPr lang="en-US" dirty="0"/>
              <a:t>on a.id=b.id);</a:t>
            </a:r>
            <a:endParaRPr lang="en-IN" dirty="0"/>
          </a:p>
        </p:txBody>
      </p:sp>
    </p:spTree>
    <p:extLst>
      <p:ext uri="{BB962C8B-B14F-4D97-AF65-F5344CB8AC3E}">
        <p14:creationId xmlns:p14="http://schemas.microsoft.com/office/powerpoint/2010/main" val="11205443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Answer 9</a:t>
            </a:r>
            <a:endParaRPr lang="en-IN"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select </a:t>
            </a:r>
            <a:r>
              <a:rPr lang="en-US" dirty="0" err="1"/>
              <a:t>venue,sum</a:t>
            </a:r>
            <a:r>
              <a:rPr lang="en-US" dirty="0"/>
              <a:t>(</a:t>
            </a:r>
            <a:r>
              <a:rPr lang="en-US" dirty="0" err="1"/>
              <a:t>total_runs</a:t>
            </a:r>
            <a:r>
              <a:rPr lang="en-US" dirty="0"/>
              <a:t>) as </a:t>
            </a:r>
            <a:r>
              <a:rPr lang="en-US" dirty="0" err="1"/>
              <a:t>total_runs</a:t>
            </a:r>
            <a:endParaRPr lang="en-US" dirty="0"/>
          </a:p>
          <a:p>
            <a:pPr marL="0" indent="0">
              <a:buNone/>
            </a:pPr>
            <a:r>
              <a:rPr lang="en-US" dirty="0"/>
              <a:t>from deliveries_v03</a:t>
            </a:r>
          </a:p>
          <a:p>
            <a:pPr marL="0" indent="0">
              <a:buNone/>
            </a:pPr>
            <a:r>
              <a:rPr lang="en-US" dirty="0"/>
              <a:t>group by venue</a:t>
            </a:r>
          </a:p>
          <a:p>
            <a:pPr marL="0" indent="0">
              <a:buNone/>
            </a:pPr>
            <a:r>
              <a:rPr lang="en-US" dirty="0"/>
              <a:t>order by </a:t>
            </a:r>
            <a:r>
              <a:rPr lang="en-US" dirty="0" err="1"/>
              <a:t>total_runs</a:t>
            </a:r>
            <a:r>
              <a:rPr lang="en-US" dirty="0"/>
              <a:t> </a:t>
            </a:r>
            <a:r>
              <a:rPr lang="en-US" dirty="0" err="1"/>
              <a:t>desc</a:t>
            </a:r>
            <a:r>
              <a:rPr lang="en-US" dirty="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9372" y="2927838"/>
            <a:ext cx="4539419" cy="3218963"/>
          </a:xfrm>
          <a:prstGeom prst="rect">
            <a:avLst/>
          </a:prstGeom>
        </p:spPr>
      </p:pic>
    </p:spTree>
    <p:extLst>
      <p:ext uri="{BB962C8B-B14F-4D97-AF65-F5344CB8AC3E}">
        <p14:creationId xmlns:p14="http://schemas.microsoft.com/office/powerpoint/2010/main" val="19681194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Answer 10</a:t>
            </a:r>
            <a:endParaRPr lang="en-IN" dirty="0"/>
          </a:p>
        </p:txBody>
      </p:sp>
      <p:sp>
        <p:nvSpPr>
          <p:cNvPr id="3" name="Content Placeholder 2"/>
          <p:cNvSpPr>
            <a:spLocks noGrp="1"/>
          </p:cNvSpPr>
          <p:nvPr>
            <p:ph idx="1"/>
          </p:nvPr>
        </p:nvSpPr>
        <p:spPr/>
        <p:txBody>
          <a:bodyPr/>
          <a:lstStyle/>
          <a:p>
            <a:pPr marL="0" indent="0">
              <a:buNone/>
            </a:pPr>
            <a:r>
              <a:rPr lang="en-US" dirty="0"/>
              <a:t>select </a:t>
            </a:r>
            <a:r>
              <a:rPr lang="en-US" dirty="0" err="1"/>
              <a:t>match_date,sum</a:t>
            </a:r>
            <a:r>
              <a:rPr lang="en-US" dirty="0"/>
              <a:t>(</a:t>
            </a:r>
            <a:r>
              <a:rPr lang="en-US" dirty="0" err="1"/>
              <a:t>total_runs</a:t>
            </a:r>
            <a:r>
              <a:rPr lang="en-US" dirty="0"/>
              <a:t>) as </a:t>
            </a:r>
            <a:r>
              <a:rPr lang="en-US" dirty="0" err="1"/>
              <a:t>total_runs</a:t>
            </a:r>
            <a:endParaRPr lang="en-US" dirty="0"/>
          </a:p>
          <a:p>
            <a:pPr marL="0" indent="0">
              <a:buNone/>
            </a:pPr>
            <a:r>
              <a:rPr lang="en-US" dirty="0"/>
              <a:t>from deliveries_v03</a:t>
            </a:r>
          </a:p>
          <a:p>
            <a:pPr marL="0" indent="0">
              <a:buNone/>
            </a:pPr>
            <a:r>
              <a:rPr lang="en-US" dirty="0"/>
              <a:t>where venue='Eden Gardens'</a:t>
            </a:r>
          </a:p>
          <a:p>
            <a:pPr marL="0" indent="0">
              <a:buNone/>
            </a:pPr>
            <a:r>
              <a:rPr lang="en-US" dirty="0"/>
              <a:t>group by </a:t>
            </a:r>
            <a:r>
              <a:rPr lang="en-US" dirty="0" err="1"/>
              <a:t>match_date</a:t>
            </a:r>
            <a:endParaRPr lang="en-US" dirty="0"/>
          </a:p>
          <a:p>
            <a:pPr marL="0" indent="0">
              <a:buNone/>
            </a:pPr>
            <a:r>
              <a:rPr lang="en-US" dirty="0"/>
              <a:t>order by </a:t>
            </a:r>
            <a:r>
              <a:rPr lang="en-US" dirty="0" err="1"/>
              <a:t>total_runs</a:t>
            </a:r>
            <a:r>
              <a:rPr lang="en-US" dirty="0"/>
              <a:t> </a:t>
            </a:r>
            <a:r>
              <a:rPr lang="en-US" dirty="0" err="1"/>
              <a:t>desc</a:t>
            </a:r>
            <a:r>
              <a:rPr lang="en-US" dirty="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5385" y="3094892"/>
            <a:ext cx="5704399" cy="2815308"/>
          </a:xfrm>
          <a:prstGeom prst="rect">
            <a:avLst/>
          </a:prstGeom>
        </p:spPr>
      </p:pic>
    </p:spTree>
    <p:extLst>
      <p:ext uri="{BB962C8B-B14F-4D97-AF65-F5344CB8AC3E}">
        <p14:creationId xmlns:p14="http://schemas.microsoft.com/office/powerpoint/2010/main" val="22226007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37000">
              <a:srgbClr val="E5EEC2"/>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9600" b="1" dirty="0" smtClean="0">
                <a:solidFill>
                  <a:schemeClr val="accent2">
                    <a:lumMod val="60000"/>
                    <a:lumOff val="40000"/>
                  </a:schemeClr>
                </a:solidFill>
              </a:rPr>
              <a:t>THANK YOU!</a:t>
            </a:r>
            <a:endParaRPr lang="en-IN" sz="9600" b="1" dirty="0">
              <a:solidFill>
                <a:schemeClr val="accent2">
                  <a:lumMod val="60000"/>
                  <a:lumOff val="40000"/>
                </a:schemeClr>
              </a:solidFill>
            </a:endParaRPr>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27592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Table </a:t>
            </a:r>
            <a:r>
              <a:rPr lang="en-IN" dirty="0" err="1" smtClean="0"/>
              <a:t>IPL_Matches</a:t>
            </a:r>
            <a:endParaRPr lang="en-IN" dirty="0"/>
          </a:p>
        </p:txBody>
      </p:sp>
      <p:sp>
        <p:nvSpPr>
          <p:cNvPr id="3" name="Content Placeholder 2"/>
          <p:cNvSpPr>
            <a:spLocks noGrp="1"/>
          </p:cNvSpPr>
          <p:nvPr>
            <p:ph idx="1"/>
          </p:nvPr>
        </p:nvSpPr>
        <p:spPr/>
        <p:txBody>
          <a:bodyPr/>
          <a:lstStyle/>
          <a:p>
            <a:pPr marL="0" indent="0">
              <a:buNone/>
            </a:pPr>
            <a:r>
              <a:rPr lang="en-IN" b="1" dirty="0" smtClean="0"/>
              <a:t>Query-</a:t>
            </a:r>
            <a:endParaRPr lang="en-IN" sz="3600" b="1" dirty="0"/>
          </a:p>
          <a:p>
            <a:pPr marL="0" indent="0">
              <a:buNone/>
            </a:pPr>
            <a:r>
              <a:rPr lang="en-IN" b="1" dirty="0" smtClean="0">
                <a:solidFill>
                  <a:schemeClr val="accent3">
                    <a:lumMod val="75000"/>
                  </a:schemeClr>
                </a:solidFill>
              </a:rPr>
              <a:t>create </a:t>
            </a:r>
            <a:r>
              <a:rPr lang="en-IN" b="1" dirty="0">
                <a:solidFill>
                  <a:schemeClr val="accent3">
                    <a:lumMod val="75000"/>
                  </a:schemeClr>
                </a:solidFill>
              </a:rPr>
              <a:t>table </a:t>
            </a:r>
            <a:r>
              <a:rPr lang="en-IN" b="1" dirty="0" err="1">
                <a:solidFill>
                  <a:schemeClr val="accent3">
                    <a:lumMod val="75000"/>
                  </a:schemeClr>
                </a:solidFill>
              </a:rPr>
              <a:t>ipl_matches</a:t>
            </a:r>
            <a:r>
              <a:rPr lang="en-IN" b="1" dirty="0">
                <a:solidFill>
                  <a:schemeClr val="accent3">
                    <a:lumMod val="75000"/>
                  </a:schemeClr>
                </a:solidFill>
              </a:rPr>
              <a:t>(</a:t>
            </a:r>
          </a:p>
          <a:p>
            <a:pPr marL="0" indent="0">
              <a:buNone/>
            </a:pPr>
            <a:r>
              <a:rPr lang="en-IN" b="1" dirty="0">
                <a:solidFill>
                  <a:schemeClr val="accent3">
                    <a:lumMod val="75000"/>
                  </a:schemeClr>
                </a:solidFill>
              </a:rPr>
              <a:t>id </a:t>
            </a:r>
            <a:r>
              <a:rPr lang="en-IN" b="1" dirty="0" err="1">
                <a:solidFill>
                  <a:schemeClr val="accent3">
                    <a:lumMod val="75000"/>
                  </a:schemeClr>
                </a:solidFill>
              </a:rPr>
              <a:t>int,city</a:t>
            </a:r>
            <a:r>
              <a:rPr lang="en-IN" b="1" dirty="0">
                <a:solidFill>
                  <a:schemeClr val="accent3">
                    <a:lumMod val="75000"/>
                  </a:schemeClr>
                </a:solidFill>
              </a:rPr>
              <a:t> </a:t>
            </a:r>
            <a:r>
              <a:rPr lang="en-IN" b="1" dirty="0" err="1">
                <a:solidFill>
                  <a:schemeClr val="accent3">
                    <a:lumMod val="75000"/>
                  </a:schemeClr>
                </a:solidFill>
              </a:rPr>
              <a:t>varchar,date</a:t>
            </a:r>
            <a:r>
              <a:rPr lang="en-IN" b="1" dirty="0">
                <a:solidFill>
                  <a:schemeClr val="accent3">
                    <a:lumMod val="75000"/>
                  </a:schemeClr>
                </a:solidFill>
              </a:rPr>
              <a:t> </a:t>
            </a:r>
            <a:r>
              <a:rPr lang="en-IN" b="1" dirty="0" err="1">
                <a:solidFill>
                  <a:schemeClr val="accent3">
                    <a:lumMod val="75000"/>
                  </a:schemeClr>
                </a:solidFill>
              </a:rPr>
              <a:t>varchar,playes_of_match</a:t>
            </a:r>
            <a:r>
              <a:rPr lang="en-IN" b="1" dirty="0">
                <a:solidFill>
                  <a:schemeClr val="accent3">
                    <a:lumMod val="75000"/>
                  </a:schemeClr>
                </a:solidFill>
              </a:rPr>
              <a:t> </a:t>
            </a:r>
            <a:r>
              <a:rPr lang="en-IN" b="1" dirty="0" err="1">
                <a:solidFill>
                  <a:schemeClr val="accent3">
                    <a:lumMod val="75000"/>
                  </a:schemeClr>
                </a:solidFill>
              </a:rPr>
              <a:t>varchar,venue</a:t>
            </a:r>
            <a:r>
              <a:rPr lang="en-IN" b="1" dirty="0">
                <a:solidFill>
                  <a:schemeClr val="accent3">
                    <a:lumMod val="75000"/>
                  </a:schemeClr>
                </a:solidFill>
              </a:rPr>
              <a:t> </a:t>
            </a:r>
            <a:r>
              <a:rPr lang="en-IN" b="1" dirty="0" err="1">
                <a:solidFill>
                  <a:schemeClr val="accent3">
                    <a:lumMod val="75000"/>
                  </a:schemeClr>
                </a:solidFill>
              </a:rPr>
              <a:t>varchar,neutral_venue</a:t>
            </a:r>
            <a:r>
              <a:rPr lang="en-IN" b="1" dirty="0">
                <a:solidFill>
                  <a:schemeClr val="accent3">
                    <a:lumMod val="75000"/>
                  </a:schemeClr>
                </a:solidFill>
              </a:rPr>
              <a:t> int,team1 varchar,team2 </a:t>
            </a:r>
            <a:r>
              <a:rPr lang="en-IN" b="1" dirty="0" err="1" smtClean="0">
                <a:solidFill>
                  <a:schemeClr val="accent3">
                    <a:lumMod val="75000"/>
                  </a:schemeClr>
                </a:solidFill>
              </a:rPr>
              <a:t>varchar,toss_winner</a:t>
            </a:r>
            <a:r>
              <a:rPr lang="en-IN" b="1" dirty="0" smtClean="0">
                <a:solidFill>
                  <a:schemeClr val="accent3">
                    <a:lumMod val="75000"/>
                  </a:schemeClr>
                </a:solidFill>
              </a:rPr>
              <a:t> </a:t>
            </a:r>
            <a:r>
              <a:rPr lang="en-IN" b="1" dirty="0" err="1">
                <a:solidFill>
                  <a:schemeClr val="accent3">
                    <a:lumMod val="75000"/>
                  </a:schemeClr>
                </a:solidFill>
              </a:rPr>
              <a:t>varchar,toss_decision</a:t>
            </a:r>
            <a:r>
              <a:rPr lang="en-IN" b="1" dirty="0">
                <a:solidFill>
                  <a:schemeClr val="accent3">
                    <a:lumMod val="75000"/>
                  </a:schemeClr>
                </a:solidFill>
              </a:rPr>
              <a:t> </a:t>
            </a:r>
            <a:r>
              <a:rPr lang="en-IN" b="1" dirty="0" err="1">
                <a:solidFill>
                  <a:schemeClr val="accent3">
                    <a:lumMod val="75000"/>
                  </a:schemeClr>
                </a:solidFill>
              </a:rPr>
              <a:t>varchar,winner</a:t>
            </a:r>
            <a:r>
              <a:rPr lang="en-IN" b="1" dirty="0">
                <a:solidFill>
                  <a:schemeClr val="accent3">
                    <a:lumMod val="75000"/>
                  </a:schemeClr>
                </a:solidFill>
              </a:rPr>
              <a:t> </a:t>
            </a:r>
            <a:r>
              <a:rPr lang="en-IN" b="1" dirty="0" err="1">
                <a:solidFill>
                  <a:schemeClr val="accent3">
                    <a:lumMod val="75000"/>
                  </a:schemeClr>
                </a:solidFill>
              </a:rPr>
              <a:t>varchar,result</a:t>
            </a:r>
            <a:r>
              <a:rPr lang="en-IN" b="1" dirty="0">
                <a:solidFill>
                  <a:schemeClr val="accent3">
                    <a:lumMod val="75000"/>
                  </a:schemeClr>
                </a:solidFill>
              </a:rPr>
              <a:t> </a:t>
            </a:r>
            <a:r>
              <a:rPr lang="en-IN" b="1" dirty="0" err="1">
                <a:solidFill>
                  <a:schemeClr val="accent3">
                    <a:lumMod val="75000"/>
                  </a:schemeClr>
                </a:solidFill>
              </a:rPr>
              <a:t>varchar,result_margin</a:t>
            </a:r>
            <a:r>
              <a:rPr lang="en-IN" b="1" dirty="0">
                <a:solidFill>
                  <a:schemeClr val="accent3">
                    <a:lumMod val="75000"/>
                  </a:schemeClr>
                </a:solidFill>
              </a:rPr>
              <a:t> </a:t>
            </a:r>
            <a:r>
              <a:rPr lang="en-IN" b="1" dirty="0" err="1">
                <a:solidFill>
                  <a:schemeClr val="accent3">
                    <a:lumMod val="75000"/>
                  </a:schemeClr>
                </a:solidFill>
              </a:rPr>
              <a:t>int,eliminator</a:t>
            </a:r>
            <a:r>
              <a:rPr lang="en-IN" b="1" dirty="0">
                <a:solidFill>
                  <a:schemeClr val="accent3">
                    <a:lumMod val="75000"/>
                  </a:schemeClr>
                </a:solidFill>
              </a:rPr>
              <a:t> </a:t>
            </a:r>
            <a:r>
              <a:rPr lang="en-IN" b="1" dirty="0" err="1">
                <a:solidFill>
                  <a:schemeClr val="accent3">
                    <a:lumMod val="75000"/>
                  </a:schemeClr>
                </a:solidFill>
              </a:rPr>
              <a:t>varchar,method</a:t>
            </a:r>
            <a:r>
              <a:rPr lang="en-IN" b="1" dirty="0">
                <a:solidFill>
                  <a:schemeClr val="accent3">
                    <a:lumMod val="75000"/>
                  </a:schemeClr>
                </a:solidFill>
              </a:rPr>
              <a:t> </a:t>
            </a:r>
            <a:r>
              <a:rPr lang="en-IN" b="1" dirty="0" smtClean="0">
                <a:solidFill>
                  <a:schemeClr val="accent3">
                    <a:lumMod val="75000"/>
                  </a:schemeClr>
                </a:solidFill>
              </a:rPr>
              <a:t>varchar,umpire1 </a:t>
            </a:r>
            <a:r>
              <a:rPr lang="en-IN" b="1" dirty="0">
                <a:solidFill>
                  <a:schemeClr val="accent3">
                    <a:lumMod val="75000"/>
                  </a:schemeClr>
                </a:solidFill>
              </a:rPr>
              <a:t>varchar,umpire2 varchar);</a:t>
            </a:r>
          </a:p>
        </p:txBody>
      </p:sp>
    </p:spTree>
    <p:extLst>
      <p:ext uri="{BB962C8B-B14F-4D97-AF65-F5344CB8AC3E}">
        <p14:creationId xmlns:p14="http://schemas.microsoft.com/office/powerpoint/2010/main" val="3359381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Importing Data for </a:t>
            </a:r>
            <a:r>
              <a:rPr lang="en-IN" dirty="0" err="1" smtClean="0"/>
              <a:t>IPL_Matches</a:t>
            </a:r>
            <a:endParaRPr lang="en-IN" dirty="0"/>
          </a:p>
        </p:txBody>
      </p:sp>
      <p:sp>
        <p:nvSpPr>
          <p:cNvPr id="3" name="Content Placeholder 2"/>
          <p:cNvSpPr>
            <a:spLocks noGrp="1"/>
          </p:cNvSpPr>
          <p:nvPr>
            <p:ph idx="1"/>
          </p:nvPr>
        </p:nvSpPr>
        <p:spPr/>
        <p:txBody>
          <a:bodyPr/>
          <a:lstStyle/>
          <a:p>
            <a:pPr marL="0" indent="0">
              <a:buNone/>
            </a:pPr>
            <a:r>
              <a:rPr lang="en-IN" b="1" dirty="0" smtClean="0"/>
              <a:t>Query-</a:t>
            </a:r>
            <a:endParaRPr lang="en-IN" b="1" dirty="0"/>
          </a:p>
          <a:p>
            <a:pPr marL="0" indent="0">
              <a:buNone/>
            </a:pPr>
            <a:r>
              <a:rPr lang="en-IN" dirty="0"/>
              <a:t>copy </a:t>
            </a:r>
            <a:r>
              <a:rPr lang="en-IN" dirty="0" err="1" smtClean="0"/>
              <a:t>ipl_matches</a:t>
            </a:r>
            <a:r>
              <a:rPr lang="en-IN" dirty="0" smtClean="0"/>
              <a:t> </a:t>
            </a:r>
            <a:r>
              <a:rPr lang="en-IN" dirty="0"/>
              <a:t>from 'C:\</a:t>
            </a:r>
            <a:r>
              <a:rPr lang="en-IN" dirty="0" err="1" smtClean="0"/>
              <a:t>ProgramFiles</a:t>
            </a:r>
            <a:r>
              <a:rPr lang="en-IN" dirty="0" smtClean="0"/>
              <a:t>\PostgreSQL\15\data\</a:t>
            </a:r>
            <a:r>
              <a:rPr lang="en-IN" dirty="0" err="1" smtClean="0"/>
              <a:t>Data_copy</a:t>
            </a:r>
            <a:r>
              <a:rPr lang="en-IN" dirty="0" smtClean="0"/>
              <a:t>\Database\IPL_matches.csv</a:t>
            </a:r>
            <a:r>
              <a:rPr lang="en-IN" dirty="0"/>
              <a:t>' delimiter ',' CSV Header;</a:t>
            </a:r>
          </a:p>
        </p:txBody>
      </p:sp>
    </p:spTree>
    <p:extLst>
      <p:ext uri="{BB962C8B-B14F-4D97-AF65-F5344CB8AC3E}">
        <p14:creationId xmlns:p14="http://schemas.microsoft.com/office/powerpoint/2010/main" val="2882313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Question-Your </a:t>
            </a:r>
            <a:r>
              <a:rPr lang="en-US" sz="1600" dirty="0"/>
              <a:t>first priority is to get 2-3 players with high S.R who have faced at least 500 </a:t>
            </a:r>
            <a:r>
              <a:rPr lang="en-US" sz="1600" dirty="0" err="1"/>
              <a:t>balls.And</a:t>
            </a:r>
            <a:r>
              <a:rPr lang="en-US" sz="1600" dirty="0"/>
              <a:t> to do that you have to make a list of 10 players you want to bid in the auction so that when you try to grab them in auction you should not pay the amount greater than you have in the purse for a particular player</a:t>
            </a:r>
            <a:endParaRPr lang="en-IN" sz="1600" dirty="0"/>
          </a:p>
        </p:txBody>
      </p:sp>
      <p:sp>
        <p:nvSpPr>
          <p:cNvPr id="3" name="Content Placeholder 2"/>
          <p:cNvSpPr>
            <a:spLocks noGrp="1"/>
          </p:cNvSpPr>
          <p:nvPr>
            <p:ph idx="1"/>
          </p:nvPr>
        </p:nvSpPr>
        <p:spPr>
          <a:xfrm>
            <a:off x="1295400" y="2556931"/>
            <a:ext cx="10125807" cy="3474591"/>
          </a:xfrm>
        </p:spPr>
        <p:txBody>
          <a:bodyPr>
            <a:normAutofit fontScale="85000" lnSpcReduction="20000"/>
          </a:bodyPr>
          <a:lstStyle/>
          <a:p>
            <a:pPr marL="0" indent="0">
              <a:buNone/>
            </a:pPr>
            <a:r>
              <a:rPr lang="en-US" b="1" dirty="0" smtClean="0">
                <a:solidFill>
                  <a:srgbClr val="92D050"/>
                </a:solidFill>
              </a:rPr>
              <a:t>Query-</a:t>
            </a:r>
            <a:endParaRPr lang="en-US" b="1" dirty="0">
              <a:solidFill>
                <a:srgbClr val="92D050"/>
              </a:solidFill>
            </a:endParaRPr>
          </a:p>
          <a:p>
            <a:pPr marL="0" indent="0">
              <a:buNone/>
            </a:pPr>
            <a:r>
              <a:rPr lang="en-US" b="1" dirty="0">
                <a:solidFill>
                  <a:schemeClr val="accent3">
                    <a:lumMod val="75000"/>
                  </a:schemeClr>
                </a:solidFill>
              </a:rPr>
              <a:t>select </a:t>
            </a:r>
            <a:r>
              <a:rPr lang="en-US" b="1" dirty="0" err="1">
                <a:solidFill>
                  <a:schemeClr val="accent3">
                    <a:lumMod val="75000"/>
                  </a:schemeClr>
                </a:solidFill>
              </a:rPr>
              <a:t>batsman,sum</a:t>
            </a:r>
            <a:r>
              <a:rPr lang="en-US" b="1" dirty="0">
                <a:solidFill>
                  <a:schemeClr val="accent3">
                    <a:lumMod val="75000"/>
                  </a:schemeClr>
                </a:solidFill>
              </a:rPr>
              <a:t>(</a:t>
            </a:r>
            <a:r>
              <a:rPr lang="en-US" b="1" dirty="0" err="1">
                <a:solidFill>
                  <a:schemeClr val="accent3">
                    <a:lumMod val="75000"/>
                  </a:schemeClr>
                </a:solidFill>
              </a:rPr>
              <a:t>batsman_runs</a:t>
            </a:r>
            <a:r>
              <a:rPr lang="en-US" b="1" dirty="0">
                <a:solidFill>
                  <a:schemeClr val="accent3">
                    <a:lumMod val="75000"/>
                  </a:schemeClr>
                </a:solidFill>
              </a:rPr>
              <a:t>) as </a:t>
            </a:r>
            <a:r>
              <a:rPr lang="en-US" b="1" dirty="0" err="1">
                <a:solidFill>
                  <a:schemeClr val="accent3">
                    <a:lumMod val="75000"/>
                  </a:schemeClr>
                </a:solidFill>
              </a:rPr>
              <a:t>runs,count</a:t>
            </a:r>
            <a:r>
              <a:rPr lang="en-US" b="1" dirty="0">
                <a:solidFill>
                  <a:schemeClr val="accent3">
                    <a:lumMod val="75000"/>
                  </a:schemeClr>
                </a:solidFill>
              </a:rPr>
              <a:t>(ball) as </a:t>
            </a:r>
            <a:r>
              <a:rPr lang="en-US" b="1" dirty="0" err="1">
                <a:solidFill>
                  <a:schemeClr val="accent3">
                    <a:lumMod val="75000"/>
                  </a:schemeClr>
                </a:solidFill>
              </a:rPr>
              <a:t>ball_faced</a:t>
            </a:r>
            <a:r>
              <a:rPr lang="en-US" b="1" dirty="0">
                <a:solidFill>
                  <a:schemeClr val="accent3">
                    <a:lumMod val="75000"/>
                  </a:schemeClr>
                </a:solidFill>
              </a:rPr>
              <a:t>,</a:t>
            </a:r>
          </a:p>
          <a:p>
            <a:pPr marL="0" indent="0">
              <a:buNone/>
            </a:pPr>
            <a:r>
              <a:rPr lang="en-US" b="1" dirty="0">
                <a:solidFill>
                  <a:schemeClr val="accent3">
                    <a:lumMod val="75000"/>
                  </a:schemeClr>
                </a:solidFill>
              </a:rPr>
              <a:t>(sum(</a:t>
            </a:r>
            <a:r>
              <a:rPr lang="en-US" b="1" dirty="0" err="1">
                <a:solidFill>
                  <a:schemeClr val="accent3">
                    <a:lumMod val="75000"/>
                  </a:schemeClr>
                </a:solidFill>
              </a:rPr>
              <a:t>batsman_runs</a:t>
            </a:r>
            <a:r>
              <a:rPr lang="en-US" b="1" dirty="0">
                <a:solidFill>
                  <a:schemeClr val="accent3">
                    <a:lumMod val="75000"/>
                  </a:schemeClr>
                </a:solidFill>
              </a:rPr>
              <a:t>)*1.0/count(ball))*100 as </a:t>
            </a:r>
            <a:r>
              <a:rPr lang="en-US" b="1" dirty="0" err="1">
                <a:solidFill>
                  <a:schemeClr val="accent3">
                    <a:lumMod val="75000"/>
                  </a:schemeClr>
                </a:solidFill>
              </a:rPr>
              <a:t>strike_rate</a:t>
            </a:r>
            <a:endParaRPr lang="en-US" b="1" dirty="0">
              <a:solidFill>
                <a:schemeClr val="accent3">
                  <a:lumMod val="75000"/>
                </a:schemeClr>
              </a:solidFill>
            </a:endParaRPr>
          </a:p>
          <a:p>
            <a:pPr marL="0" indent="0">
              <a:buNone/>
            </a:pPr>
            <a:r>
              <a:rPr lang="en-US" b="1" dirty="0">
                <a:solidFill>
                  <a:schemeClr val="accent3">
                    <a:lumMod val="75000"/>
                  </a:schemeClr>
                </a:solidFill>
              </a:rPr>
              <a:t>from </a:t>
            </a:r>
            <a:r>
              <a:rPr lang="en-US" b="1" dirty="0" err="1">
                <a:solidFill>
                  <a:schemeClr val="accent3">
                    <a:lumMod val="75000"/>
                  </a:schemeClr>
                </a:solidFill>
              </a:rPr>
              <a:t>ipl_ball</a:t>
            </a:r>
            <a:endParaRPr lang="en-US" b="1" dirty="0">
              <a:solidFill>
                <a:schemeClr val="accent3">
                  <a:lumMod val="75000"/>
                </a:schemeClr>
              </a:solidFill>
            </a:endParaRPr>
          </a:p>
          <a:p>
            <a:pPr marL="0" indent="0">
              <a:buNone/>
            </a:pPr>
            <a:r>
              <a:rPr lang="en-US" b="1" dirty="0">
                <a:solidFill>
                  <a:schemeClr val="accent3">
                    <a:lumMod val="75000"/>
                  </a:schemeClr>
                </a:solidFill>
              </a:rPr>
              <a:t>where </a:t>
            </a:r>
            <a:r>
              <a:rPr lang="en-US" b="1" dirty="0" err="1">
                <a:solidFill>
                  <a:schemeClr val="accent3">
                    <a:lumMod val="75000"/>
                  </a:schemeClr>
                </a:solidFill>
              </a:rPr>
              <a:t>extra_type</a:t>
            </a:r>
            <a:r>
              <a:rPr lang="en-US" b="1" dirty="0">
                <a:solidFill>
                  <a:schemeClr val="accent3">
                    <a:lumMod val="75000"/>
                  </a:schemeClr>
                </a:solidFill>
              </a:rPr>
              <a:t> != '</a:t>
            </a:r>
            <a:r>
              <a:rPr lang="en-US" b="1" dirty="0" err="1">
                <a:solidFill>
                  <a:schemeClr val="accent3">
                    <a:lumMod val="75000"/>
                  </a:schemeClr>
                </a:solidFill>
              </a:rPr>
              <a:t>wides</a:t>
            </a:r>
            <a:r>
              <a:rPr lang="en-US" b="1" dirty="0">
                <a:solidFill>
                  <a:schemeClr val="accent3">
                    <a:lumMod val="75000"/>
                  </a:schemeClr>
                </a:solidFill>
              </a:rPr>
              <a:t>'</a:t>
            </a:r>
          </a:p>
          <a:p>
            <a:pPr marL="0" indent="0">
              <a:buNone/>
            </a:pPr>
            <a:r>
              <a:rPr lang="en-US" b="1" dirty="0">
                <a:solidFill>
                  <a:schemeClr val="accent3">
                    <a:lumMod val="75000"/>
                  </a:schemeClr>
                </a:solidFill>
              </a:rPr>
              <a:t>group by batsman</a:t>
            </a:r>
          </a:p>
          <a:p>
            <a:pPr marL="0" indent="0">
              <a:buNone/>
            </a:pPr>
            <a:r>
              <a:rPr lang="en-US" b="1" dirty="0">
                <a:solidFill>
                  <a:schemeClr val="accent3">
                    <a:lumMod val="75000"/>
                  </a:schemeClr>
                </a:solidFill>
              </a:rPr>
              <a:t>having count(ball)&gt;=500</a:t>
            </a:r>
          </a:p>
          <a:p>
            <a:pPr marL="0" indent="0">
              <a:buNone/>
            </a:pPr>
            <a:r>
              <a:rPr lang="en-US" b="1" dirty="0">
                <a:solidFill>
                  <a:schemeClr val="accent3">
                    <a:lumMod val="75000"/>
                  </a:schemeClr>
                </a:solidFill>
              </a:rPr>
              <a:t>order by </a:t>
            </a:r>
            <a:r>
              <a:rPr lang="en-US" b="1" dirty="0" err="1">
                <a:solidFill>
                  <a:schemeClr val="accent3">
                    <a:lumMod val="75000"/>
                  </a:schemeClr>
                </a:solidFill>
              </a:rPr>
              <a:t>strike_rate</a:t>
            </a:r>
            <a:r>
              <a:rPr lang="en-US" b="1" dirty="0">
                <a:solidFill>
                  <a:schemeClr val="accent3">
                    <a:lumMod val="75000"/>
                  </a:schemeClr>
                </a:solidFill>
              </a:rPr>
              <a:t> </a:t>
            </a:r>
            <a:r>
              <a:rPr lang="en-US" b="1" dirty="0" err="1">
                <a:solidFill>
                  <a:schemeClr val="accent3">
                    <a:lumMod val="75000"/>
                  </a:schemeClr>
                </a:solidFill>
              </a:rPr>
              <a:t>desc</a:t>
            </a:r>
            <a:endParaRPr lang="en-US" b="1" dirty="0">
              <a:solidFill>
                <a:schemeClr val="accent3">
                  <a:lumMod val="75000"/>
                </a:schemeClr>
              </a:solidFill>
            </a:endParaRPr>
          </a:p>
          <a:p>
            <a:pPr marL="0" indent="0">
              <a:buNone/>
            </a:pPr>
            <a:r>
              <a:rPr lang="en-US" b="1" dirty="0">
                <a:solidFill>
                  <a:schemeClr val="accent3">
                    <a:lumMod val="75000"/>
                  </a:schemeClr>
                </a:solidFill>
              </a:rPr>
              <a:t>limit 10</a:t>
            </a:r>
            <a:r>
              <a:rPr lang="en-US" b="1" dirty="0" smtClean="0">
                <a:solidFill>
                  <a:schemeClr val="accent3">
                    <a:lumMod val="75000"/>
                  </a:schemeClr>
                </a:solidFill>
              </a:rPr>
              <a:t>;</a:t>
            </a:r>
          </a:p>
        </p:txBody>
      </p:sp>
    </p:spTree>
    <p:extLst>
      <p:ext uri="{BB962C8B-B14F-4D97-AF65-F5344CB8AC3E}">
        <p14:creationId xmlns:p14="http://schemas.microsoft.com/office/powerpoint/2010/main" val="4275226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879875"/>
            <a:ext cx="3943900" cy="282607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1274" y="2879875"/>
            <a:ext cx="5734850" cy="2826076"/>
          </a:xfrm>
          <a:prstGeom prst="rect">
            <a:avLst/>
          </a:prstGeom>
        </p:spPr>
      </p:pic>
    </p:spTree>
    <p:extLst>
      <p:ext uri="{BB962C8B-B14F-4D97-AF65-F5344CB8AC3E}">
        <p14:creationId xmlns:p14="http://schemas.microsoft.com/office/powerpoint/2010/main" val="789228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Question-Now </a:t>
            </a:r>
            <a:r>
              <a:rPr lang="en-US" sz="1800" dirty="0"/>
              <a:t>you need to get 2-3 players with good Average who have played more than 2 </a:t>
            </a:r>
            <a:r>
              <a:rPr lang="en-US" sz="1800" dirty="0" err="1"/>
              <a:t>ipl</a:t>
            </a:r>
            <a:r>
              <a:rPr lang="en-US" sz="1800" dirty="0"/>
              <a:t> seasons. And to do that you have to make a list of 10 players you want to bid in the auction so that when you try to grab them in auction you should not pay the amount greater than you have in the purse for a particular player.</a:t>
            </a:r>
            <a:endParaRPr lang="en-IN" sz="1800" dirty="0"/>
          </a:p>
        </p:txBody>
      </p:sp>
      <p:sp>
        <p:nvSpPr>
          <p:cNvPr id="3" name="Content Placeholder 2"/>
          <p:cNvSpPr>
            <a:spLocks noGrp="1"/>
          </p:cNvSpPr>
          <p:nvPr>
            <p:ph idx="1"/>
          </p:nvPr>
        </p:nvSpPr>
        <p:spPr>
          <a:xfrm>
            <a:off x="1295401" y="2514600"/>
            <a:ext cx="9601196" cy="3361268"/>
          </a:xfrm>
        </p:spPr>
        <p:txBody>
          <a:bodyPr>
            <a:normAutofit fontScale="92500" lnSpcReduction="20000"/>
          </a:bodyPr>
          <a:lstStyle/>
          <a:p>
            <a:pPr marL="0" indent="0">
              <a:buNone/>
            </a:pPr>
            <a:r>
              <a:rPr lang="en-IN" sz="1600" b="1" dirty="0" smtClean="0">
                <a:solidFill>
                  <a:schemeClr val="accent2">
                    <a:lumMod val="60000"/>
                    <a:lumOff val="40000"/>
                  </a:schemeClr>
                </a:solidFill>
              </a:rPr>
              <a:t>Query-</a:t>
            </a:r>
          </a:p>
          <a:p>
            <a:pPr marL="0" indent="0">
              <a:buNone/>
            </a:pPr>
            <a:r>
              <a:rPr lang="en-IN" sz="1600" dirty="0"/>
              <a:t>select </a:t>
            </a:r>
            <a:r>
              <a:rPr lang="en-IN" sz="1600" dirty="0" err="1"/>
              <a:t>a.batsman,sum</a:t>
            </a:r>
            <a:r>
              <a:rPr lang="en-IN" sz="1600" dirty="0"/>
              <a:t>(</a:t>
            </a:r>
            <a:r>
              <a:rPr lang="en-IN" sz="1600" dirty="0" err="1"/>
              <a:t>a.is_wicket</a:t>
            </a:r>
            <a:r>
              <a:rPr lang="en-IN" sz="1600" dirty="0"/>
              <a:t>) as </a:t>
            </a:r>
            <a:r>
              <a:rPr lang="en-IN" sz="1600" dirty="0" err="1"/>
              <a:t>dismissed,sum</a:t>
            </a:r>
            <a:r>
              <a:rPr lang="en-IN" sz="1600" dirty="0"/>
              <a:t>(</a:t>
            </a:r>
            <a:r>
              <a:rPr lang="en-IN" sz="1600" dirty="0" err="1"/>
              <a:t>a.batsman_runs</a:t>
            </a:r>
            <a:r>
              <a:rPr lang="en-IN" sz="1600" dirty="0"/>
              <a:t>) as </a:t>
            </a:r>
            <a:r>
              <a:rPr lang="en-IN" sz="1600" dirty="0" err="1"/>
              <a:t>total_runs</a:t>
            </a:r>
            <a:r>
              <a:rPr lang="en-IN" sz="1600" dirty="0"/>
              <a:t>,</a:t>
            </a:r>
          </a:p>
          <a:p>
            <a:pPr marL="0" indent="0">
              <a:buNone/>
            </a:pPr>
            <a:r>
              <a:rPr lang="en-IN" sz="1600" dirty="0"/>
              <a:t>count(distinct(extract(year from </a:t>
            </a:r>
            <a:r>
              <a:rPr lang="en-IN" sz="1600" dirty="0" err="1"/>
              <a:t>b.date</a:t>
            </a:r>
            <a:r>
              <a:rPr lang="en-IN" sz="1600" dirty="0"/>
              <a:t>))) as </a:t>
            </a:r>
            <a:r>
              <a:rPr lang="en-IN" sz="1600" dirty="0" err="1"/>
              <a:t>season,sum</a:t>
            </a:r>
            <a:r>
              <a:rPr lang="en-IN" sz="1600" dirty="0"/>
              <a:t>(</a:t>
            </a:r>
            <a:r>
              <a:rPr lang="en-IN" sz="1600" dirty="0" err="1"/>
              <a:t>a.batsman_runs</a:t>
            </a:r>
            <a:r>
              <a:rPr lang="en-IN" sz="1600" dirty="0"/>
              <a:t>)*1.0/sum(</a:t>
            </a:r>
            <a:r>
              <a:rPr lang="en-IN" sz="1600" dirty="0" err="1"/>
              <a:t>a.is_wicket</a:t>
            </a:r>
            <a:r>
              <a:rPr lang="en-IN" sz="1600" dirty="0"/>
              <a:t>) as average</a:t>
            </a:r>
          </a:p>
          <a:p>
            <a:pPr marL="0" indent="0">
              <a:buNone/>
            </a:pPr>
            <a:r>
              <a:rPr lang="en-IN" sz="1600" dirty="0"/>
              <a:t>from </a:t>
            </a:r>
            <a:r>
              <a:rPr lang="en-IN" sz="1600" dirty="0" err="1"/>
              <a:t>ipl_ball</a:t>
            </a:r>
            <a:r>
              <a:rPr lang="en-IN" sz="1600" dirty="0"/>
              <a:t> as a</a:t>
            </a:r>
          </a:p>
          <a:p>
            <a:pPr marL="0" indent="0">
              <a:buNone/>
            </a:pPr>
            <a:r>
              <a:rPr lang="en-IN" sz="1600" dirty="0"/>
              <a:t>inner join</a:t>
            </a:r>
          </a:p>
          <a:p>
            <a:pPr marL="0" indent="0">
              <a:buNone/>
            </a:pPr>
            <a:r>
              <a:rPr lang="en-IN" sz="1600" dirty="0" err="1"/>
              <a:t>ipl_matches</a:t>
            </a:r>
            <a:r>
              <a:rPr lang="en-IN" sz="1600" dirty="0"/>
              <a:t> as b</a:t>
            </a:r>
          </a:p>
          <a:p>
            <a:pPr marL="0" indent="0">
              <a:buNone/>
            </a:pPr>
            <a:r>
              <a:rPr lang="en-IN" sz="1600" dirty="0"/>
              <a:t>on a.id=b.id</a:t>
            </a:r>
          </a:p>
          <a:p>
            <a:pPr marL="0" indent="0">
              <a:buNone/>
            </a:pPr>
            <a:r>
              <a:rPr lang="en-IN" sz="1600" dirty="0"/>
              <a:t>group by </a:t>
            </a:r>
            <a:r>
              <a:rPr lang="en-IN" sz="1600" dirty="0" err="1"/>
              <a:t>a.batsman</a:t>
            </a:r>
            <a:endParaRPr lang="en-IN" sz="1600" dirty="0"/>
          </a:p>
          <a:p>
            <a:pPr marL="0" indent="0">
              <a:buNone/>
            </a:pPr>
            <a:r>
              <a:rPr lang="en-IN" sz="1600" dirty="0"/>
              <a:t>having sum(</a:t>
            </a:r>
            <a:r>
              <a:rPr lang="en-IN" sz="1600" dirty="0" err="1"/>
              <a:t>a.is_wicket</a:t>
            </a:r>
            <a:r>
              <a:rPr lang="en-IN" sz="1600" dirty="0"/>
              <a:t>)&gt;0 and count(distinct(extract(year from </a:t>
            </a:r>
            <a:r>
              <a:rPr lang="en-IN" sz="1600" dirty="0" err="1"/>
              <a:t>b.date</a:t>
            </a:r>
            <a:r>
              <a:rPr lang="en-IN" sz="1600" dirty="0"/>
              <a:t>)))&gt;2</a:t>
            </a:r>
          </a:p>
          <a:p>
            <a:pPr marL="0" indent="0">
              <a:buNone/>
            </a:pPr>
            <a:r>
              <a:rPr lang="en-IN" sz="1600" dirty="0"/>
              <a:t>order by average </a:t>
            </a:r>
            <a:r>
              <a:rPr lang="en-IN" sz="1600" dirty="0" err="1"/>
              <a:t>desc</a:t>
            </a:r>
            <a:endParaRPr lang="en-IN" sz="1600" dirty="0"/>
          </a:p>
          <a:p>
            <a:pPr marL="0" indent="0">
              <a:buNone/>
            </a:pPr>
            <a:r>
              <a:rPr lang="en-IN" sz="1600" dirty="0"/>
              <a:t>limit 10;</a:t>
            </a:r>
            <a:endParaRPr lang="en-IN" sz="1600" dirty="0" smtClean="0"/>
          </a:p>
        </p:txBody>
      </p:sp>
    </p:spTree>
    <p:extLst>
      <p:ext uri="{BB962C8B-B14F-4D97-AF65-F5344CB8AC3E}">
        <p14:creationId xmlns:p14="http://schemas.microsoft.com/office/powerpoint/2010/main" val="2779243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647666"/>
            <a:ext cx="4286848" cy="335995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251" y="2616247"/>
            <a:ext cx="5800308" cy="3391373"/>
          </a:xfrm>
          <a:prstGeom prst="rect">
            <a:avLst/>
          </a:prstGeom>
        </p:spPr>
      </p:pic>
    </p:spTree>
    <p:extLst>
      <p:ext uri="{BB962C8B-B14F-4D97-AF65-F5344CB8AC3E}">
        <p14:creationId xmlns:p14="http://schemas.microsoft.com/office/powerpoint/2010/main" val="9206990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6950</TotalTime>
  <Words>1305</Words>
  <Application>Microsoft Office PowerPoint</Application>
  <PresentationFormat>Widescreen</PresentationFormat>
  <Paragraphs>179</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Garamond</vt:lpstr>
      <vt:lpstr>Organic</vt:lpstr>
      <vt:lpstr>SQL Project</vt:lpstr>
      <vt:lpstr>Creating table IPL_BALL</vt:lpstr>
      <vt:lpstr>Importing Data for IPL_BALL table</vt:lpstr>
      <vt:lpstr>Creating Table IPL_Matches</vt:lpstr>
      <vt:lpstr>Importing Data for IPL_Matches</vt:lpstr>
      <vt:lpstr>Question-Your first priority is to get 2-3 players with high S.R who have faced at least 500 balls.And to do that you have to make a list of 10 players you want to bid in the auction so that when you try to grab them in auction you should not pay the amount greater than you have in the purse for a particular player</vt:lpstr>
      <vt:lpstr>Output</vt:lpstr>
      <vt:lpstr>Question-Now you need to get 2-3 players with good Average who have played more than 2 ipl seasons. And to do that you have to make a list of 10 players you want to bid in the auction so that when you try to grab them in auction you should not pay the amount greater than you have in the purse for a particular player.</vt:lpstr>
      <vt:lpstr>Output</vt:lpstr>
      <vt:lpstr>Question-Now you need to get 2-3 Hard-hitting players who have scored most runs in boundaries and have played more the 2 ipl season. To do that you have to make a list of 10 players you want to bid in the auction so that when you try to grab them in auction you should not pay the amount greater than you have in the purse for a particular player. </vt:lpstr>
      <vt:lpstr>Problem in last Question </vt:lpstr>
      <vt:lpstr>Question-Your first priority is to get 2-3 bowlers with good economy who have bowled at least 500 balls in IPL so far.To do that you have to make a list of 10 players you want to bid in the auction so that when you try to grab them in auction you should not pay the amount greater than you have in the purse for a particular player.</vt:lpstr>
      <vt:lpstr>Output</vt:lpstr>
      <vt:lpstr>Question- Now you need to get 2-3 bowlers with the best strike rate and who have bowled at least 500 balls in IPL so far.To do that you have to make a list of 10 players you want to bid in the auction so that when you try to grab them in auction you should not pay the amount greater than you have in the purse for a particular player?</vt:lpstr>
      <vt:lpstr>Output</vt:lpstr>
      <vt:lpstr>Question-Now you need to get 2-3 All_rounders with the best batting as well as bowling strike rate and who have faced at least 500 balls in IPL so far and have bowled minimum 300 balls.To do that you have to make a list of 10 players you want to bid in the auction so that when you try to grab them in auction you should not pay the amount greater than you have in the purse for a particular player. </vt:lpstr>
      <vt:lpstr>Output</vt:lpstr>
      <vt:lpstr>Wicketkeeper</vt:lpstr>
      <vt:lpstr>Explanation for wicketkeeper </vt:lpstr>
      <vt:lpstr>Output</vt:lpstr>
      <vt:lpstr>Output</vt:lpstr>
      <vt:lpstr>Additional Questions</vt:lpstr>
      <vt:lpstr>Answer 1</vt:lpstr>
      <vt:lpstr>Answer 2</vt:lpstr>
      <vt:lpstr>Answer 3</vt:lpstr>
      <vt:lpstr>Answer 4</vt:lpstr>
      <vt:lpstr>Answer 5</vt:lpstr>
      <vt:lpstr>Answer 6</vt:lpstr>
      <vt:lpstr>Answer 7</vt:lpstr>
      <vt:lpstr>Answer 8</vt:lpstr>
      <vt:lpstr>Answer 9</vt:lpstr>
      <vt:lpstr>Answer 10</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ankush patel</dc:creator>
  <cp:lastModifiedBy>ankush patel</cp:lastModifiedBy>
  <cp:revision>40</cp:revision>
  <dcterms:created xsi:type="dcterms:W3CDTF">2023-06-26T15:15:50Z</dcterms:created>
  <dcterms:modified xsi:type="dcterms:W3CDTF">2023-07-03T17:14:51Z</dcterms:modified>
</cp:coreProperties>
</file>