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6" r:id="rId2"/>
    <p:sldId id="257" r:id="rId3"/>
    <p:sldId id="258" r:id="rId4"/>
    <p:sldId id="259" r:id="rId5"/>
    <p:sldId id="260" r:id="rId6"/>
    <p:sldId id="261" r:id="rId7"/>
    <p:sldId id="262" r:id="rId8"/>
    <p:sldId id="263" r:id="rId9"/>
    <p:sldId id="277" r:id="rId10"/>
    <p:sldId id="265" r:id="rId11"/>
    <p:sldId id="266" r:id="rId12"/>
    <p:sldId id="267" r:id="rId13"/>
    <p:sldId id="268" r:id="rId14"/>
    <p:sldId id="269" r:id="rId15"/>
    <p:sldId id="271"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791C6-4768-4DA1-B396-A04151822ECA}" type="datetimeFigureOut">
              <a:rPr lang="en-US" smtClean="0"/>
              <a:t>11/23/2018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4C1F2-9BF0-40A6-8F32-1575D777F63D}" type="slidenum">
              <a:rPr lang="en-US" smtClean="0"/>
              <a:t>‹#›</a:t>
            </a:fld>
            <a:endParaRPr lang="en-US"/>
          </a:p>
        </p:txBody>
      </p:sp>
    </p:spTree>
    <p:extLst>
      <p:ext uri="{BB962C8B-B14F-4D97-AF65-F5344CB8AC3E}">
        <p14:creationId xmlns:p14="http://schemas.microsoft.com/office/powerpoint/2010/main" val="388280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11/23/2018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YAML#cite_note-1.0-1" TargetMode="External"/><Relationship Id="rId3" Type="http://schemas.openxmlformats.org/officeDocument/2006/relationships/hyperlink" Target="https://en.wikipedia.org/wiki/Human-readable" TargetMode="External"/><Relationship Id="rId7" Type="http://schemas.openxmlformats.org/officeDocument/2006/relationships/hyperlink" Target="https://en.wikipedia.org/wiki/SGML" TargetMode="External"/><Relationship Id="rId12" Type="http://schemas.openxmlformats.org/officeDocument/2006/relationships/hyperlink" Target="https://en.wikipedia.org/wiki/YAML#cite_note-YAML_Version_1.2-2"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en.wikipedia.org/wiki/Extensible_Markup_Language" TargetMode="External"/><Relationship Id="rId11" Type="http://schemas.openxmlformats.org/officeDocument/2006/relationships/hyperlink" Target="https://en.wikipedia.org/wiki/JSON" TargetMode="External"/><Relationship Id="rId5" Type="http://schemas.openxmlformats.org/officeDocument/2006/relationships/hyperlink" Target="https://en.wikipedia.org/wiki/Configuration_file" TargetMode="External"/><Relationship Id="rId10" Type="http://schemas.openxmlformats.org/officeDocument/2006/relationships/hyperlink" Target="https://en.wikipedia.org/wiki/Subset" TargetMode="External"/><Relationship Id="rId4" Type="http://schemas.openxmlformats.org/officeDocument/2006/relationships/hyperlink" Target="https://en.wikipedia.org/wiki/Data_serialization_language" TargetMode="External"/><Relationship Id="rId9" Type="http://schemas.openxmlformats.org/officeDocument/2006/relationships/hyperlink" Target="https://en.wikipedia.org/wiki/Python_(programming_languag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cap="none" dirty="0" smtClean="0">
                <a:solidFill>
                  <a:srgbClr val="002060"/>
                </a:solidFill>
                <a:latin typeface="Arial Rounded MT Bold" panose="020F0704030504030204" pitchFamily="34" charset="0"/>
              </a:rPr>
              <a:t>Ansible</a:t>
            </a:r>
            <a:endParaRPr lang="en-US" cap="none"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596" y="1183112"/>
            <a:ext cx="9007813" cy="453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426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144" y="1032956"/>
            <a:ext cx="9552561" cy="478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68223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125" y="1782594"/>
            <a:ext cx="58832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88563" y="1430745"/>
            <a:ext cx="10058400" cy="4050792"/>
          </a:xfrm>
        </p:spPr>
        <p:txBody>
          <a:bodyPr/>
          <a:lstStyle/>
          <a:p>
            <a:pPr marL="0" indent="0">
              <a:buNone/>
            </a:pPr>
            <a:r>
              <a:rPr lang="en-US" dirty="0" smtClean="0"/>
              <a:t>  </a:t>
            </a:r>
            <a:endParaRPr lang="en-US" dirty="0"/>
          </a:p>
        </p:txBody>
      </p:sp>
      <p:sp>
        <p:nvSpPr>
          <p:cNvPr id="4" name="TextBox 3"/>
          <p:cNvSpPr txBox="1"/>
          <p:nvPr/>
        </p:nvSpPr>
        <p:spPr>
          <a:xfrm>
            <a:off x="729574" y="690664"/>
            <a:ext cx="3291478" cy="830997"/>
          </a:xfrm>
          <a:prstGeom prst="rect">
            <a:avLst/>
          </a:prstGeom>
          <a:noFill/>
        </p:spPr>
        <p:txBody>
          <a:bodyPr wrap="none" rtlCol="0">
            <a:spAutoFit/>
          </a:bodyPr>
          <a:lstStyle/>
          <a:p>
            <a:r>
              <a:rPr lang="en-US" sz="48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Provisioning</a:t>
            </a:r>
            <a:r>
              <a:rPr lang="en-US" dirty="0" smtClean="0"/>
              <a:t> </a:t>
            </a:r>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481" y="2398103"/>
            <a:ext cx="2633493" cy="26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047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5356"/>
            <a:ext cx="12192000" cy="618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8290" y="-155642"/>
            <a:ext cx="3168944" cy="830997"/>
          </a:xfrm>
          <a:prstGeom prst="rect">
            <a:avLst/>
          </a:prstGeom>
          <a:noFill/>
        </p:spPr>
        <p:txBody>
          <a:bodyPr wrap="none" rtlCol="0">
            <a:spAutoFit/>
          </a:bodyPr>
          <a:lstStyle/>
          <a:p>
            <a:r>
              <a:rPr lang="en-US" sz="48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Automation</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225" y="1001948"/>
            <a:ext cx="454977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745166" y="3774330"/>
            <a:ext cx="3285643"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Define the requirement..</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Write the instructions…..</a:t>
            </a:r>
          </a:p>
        </p:txBody>
      </p:sp>
    </p:spTree>
    <p:extLst>
      <p:ext uri="{BB962C8B-B14F-4D97-AF65-F5344CB8AC3E}">
        <p14:creationId xmlns:p14="http://schemas.microsoft.com/office/powerpoint/2010/main" val="426753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53" y="637061"/>
            <a:ext cx="6302375"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391" y="3224855"/>
            <a:ext cx="6005512"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61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normAutofit/>
          </a:bodyPr>
          <a:lstStyle/>
          <a:p>
            <a:r>
              <a:rPr lang="en-US" sz="4800" cap="none" dirty="0">
                <a:latin typeface="Calibri" panose="020F0502020204030204" pitchFamily="34" charset="0"/>
                <a:cs typeface="Calibri" panose="020F0502020204030204" pitchFamily="34" charset="0"/>
              </a:rPr>
              <a:t>Why Ansible</a:t>
            </a:r>
          </a:p>
        </p:txBody>
      </p:sp>
      <p:sp>
        <p:nvSpPr>
          <p:cNvPr id="3" name="Content Placeholder 2"/>
          <p:cNvSpPr>
            <a:spLocks noGrp="1"/>
          </p:cNvSpPr>
          <p:nvPr>
            <p:ph idx="1"/>
          </p:nvPr>
        </p:nvSpPr>
        <p:spPr>
          <a:xfrm>
            <a:off x="5165193" y="1061093"/>
            <a:ext cx="10058400" cy="4050792"/>
          </a:xfrm>
        </p:spPr>
        <p:txBody>
          <a:bodyPr/>
          <a:lstStyle/>
          <a:p>
            <a:pPr marL="0" indent="0">
              <a:buNone/>
            </a:pPr>
            <a:r>
              <a:rPr lang="en-US" dirty="0" smtClean="0"/>
              <a:t>    </a:t>
            </a:r>
            <a:endParaRPr lang="en-US" dirty="0"/>
          </a:p>
        </p:txBody>
      </p:sp>
      <p:sp>
        <p:nvSpPr>
          <p:cNvPr id="4" name="Rectangle 3"/>
          <p:cNvSpPr/>
          <p:nvPr/>
        </p:nvSpPr>
        <p:spPr>
          <a:xfrm>
            <a:off x="859276" y="1383163"/>
            <a:ext cx="8810017" cy="2308324"/>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Human readable automation</a:t>
            </a:r>
          </a:p>
          <a:p>
            <a:r>
              <a:rPr lang="en-US" sz="2400" dirty="0">
                <a:latin typeface="Calibri" panose="020F0502020204030204" pitchFamily="34" charset="0"/>
                <a:cs typeface="Calibri" panose="020F0502020204030204" pitchFamily="34" charset="0"/>
              </a:rPr>
              <a:t>No special coding skills needed</a:t>
            </a:r>
          </a:p>
          <a:p>
            <a:r>
              <a:rPr lang="en-US" sz="2400" dirty="0">
                <a:latin typeface="Calibri" panose="020F0502020204030204" pitchFamily="34" charset="0"/>
                <a:cs typeface="Calibri" panose="020F0502020204030204" pitchFamily="34" charset="0"/>
              </a:rPr>
              <a:t>Tasks executed in order</a:t>
            </a:r>
          </a:p>
          <a:p>
            <a:endParaRPr lang="en-US" sz="2400" dirty="0">
              <a:latin typeface="Calibri" panose="020F0502020204030204" pitchFamily="34" charset="0"/>
              <a:cs typeface="Calibri" panose="020F0502020204030204" pitchFamily="34" charset="0"/>
            </a:endParaRPr>
          </a:p>
        </p:txBody>
      </p:sp>
      <p:sp>
        <p:nvSpPr>
          <p:cNvPr id="5" name="TextBox 4"/>
          <p:cNvSpPr txBox="1"/>
          <p:nvPr/>
        </p:nvSpPr>
        <p:spPr>
          <a:xfrm>
            <a:off x="7354109" y="1383163"/>
            <a:ext cx="3611501" cy="2492990"/>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POWERFUL</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App deployment</a:t>
            </a:r>
          </a:p>
          <a:p>
            <a:r>
              <a:rPr lang="en-US" sz="2400" dirty="0">
                <a:latin typeface="Calibri" panose="020F0502020204030204" pitchFamily="34" charset="0"/>
                <a:cs typeface="Calibri" panose="020F0502020204030204" pitchFamily="34" charset="0"/>
              </a:rPr>
              <a:t>Configuration management</a:t>
            </a:r>
          </a:p>
          <a:p>
            <a:r>
              <a:rPr lang="en-US" sz="2400" dirty="0">
                <a:latin typeface="Calibri" panose="020F0502020204030204" pitchFamily="34" charset="0"/>
                <a:cs typeface="Calibri" panose="020F0502020204030204" pitchFamily="34" charset="0"/>
              </a:rPr>
              <a:t>Workflow orchestration</a:t>
            </a:r>
          </a:p>
          <a:p>
            <a:endParaRPr lang="en-US" dirty="0"/>
          </a:p>
          <a:p>
            <a:endParaRPr lang="en-US" dirty="0"/>
          </a:p>
        </p:txBody>
      </p:sp>
      <p:sp>
        <p:nvSpPr>
          <p:cNvPr id="6" name="Rectangle 5"/>
          <p:cNvSpPr/>
          <p:nvPr/>
        </p:nvSpPr>
        <p:spPr>
          <a:xfrm>
            <a:off x="4750341" y="3561600"/>
            <a:ext cx="6096000" cy="2308324"/>
          </a:xfrm>
          <a:prstGeom prst="rect">
            <a:avLst/>
          </a:prstGeom>
        </p:spPr>
        <p:txBody>
          <a:bodyPr>
            <a:spAutoFit/>
          </a:bodyPr>
          <a:lstStyle/>
          <a:p>
            <a:r>
              <a:rPr lang="en-US" sz="2400" b="1" dirty="0">
                <a:latin typeface="Calibri" panose="020F0502020204030204" pitchFamily="34" charset="0"/>
                <a:cs typeface="Calibri" panose="020F0502020204030204" pitchFamily="34" charset="0"/>
              </a:rPr>
              <a:t>AGENTLESS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Agentless architecture</a:t>
            </a:r>
          </a:p>
          <a:p>
            <a:r>
              <a:rPr lang="en-US" sz="2400" dirty="0">
                <a:latin typeface="Calibri" panose="020F0502020204030204" pitchFamily="34" charset="0"/>
                <a:cs typeface="Calibri" panose="020F0502020204030204" pitchFamily="34" charset="0"/>
              </a:rPr>
              <a:t>Uses OpenSSH and WinRM</a:t>
            </a:r>
          </a:p>
          <a:p>
            <a:r>
              <a:rPr lang="en-US" sz="2400" dirty="0">
                <a:latin typeface="Calibri" panose="020F0502020204030204" pitchFamily="34" charset="0"/>
                <a:cs typeface="Calibri" panose="020F0502020204030204" pitchFamily="34" charset="0"/>
              </a:rPr>
              <a:t>No agents to exploit or update</a:t>
            </a:r>
          </a:p>
          <a:p>
            <a:r>
              <a:rPr lang="en-US" sz="2400" dirty="0" smtClean="0">
                <a:latin typeface="Calibri" panose="020F0502020204030204" pitchFamily="34" charset="0"/>
                <a:cs typeface="Calibri" panose="020F0502020204030204" pitchFamily="34" charset="0"/>
              </a:rPr>
              <a:t>Reliable and </a:t>
            </a:r>
            <a:r>
              <a:rPr lang="en-US" sz="2400" dirty="0">
                <a:latin typeface="Calibri" panose="020F0502020204030204" pitchFamily="34" charset="0"/>
                <a:cs typeface="Calibri" panose="020F0502020204030204" pitchFamily="34" charset="0"/>
              </a:rPr>
              <a:t>secure</a:t>
            </a:r>
          </a:p>
        </p:txBody>
      </p:sp>
    </p:spTree>
    <p:extLst>
      <p:ext uri="{BB962C8B-B14F-4D97-AF65-F5344CB8AC3E}">
        <p14:creationId xmlns:p14="http://schemas.microsoft.com/office/powerpoint/2010/main" val="2766486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0" y="158226"/>
            <a:ext cx="5303464" cy="276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0791" y="2733472"/>
            <a:ext cx="8151779" cy="34825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atin typeface="Calibri" panose="020F0502020204030204" pitchFamily="34" charset="0"/>
                <a:cs typeface="Calibri" panose="020F0502020204030204" pitchFamily="34" charset="0"/>
              </a:rPr>
              <a:t>YAML (YAML </a:t>
            </a:r>
            <a:r>
              <a:rPr lang="en-US" dirty="0" err="1">
                <a:latin typeface="Calibri" panose="020F0502020204030204" pitchFamily="34" charset="0"/>
                <a:cs typeface="Calibri" panose="020F0502020204030204" pitchFamily="34" charset="0"/>
              </a:rPr>
              <a:t>Ain't</a:t>
            </a:r>
            <a:r>
              <a:rPr lang="en-US" dirty="0">
                <a:latin typeface="Calibri" panose="020F0502020204030204" pitchFamily="34" charset="0"/>
                <a:cs typeface="Calibri" panose="020F0502020204030204" pitchFamily="34" charset="0"/>
              </a:rPr>
              <a:t> Markup Language) is a </a:t>
            </a:r>
            <a:r>
              <a:rPr lang="en-US" dirty="0">
                <a:latin typeface="Calibri" panose="020F0502020204030204" pitchFamily="34" charset="0"/>
                <a:cs typeface="Calibri" panose="020F0502020204030204" pitchFamily="34" charset="0"/>
                <a:hlinkClick r:id="rId3" tooltip="Human-readable"/>
              </a:rPr>
              <a:t>human-readable</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4" tooltip="Data serialization language"/>
              </a:rPr>
              <a:t>data serialization language</a:t>
            </a:r>
            <a:r>
              <a:rPr lang="en-US" dirty="0">
                <a:latin typeface="Calibri" panose="020F0502020204030204" pitchFamily="34" charset="0"/>
                <a:cs typeface="Calibri" panose="020F0502020204030204" pitchFamily="34" charset="0"/>
              </a:rPr>
              <a:t>. It is commonly used for </a:t>
            </a:r>
            <a:r>
              <a:rPr lang="en-US" dirty="0">
                <a:latin typeface="Calibri" panose="020F0502020204030204" pitchFamily="34" charset="0"/>
                <a:cs typeface="Calibri" panose="020F0502020204030204" pitchFamily="34" charset="0"/>
                <a:hlinkClick r:id="rId5" tooltip="Configuration file"/>
              </a:rPr>
              <a:t>configuration files</a:t>
            </a:r>
            <a:r>
              <a:rPr lang="en-US" dirty="0">
                <a:latin typeface="Calibri" panose="020F0502020204030204" pitchFamily="34" charset="0"/>
                <a:cs typeface="Calibri" panose="020F0502020204030204" pitchFamily="34" charset="0"/>
              </a:rPr>
              <a:t>, but could be used in many applications where data is being stored (e.g. debugging output) or transmitted (e.g. document headers).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YAML targets many of the same communications applications as </a:t>
            </a:r>
            <a:r>
              <a:rPr lang="en-US" dirty="0">
                <a:latin typeface="Calibri" panose="020F0502020204030204" pitchFamily="34" charset="0"/>
                <a:cs typeface="Calibri" panose="020F0502020204030204" pitchFamily="34" charset="0"/>
                <a:hlinkClick r:id="rId6" tooltip="Extensible Markup Language"/>
              </a:rPr>
              <a:t>XML</a:t>
            </a:r>
            <a:r>
              <a:rPr lang="en-US" dirty="0">
                <a:latin typeface="Calibri" panose="020F0502020204030204" pitchFamily="34" charset="0"/>
                <a:cs typeface="Calibri" panose="020F0502020204030204" pitchFamily="34" charset="0"/>
              </a:rPr>
              <a:t> but has a minimal syntax which intentionally breaks compatibility with </a:t>
            </a:r>
            <a:r>
              <a:rPr lang="en-US" dirty="0">
                <a:latin typeface="Calibri" panose="020F0502020204030204" pitchFamily="34" charset="0"/>
                <a:cs typeface="Calibri" panose="020F0502020204030204" pitchFamily="34" charset="0"/>
                <a:hlinkClick r:id="rId7" tooltip="SGML"/>
              </a:rPr>
              <a:t>SGML</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8"/>
              </a:rPr>
              <a:t>[1]</a:t>
            </a:r>
            <a:r>
              <a:rPr lang="en-US" dirty="0">
                <a:latin typeface="Calibri" panose="020F0502020204030204" pitchFamily="34" charset="0"/>
                <a:cs typeface="Calibri" panose="020F0502020204030204" pitchFamily="34" charset="0"/>
              </a:rPr>
              <a:t> It uses both </a:t>
            </a:r>
            <a:r>
              <a:rPr lang="en-US" dirty="0">
                <a:latin typeface="Calibri" panose="020F0502020204030204" pitchFamily="34" charset="0"/>
                <a:cs typeface="Calibri" panose="020F0502020204030204" pitchFamily="34" charset="0"/>
                <a:hlinkClick r:id="rId9" tooltip="Python (programming language)"/>
              </a:rPr>
              <a:t>Python</a:t>
            </a:r>
            <a:r>
              <a:rPr lang="en-US" dirty="0">
                <a:latin typeface="Calibri" panose="020F0502020204030204" pitchFamily="34" charset="0"/>
                <a:cs typeface="Calibri" panose="020F0502020204030204" pitchFamily="34" charset="0"/>
              </a:rPr>
              <a:t>-style indentation to indicate nesting, and a more compact format that uses [] for lists and {} for maps</a:t>
            </a:r>
            <a:r>
              <a:rPr lang="en-US" dirty="0">
                <a:latin typeface="Calibri" panose="020F0502020204030204" pitchFamily="34" charset="0"/>
                <a:cs typeface="Calibri" panose="020F0502020204030204" pitchFamily="34" charset="0"/>
                <a:hlinkClick r:id="rId8"/>
              </a:rPr>
              <a:t>[1]</a:t>
            </a:r>
            <a:r>
              <a:rPr lang="en-US" dirty="0">
                <a:latin typeface="Calibri" panose="020F0502020204030204" pitchFamily="34" charset="0"/>
                <a:cs typeface="Calibri" panose="020F0502020204030204" pitchFamily="34" charset="0"/>
              </a:rPr>
              <a:t> making YAML 1.2 a </a:t>
            </a:r>
            <a:r>
              <a:rPr lang="en-US" dirty="0">
                <a:latin typeface="Calibri" panose="020F0502020204030204" pitchFamily="34" charset="0"/>
                <a:cs typeface="Calibri" panose="020F0502020204030204" pitchFamily="34" charset="0"/>
                <a:hlinkClick r:id="rId10" tooltip="Subset"/>
              </a:rPr>
              <a:t>superset</a:t>
            </a:r>
            <a:r>
              <a:rPr lang="en-US" dirty="0">
                <a:latin typeface="Calibri" panose="020F0502020204030204" pitchFamily="34" charset="0"/>
                <a:cs typeface="Calibri" panose="020F0502020204030204" pitchFamily="34" charset="0"/>
              </a:rPr>
              <a:t> of </a:t>
            </a:r>
            <a:r>
              <a:rPr lang="en-US" dirty="0">
                <a:latin typeface="Calibri" panose="020F0502020204030204" pitchFamily="34" charset="0"/>
                <a:cs typeface="Calibri" panose="020F0502020204030204" pitchFamily="34" charset="0"/>
                <a:hlinkClick r:id="rId11" tooltip="JSON"/>
              </a:rPr>
              <a:t>JSON</a:t>
            </a:r>
            <a:r>
              <a:rPr lang="en-US"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hlinkClick r:id="rId12"/>
              </a:rPr>
              <a:t>[2]</a:t>
            </a:r>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Source : </a:t>
            </a:r>
            <a:r>
              <a:rPr lang="en-US" dirty="0" smtClean="0">
                <a:latin typeface="Calibri" panose="020F0502020204030204" pitchFamily="34" charset="0"/>
                <a:cs typeface="Calibri" panose="020F0502020204030204" pitchFamily="34" charset="0"/>
              </a:rPr>
              <a:t>wiki</a:t>
            </a:r>
            <a:endParaRPr lang="en-US" dirty="0">
              <a:latin typeface="Calibri" panose="020F0502020204030204" pitchFamily="34" charset="0"/>
              <a:cs typeface="Calibri" panose="020F0502020204030204" pitchFamily="34" charset="0"/>
            </a:endParaRPr>
          </a:p>
          <a:p>
            <a:pPr algn="ctr"/>
            <a:endParaRPr lang="en-US" dirty="0"/>
          </a:p>
        </p:txBody>
      </p:sp>
    </p:spTree>
    <p:extLst>
      <p:ext uri="{BB962C8B-B14F-4D97-AF65-F5344CB8AC3E}">
        <p14:creationId xmlns:p14="http://schemas.microsoft.com/office/powerpoint/2010/main" val="6299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777" y="1161307"/>
            <a:ext cx="8687320" cy="430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88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96" y="1332689"/>
            <a:ext cx="7484563" cy="322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420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9600" dirty="0" smtClean="0">
                <a:latin typeface="Britannic Bold" panose="020B0903060703020204" pitchFamily="34" charset="0"/>
                <a:cs typeface="Aharoni" panose="02010803020104030203" pitchFamily="2" charset="-79"/>
              </a:rPr>
              <a:t>Let us INSTALL!!!!</a:t>
            </a:r>
            <a:endParaRPr lang="en-US" sz="9600" dirty="0">
              <a:latin typeface="Britannic Bold" panose="020B0903060703020204" pitchFamily="34" charset="0"/>
              <a:cs typeface="Aharoni" panose="02010803020104030203" pitchFamily="2" charset="-79"/>
            </a:endParaRPr>
          </a:p>
        </p:txBody>
      </p:sp>
    </p:spTree>
    <p:extLst>
      <p:ext uri="{BB962C8B-B14F-4D97-AF65-F5344CB8AC3E}">
        <p14:creationId xmlns:p14="http://schemas.microsoft.com/office/powerpoint/2010/main" val="206988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8" y="125124"/>
            <a:ext cx="10058400" cy="1609344"/>
          </a:xfrm>
        </p:spPr>
        <p:txBody>
          <a:bodyPr>
            <a:normAutofit/>
          </a:bodyPr>
          <a:lstStyle/>
          <a:p>
            <a:r>
              <a:rPr lang="en-US" sz="4800" cap="none" dirty="0" smtClean="0">
                <a:latin typeface="Calibri" panose="020F0502020204030204" pitchFamily="34" charset="0"/>
                <a:cs typeface="Calibri" panose="020F0502020204030204" pitchFamily="34" charset="0"/>
              </a:rPr>
              <a:t>Configuration Management</a:t>
            </a:r>
            <a:endParaRPr lang="en-US" sz="4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47465" y="2420061"/>
            <a:ext cx="10058400" cy="4050792"/>
          </a:xfrm>
        </p:spPr>
        <p:txBody>
          <a:bodyPr>
            <a:normAutofit/>
          </a:bodyPr>
          <a:lstStyle/>
          <a:p>
            <a:pPr marL="0" indent="0" algn="just">
              <a:buNone/>
            </a:pPr>
            <a:r>
              <a:rPr lang="en-US" sz="2400" dirty="0">
                <a:latin typeface="Calibri" panose="020F0502020204030204" pitchFamily="34" charset="0"/>
                <a:cs typeface="Calibri" panose="020F0502020204030204" pitchFamily="34" charset="0"/>
              </a:rPr>
              <a:t>Configuration management encompasses the practices and tooling to automate the delivery and operation of infrastructure. Configuration management solutions model infrastructure, continually monitor and enforce desired configurations, and automatically remediate any unexpected changes or configuration drift. By enabling you to deliver better software faster, configuration management helps lay the foundation for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3350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79" y="183075"/>
            <a:ext cx="10058400" cy="1609344"/>
          </a:xfrm>
        </p:spPr>
        <p:txBody>
          <a:bodyPr/>
          <a:lstStyle/>
          <a:p>
            <a:r>
              <a:rPr lang="en-US" cap="none" dirty="0" smtClean="0">
                <a:latin typeface="Calibri" panose="020F0502020204030204" pitchFamily="34" charset="0"/>
                <a:cs typeface="Calibri" panose="020F0502020204030204" pitchFamily="34" charset="0"/>
              </a:rPr>
              <a:t>The Process Of Configuration</a:t>
            </a:r>
            <a:r>
              <a:rPr lang="en-US" dirty="0"/>
              <a:t/>
            </a:r>
            <a:br>
              <a:rPr lang="en-US" dirty="0"/>
            </a:br>
            <a:endParaRPr lang="en-US" dirty="0"/>
          </a:p>
        </p:txBody>
      </p:sp>
      <p:sp>
        <p:nvSpPr>
          <p:cNvPr id="3" name="Content Placeholder 2"/>
          <p:cNvSpPr>
            <a:spLocks noGrp="1"/>
          </p:cNvSpPr>
          <p:nvPr>
            <p:ph idx="1"/>
          </p:nvPr>
        </p:nvSpPr>
        <p:spPr>
          <a:xfrm>
            <a:off x="330740" y="1750979"/>
            <a:ext cx="11381361" cy="5418306"/>
          </a:xfrm>
        </p:spPr>
        <p:txBody>
          <a:bodyPr>
            <a:normAutofit/>
          </a:bodyPr>
          <a:lstStyle/>
          <a:p>
            <a:pPr algn="just"/>
            <a:r>
              <a:rPr lang="en-US" sz="2400" b="1" dirty="0">
                <a:latin typeface="Calibri" panose="020F0502020204030204" pitchFamily="34" charset="0"/>
                <a:cs typeface="Calibri" panose="020F0502020204030204" pitchFamily="34" charset="0"/>
              </a:rPr>
              <a:t>Configuration identification</a:t>
            </a:r>
            <a:r>
              <a:rPr lang="en-US" sz="2400" dirty="0">
                <a:latin typeface="Calibri" panose="020F0502020204030204" pitchFamily="34" charset="0"/>
                <a:cs typeface="Calibri" panose="020F0502020204030204" pitchFamily="34" charset="0"/>
              </a:rPr>
              <a:t> — The configuration that needs to be maintained first must be identified. It can either be a manual process, such as maintaining the source code on a common repository or using discovery tools to automatically identify the configuration</a:t>
            </a:r>
            <a:r>
              <a:rPr lang="en-US" sz="2400" dirty="0" smtClean="0">
                <a:latin typeface="Calibri" panose="020F0502020204030204" pitchFamily="34" charset="0"/>
                <a:cs typeface="Calibri" panose="020F0502020204030204" pitchFamily="34" charset="0"/>
              </a:rPr>
              <a:t>.</a:t>
            </a:r>
          </a:p>
          <a:p>
            <a:pPr algn="just"/>
            <a:r>
              <a:rPr lang="en-US" sz="2400" b="1" dirty="0" smtClean="0">
                <a:latin typeface="Calibri" panose="020F0502020204030204" pitchFamily="34" charset="0"/>
                <a:cs typeface="Calibri" panose="020F0502020204030204" pitchFamily="34" charset="0"/>
              </a:rPr>
              <a:t>Configuration </a:t>
            </a:r>
            <a:r>
              <a:rPr lang="en-US" sz="2400" b="1" dirty="0">
                <a:latin typeface="Calibri" panose="020F0502020204030204" pitchFamily="34" charset="0"/>
                <a:cs typeface="Calibri" panose="020F0502020204030204" pitchFamily="34" charset="0"/>
              </a:rPr>
              <a:t>control</a:t>
            </a:r>
            <a:r>
              <a:rPr lang="en-US" sz="2400" dirty="0">
                <a:latin typeface="Calibri" panose="020F0502020204030204" pitchFamily="34" charset="0"/>
                <a:cs typeface="Calibri" panose="020F0502020204030204" pitchFamily="34" charset="0"/>
              </a:rPr>
              <a:t> — Once the configuration items are identified, there is no guarantee that it will remain unchanged. In all probability, the configuration is likely to change. Thus, there needs to be an effective mechanism to control the changes that go into the configuration management system. In most configuration management frameworks, the </a:t>
            </a:r>
            <a:r>
              <a:rPr lang="en-US" sz="2400" i="1" dirty="0">
                <a:latin typeface="Calibri" panose="020F0502020204030204" pitchFamily="34" charset="0"/>
                <a:cs typeface="Calibri" panose="020F0502020204030204" pitchFamily="34" charset="0"/>
              </a:rPr>
              <a:t>change management process</a:t>
            </a:r>
            <a:r>
              <a:rPr lang="en-US" sz="2400" dirty="0">
                <a:latin typeface="Calibri" panose="020F0502020204030204" pitchFamily="34" charset="0"/>
                <a:cs typeface="Calibri" panose="020F0502020204030204" pitchFamily="34" charset="0"/>
              </a:rPr>
              <a:t> acts as a guardian for controlling the changes to the configuration management system</a:t>
            </a:r>
            <a:r>
              <a:rPr lang="en-US" sz="2400" dirty="0" smtClean="0">
                <a:latin typeface="Calibri" panose="020F0502020204030204" pitchFamily="34" charset="0"/>
                <a:cs typeface="Calibri" panose="020F0502020204030204" pitchFamily="34" charset="0"/>
              </a:rPr>
              <a:t>.</a:t>
            </a:r>
          </a:p>
          <a:p>
            <a:r>
              <a:rPr lang="en-US" sz="2400" b="1" dirty="0" smtClean="0">
                <a:latin typeface="Calibri" panose="020F0502020204030204" pitchFamily="34" charset="0"/>
                <a:cs typeface="Calibri" panose="020F0502020204030204" pitchFamily="34" charset="0"/>
              </a:rPr>
              <a:t>Configuration </a:t>
            </a:r>
            <a:r>
              <a:rPr lang="en-US" sz="2400" b="1" dirty="0">
                <a:latin typeface="Calibri" panose="020F0502020204030204" pitchFamily="34" charset="0"/>
                <a:cs typeface="Calibri" panose="020F0502020204030204" pitchFamily="34" charset="0"/>
              </a:rPr>
              <a:t>audit</a:t>
            </a:r>
            <a:r>
              <a:rPr lang="en-US" sz="2400" dirty="0">
                <a:latin typeface="Calibri" panose="020F0502020204030204" pitchFamily="34" charset="0"/>
                <a:cs typeface="Calibri" panose="020F0502020204030204" pitchFamily="34" charset="0"/>
              </a:rPr>
              <a:t> — Despite there being control mechanisms protecting against changes in configuration, means of bypassing exist. Therefore, </a:t>
            </a:r>
            <a:r>
              <a:rPr lang="en-US" sz="2400" i="1" dirty="0">
                <a:latin typeface="Calibri" panose="020F0502020204030204" pitchFamily="34" charset="0"/>
                <a:cs typeface="Calibri" panose="020F0502020204030204" pitchFamily="34" charset="0"/>
              </a:rPr>
              <a:t>configuration audits</a:t>
            </a:r>
            <a:r>
              <a:rPr lang="en-US" sz="2400" dirty="0">
                <a:latin typeface="Calibri" panose="020F0502020204030204" pitchFamily="34" charset="0"/>
                <a:cs typeface="Calibri" panose="020F0502020204030204" pitchFamily="34" charset="0"/>
              </a:rPr>
              <a:t> are necessary to keep an eye on configuration compliance.</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156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err="1" smtClean="0">
                <a:latin typeface="Calibri" panose="020F0502020204030204" pitchFamily="34" charset="0"/>
                <a:cs typeface="Calibri" panose="020F0502020204030204" pitchFamily="34" charset="0"/>
              </a:rPr>
              <a:t>Devops</a:t>
            </a:r>
            <a:r>
              <a:rPr lang="en-US" sz="4400" cap="none" dirty="0" smtClean="0">
                <a:latin typeface="Calibri" panose="020F0502020204030204" pitchFamily="34" charset="0"/>
                <a:cs typeface="Calibri" panose="020F0502020204030204" pitchFamily="34" charset="0"/>
              </a:rPr>
              <a:t> Starts And Ends With Configuration</a:t>
            </a:r>
            <a:br>
              <a:rPr lang="en-US" sz="4400" cap="none" dirty="0" smtClean="0">
                <a:latin typeface="Calibri" panose="020F0502020204030204" pitchFamily="34" charset="0"/>
                <a:cs typeface="Calibri" panose="020F0502020204030204" pitchFamily="34" charset="0"/>
              </a:rPr>
            </a:b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82298" y="1810124"/>
            <a:ext cx="10058400" cy="4318302"/>
          </a:xfrm>
        </p:spPr>
        <p:txBody>
          <a:bodyPr>
            <a:noAutofit/>
          </a:bodyPr>
          <a:lstStyle/>
          <a:p>
            <a:pPr algn="just"/>
            <a:r>
              <a:rPr lang="en-US" sz="2400" dirty="0" smtClean="0">
                <a:latin typeface="Calibri" panose="020F0502020204030204" pitchFamily="34" charset="0"/>
                <a:cs typeface="Calibri" panose="020F0502020204030204" pitchFamily="34" charset="0"/>
              </a:rPr>
              <a:t>Yes</a:t>
            </a:r>
            <a:r>
              <a:rPr lang="en-US" sz="2400" dirty="0">
                <a:latin typeface="Calibri" panose="020F0502020204030204" pitchFamily="34" charset="0"/>
                <a:cs typeface="Calibri" panose="020F0502020204030204" pitchFamily="34" charset="0"/>
              </a:rPr>
              <a:t>, it is true that you cannot really do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without configuration management in place. </a:t>
            </a:r>
            <a:r>
              <a:rPr lang="en-US" sz="2400" dirty="0" smtClean="0">
                <a:latin typeface="Calibri" panose="020F0502020204030204" pitchFamily="34" charset="0"/>
                <a:cs typeface="Calibri" panose="020F0502020204030204" pitchFamily="34" charset="0"/>
              </a:rPr>
              <a:t>configuration </a:t>
            </a:r>
            <a:r>
              <a:rPr lang="en-US" sz="2400" dirty="0">
                <a:latin typeface="Calibri" panose="020F0502020204030204" pitchFamily="34" charset="0"/>
                <a:cs typeface="Calibri" panose="020F0502020204030204" pitchFamily="34" charset="0"/>
              </a:rPr>
              <a:t>management, without which the artifacts and other useful information will be all over the place, and in a disorganized manner.</a:t>
            </a:r>
          </a:p>
          <a:p>
            <a:pPr algn="just"/>
            <a:r>
              <a:rPr lang="en-US" sz="2400" dirty="0">
                <a:latin typeface="Calibri" panose="020F0502020204030204" pitchFamily="34" charset="0"/>
                <a:cs typeface="Calibri" panose="020F0502020204030204" pitchFamily="34" charset="0"/>
              </a:rPr>
              <a:t>Remember the objective of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 developing software as quickly as possible. This objective can only be done through proper organization and planning, and the comprehensive configuration management gives you sufficient ammo to power up the </a:t>
            </a:r>
            <a:r>
              <a:rPr lang="en-US" sz="2400" dirty="0" err="1">
                <a:latin typeface="Calibri" panose="020F0502020204030204" pitchFamily="34" charset="0"/>
                <a:cs typeface="Calibri" panose="020F0502020204030204" pitchFamily="34" charset="0"/>
              </a:rPr>
              <a:t>DevOps</a:t>
            </a:r>
            <a:r>
              <a:rPr lang="en-US" sz="2400" dirty="0">
                <a:latin typeface="Calibri" panose="020F0502020204030204" pitchFamily="34" charset="0"/>
                <a:cs typeface="Calibri" panose="020F0502020204030204" pitchFamily="34" charset="0"/>
              </a:rPr>
              <a:t> machine.</a:t>
            </a:r>
          </a:p>
          <a:p>
            <a:pPr algn="just"/>
            <a:r>
              <a:rPr lang="en-US" sz="2400" dirty="0">
                <a:latin typeface="Calibri" panose="020F0502020204030204" pitchFamily="34" charset="0"/>
                <a:cs typeface="Calibri" panose="020F0502020204030204" pitchFamily="34" charset="0"/>
              </a:rPr>
              <a:t>For this reason, configuration management professionals are in great demand. </a:t>
            </a:r>
            <a:r>
              <a:rPr lang="en-US" sz="2400" dirty="0" smtClean="0">
                <a:latin typeface="Calibri" panose="020F0502020204030204" pitchFamily="34" charset="0"/>
                <a:cs typeface="Calibri" panose="020F0502020204030204" pitchFamily="34" charset="0"/>
              </a:rPr>
              <a:t>Every </a:t>
            </a:r>
            <a:r>
              <a:rPr lang="en-US" sz="2400" dirty="0">
                <a:latin typeface="Calibri" panose="020F0502020204030204" pitchFamily="34" charset="0"/>
                <a:cs typeface="Calibri" panose="020F0502020204030204" pitchFamily="34" charset="0"/>
              </a:rPr>
              <a:t>project throws new challenges in my direction, thus heralding new findings and learnings. For me, this is the beauty of configuration management.</a:t>
            </a:r>
          </a:p>
          <a:p>
            <a:pPr marL="0" indent="0" algn="just">
              <a:buNone/>
            </a:pP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691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a:latin typeface="Calibri" panose="020F0502020204030204" pitchFamily="34" charset="0"/>
                <a:cs typeface="Calibri" panose="020F0502020204030204" pitchFamily="34" charset="0"/>
              </a:rPr>
              <a:t>History of CM</a:t>
            </a:r>
            <a:br>
              <a:rPr lang="en-US" sz="4400" cap="none" dirty="0">
                <a:latin typeface="Calibri" panose="020F0502020204030204" pitchFamily="34" charset="0"/>
                <a:cs typeface="Calibri" panose="020F0502020204030204" pitchFamily="34" charset="0"/>
              </a:rPr>
            </a:b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69848" y="2121408"/>
            <a:ext cx="10058400" cy="3608183"/>
          </a:xfrm>
        </p:spPr>
        <p:txBody>
          <a:bodyPr>
            <a:normAutofit/>
          </a:bodyPr>
          <a:lstStyle/>
          <a:p>
            <a:r>
              <a:rPr lang="en-US" sz="2400" dirty="0">
                <a:latin typeface="Calibri" panose="020F0502020204030204" pitchFamily="34" charset="0"/>
                <a:cs typeface="Calibri" panose="020F0502020204030204" pitchFamily="34" charset="0"/>
              </a:rPr>
              <a:t>mid-1990s – “snowflake system”; few systems</a:t>
            </a:r>
          </a:p>
          <a:p>
            <a:r>
              <a:rPr lang="en-US" sz="2400" dirty="0">
                <a:latin typeface="Calibri" panose="020F0502020204030204" pitchFamily="34" charset="0"/>
                <a:cs typeface="Calibri" panose="020F0502020204030204" pitchFamily="34" charset="0"/>
              </a:rPr>
              <a:t>Rise of Unix-like systems and commodity x86 hardware increased the need</a:t>
            </a:r>
          </a:p>
          <a:p>
            <a:r>
              <a:rPr lang="en-US" sz="2400" dirty="0" err="1">
                <a:latin typeface="Calibri" panose="020F0502020204030204" pitchFamily="34" charset="0"/>
                <a:cs typeface="Calibri" panose="020F0502020204030204" pitchFamily="34" charset="0"/>
              </a:rPr>
              <a:t>CFEngine</a:t>
            </a:r>
            <a:r>
              <a:rPr lang="en-US" sz="2400" dirty="0">
                <a:latin typeface="Calibri" panose="020F0502020204030204" pitchFamily="34" charset="0"/>
                <a:cs typeface="Calibri" panose="020F0502020204030204" pitchFamily="34" charset="0"/>
              </a:rPr>
              <a:t> – First release 1993; v2 released in 2002</a:t>
            </a:r>
          </a:p>
          <a:p>
            <a:r>
              <a:rPr lang="en-US" sz="2400" dirty="0">
                <a:latin typeface="Calibri" panose="020F0502020204030204" pitchFamily="34" charset="0"/>
                <a:cs typeface="Calibri" panose="020F0502020204030204" pitchFamily="34" charset="0"/>
              </a:rPr>
              <a:t>mid-2000s through present</a:t>
            </a:r>
          </a:p>
          <a:p>
            <a:pPr lvl="1"/>
            <a:r>
              <a:rPr lang="en-US" sz="2400" dirty="0">
                <a:latin typeface="Calibri" panose="020F0502020204030204" pitchFamily="34" charset="0"/>
                <a:cs typeface="Calibri" panose="020F0502020204030204" pitchFamily="34" charset="0"/>
              </a:rPr>
              <a:t>More agile CM systems emerged developed with the cloud in mind</a:t>
            </a:r>
          </a:p>
          <a:p>
            <a:r>
              <a:rPr lang="en-US" sz="2400" dirty="0">
                <a:latin typeface="Calibri" panose="020F0502020204030204" pitchFamily="34" charset="0"/>
                <a:cs typeface="Calibri" panose="020F0502020204030204" pitchFamily="34" charset="0"/>
              </a:rPr>
              <a:t>2008</a:t>
            </a:r>
          </a:p>
          <a:p>
            <a:pPr lvl="1"/>
            <a:r>
              <a:rPr lang="en-US" sz="2400" dirty="0">
                <a:latin typeface="Calibri" panose="020F0502020204030204" pitchFamily="34" charset="0"/>
                <a:cs typeface="Calibri" panose="020F0502020204030204" pitchFamily="34" charset="0"/>
              </a:rPr>
              <a:t>provisioning and management of individual systems were well-understood</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82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p:nvPr/>
        </p:nvPicPr>
        <p:blipFill>
          <a:blip r:embed="rId2"/>
          <a:stretch>
            <a:fillRect/>
          </a:stretch>
        </p:blipFill>
        <p:spPr>
          <a:xfrm>
            <a:off x="2324909" y="1439693"/>
            <a:ext cx="7140103" cy="4379230"/>
          </a:xfrm>
          <a:prstGeom prst="rect">
            <a:avLst/>
          </a:prstGeom>
        </p:spPr>
      </p:pic>
    </p:spTree>
    <p:extLst>
      <p:ext uri="{BB962C8B-B14F-4D97-AF65-F5344CB8AC3E}">
        <p14:creationId xmlns:p14="http://schemas.microsoft.com/office/powerpoint/2010/main" val="337323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98" y="1495145"/>
            <a:ext cx="11157676" cy="452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61010" y="175417"/>
            <a:ext cx="4900252" cy="769441"/>
          </a:xfrm>
          <a:prstGeom prst="rect">
            <a:avLst/>
          </a:prstGeom>
          <a:noFill/>
        </p:spPr>
        <p:txBody>
          <a:bodyPr wrap="none" rtlCol="0">
            <a:spAutoFit/>
          </a:bodyPr>
          <a:lstStyle/>
          <a:p>
            <a:r>
              <a:rPr lang="en-US" sz="4400" dirty="0">
                <a:blipFill>
                  <a:blip r:embed="rId3">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What is Ansible ????</a:t>
            </a:r>
          </a:p>
        </p:txBody>
      </p:sp>
    </p:spTree>
    <p:extLst>
      <p:ext uri="{BB962C8B-B14F-4D97-AF65-F5344CB8AC3E}">
        <p14:creationId xmlns:p14="http://schemas.microsoft.com/office/powerpoint/2010/main" val="938472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1789889" y="1848254"/>
            <a:ext cx="2996120" cy="1293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Change Management</a:t>
            </a:r>
            <a:endParaRPr lang="en-US" b="1" dirty="0"/>
          </a:p>
        </p:txBody>
      </p:sp>
      <p:sp>
        <p:nvSpPr>
          <p:cNvPr id="6" name="Rectangle 5"/>
          <p:cNvSpPr/>
          <p:nvPr/>
        </p:nvSpPr>
        <p:spPr>
          <a:xfrm>
            <a:off x="1789889" y="4296383"/>
            <a:ext cx="2996120" cy="1267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Orchestration</a:t>
            </a:r>
            <a:endParaRPr lang="en-US" b="1" dirty="0"/>
          </a:p>
        </p:txBody>
      </p:sp>
      <p:sp>
        <p:nvSpPr>
          <p:cNvPr id="7" name="Rectangle 6"/>
          <p:cNvSpPr/>
          <p:nvPr/>
        </p:nvSpPr>
        <p:spPr>
          <a:xfrm>
            <a:off x="6749370" y="1848255"/>
            <a:ext cx="3184189" cy="1293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Provisioning</a:t>
            </a:r>
            <a:endParaRPr lang="en-US" b="1" dirty="0"/>
          </a:p>
        </p:txBody>
      </p:sp>
      <p:sp>
        <p:nvSpPr>
          <p:cNvPr id="8" name="Rectangle 7"/>
          <p:cNvSpPr/>
          <p:nvPr/>
        </p:nvSpPr>
        <p:spPr>
          <a:xfrm>
            <a:off x="6749370" y="4296383"/>
            <a:ext cx="3163115" cy="1267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Automation</a:t>
            </a:r>
            <a:endParaRPr lang="en-US" b="1" dirty="0"/>
          </a:p>
        </p:txBody>
      </p:sp>
      <p:sp>
        <p:nvSpPr>
          <p:cNvPr id="5" name="TextBox 4"/>
          <p:cNvSpPr txBox="1"/>
          <p:nvPr/>
        </p:nvSpPr>
        <p:spPr>
          <a:xfrm>
            <a:off x="3482502" y="398834"/>
            <a:ext cx="4210576" cy="769441"/>
          </a:xfrm>
          <a:prstGeom prst="rect">
            <a:avLst/>
          </a:prstGeom>
          <a:noFill/>
        </p:spPr>
        <p:txBody>
          <a:bodyPr wrap="none" rtlCol="0">
            <a:spAutoFit/>
          </a:bodyPr>
          <a:lstStyle/>
          <a:p>
            <a:r>
              <a:rPr lang="en-US" sz="4400" dirty="0">
                <a:blipFill>
                  <a:blip r:embed="rId2">
                    <a:extLst>
                      <a:ext uri="{28A0092B-C50C-407E-A947-70E740481C1C}">
                        <a14:useLocalDpi xmlns:a14="http://schemas.microsoft.com/office/drawing/2010/main" val="0"/>
                      </a:ext>
                    </a:extLst>
                  </a:blip>
                  <a:tile tx="6350" ty="-127000" sx="65000" sy="64000" flip="none" algn="tl"/>
                </a:blipFill>
                <a:latin typeface="Calibri" panose="020F0502020204030204" pitchFamily="34" charset="0"/>
                <a:ea typeface="+mj-ea"/>
                <a:cs typeface="Calibri" panose="020F0502020204030204" pitchFamily="34" charset="0"/>
              </a:rPr>
              <a:t>Why Ansible ????</a:t>
            </a:r>
          </a:p>
        </p:txBody>
      </p:sp>
    </p:spTree>
    <p:extLst>
      <p:ext uri="{BB962C8B-B14F-4D97-AF65-F5344CB8AC3E}">
        <p14:creationId xmlns:p14="http://schemas.microsoft.com/office/powerpoint/2010/main" val="2632853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cap="none" dirty="0" smtClean="0">
                <a:latin typeface="Calibri" panose="020F0502020204030204" pitchFamily="34" charset="0"/>
                <a:cs typeface="Calibri" panose="020F0502020204030204" pitchFamily="34" charset="0"/>
              </a:rPr>
              <a:t>Change </a:t>
            </a:r>
            <a:r>
              <a:rPr lang="en-US" sz="4800" cap="none" dirty="0">
                <a:latin typeface="Calibri" panose="020F0502020204030204" pitchFamily="34" charset="0"/>
                <a:cs typeface="Calibri" panose="020F0502020204030204" pitchFamily="34" charset="0"/>
              </a:rPr>
              <a:t>Management</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Define the state of the system and enforce it.</a:t>
            </a:r>
          </a:p>
          <a:p>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Apache </a:t>
            </a:r>
            <a:r>
              <a:rPr lang="en-US" sz="2400" dirty="0" smtClean="0">
                <a:latin typeface="Calibri" panose="020F0502020204030204" pitchFamily="34" charset="0"/>
                <a:cs typeface="Calibri" panose="020F0502020204030204" pitchFamily="34" charset="0"/>
              </a:rPr>
              <a:t>Installed</a:t>
            </a:r>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Apache version xxx</a:t>
            </a:r>
          </a:p>
          <a:p>
            <a:pPr lvl="1"/>
            <a:r>
              <a:rPr lang="en-US" sz="2400" dirty="0">
                <a:latin typeface="Calibri" panose="020F0502020204030204" pitchFamily="34" charset="0"/>
                <a:cs typeface="Calibri" panose="020F0502020204030204" pitchFamily="34" charset="0"/>
              </a:rPr>
              <a:t>Service - Started</a:t>
            </a:r>
          </a:p>
        </p:txBody>
      </p:sp>
    </p:spTree>
    <p:extLst>
      <p:ext uri="{BB962C8B-B14F-4D97-AF65-F5344CB8AC3E}">
        <p14:creationId xmlns:p14="http://schemas.microsoft.com/office/powerpoint/2010/main" val="773369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238</TotalTime>
  <Words>353</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Wood Type</vt:lpstr>
      <vt:lpstr>Ansible</vt:lpstr>
      <vt:lpstr>Configuration Management</vt:lpstr>
      <vt:lpstr>The Process Of Configuration </vt:lpstr>
      <vt:lpstr>Devops Starts And Ends With Configuration </vt:lpstr>
      <vt:lpstr>History of CM </vt:lpstr>
      <vt:lpstr> </vt:lpstr>
      <vt:lpstr> </vt:lpstr>
      <vt:lpstr> </vt:lpstr>
      <vt:lpstr>Change Management</vt:lpstr>
      <vt:lpstr> </vt:lpstr>
      <vt:lpstr>   </vt:lpstr>
      <vt:lpstr>     </vt:lpstr>
      <vt:lpstr> </vt:lpstr>
      <vt:lpstr> </vt:lpstr>
      <vt:lpstr>Why Ansible</vt:lpstr>
      <vt:lpstr> </vt:lpstr>
      <vt:lpstr>  </vt:lpstr>
      <vt:lpstr> </vt:lpstr>
      <vt:lpstr>  </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42</cp:revision>
  <dcterms:created xsi:type="dcterms:W3CDTF">2018-03-29T11:10:50Z</dcterms:created>
  <dcterms:modified xsi:type="dcterms:W3CDTF">2018-11-23T13:49:21Z</dcterms:modified>
</cp:coreProperties>
</file>